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3"/>
  </p:notesMasterIdLst>
  <p:sldIdLst>
    <p:sldId id="354" r:id="rId3"/>
    <p:sldId id="355" r:id="rId4"/>
    <p:sldId id="374" r:id="rId5"/>
    <p:sldId id="375" r:id="rId6"/>
    <p:sldId id="376" r:id="rId7"/>
    <p:sldId id="377" r:id="rId8"/>
    <p:sldId id="380" r:id="rId9"/>
    <p:sldId id="378" r:id="rId10"/>
    <p:sldId id="379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80" autoAdjust="0"/>
  </p:normalViewPr>
  <p:slideViewPr>
    <p:cSldViewPr snapToGrid="0">
      <p:cViewPr varScale="1">
        <p:scale>
          <a:sx n="73" d="100"/>
          <a:sy n="73" d="100"/>
        </p:scale>
        <p:origin x="58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t>2016/7/19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CN" sz="5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CN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2016/7/19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2016/7/19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2016/7/19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1200"/>
              </a:spcAft>
              <a:buNone/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1200"/>
              </a:spcAft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2016/7/19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CN" sz="4800">
                <a:solidFill>
                  <a:srgbClr val="D247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2016/7/19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2016/7/19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2016/7/19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2016/7/19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2016/7/19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2016/7/19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2016/7/19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7/19/2016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zh-CN"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5400" b="1" dirty="0" smtClean="0"/>
              <a:t>网络流</a:t>
            </a:r>
            <a:endParaRPr lang="zh-CN" altLang="en-US" sz="54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58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49892" y="2575775"/>
            <a:ext cx="3337873" cy="2187227"/>
          </a:xfrm>
        </p:spPr>
        <p:txBody>
          <a:bodyPr/>
          <a:lstStyle/>
          <a:p>
            <a:r>
              <a:rPr lang="en-US" altLang="zh-CN" b="1" dirty="0" smtClean="0"/>
              <a:t>THE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80249" y="2428920"/>
            <a:ext cx="5269424" cy="2187226"/>
          </a:xfrm>
        </p:spPr>
        <p:txBody>
          <a:bodyPr>
            <a:normAutofit/>
          </a:bodyPr>
          <a:lstStyle/>
          <a:p>
            <a:r>
              <a:rPr lang="en-US" altLang="zh-CN" sz="4800" b="1" dirty="0" smtClean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2812624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Ford-</a:t>
            </a:r>
            <a:r>
              <a:rPr lang="en-US" altLang="zh-CN" b="1" dirty="0" err="1"/>
              <a:t>fulkerson</a:t>
            </a:r>
            <a:r>
              <a:rPr lang="zh-CN" altLang="en-US" b="1" dirty="0" smtClean="0"/>
              <a:t>算法</a:t>
            </a:r>
            <a:r>
              <a:rPr lang="en-US" altLang="zh-CN" b="1" dirty="0"/>
              <a:t> </a:t>
            </a:r>
            <a:r>
              <a:rPr lang="zh-CN" altLang="en-US" b="1" dirty="0" smtClean="0"/>
              <a:t>效率问题</a:t>
            </a:r>
            <a:endParaRPr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2133877" y="2168435"/>
            <a:ext cx="769048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使用</a:t>
            </a:r>
            <a:r>
              <a:rPr lang="en-US" altLang="zh-CN" sz="2800" dirty="0" err="1" smtClean="0"/>
              <a:t>dfs</a:t>
            </a:r>
            <a:r>
              <a:rPr lang="zh-CN" altLang="en-US" sz="2800" dirty="0" smtClean="0"/>
              <a:t>找增广路</a:t>
            </a:r>
            <a:endParaRPr lang="en-US" altLang="zh-CN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O(</a:t>
            </a:r>
            <a:r>
              <a:rPr lang="en-US" altLang="zh-CN" sz="2800" dirty="0" err="1" smtClean="0"/>
              <a:t>n+m</a:t>
            </a:r>
            <a:r>
              <a:rPr lang="en-US" altLang="zh-CN" sz="2800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做少增加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的流量；</a:t>
            </a:r>
            <a:endParaRPr lang="en-US" altLang="zh-CN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最坏情况下要增加</a:t>
            </a:r>
            <a:r>
              <a:rPr lang="en-US" altLang="zh-CN" sz="2800" dirty="0" smtClean="0"/>
              <a:t>C</a:t>
            </a:r>
            <a:r>
              <a:rPr lang="zh-CN" altLang="en-US" sz="2800" dirty="0" smtClean="0"/>
              <a:t>次（</a:t>
            </a:r>
            <a:r>
              <a:rPr lang="en-US" altLang="zh-CN" sz="2800" dirty="0" smtClean="0"/>
              <a:t>C</a:t>
            </a:r>
            <a:r>
              <a:rPr lang="zh-CN" altLang="en-US" sz="2800" dirty="0" smtClean="0"/>
              <a:t>为边的容量和）</a:t>
            </a:r>
            <a:endParaRPr lang="en-US" altLang="zh-CN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因此最多增加</a:t>
            </a:r>
            <a:r>
              <a:rPr lang="en-US" altLang="zh-CN" sz="2800" dirty="0" smtClean="0"/>
              <a:t>C</a:t>
            </a:r>
            <a:r>
              <a:rPr lang="zh-CN" altLang="en-US" sz="2800" dirty="0" smtClean="0"/>
              <a:t>次</a:t>
            </a:r>
            <a:endParaRPr lang="en-US" altLang="zh-CN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时间复杂度：</a:t>
            </a:r>
            <a:endParaRPr lang="en-US" altLang="zh-CN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C*(</a:t>
            </a:r>
            <a:r>
              <a:rPr lang="en-US" altLang="zh-CN" sz="2800" dirty="0" err="1" smtClean="0"/>
              <a:t>m+n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≈</a:t>
            </a:r>
            <a:r>
              <a:rPr lang="en-US" altLang="zh-CN" sz="2800" dirty="0" smtClean="0"/>
              <a:t>C*n^2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2490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Ford-</a:t>
            </a:r>
            <a:r>
              <a:rPr lang="en-US" altLang="zh-CN" b="1" dirty="0" err="1"/>
              <a:t>fulkerson</a:t>
            </a:r>
            <a:r>
              <a:rPr lang="zh-CN" altLang="en-US" b="1" dirty="0" smtClean="0"/>
              <a:t>算法</a:t>
            </a:r>
            <a:r>
              <a:rPr lang="en-US" altLang="zh-CN" b="1" dirty="0"/>
              <a:t> </a:t>
            </a:r>
            <a:r>
              <a:rPr lang="zh-CN" altLang="en-US" b="1" dirty="0" smtClean="0"/>
              <a:t>效率问题</a:t>
            </a:r>
            <a:endParaRPr lang="zh-CN" altLang="en-US" b="1" dirty="0"/>
          </a:p>
        </p:txBody>
      </p:sp>
      <p:sp>
        <p:nvSpPr>
          <p:cNvPr id="3" name="椭圆 2"/>
          <p:cNvSpPr/>
          <p:nvPr/>
        </p:nvSpPr>
        <p:spPr>
          <a:xfrm>
            <a:off x="574770" y="3735977"/>
            <a:ext cx="757646" cy="757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7106198" y="3735977"/>
            <a:ext cx="757646" cy="757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3722918" y="2272937"/>
            <a:ext cx="757646" cy="757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3722918" y="5146766"/>
            <a:ext cx="757646" cy="757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3" idx="7"/>
          </p:cNvCxnSpPr>
          <p:nvPr/>
        </p:nvCxnSpPr>
        <p:spPr>
          <a:xfrm flipV="1">
            <a:off x="1221461" y="2798994"/>
            <a:ext cx="2501457" cy="10479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6"/>
            <a:endCxn id="5" idx="1"/>
          </p:cNvCxnSpPr>
          <p:nvPr/>
        </p:nvCxnSpPr>
        <p:spPr>
          <a:xfrm>
            <a:off x="4480564" y="2651760"/>
            <a:ext cx="2736589" cy="11951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4"/>
            <a:endCxn id="8" idx="0"/>
          </p:cNvCxnSpPr>
          <p:nvPr/>
        </p:nvCxnSpPr>
        <p:spPr>
          <a:xfrm>
            <a:off x="4101741" y="3030583"/>
            <a:ext cx="0" cy="21161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3" idx="5"/>
          </p:cNvCxnSpPr>
          <p:nvPr/>
        </p:nvCxnSpPr>
        <p:spPr>
          <a:xfrm>
            <a:off x="1221461" y="4382668"/>
            <a:ext cx="2501457" cy="1025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6"/>
            <a:endCxn id="5" idx="3"/>
          </p:cNvCxnSpPr>
          <p:nvPr/>
        </p:nvCxnSpPr>
        <p:spPr>
          <a:xfrm flipV="1">
            <a:off x="4480564" y="4382668"/>
            <a:ext cx="2736589" cy="11429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155376" y="2899954"/>
            <a:ext cx="809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5336100" y="4588339"/>
            <a:ext cx="809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2174887" y="4457977"/>
            <a:ext cx="809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5682347" y="2715288"/>
            <a:ext cx="809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4101741" y="3856423"/>
            <a:ext cx="809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8771630" y="2702261"/>
            <a:ext cx="32526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如果选择的第一条路是：</a:t>
            </a:r>
            <a:endParaRPr lang="en-US" altLang="zh-CN" sz="2800" dirty="0" smtClean="0"/>
          </a:p>
          <a:p>
            <a:r>
              <a:rPr lang="en-US" altLang="zh-CN" sz="2800" dirty="0" smtClean="0"/>
              <a:t>S-&gt;a-&gt;b-&gt;T</a:t>
            </a:r>
          </a:p>
          <a:p>
            <a:r>
              <a:rPr lang="zh-CN" altLang="en-US" sz="2800" dirty="0" smtClean="0"/>
              <a:t>则可能程序需要执行</a:t>
            </a:r>
            <a:r>
              <a:rPr lang="en-US" altLang="zh-CN" sz="2800" dirty="0" smtClean="0"/>
              <a:t>200</a:t>
            </a:r>
            <a:r>
              <a:rPr lang="zh-CN" altLang="en-US" sz="2800" dirty="0" smtClean="0"/>
              <a:t>次</a:t>
            </a:r>
            <a:r>
              <a:rPr lang="en-US" altLang="zh-CN" sz="2800" dirty="0" err="1" smtClean="0"/>
              <a:t>dfs</a:t>
            </a:r>
            <a:r>
              <a:rPr lang="zh-CN" altLang="en-US" sz="2800" dirty="0" smtClean="0"/>
              <a:t>才可以完成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5590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80161" y="1672046"/>
            <a:ext cx="5564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/>
              <a:t>如何避免呢？</a:t>
            </a:r>
            <a:endParaRPr lang="zh-CN" altLang="en-US" sz="48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2393362" y="3278777"/>
            <a:ext cx="71715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进行增广的时候，选择从源到汇的具有</a:t>
            </a:r>
            <a:r>
              <a:rPr lang="zh-CN" altLang="en-US" sz="3200" dirty="0" smtClean="0"/>
              <a:t>最少</a:t>
            </a:r>
            <a:r>
              <a:rPr lang="zh-CN" altLang="en-US" sz="3200" dirty="0"/>
              <a:t>边数的增广</a:t>
            </a:r>
            <a:r>
              <a:rPr lang="zh-CN" altLang="en-US" sz="3200" dirty="0" smtClean="0"/>
              <a:t>路径。</a:t>
            </a:r>
            <a:endParaRPr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444006" y="4950823"/>
            <a:ext cx="5535110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即使用</a:t>
            </a:r>
            <a:r>
              <a:rPr lang="en-US" altLang="zh-CN" sz="2400" dirty="0" smtClean="0"/>
              <a:t>BFS</a:t>
            </a:r>
            <a:r>
              <a:rPr lang="zh-CN" altLang="en-US" sz="2400" dirty="0"/>
              <a:t>进行增广，这就是</a:t>
            </a:r>
            <a:r>
              <a:rPr lang="en-US" altLang="zh-CN" sz="2400" dirty="0"/>
              <a:t>Edmonds-Karp </a:t>
            </a:r>
            <a:r>
              <a:rPr lang="zh-CN" altLang="en-US" sz="2400" dirty="0"/>
              <a:t>最短增广路</a:t>
            </a:r>
            <a:r>
              <a:rPr lang="zh-CN" altLang="en-US" sz="2400" dirty="0" smtClean="0"/>
              <a:t>算法</a:t>
            </a:r>
            <a:endParaRPr lang="en-US" altLang="zh-CN" sz="2400" dirty="0" smtClean="0"/>
          </a:p>
          <a:p>
            <a:r>
              <a:rPr lang="zh-CN" altLang="en-US" sz="2400" dirty="0" smtClean="0"/>
              <a:t>已经</a:t>
            </a:r>
            <a:r>
              <a:rPr lang="zh-CN" altLang="en-US" sz="2400" dirty="0"/>
              <a:t>证明这种算法的复杂度上限为</a:t>
            </a:r>
            <a:r>
              <a:rPr lang="en-US" altLang="zh-CN" sz="2400" dirty="0"/>
              <a:t>nm 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  (n</a:t>
            </a:r>
            <a:r>
              <a:rPr lang="zh-CN" altLang="en-US" sz="2400" dirty="0" smtClean="0"/>
              <a:t>是点数</a:t>
            </a:r>
            <a:r>
              <a:rPr lang="zh-CN" altLang="en-US" sz="2400" dirty="0"/>
              <a:t>，</a:t>
            </a:r>
            <a:r>
              <a:rPr lang="en-US" altLang="zh-CN" sz="2400" dirty="0"/>
              <a:t>m</a:t>
            </a:r>
            <a:r>
              <a:rPr lang="zh-CN" altLang="en-US" sz="2400" dirty="0"/>
              <a:t>是边数）</a:t>
            </a:r>
          </a:p>
        </p:txBody>
      </p:sp>
    </p:spTree>
    <p:extLst>
      <p:ext uri="{BB962C8B-B14F-4D97-AF65-F5344CB8AC3E}">
        <p14:creationId xmlns:p14="http://schemas.microsoft.com/office/powerpoint/2010/main" val="378241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 smtClean="0"/>
              <a:t>更高效的网络流算法</a:t>
            </a:r>
            <a:endParaRPr lang="zh-CN" altLang="en-US" sz="4800" b="1" dirty="0"/>
          </a:p>
        </p:txBody>
      </p:sp>
      <p:sp>
        <p:nvSpPr>
          <p:cNvPr id="7" name="矩形 6"/>
          <p:cNvSpPr/>
          <p:nvPr/>
        </p:nvSpPr>
        <p:spPr>
          <a:xfrm>
            <a:off x="1923387" y="2042551"/>
            <a:ext cx="914354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smtClean="0"/>
              <a:t>Edmonds-Karp</a:t>
            </a:r>
            <a:r>
              <a:rPr lang="zh-CN" altLang="en-US" sz="3600" dirty="0" smtClean="0"/>
              <a:t>算法中，需要用</a:t>
            </a:r>
            <a:r>
              <a:rPr lang="en-US" altLang="zh-CN" sz="3600" dirty="0" smtClean="0"/>
              <a:t>BFS</a:t>
            </a:r>
            <a:r>
              <a:rPr lang="zh-CN" altLang="en-US" sz="3600" dirty="0" smtClean="0"/>
              <a:t>来确定层次，每找一次增广路，都需要一遍</a:t>
            </a:r>
            <a:r>
              <a:rPr lang="en-US" altLang="zh-CN" sz="3600" dirty="0" smtClean="0"/>
              <a:t>BFS .</a:t>
            </a:r>
          </a:p>
          <a:p>
            <a:r>
              <a:rPr lang="zh-CN" altLang="en-US" sz="3600" dirty="0" smtClean="0"/>
              <a:t>能否一遍</a:t>
            </a:r>
            <a:r>
              <a:rPr lang="en-US" altLang="zh-CN" sz="3600" dirty="0" smtClean="0"/>
              <a:t>BFS</a:t>
            </a:r>
            <a:r>
              <a:rPr lang="zh-CN" altLang="en-US" sz="3600" dirty="0" smtClean="0"/>
              <a:t>，多几条增广路呢？</a:t>
            </a:r>
            <a:endParaRPr lang="zh-CN" altLang="en-US" sz="3600" dirty="0"/>
          </a:p>
        </p:txBody>
      </p:sp>
      <p:sp>
        <p:nvSpPr>
          <p:cNvPr id="8" name="文本框 7"/>
          <p:cNvSpPr txBox="1"/>
          <p:nvPr/>
        </p:nvSpPr>
        <p:spPr>
          <a:xfrm>
            <a:off x="3939988" y="4262718"/>
            <a:ext cx="59032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 err="1" smtClean="0"/>
              <a:t>Dinic</a:t>
            </a:r>
            <a:r>
              <a:rPr lang="zh-CN" altLang="en-US" sz="6600" b="1" dirty="0" smtClean="0"/>
              <a:t>算法</a:t>
            </a:r>
            <a:r>
              <a:rPr lang="zh-CN" altLang="en-US" sz="3600" dirty="0" smtClean="0"/>
              <a:t>思想来源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9407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Dinic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79929" y="1734671"/>
            <a:ext cx="109324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BFS</a:t>
            </a:r>
            <a:r>
              <a:rPr lang="zh-CN" altLang="en-US" sz="2400" dirty="0" smtClean="0"/>
              <a:t>对点进行分层；</a:t>
            </a:r>
            <a:endParaRPr lang="en-US" altLang="zh-CN" sz="2400" dirty="0" smtClean="0"/>
          </a:p>
          <a:p>
            <a:pPr>
              <a:lnSpc>
                <a:spcPct val="200000"/>
              </a:lnSpc>
            </a:pPr>
            <a:r>
              <a:rPr lang="en-US" altLang="zh-CN" sz="2400" dirty="0" smtClean="0"/>
              <a:t>2</a:t>
            </a:r>
            <a:r>
              <a:rPr lang="zh-CN" altLang="en-US" sz="2400" dirty="0"/>
              <a:t>、从源点开始，用</a:t>
            </a:r>
            <a:r>
              <a:rPr lang="en-US" altLang="zh-CN" sz="2400" dirty="0"/>
              <a:t>DFS</a:t>
            </a:r>
            <a:r>
              <a:rPr lang="zh-CN" altLang="en-US" sz="2400" dirty="0"/>
              <a:t>从前一层向后一层反复</a:t>
            </a:r>
            <a:r>
              <a:rPr lang="zh-CN" altLang="en-US" sz="2400" dirty="0" smtClean="0"/>
              <a:t>寻找</a:t>
            </a:r>
            <a:r>
              <a:rPr lang="zh-CN" altLang="en-US" sz="2400" dirty="0"/>
              <a:t>增广路</a:t>
            </a:r>
            <a:r>
              <a:rPr lang="en-US" altLang="zh-CN" sz="2400" dirty="0"/>
              <a:t>(</a:t>
            </a:r>
            <a:r>
              <a:rPr lang="zh-CN" altLang="en-US" sz="2400" dirty="0"/>
              <a:t>即要求</a:t>
            </a:r>
            <a:r>
              <a:rPr lang="en-US" altLang="zh-CN" sz="2400" dirty="0"/>
              <a:t>DFS</a:t>
            </a:r>
            <a:r>
              <a:rPr lang="zh-CN" altLang="en-US" sz="2400" dirty="0"/>
              <a:t>的每一步都必须要走到下一层</a:t>
            </a:r>
            <a:r>
              <a:rPr lang="zh-CN" altLang="en-US" sz="2400" dirty="0" smtClean="0"/>
              <a:t>的节点）</a:t>
            </a:r>
            <a:endParaRPr lang="en-US" altLang="zh-CN" sz="2400" dirty="0" smtClean="0"/>
          </a:p>
          <a:p>
            <a:pPr>
              <a:lnSpc>
                <a:spcPct val="200000"/>
              </a:lnSpc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、当找到汇点后，说明找到一条增广路，更新，进行增广；</a:t>
            </a:r>
            <a:endParaRPr lang="en-US" altLang="zh-CN" sz="2400" dirty="0" smtClean="0"/>
          </a:p>
          <a:p>
            <a:pPr>
              <a:lnSpc>
                <a:spcPct val="200000"/>
              </a:lnSpc>
            </a:pPr>
            <a:r>
              <a:rPr lang="en-US" altLang="zh-CN" sz="2400" dirty="0" smtClean="0"/>
              <a:t>4</a:t>
            </a:r>
            <a:r>
              <a:rPr lang="zh-CN" altLang="en-US" sz="2400" dirty="0" smtClean="0"/>
              <a:t>、增广后，不结束，回溯，继续找新的增广路；</a:t>
            </a:r>
            <a:endParaRPr lang="en-US" altLang="zh-CN" sz="2400" dirty="0" smtClean="0"/>
          </a:p>
          <a:p>
            <a:pPr>
              <a:lnSpc>
                <a:spcPct val="200000"/>
              </a:lnSpc>
            </a:pPr>
            <a:r>
              <a:rPr lang="en-US" altLang="zh-CN" sz="2400" dirty="0" smtClean="0"/>
              <a:t>5</a:t>
            </a:r>
            <a:r>
              <a:rPr lang="zh-CN" altLang="en-US" sz="2400" dirty="0" smtClean="0"/>
              <a:t>、当找不到增广路后，跳到第一步进行</a:t>
            </a:r>
            <a:r>
              <a:rPr lang="en-US" altLang="zh-CN" sz="2400" dirty="0" smtClean="0"/>
              <a:t>BFS</a:t>
            </a:r>
            <a:r>
              <a:rPr lang="zh-CN" altLang="en-US" sz="2400" dirty="0" smtClean="0"/>
              <a:t>，如果</a:t>
            </a:r>
            <a:r>
              <a:rPr lang="en-US" altLang="zh-CN" sz="2400" dirty="0" smtClean="0"/>
              <a:t>BFS</a:t>
            </a:r>
            <a:r>
              <a:rPr lang="zh-CN" altLang="en-US" sz="2400" dirty="0" smtClean="0"/>
              <a:t>无法找到汇点，则结束；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6606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Dinic</a:t>
            </a:r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12900" y="1447541"/>
            <a:ext cx="816262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int DINIC()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    int ans = 0;</a:t>
            </a:r>
          </a:p>
          <a:p>
            <a:endParaRPr lang="zh-CN" altLang="en-US" dirty="0"/>
          </a:p>
          <a:p>
            <a:r>
              <a:rPr lang="zh-CN" altLang="en-US" dirty="0"/>
              <a:t>    while (BFS()) // 建立分层图</a:t>
            </a:r>
          </a:p>
          <a:p>
            <a:r>
              <a:rPr lang="zh-CN" altLang="en-US" dirty="0"/>
              <a:t>    {</a:t>
            </a:r>
          </a:p>
          <a:p>
            <a:r>
              <a:rPr lang="zh-CN" altLang="en-US" dirty="0"/>
              <a:t>        int flow;</a:t>
            </a:r>
          </a:p>
          <a:p>
            <a:r>
              <a:rPr lang="zh-CN" altLang="en-US" dirty="0"/>
              <a:t>        memset(current, 0, sizeof(current)); // BFS后应当清空当前弧数组</a:t>
            </a:r>
          </a:p>
          <a:p>
            <a:r>
              <a:rPr lang="zh-CN" altLang="en-US" dirty="0"/>
              <a:t>        while (flow = dinic(S, 0x3f3f3f3f)) // 一次BFS可以进行多次增广</a:t>
            </a:r>
          </a:p>
          <a:p>
            <a:r>
              <a:rPr lang="zh-CN" altLang="en-US" dirty="0"/>
              <a:t>            ans += flow;</a:t>
            </a:r>
          </a:p>
          <a:p>
            <a:r>
              <a:rPr lang="zh-CN" altLang="en-US" dirty="0"/>
              <a:t>    }</a:t>
            </a:r>
          </a:p>
          <a:p>
            <a:r>
              <a:rPr lang="zh-CN" altLang="en-US" dirty="0"/>
              <a:t>    return ans;</a:t>
            </a:r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861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Dinic</a:t>
            </a:r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220490" y="604434"/>
            <a:ext cx="5843750" cy="6186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int BFS()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    queue&lt;int&gt; q;</a:t>
            </a:r>
          </a:p>
          <a:p>
            <a:r>
              <a:rPr lang="zh-CN" altLang="en-US" dirty="0"/>
              <a:t>    q.push(S);</a:t>
            </a:r>
          </a:p>
          <a:p>
            <a:r>
              <a:rPr lang="zh-CN" altLang="en-US" dirty="0"/>
              <a:t>    memset(dis, 0x3f, sizeof(dis));</a:t>
            </a:r>
          </a:p>
          <a:p>
            <a:r>
              <a:rPr lang="zh-CN" altLang="en-US" dirty="0"/>
              <a:t>    dis[S] = 0;</a:t>
            </a:r>
          </a:p>
          <a:p>
            <a:r>
              <a:rPr lang="zh-CN" altLang="en-US" dirty="0"/>
              <a:t>    while (!q.empty())</a:t>
            </a:r>
          </a:p>
          <a:p>
            <a:r>
              <a:rPr lang="zh-CN" altLang="en-US" dirty="0"/>
              <a:t>    {</a:t>
            </a:r>
          </a:p>
          <a:p>
            <a:r>
              <a:rPr lang="zh-CN" altLang="en-US" dirty="0"/>
              <a:t>        int h = q.front();</a:t>
            </a:r>
          </a:p>
          <a:p>
            <a:r>
              <a:rPr lang="zh-CN" altLang="en-US" dirty="0"/>
              <a:t>        q.pop();</a:t>
            </a:r>
          </a:p>
          <a:p>
            <a:r>
              <a:rPr lang="zh-CN" altLang="en-US" dirty="0"/>
              <a:t>        for (int i = 0; i &lt; tab[h].size(); i++)</a:t>
            </a:r>
          </a:p>
          <a:p>
            <a:r>
              <a:rPr lang="zh-CN" altLang="en-US" dirty="0"/>
              <a:t>        {</a:t>
            </a:r>
          </a:p>
          <a:p>
            <a:r>
              <a:rPr lang="zh-CN" altLang="en-US" dirty="0"/>
              <a:t>            Edge &amp;e = es[tab[h][i]];</a:t>
            </a:r>
          </a:p>
          <a:p>
            <a:r>
              <a:rPr lang="zh-CN" altLang="en-US" dirty="0"/>
              <a:t>            if (e.cap &gt; 0 &amp;&amp; dis[e.v] == 0x3f3f3f3f)</a:t>
            </a:r>
          </a:p>
          <a:p>
            <a:r>
              <a:rPr lang="zh-CN" altLang="en-US" dirty="0"/>
              <a:t>            {</a:t>
            </a:r>
          </a:p>
          <a:p>
            <a:r>
              <a:rPr lang="zh-CN" altLang="en-US" dirty="0"/>
              <a:t>                dis[e.v] = dis[h] + 1;</a:t>
            </a:r>
          </a:p>
          <a:p>
            <a:r>
              <a:rPr lang="zh-CN" altLang="en-US" dirty="0"/>
              <a:t>                q.push(e.v);</a:t>
            </a:r>
          </a:p>
          <a:p>
            <a:r>
              <a:rPr lang="zh-CN" altLang="en-US" dirty="0"/>
              <a:t>            }</a:t>
            </a:r>
          </a:p>
          <a:p>
            <a:r>
              <a:rPr lang="zh-CN" altLang="en-US" dirty="0"/>
              <a:t>        }</a:t>
            </a:r>
          </a:p>
          <a:p>
            <a:r>
              <a:rPr lang="zh-CN" altLang="en-US" dirty="0"/>
              <a:t>    }</a:t>
            </a:r>
          </a:p>
          <a:p>
            <a:r>
              <a:rPr lang="zh-CN" altLang="en-US" dirty="0"/>
              <a:t>    return dis[T] &lt; 0x3f3f3f3f; // 返回是否能够到达汇点</a:t>
            </a:r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0725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Dinic</a:t>
            </a:r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013448" y="0"/>
            <a:ext cx="6096000" cy="64633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endParaRPr lang="zh-CN" altLang="en-US" dirty="0"/>
          </a:p>
          <a:p>
            <a:r>
              <a:rPr lang="zh-CN" altLang="en-US" dirty="0"/>
              <a:t>int dinic(int x, int maxflow)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    if (x == T)</a:t>
            </a:r>
          </a:p>
          <a:p>
            <a:r>
              <a:rPr lang="zh-CN" altLang="en-US" dirty="0"/>
              <a:t>        return maxflow;</a:t>
            </a:r>
          </a:p>
          <a:p>
            <a:r>
              <a:rPr lang="zh-CN" altLang="en-US" dirty="0"/>
              <a:t>    // i = current[x] 当前弧优化</a:t>
            </a:r>
          </a:p>
          <a:p>
            <a:r>
              <a:rPr lang="zh-CN" altLang="en-US" dirty="0"/>
              <a:t>    for (int i = current[x]; i &lt; tab[x].size(); i++)</a:t>
            </a:r>
          </a:p>
          <a:p>
            <a:r>
              <a:rPr lang="zh-CN" altLang="en-US" dirty="0"/>
              <a:t>    {</a:t>
            </a:r>
          </a:p>
          <a:p>
            <a:r>
              <a:rPr lang="zh-CN" altLang="en-US" dirty="0"/>
              <a:t>        current[x] = i;</a:t>
            </a:r>
          </a:p>
          <a:p>
            <a:r>
              <a:rPr lang="zh-CN" altLang="en-US" dirty="0"/>
              <a:t>        Edge &amp;e = es[tab[x][i]];</a:t>
            </a:r>
          </a:p>
          <a:p>
            <a:r>
              <a:rPr lang="zh-CN" altLang="en-US" dirty="0"/>
              <a:t>        if (dis[e.v] == dis[x] + 1 &amp;&amp; e.cap &gt; 0)</a:t>
            </a:r>
          </a:p>
          <a:p>
            <a:r>
              <a:rPr lang="zh-CN" altLang="en-US" dirty="0"/>
              <a:t>        {</a:t>
            </a:r>
          </a:p>
          <a:p>
            <a:r>
              <a:rPr lang="zh-CN" altLang="en-US" dirty="0"/>
              <a:t>            int flow = dinic(e.v, min(maxflow, e.cap));</a:t>
            </a:r>
          </a:p>
          <a:p>
            <a:r>
              <a:rPr lang="zh-CN" altLang="en-US" dirty="0"/>
              <a:t>            if (flow)</a:t>
            </a:r>
          </a:p>
          <a:p>
            <a:r>
              <a:rPr lang="zh-CN" altLang="en-US" dirty="0"/>
              <a:t>            {</a:t>
            </a:r>
          </a:p>
          <a:p>
            <a:r>
              <a:rPr lang="zh-CN" altLang="en-US" dirty="0"/>
              <a:t>                e.cap -= flow; // 正向边流量降低</a:t>
            </a:r>
          </a:p>
          <a:p>
            <a:r>
              <a:rPr lang="zh-CN" altLang="en-US" dirty="0"/>
              <a:t>                es[tab[x][i] ^ 1].cap += flow; // 反向边流量增加</a:t>
            </a:r>
          </a:p>
          <a:p>
            <a:r>
              <a:rPr lang="zh-CN" altLang="en-US" dirty="0"/>
              <a:t>                return flow;</a:t>
            </a:r>
          </a:p>
          <a:p>
            <a:r>
              <a:rPr lang="zh-CN" altLang="en-US" dirty="0"/>
              <a:t>            }</a:t>
            </a:r>
          </a:p>
          <a:p>
            <a:r>
              <a:rPr lang="zh-CN" altLang="en-US" dirty="0"/>
              <a:t>        }</a:t>
            </a:r>
          </a:p>
          <a:p>
            <a:r>
              <a:rPr lang="zh-CN" altLang="en-US" dirty="0"/>
              <a:t>    }</a:t>
            </a:r>
          </a:p>
          <a:p>
            <a:r>
              <a:rPr lang="zh-CN" altLang="en-US" dirty="0"/>
              <a:t>    return 0; // 找不到增广路 退出</a:t>
            </a:r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7065660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759</Words>
  <Application>Microsoft Office PowerPoint</Application>
  <PresentationFormat>宽屏</PresentationFormat>
  <Paragraphs>101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Microsoft YaHei UI</vt:lpstr>
      <vt:lpstr>黑体</vt:lpstr>
      <vt:lpstr>宋体</vt:lpstr>
      <vt:lpstr>Arial</vt:lpstr>
      <vt:lpstr>Calibri</vt:lpstr>
      <vt:lpstr>WelcomeDoc</vt:lpstr>
      <vt:lpstr>网络流</vt:lpstr>
      <vt:lpstr>Ford-fulkerson算法 效率问题</vt:lpstr>
      <vt:lpstr>Ford-fulkerson算法 效率问题</vt:lpstr>
      <vt:lpstr>PowerPoint 演示文稿</vt:lpstr>
      <vt:lpstr>更高效的网络流算法</vt:lpstr>
      <vt:lpstr>Dinic算法</vt:lpstr>
      <vt:lpstr>Dinic代码</vt:lpstr>
      <vt:lpstr>Dinic代码</vt:lpstr>
      <vt:lpstr>Dinic代码</vt:lpstr>
      <vt:lpstr>THE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2015-09-07T08:40:49Z</dcterms:created>
  <dcterms:modified xsi:type="dcterms:W3CDTF">2016-07-19T16:26:58Z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