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357" r:id="rId2"/>
    <p:sldId id="358" r:id="rId3"/>
    <p:sldId id="359" r:id="rId4"/>
    <p:sldId id="368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9" r:id="rId13"/>
    <p:sldId id="370" r:id="rId14"/>
    <p:sldId id="3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32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84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4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055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76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452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99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13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0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51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03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5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30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14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21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60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2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回忆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562100" y="2428875"/>
            <a:ext cx="3486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起点</a:t>
            </a:r>
            <a:r>
              <a:rPr lang="zh-CN" altLang="en-US" dirty="0" smtClean="0"/>
              <a:t>添加到队列；</a:t>
            </a:r>
            <a:endParaRPr lang="en-US" altLang="zh-CN" dirty="0" smtClean="0"/>
          </a:p>
          <a:p>
            <a:r>
              <a:rPr lang="en-US" altLang="zh-CN" dirty="0" smtClean="0"/>
              <a:t>do{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 = </a:t>
            </a:r>
            <a:r>
              <a:rPr lang="zh-CN" altLang="en-US" dirty="0" smtClean="0"/>
              <a:t>队头元素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队列出队一个元素；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找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的子节点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如果子节点是目标节点输出结束</a:t>
            </a:r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果子节点符合条件，入队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}while(</a:t>
            </a:r>
            <a:r>
              <a:rPr lang="zh-CN" altLang="en-US" dirty="0" smtClean="0"/>
              <a:t>队列不为空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62100" y="1638300"/>
            <a:ext cx="221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算法框架：</a:t>
            </a:r>
            <a:endParaRPr lang="zh-CN" altLang="en-US" sz="28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48250" y="2404696"/>
            <a:ext cx="52959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生成的结点要与前面所有已经产生结点比较，</a:t>
            </a:r>
            <a:r>
              <a:rPr lang="zh-CN" altLang="en-US" b="1" dirty="0">
                <a:solidFill>
                  <a:schemeClr val="accent3"/>
                </a:solidFill>
              </a:rPr>
              <a:t>以免出现重复结点</a:t>
            </a:r>
            <a:r>
              <a:rPr lang="zh-CN" altLang="en-US" dirty="0"/>
              <a:t>，浪费时间和空间，还有可能陷入死循环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、如果要输出路径，</a:t>
            </a:r>
            <a:r>
              <a:rPr lang="zh-CN" altLang="en-US" dirty="0"/>
              <a:t>每生成一个子结点，就要提供指向它们父亲结点的指针。当解出现时候，通过</a:t>
            </a:r>
            <a:r>
              <a:rPr lang="zh-CN" altLang="en-US" dirty="0">
                <a:solidFill>
                  <a:schemeClr val="accent3"/>
                </a:solidFill>
              </a:rPr>
              <a:t>逆向跟踪</a:t>
            </a:r>
            <a:r>
              <a:rPr lang="zh-CN" altLang="en-US" dirty="0"/>
              <a:t>，找到从根结点到目标结点的一条路径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、使用范围：</a:t>
            </a:r>
            <a:endParaRPr lang="en-US" altLang="zh-CN" dirty="0" smtClean="0"/>
          </a:p>
          <a:p>
            <a:r>
              <a:rPr lang="zh-CN" altLang="en-US" dirty="0" smtClean="0"/>
              <a:t>寻找最优解；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、如果目标节点深度比较深时，搜索耗时以指数型方式增长。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48250" y="1534280"/>
            <a:ext cx="221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注意事项：</a:t>
            </a:r>
            <a:endParaRPr lang="zh-CN" altLang="en-US" sz="28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190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BFS</a:t>
            </a:r>
            <a:r>
              <a:rPr lang="zh-CN" altLang="en-US" b="1" dirty="0" smtClean="0"/>
              <a:t>计算最短路径长度</a:t>
            </a:r>
            <a:endParaRPr lang="zh-CN" altLang="en-US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1004700" y="1651227"/>
            <a:ext cx="4314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方法三：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66923" y="1868476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A</a:t>
            </a:r>
            <a:endParaRPr lang="zh-CN" altLang="en-US" sz="4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580961" y="2925751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B</a:t>
            </a:r>
            <a:endParaRPr lang="zh-CN" altLang="en-US" sz="4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290698" y="2954326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C</a:t>
            </a:r>
            <a:endParaRPr lang="zh-CN" altLang="en-US" sz="4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9062348" y="2954326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D</a:t>
            </a:r>
            <a:endParaRPr lang="zh-CN" altLang="en-US" sz="4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0833998" y="2954326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F</a:t>
            </a:r>
            <a:endParaRPr lang="zh-CN" altLang="en-US" sz="4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414398" y="4287826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E</a:t>
            </a:r>
            <a:endParaRPr lang="zh-CN" altLang="en-US" sz="4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8586098" y="4287826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G</a:t>
            </a:r>
            <a:endParaRPr lang="zh-CN" altLang="en-US" sz="4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0833998" y="4257663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H</a:t>
            </a:r>
            <a:endParaRPr lang="zh-CN" altLang="en-US" sz="4000" dirty="0"/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6101076" y="2471310"/>
            <a:ext cx="1285875" cy="47625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8119373" y="2462995"/>
            <a:ext cx="2714625" cy="640934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endCxn id="13" idx="0"/>
          </p:cNvCxnSpPr>
          <p:nvPr/>
        </p:nvCxnSpPr>
        <p:spPr>
          <a:xfrm flipH="1">
            <a:off x="7566923" y="2478076"/>
            <a:ext cx="138113" cy="47625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928184" y="2576362"/>
            <a:ext cx="1078706" cy="47625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6800850" y="3586945"/>
            <a:ext cx="627962" cy="67071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8805172" y="3586945"/>
            <a:ext cx="413651" cy="70088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1097314" y="3613302"/>
            <a:ext cx="12909" cy="648166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63215" y="2814487"/>
            <a:ext cx="3857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开一个</a:t>
            </a:r>
            <a:r>
              <a:rPr lang="en-US" altLang="zh-CN" dirty="0" smtClean="0"/>
              <a:t>n*n</a:t>
            </a:r>
            <a:r>
              <a:rPr lang="zh-CN" altLang="en-US" dirty="0" smtClean="0"/>
              <a:t>的数组，数组存该元素是第几层出现的。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20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分析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3320206" y="1729116"/>
            <a:ext cx="640958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注意事项：</a:t>
            </a:r>
            <a:endParaRPr lang="en-US" altLang="zh-CN" sz="32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、每扩展一个节点，需要将它标记为以经过：</a:t>
            </a:r>
            <a:endParaRPr lang="en-US" altLang="zh-CN" sz="2400" dirty="0" smtClean="0"/>
          </a:p>
          <a:p>
            <a:r>
              <a:rPr lang="zh-CN" altLang="en-US" sz="2400" dirty="0" smtClean="0"/>
              <a:t>将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标记为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、记住要判断是否“越界”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540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1434: </a:t>
            </a:r>
            <a:r>
              <a:rPr lang="zh-CN" altLang="en-US" b="1" dirty="0"/>
              <a:t>水缸灌水</a:t>
            </a:r>
          </a:p>
        </p:txBody>
      </p:sp>
      <p:sp>
        <p:nvSpPr>
          <p:cNvPr id="4" name="矩形 3"/>
          <p:cNvSpPr/>
          <p:nvPr/>
        </p:nvSpPr>
        <p:spPr>
          <a:xfrm>
            <a:off x="1362891" y="1780872"/>
            <a:ext cx="738666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题目描述</a:t>
            </a:r>
          </a:p>
          <a:p>
            <a:r>
              <a:rPr lang="zh-CN" altLang="en-US" sz="2000" dirty="0"/>
              <a:t>有两个无刻度标志的水壶，分别可装</a:t>
            </a:r>
            <a:r>
              <a:rPr lang="en-US" altLang="zh-CN" sz="2000" dirty="0"/>
              <a:t>x</a:t>
            </a:r>
            <a:r>
              <a:rPr lang="zh-CN" altLang="en-US" sz="2000" dirty="0"/>
              <a:t>升和</a:t>
            </a:r>
            <a:r>
              <a:rPr lang="en-US" altLang="zh-CN" sz="2000" dirty="0"/>
              <a:t>y</a:t>
            </a:r>
            <a:r>
              <a:rPr lang="zh-CN" altLang="en-US" sz="2000" dirty="0"/>
              <a:t>升（</a:t>
            </a:r>
            <a:r>
              <a:rPr lang="en-US" altLang="zh-CN" sz="2000" dirty="0" err="1"/>
              <a:t>x,y</a:t>
            </a:r>
            <a:r>
              <a:rPr lang="zh-CN" altLang="en-US" sz="2000" dirty="0"/>
              <a:t>为整数，</a:t>
            </a:r>
            <a:r>
              <a:rPr lang="en-US" altLang="zh-CN" sz="2000" dirty="0"/>
              <a:t>x</a:t>
            </a:r>
            <a:r>
              <a:rPr lang="zh-CN" altLang="en-US" sz="2000" dirty="0"/>
              <a:t>、</a:t>
            </a:r>
            <a:r>
              <a:rPr lang="en-US" altLang="zh-CN" sz="2000" dirty="0"/>
              <a:t>y&lt;=100</a:t>
            </a:r>
            <a:r>
              <a:rPr lang="zh-CN" altLang="en-US" sz="2000" dirty="0"/>
              <a:t>）的水。设另一方面有一水缸，可用来向水壶灌水或倒出水，两水壶间，水也可以相互倾灌。已知</a:t>
            </a:r>
            <a:r>
              <a:rPr lang="en-US" altLang="zh-CN" sz="2000" dirty="0"/>
              <a:t>x</a:t>
            </a:r>
            <a:r>
              <a:rPr lang="zh-CN" altLang="en-US" sz="2000" dirty="0"/>
              <a:t>升为满壶，</a:t>
            </a:r>
            <a:r>
              <a:rPr lang="en-US" altLang="zh-CN" sz="2000" dirty="0"/>
              <a:t>y</a:t>
            </a:r>
            <a:r>
              <a:rPr lang="zh-CN" altLang="en-US" sz="2000" dirty="0"/>
              <a:t>升为空壶。问如何通过倒水或灌水操作用最少步数能在</a:t>
            </a:r>
            <a:r>
              <a:rPr lang="en-US" altLang="zh-CN" sz="2000" dirty="0"/>
              <a:t>y</a:t>
            </a:r>
            <a:r>
              <a:rPr lang="zh-CN" altLang="en-US" sz="2000" dirty="0"/>
              <a:t>升壶中量出</a:t>
            </a:r>
            <a:r>
              <a:rPr lang="en-US" altLang="zh-CN" sz="2000" dirty="0"/>
              <a:t>z</a:t>
            </a:r>
            <a:r>
              <a:rPr lang="zh-CN" altLang="en-US" sz="2000" dirty="0"/>
              <a:t>（</a:t>
            </a:r>
            <a:r>
              <a:rPr lang="en-US" altLang="zh-CN" sz="2000" dirty="0"/>
              <a:t>z&lt;=100</a:t>
            </a:r>
            <a:r>
              <a:rPr lang="zh-CN" altLang="en-US" sz="2000" dirty="0"/>
              <a:t>）升的水来。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44715" y="4123765"/>
            <a:ext cx="48230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问题：</a:t>
            </a:r>
            <a:endParaRPr lang="en-US" altLang="zh-CN" sz="2400" dirty="0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/>
              <a:t>对于一个状态，可以扩展出几种状态出来？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030197" y="4952076"/>
            <a:ext cx="17479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四种：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</a:t>
            </a:r>
            <a:r>
              <a:rPr lang="zh-CN" altLang="en-US" dirty="0" smtClean="0"/>
              <a:t>倒出去；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倒出去；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</a:t>
            </a:r>
            <a:r>
              <a:rPr lang="zh-CN" altLang="en-US" dirty="0" smtClean="0"/>
              <a:t>倒满；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02562" y="5275241"/>
            <a:ext cx="17660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倒满；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x</a:t>
            </a:r>
            <a:r>
              <a:rPr lang="zh-CN" altLang="en-US" dirty="0"/>
              <a:t>向</a:t>
            </a:r>
            <a:r>
              <a:rPr lang="en-US" altLang="zh-CN" dirty="0"/>
              <a:t>y</a:t>
            </a:r>
            <a:r>
              <a:rPr lang="zh-CN" altLang="en-US" dirty="0"/>
              <a:t>倒水；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向</a:t>
            </a:r>
            <a:r>
              <a:rPr lang="en-US" altLang="zh-CN" dirty="0"/>
              <a:t>x</a:t>
            </a:r>
            <a:r>
              <a:rPr lang="zh-CN" altLang="en-US" dirty="0"/>
              <a:t>倒水；</a:t>
            </a:r>
          </a:p>
        </p:txBody>
      </p:sp>
    </p:spTree>
    <p:extLst>
      <p:ext uri="{BB962C8B-B14F-4D97-AF65-F5344CB8AC3E}">
        <p14:creationId xmlns:p14="http://schemas.microsoft.com/office/powerpoint/2010/main" val="357133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1434: </a:t>
            </a:r>
            <a:r>
              <a:rPr lang="zh-CN" altLang="en-US" b="1" dirty="0"/>
              <a:t>水缸灌水</a:t>
            </a:r>
          </a:p>
        </p:txBody>
      </p:sp>
      <p:sp>
        <p:nvSpPr>
          <p:cNvPr id="4" name="矩形 3"/>
          <p:cNvSpPr/>
          <p:nvPr/>
        </p:nvSpPr>
        <p:spPr>
          <a:xfrm>
            <a:off x="1362891" y="1780872"/>
            <a:ext cx="738666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题目描述</a:t>
            </a:r>
          </a:p>
          <a:p>
            <a:r>
              <a:rPr lang="zh-CN" altLang="en-US" sz="2000" dirty="0"/>
              <a:t>有两个无刻度标志的水壶，分别可装</a:t>
            </a:r>
            <a:r>
              <a:rPr lang="en-US" altLang="zh-CN" sz="2000" dirty="0"/>
              <a:t>x</a:t>
            </a:r>
            <a:r>
              <a:rPr lang="zh-CN" altLang="en-US" sz="2000" dirty="0"/>
              <a:t>升和</a:t>
            </a:r>
            <a:r>
              <a:rPr lang="en-US" altLang="zh-CN" sz="2000" dirty="0"/>
              <a:t>y</a:t>
            </a:r>
            <a:r>
              <a:rPr lang="zh-CN" altLang="en-US" sz="2000" dirty="0"/>
              <a:t>升（</a:t>
            </a:r>
            <a:r>
              <a:rPr lang="en-US" altLang="zh-CN" sz="2000" dirty="0" err="1"/>
              <a:t>x,y</a:t>
            </a:r>
            <a:r>
              <a:rPr lang="zh-CN" altLang="en-US" sz="2000" dirty="0"/>
              <a:t>为整数，</a:t>
            </a:r>
            <a:r>
              <a:rPr lang="en-US" altLang="zh-CN" sz="2000" dirty="0"/>
              <a:t>x</a:t>
            </a:r>
            <a:r>
              <a:rPr lang="zh-CN" altLang="en-US" sz="2000" dirty="0"/>
              <a:t>、</a:t>
            </a:r>
            <a:r>
              <a:rPr lang="en-US" altLang="zh-CN" sz="2000" dirty="0"/>
              <a:t>y&lt;=100</a:t>
            </a:r>
            <a:r>
              <a:rPr lang="zh-CN" altLang="en-US" sz="2000" dirty="0"/>
              <a:t>）的水。设另一方面有一水缸，可用来向水壶灌水或倒出水，两水壶间，水也可以相互倾灌。已知</a:t>
            </a:r>
            <a:r>
              <a:rPr lang="en-US" altLang="zh-CN" sz="2000" dirty="0"/>
              <a:t>x</a:t>
            </a:r>
            <a:r>
              <a:rPr lang="zh-CN" altLang="en-US" sz="2000" dirty="0"/>
              <a:t>升为满壶，</a:t>
            </a:r>
            <a:r>
              <a:rPr lang="en-US" altLang="zh-CN" sz="2000" dirty="0"/>
              <a:t>y</a:t>
            </a:r>
            <a:r>
              <a:rPr lang="zh-CN" altLang="en-US" sz="2000" dirty="0"/>
              <a:t>升为空壶。问如何通过倒水或灌水操作用最少步数能在</a:t>
            </a:r>
            <a:r>
              <a:rPr lang="en-US" altLang="zh-CN" sz="2000" dirty="0"/>
              <a:t>y</a:t>
            </a:r>
            <a:r>
              <a:rPr lang="zh-CN" altLang="en-US" sz="2000" dirty="0"/>
              <a:t>升壶中量出</a:t>
            </a:r>
            <a:r>
              <a:rPr lang="en-US" altLang="zh-CN" sz="2000" dirty="0"/>
              <a:t>z</a:t>
            </a:r>
            <a:r>
              <a:rPr lang="zh-CN" altLang="en-US" sz="2000" dirty="0"/>
              <a:t>（</a:t>
            </a:r>
            <a:r>
              <a:rPr lang="en-US" altLang="zh-CN" sz="2000" dirty="0"/>
              <a:t>z&lt;=100</a:t>
            </a:r>
            <a:r>
              <a:rPr lang="zh-CN" altLang="en-US" sz="2000" dirty="0"/>
              <a:t>）升的水来。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44715" y="4123765"/>
            <a:ext cx="48230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注意事项：</a:t>
            </a:r>
            <a:endParaRPr lang="en-US" altLang="zh-CN" sz="2400" dirty="0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、状态记录应该将两个水壶的水量都记录下来；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</a:t>
            </a:r>
            <a:r>
              <a:rPr lang="zh-CN" altLang="en-US" dirty="0" smtClean="0"/>
              <a:t>向</a:t>
            </a:r>
            <a:r>
              <a:rPr lang="en-US" altLang="zh-CN" dirty="0" smtClean="0"/>
              <a:t>y</a:t>
            </a:r>
            <a:r>
              <a:rPr lang="zh-CN" altLang="en-US" dirty="0" smtClean="0"/>
              <a:t>倒水还有两种可能：</a:t>
            </a:r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x</a:t>
            </a:r>
            <a:r>
              <a:rPr lang="zh-CN" altLang="en-US" dirty="0" smtClean="0"/>
              <a:t>空了，但</a:t>
            </a:r>
            <a:r>
              <a:rPr lang="en-US" altLang="zh-CN" dirty="0" smtClean="0"/>
              <a:t>y</a:t>
            </a:r>
            <a:r>
              <a:rPr lang="zh-CN" altLang="en-US" dirty="0" smtClean="0"/>
              <a:t>不一定满；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y</a:t>
            </a:r>
            <a:r>
              <a:rPr lang="zh-CN" altLang="en-US" dirty="0" smtClean="0"/>
              <a:t>满了，但</a:t>
            </a:r>
            <a:r>
              <a:rPr lang="en-US" altLang="zh-CN" dirty="0" smtClean="0"/>
              <a:t>x</a:t>
            </a:r>
            <a:r>
              <a:rPr lang="zh-CN" altLang="en-US" dirty="0" smtClean="0"/>
              <a:t>不一定空；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19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349500" y="4456113"/>
            <a:ext cx="7543800" cy="114300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dirty="0" smtClean="0"/>
              <a:t>The end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45872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例题二：求细胞个数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1457325" y="2079189"/>
            <a:ext cx="75196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一矩形阵列由数字</a:t>
            </a:r>
            <a:r>
              <a:rPr lang="en-US" altLang="zh-CN" sz="2400" dirty="0"/>
              <a:t>0</a:t>
            </a:r>
            <a:r>
              <a:rPr lang="zh-CN" altLang="en-US" sz="2400" dirty="0"/>
              <a:t>到</a:t>
            </a:r>
            <a:r>
              <a:rPr lang="en-US" altLang="zh-CN" sz="2400" dirty="0"/>
              <a:t>9</a:t>
            </a:r>
            <a:r>
              <a:rPr lang="zh-CN" altLang="en-US" sz="2400" dirty="0"/>
              <a:t>组成</a:t>
            </a:r>
            <a:r>
              <a:rPr lang="en-US" altLang="zh-CN" sz="2400" dirty="0"/>
              <a:t>,</a:t>
            </a:r>
            <a:r>
              <a:rPr lang="zh-CN" altLang="en-US" sz="2400" dirty="0"/>
              <a:t>数字</a:t>
            </a:r>
            <a:r>
              <a:rPr lang="en-US" altLang="zh-CN" sz="2400" dirty="0"/>
              <a:t>1</a:t>
            </a:r>
            <a:r>
              <a:rPr lang="zh-CN" altLang="en-US" sz="2400" dirty="0"/>
              <a:t>到</a:t>
            </a:r>
            <a:r>
              <a:rPr lang="en-US" altLang="zh-CN" sz="2400" dirty="0"/>
              <a:t>9</a:t>
            </a:r>
            <a:r>
              <a:rPr lang="zh-CN" altLang="en-US" sz="2400" dirty="0"/>
              <a:t>代表细胞</a:t>
            </a:r>
            <a:r>
              <a:rPr lang="en-US" altLang="zh-CN" sz="2400" dirty="0"/>
              <a:t>,</a:t>
            </a:r>
            <a:r>
              <a:rPr lang="zh-CN" altLang="en-US" sz="2400" dirty="0"/>
              <a:t>细胞的定义为沿细胞数字上下左右还是细胞数字则为同一细胞</a:t>
            </a:r>
            <a:r>
              <a:rPr lang="en-US" altLang="zh-CN" sz="2400" dirty="0"/>
              <a:t>,</a:t>
            </a:r>
            <a:r>
              <a:rPr lang="zh-CN" altLang="en-US" sz="2400" dirty="0"/>
              <a:t>求给定矩形阵列的细胞个数。如</a:t>
            </a:r>
            <a:r>
              <a:rPr lang="en-US" altLang="zh-CN" sz="2400" dirty="0"/>
              <a:t>:</a:t>
            </a:r>
          </a:p>
          <a:p>
            <a:r>
              <a:rPr lang="zh-CN" altLang="en-US" sz="2400" dirty="0"/>
              <a:t>阵列  </a:t>
            </a:r>
          </a:p>
          <a:p>
            <a:r>
              <a:rPr lang="en-US" altLang="zh-CN" sz="2400" dirty="0"/>
              <a:t>4  10</a:t>
            </a:r>
          </a:p>
          <a:p>
            <a:r>
              <a:rPr lang="en-US" altLang="zh-CN" sz="2400" dirty="0"/>
              <a:t>0234500067</a:t>
            </a:r>
          </a:p>
          <a:p>
            <a:r>
              <a:rPr lang="en-US" altLang="zh-CN" sz="2400" dirty="0"/>
              <a:t>1034560500</a:t>
            </a:r>
          </a:p>
          <a:p>
            <a:r>
              <a:rPr lang="en-US" altLang="zh-CN" sz="2400" dirty="0"/>
              <a:t>2045600671</a:t>
            </a:r>
          </a:p>
          <a:p>
            <a:r>
              <a:rPr lang="en-US" altLang="zh-CN" sz="2400" dirty="0"/>
              <a:t>0000000089</a:t>
            </a:r>
          </a:p>
        </p:txBody>
      </p:sp>
    </p:spTree>
    <p:extLst>
      <p:ext uri="{BB962C8B-B14F-4D97-AF65-F5344CB8AC3E}">
        <p14:creationId xmlns:p14="http://schemas.microsoft.com/office/powerpoint/2010/main" val="181565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算法分析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1128023" y="1844665"/>
            <a:ext cx="79632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⑴</a:t>
            </a:r>
            <a:r>
              <a:rPr lang="zh-CN" altLang="en-US" dirty="0"/>
              <a:t>从文件中读入</a:t>
            </a:r>
            <a:r>
              <a:rPr lang="en-US" altLang="zh-CN" dirty="0"/>
              <a:t>m*n</a:t>
            </a:r>
            <a:r>
              <a:rPr lang="zh-CN" altLang="en-US" dirty="0"/>
              <a:t>矩阵阵列，将其转换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01</a:t>
            </a:r>
            <a:r>
              <a:rPr lang="zh-CN" altLang="en-US" dirty="0" smtClean="0"/>
              <a:t>矩阵存入</a:t>
            </a:r>
            <a:r>
              <a:rPr lang="en-US" altLang="zh-CN" dirty="0" err="1" smtClean="0"/>
              <a:t>xb</a:t>
            </a:r>
            <a:r>
              <a:rPr lang="zh-CN" altLang="en-US" dirty="0" smtClean="0"/>
              <a:t>数组</a:t>
            </a:r>
            <a:r>
              <a:rPr lang="zh-CN" altLang="en-US" dirty="0"/>
              <a:t>中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⑵沿</a:t>
            </a:r>
            <a:r>
              <a:rPr lang="en-US" altLang="zh-CN" dirty="0" err="1" smtClean="0"/>
              <a:t>xb</a:t>
            </a:r>
            <a:r>
              <a:rPr lang="zh-CN" altLang="en-US" dirty="0" smtClean="0"/>
              <a:t>数组</a:t>
            </a:r>
            <a:r>
              <a:rPr lang="zh-CN" altLang="en-US" dirty="0"/>
              <a:t>矩阵从上到下，从左到右，找到遇到的第一个</a:t>
            </a:r>
            <a:r>
              <a:rPr lang="zh-CN" altLang="en-US" dirty="0" smtClean="0"/>
              <a:t>细胞；</a:t>
            </a:r>
            <a:endParaRPr lang="en-US" altLang="zh-CN" dirty="0" smtClean="0"/>
          </a:p>
          <a:p>
            <a:r>
              <a:rPr lang="zh-CN" altLang="en-US" dirty="0" smtClean="0"/>
              <a:t>⑶</a:t>
            </a:r>
            <a:r>
              <a:rPr lang="zh-CN" altLang="en-US" dirty="0"/>
              <a:t>将细胞的位置入队</a:t>
            </a:r>
            <a:r>
              <a:rPr lang="en-US" altLang="zh-CN" dirty="0"/>
              <a:t>h</a:t>
            </a:r>
            <a:r>
              <a:rPr lang="zh-CN" altLang="en-US" dirty="0"/>
              <a:t>，并沿其上、下、左、右四个方向上的细胞位置入队，入队后的</a:t>
            </a:r>
            <a:r>
              <a:rPr lang="zh-CN" altLang="en-US" dirty="0" smtClean="0"/>
              <a:t>位置</a:t>
            </a:r>
            <a:r>
              <a:rPr lang="en-US" altLang="zh-CN" dirty="0" err="1" smtClean="0"/>
              <a:t>xb</a:t>
            </a:r>
            <a:r>
              <a:rPr lang="zh-CN" altLang="en-US" dirty="0" smtClean="0"/>
              <a:t>数组</a:t>
            </a:r>
            <a:r>
              <a:rPr lang="zh-CN" altLang="en-US" dirty="0"/>
              <a:t>置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⑷</a:t>
            </a:r>
            <a:r>
              <a:rPr lang="zh-CN" altLang="en-US" dirty="0"/>
              <a:t>将</a:t>
            </a:r>
            <a:r>
              <a:rPr lang="en-US" altLang="zh-CN" dirty="0"/>
              <a:t>h</a:t>
            </a:r>
            <a:r>
              <a:rPr lang="zh-CN" altLang="en-US" dirty="0"/>
              <a:t>队的队头出队，沿其上、下、左、右四个方向上的细胞位置入队，入队后的</a:t>
            </a:r>
            <a:r>
              <a:rPr lang="zh-CN" altLang="en-US" dirty="0" smtClean="0"/>
              <a:t>位置</a:t>
            </a:r>
            <a:r>
              <a:rPr lang="en-US" altLang="zh-CN" dirty="0" err="1" smtClean="0"/>
              <a:t>xb</a:t>
            </a:r>
            <a:r>
              <a:rPr lang="zh-CN" altLang="en-US" dirty="0" smtClean="0"/>
              <a:t>数组</a:t>
            </a:r>
            <a:r>
              <a:rPr lang="zh-CN" altLang="en-US" dirty="0"/>
              <a:t>置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⑸</a:t>
            </a:r>
            <a:r>
              <a:rPr lang="zh-CN" altLang="en-US" dirty="0"/>
              <a:t>重复</a:t>
            </a:r>
            <a:r>
              <a:rPr lang="en-US" altLang="zh-CN" dirty="0"/>
              <a:t>4</a:t>
            </a:r>
            <a:r>
              <a:rPr lang="zh-CN" altLang="en-US" dirty="0"/>
              <a:t>，直至</a:t>
            </a:r>
            <a:r>
              <a:rPr lang="en-US" altLang="zh-CN" dirty="0"/>
              <a:t>h</a:t>
            </a:r>
            <a:r>
              <a:rPr lang="zh-CN" altLang="en-US" dirty="0"/>
              <a:t>队空为止，则此时找出了一个细胞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⑹</a:t>
            </a:r>
            <a:r>
              <a:rPr lang="zh-CN" altLang="en-US" dirty="0"/>
              <a:t>重复</a:t>
            </a:r>
            <a:r>
              <a:rPr lang="en-US" altLang="zh-CN" dirty="0"/>
              <a:t>2</a:t>
            </a:r>
            <a:r>
              <a:rPr lang="zh-CN" altLang="en-US" dirty="0"/>
              <a:t>，直至矩阵找不到</a:t>
            </a:r>
            <a:r>
              <a:rPr lang="zh-CN" altLang="en-US" dirty="0" smtClean="0"/>
              <a:t>细胞；</a:t>
            </a:r>
            <a:endParaRPr lang="en-US" altLang="zh-CN" dirty="0" smtClean="0"/>
          </a:p>
          <a:p>
            <a:r>
              <a:rPr lang="zh-CN" altLang="en-US" dirty="0" smtClean="0"/>
              <a:t>⑺</a:t>
            </a:r>
            <a:r>
              <a:rPr lang="zh-CN" altLang="en-US" dirty="0"/>
              <a:t>输出找到的细胞数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28023" y="4776049"/>
            <a:ext cx="7396852" cy="10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2"/>
                </a:solidFill>
                <a:latin typeface="+mj-ea"/>
                <a:ea typeface="+mj-ea"/>
              </a:rPr>
              <a:t>注意事项：</a:t>
            </a:r>
            <a:endParaRPr lang="en-US" altLang="zh-CN" sz="2400" b="1" dirty="0" smtClean="0">
              <a:solidFill>
                <a:schemeClr val="accent2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   读入时，要使用字符的方式读入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95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算法分析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1128023" y="1844665"/>
            <a:ext cx="79632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⑴</a:t>
            </a:r>
            <a:r>
              <a:rPr lang="zh-CN" altLang="en-US" dirty="0"/>
              <a:t>从文件中读入</a:t>
            </a:r>
            <a:r>
              <a:rPr lang="en-US" altLang="zh-CN" dirty="0"/>
              <a:t>m*n</a:t>
            </a:r>
            <a:r>
              <a:rPr lang="zh-CN" altLang="en-US" dirty="0"/>
              <a:t>矩阵阵列，将其转换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01</a:t>
            </a:r>
            <a:r>
              <a:rPr lang="zh-CN" altLang="en-US" dirty="0" smtClean="0"/>
              <a:t>矩阵存入</a:t>
            </a:r>
            <a:r>
              <a:rPr lang="en-US" altLang="zh-CN" dirty="0" err="1" smtClean="0"/>
              <a:t>xb</a:t>
            </a:r>
            <a:r>
              <a:rPr lang="zh-CN" altLang="en-US" dirty="0" smtClean="0"/>
              <a:t>数组</a:t>
            </a:r>
            <a:r>
              <a:rPr lang="zh-CN" altLang="en-US" dirty="0"/>
              <a:t>中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⑵沿</a:t>
            </a:r>
            <a:r>
              <a:rPr lang="en-US" altLang="zh-CN" dirty="0" err="1" smtClean="0"/>
              <a:t>xb</a:t>
            </a:r>
            <a:r>
              <a:rPr lang="zh-CN" altLang="en-US" dirty="0" smtClean="0"/>
              <a:t>数组</a:t>
            </a:r>
            <a:r>
              <a:rPr lang="zh-CN" altLang="en-US" dirty="0"/>
              <a:t>矩阵从上到下，从左到右，找到遇到的第一个</a:t>
            </a:r>
            <a:r>
              <a:rPr lang="zh-CN" altLang="en-US" dirty="0" smtClean="0"/>
              <a:t>细胞；</a:t>
            </a:r>
            <a:endParaRPr lang="en-US" altLang="zh-CN" dirty="0" smtClean="0"/>
          </a:p>
          <a:p>
            <a:r>
              <a:rPr lang="zh-CN" altLang="en-US" dirty="0" smtClean="0"/>
              <a:t>⑶</a:t>
            </a:r>
            <a:r>
              <a:rPr lang="zh-CN" altLang="en-US" dirty="0"/>
              <a:t>将细胞的位置入队</a:t>
            </a:r>
            <a:r>
              <a:rPr lang="en-US" altLang="zh-CN" dirty="0"/>
              <a:t>h</a:t>
            </a:r>
            <a:r>
              <a:rPr lang="zh-CN" altLang="en-US" dirty="0"/>
              <a:t>，并沿其上、下、左、右四个方向上的细胞位置入队，入队后的</a:t>
            </a:r>
            <a:r>
              <a:rPr lang="zh-CN" altLang="en-US" dirty="0" smtClean="0"/>
              <a:t>位置</a:t>
            </a:r>
            <a:r>
              <a:rPr lang="en-US" altLang="zh-CN" dirty="0" err="1" smtClean="0"/>
              <a:t>xb</a:t>
            </a:r>
            <a:r>
              <a:rPr lang="zh-CN" altLang="en-US" dirty="0" smtClean="0"/>
              <a:t>数组</a:t>
            </a:r>
            <a:r>
              <a:rPr lang="zh-CN" altLang="en-US" dirty="0"/>
              <a:t>置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⑷</a:t>
            </a:r>
            <a:r>
              <a:rPr lang="zh-CN" altLang="en-US" dirty="0"/>
              <a:t>将</a:t>
            </a:r>
            <a:r>
              <a:rPr lang="en-US" altLang="zh-CN" dirty="0"/>
              <a:t>h</a:t>
            </a:r>
            <a:r>
              <a:rPr lang="zh-CN" altLang="en-US" dirty="0"/>
              <a:t>队的队头出队，沿其上、下、左、右四个方向上的细胞位置入队，入队后的</a:t>
            </a:r>
            <a:r>
              <a:rPr lang="zh-CN" altLang="en-US" dirty="0" smtClean="0"/>
              <a:t>位置</a:t>
            </a:r>
            <a:r>
              <a:rPr lang="en-US" altLang="zh-CN" dirty="0" err="1" smtClean="0"/>
              <a:t>xb</a:t>
            </a:r>
            <a:r>
              <a:rPr lang="zh-CN" altLang="en-US" dirty="0" smtClean="0"/>
              <a:t>数组</a:t>
            </a:r>
            <a:r>
              <a:rPr lang="zh-CN" altLang="en-US" dirty="0"/>
              <a:t>置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⑸</a:t>
            </a:r>
            <a:r>
              <a:rPr lang="zh-CN" altLang="en-US" dirty="0"/>
              <a:t>重复</a:t>
            </a:r>
            <a:r>
              <a:rPr lang="en-US" altLang="zh-CN" dirty="0"/>
              <a:t>4</a:t>
            </a:r>
            <a:r>
              <a:rPr lang="zh-CN" altLang="en-US" dirty="0"/>
              <a:t>，直至</a:t>
            </a:r>
            <a:r>
              <a:rPr lang="en-US" altLang="zh-CN" dirty="0"/>
              <a:t>h</a:t>
            </a:r>
            <a:r>
              <a:rPr lang="zh-CN" altLang="en-US" dirty="0"/>
              <a:t>队空为止，则此时找出了一个细胞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⑹</a:t>
            </a:r>
            <a:r>
              <a:rPr lang="zh-CN" altLang="en-US" dirty="0">
                <a:solidFill>
                  <a:srgbClr val="FF0000"/>
                </a:solidFill>
              </a:rPr>
              <a:t>重复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，直至矩阵找不到</a:t>
            </a:r>
            <a:r>
              <a:rPr lang="zh-CN" altLang="en-US" dirty="0" smtClean="0">
                <a:solidFill>
                  <a:srgbClr val="FF0000"/>
                </a:solidFill>
              </a:rPr>
              <a:t>细胞；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⑺</a:t>
            </a:r>
            <a:r>
              <a:rPr lang="zh-CN" altLang="en-US" dirty="0"/>
              <a:t>输出找到的细胞数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28023" y="4776049"/>
            <a:ext cx="7396852" cy="10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2"/>
                </a:solidFill>
                <a:latin typeface="+mj-ea"/>
                <a:ea typeface="+mj-ea"/>
              </a:rPr>
              <a:t>注意事项：</a:t>
            </a:r>
            <a:endParaRPr lang="en-US" altLang="zh-CN" sz="2400" b="1" dirty="0" smtClean="0">
              <a:solidFill>
                <a:schemeClr val="accent2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   读入时，要使用字符的方式读入</a:t>
            </a:r>
            <a:endParaRPr lang="zh-CN" altLang="en-US" dirty="0"/>
          </a:p>
        </p:txBody>
      </p:sp>
      <p:sp>
        <p:nvSpPr>
          <p:cNvPr id="5" name="椭圆形标注 4"/>
          <p:cNvSpPr/>
          <p:nvPr/>
        </p:nvSpPr>
        <p:spPr>
          <a:xfrm>
            <a:off x="5190565" y="4258235"/>
            <a:ext cx="2447364" cy="1344706"/>
          </a:xfrm>
          <a:prstGeom prst="wedgeEllipseCallout">
            <a:avLst>
              <a:gd name="adj1" fmla="val -64789"/>
              <a:gd name="adj2" fmla="val -62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注意：并不是队列为空程序就结束了哦</a:t>
            </a:r>
            <a:r>
              <a:rPr lang="en-US" altLang="zh-CN" dirty="0" smtClean="0"/>
              <a:t>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838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1432: </a:t>
            </a:r>
            <a:r>
              <a:rPr lang="zh-CN" altLang="en-US" b="1" dirty="0"/>
              <a:t>营救</a:t>
            </a:r>
          </a:p>
        </p:txBody>
      </p:sp>
      <p:sp>
        <p:nvSpPr>
          <p:cNvPr id="4" name="矩形 3"/>
          <p:cNvSpPr/>
          <p:nvPr/>
        </p:nvSpPr>
        <p:spPr>
          <a:xfrm>
            <a:off x="647698" y="1442362"/>
            <a:ext cx="1129225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题目描述</a:t>
            </a:r>
          </a:p>
          <a:p>
            <a:r>
              <a:rPr lang="zh-CN" altLang="en-US" dirty="0"/>
              <a:t>铁塔尼号遇险了！他发出了求救信号。距离最近的哥伦比亚号收到了讯息，时间就是生命，必须尽快赶到那里。</a:t>
            </a:r>
          </a:p>
          <a:p>
            <a:r>
              <a:rPr lang="zh-CN" altLang="en-US" dirty="0"/>
              <a:t>通过侦测，哥伦比亚号获取了一张海洋图。这张图将海洋部分分化成</a:t>
            </a:r>
            <a:r>
              <a:rPr lang="en-US" altLang="zh-CN" dirty="0"/>
              <a:t>n*n</a:t>
            </a:r>
            <a:r>
              <a:rPr lang="zh-CN" altLang="en-US" dirty="0"/>
              <a:t>个比较小的单位，其中用</a:t>
            </a:r>
            <a:r>
              <a:rPr lang="en-US" altLang="zh-CN" dirty="0"/>
              <a:t>1</a:t>
            </a:r>
            <a:r>
              <a:rPr lang="zh-CN" altLang="en-US" dirty="0"/>
              <a:t>标明的是陆地，用</a:t>
            </a:r>
            <a:r>
              <a:rPr lang="en-US" altLang="zh-CN" dirty="0"/>
              <a:t>0</a:t>
            </a:r>
            <a:r>
              <a:rPr lang="zh-CN" altLang="en-US" dirty="0"/>
              <a:t>标明是海洋。船只能从一个格子，移到相邻的四个格子。</a:t>
            </a:r>
          </a:p>
          <a:p>
            <a:r>
              <a:rPr lang="zh-CN" altLang="en-US" dirty="0"/>
              <a:t>为了尽快赶到出事地点，哥伦比亚号最少需要走多远的距离。</a:t>
            </a:r>
          </a:p>
          <a:p>
            <a:endParaRPr lang="zh-CN" altLang="en-US" dirty="0"/>
          </a:p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</a:p>
          <a:p>
            <a:r>
              <a:rPr lang="zh-CN" altLang="en-US" dirty="0"/>
              <a:t>第一行为</a:t>
            </a:r>
            <a:r>
              <a:rPr lang="en-US" altLang="zh-CN" dirty="0"/>
              <a:t>n,</a:t>
            </a:r>
            <a:r>
              <a:rPr lang="zh-CN" altLang="en-US" dirty="0"/>
              <a:t>下面是一个</a:t>
            </a:r>
            <a:r>
              <a:rPr lang="en-US" altLang="zh-CN" dirty="0"/>
              <a:t>n*n</a:t>
            </a:r>
            <a:r>
              <a:rPr lang="zh-CN" altLang="en-US" dirty="0"/>
              <a:t>的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矩阵，表示海洋地图（</a:t>
            </a:r>
            <a:r>
              <a:rPr lang="en-US" altLang="zh-CN" dirty="0"/>
              <a:t>n&lt;=1000)</a:t>
            </a:r>
          </a:p>
          <a:p>
            <a:r>
              <a:rPr lang="zh-CN" altLang="en-US" dirty="0"/>
              <a:t>最后一行为四个小于</a:t>
            </a:r>
            <a:r>
              <a:rPr lang="en-US" altLang="zh-CN" dirty="0"/>
              <a:t>n</a:t>
            </a:r>
            <a:r>
              <a:rPr lang="zh-CN" altLang="en-US" dirty="0"/>
              <a:t>的整数，分别表示哥伦比亚号和铁塔尼号的位置。</a:t>
            </a:r>
          </a:p>
          <a:p>
            <a:endParaRPr lang="zh-CN" altLang="en-US" dirty="0"/>
          </a:p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</a:p>
          <a:p>
            <a:r>
              <a:rPr lang="zh-CN" altLang="en-US" dirty="0"/>
              <a:t>哥伦比亚号到铁塔尼号的最短距离，答案精确到整数。</a:t>
            </a:r>
          </a:p>
          <a:p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样例输入</a:t>
            </a:r>
          </a:p>
          <a:p>
            <a:r>
              <a:rPr lang="en-US" altLang="zh-CN" dirty="0"/>
              <a:t>3</a:t>
            </a:r>
          </a:p>
          <a:p>
            <a:r>
              <a:rPr lang="en-US" altLang="zh-CN" dirty="0"/>
              <a:t>001</a:t>
            </a:r>
          </a:p>
          <a:p>
            <a:r>
              <a:rPr lang="en-US" altLang="zh-CN" dirty="0"/>
              <a:t>101</a:t>
            </a:r>
          </a:p>
          <a:p>
            <a:r>
              <a:rPr lang="en-US" altLang="zh-CN" dirty="0"/>
              <a:t>100</a:t>
            </a:r>
          </a:p>
          <a:p>
            <a:r>
              <a:rPr lang="en-US" altLang="zh-CN" dirty="0"/>
              <a:t>1 1 3 </a:t>
            </a:r>
            <a:r>
              <a:rPr lang="en-US" altLang="zh-CN" dirty="0" smtClean="0"/>
              <a:t>3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633662" y="5148947"/>
            <a:ext cx="252412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样例输出</a:t>
            </a:r>
          </a:p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37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分析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743075" y="1628775"/>
            <a:ext cx="63627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、扩展方式：</a:t>
            </a:r>
            <a:endParaRPr lang="en-US" altLang="zh-CN" sz="2400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/>
              <a:t>和前一题一样，四个方向扩展；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、结束条件是什么？</a:t>
            </a:r>
            <a:endParaRPr lang="en-US" altLang="zh-CN"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/>
              <a:t>找到目标节点；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3600" b="1" dirty="0" smtClean="0">
                <a:solidFill>
                  <a:schemeClr val="accent1"/>
                </a:solidFill>
                <a:latin typeface="+mj-ea"/>
                <a:ea typeface="+mj-ea"/>
              </a:rPr>
              <a:t>本题难点：</a:t>
            </a:r>
            <a:endParaRPr lang="en-US" altLang="zh-CN" sz="3600" b="1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zh-CN" altLang="en-US" sz="2400" dirty="0" smtClean="0"/>
              <a:t>如何计算最短路径长度？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814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BFS</a:t>
            </a:r>
            <a:r>
              <a:rPr lang="zh-CN" altLang="en-US" b="1" dirty="0" smtClean="0"/>
              <a:t>计算最短路径长度</a:t>
            </a:r>
            <a:endParaRPr lang="zh-CN" altLang="en-US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1781175" y="1847850"/>
            <a:ext cx="43148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方法一：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/>
              <a:t>记录其路径，即可记录最短路径长度；</a:t>
            </a:r>
            <a:endParaRPr lang="zh-CN" altLang="en-US" dirty="0"/>
          </a:p>
        </p:txBody>
      </p:sp>
      <p:sp>
        <p:nvSpPr>
          <p:cNvPr id="21" name="下箭头 20"/>
          <p:cNvSpPr/>
          <p:nvPr/>
        </p:nvSpPr>
        <p:spPr>
          <a:xfrm>
            <a:off x="2566988" y="2833449"/>
            <a:ext cx="390525" cy="719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057400" y="3676650"/>
            <a:ext cx="182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记录父节点</a:t>
            </a:r>
            <a:endParaRPr lang="zh-CN" altLang="en-US" dirty="0"/>
          </a:p>
        </p:txBody>
      </p:sp>
      <p:sp>
        <p:nvSpPr>
          <p:cNvPr id="23" name="左大括号 22"/>
          <p:cNvSpPr/>
          <p:nvPr/>
        </p:nvSpPr>
        <p:spPr>
          <a:xfrm>
            <a:off x="3771899" y="3004066"/>
            <a:ext cx="333376" cy="17145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333875" y="3004066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记录父节点坐标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467475" y="3004066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开一个</a:t>
            </a:r>
            <a:r>
              <a:rPr lang="en-US" altLang="zh-CN" dirty="0" smtClean="0"/>
              <a:t>n*n*2</a:t>
            </a:r>
            <a:r>
              <a:rPr lang="zh-CN" altLang="en-US" dirty="0" smtClean="0"/>
              <a:t>的数组，记录每个节点的父节点坐标；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4333875" y="4122111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记录父节点</a:t>
            </a:r>
            <a:r>
              <a:rPr lang="zh-CN" altLang="en-US" dirty="0"/>
              <a:t>方位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467475" y="4122111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由于本题的特殊性，父节点一定在子节点的周围，因此使用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分别表示父节点在子节点上、下、左、右位置，该方法只需要开一个</a:t>
            </a:r>
            <a:r>
              <a:rPr lang="en-US" altLang="zh-CN" dirty="0" smtClean="0"/>
              <a:t>n*n</a:t>
            </a:r>
            <a:r>
              <a:rPr lang="zh-CN" altLang="en-US" dirty="0" smtClean="0"/>
              <a:t>的数组；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035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1" grpId="0" animBg="1"/>
      <p:bldP spid="22" grpId="0"/>
      <p:bldP spid="23" grpId="0" animBg="1"/>
      <p:bldP spid="24" grpId="0"/>
      <p:bldP spid="25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BFS</a:t>
            </a:r>
            <a:r>
              <a:rPr lang="zh-CN" altLang="en-US" b="1" dirty="0" smtClean="0"/>
              <a:t>计算最短路径长度</a:t>
            </a:r>
            <a:endParaRPr lang="zh-CN" altLang="en-US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1781175" y="1733550"/>
            <a:ext cx="4314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方法二：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47573" y="2085975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A</a:t>
            </a:r>
            <a:endParaRPr lang="zh-CN" altLang="en-US" sz="4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161611" y="3143250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B</a:t>
            </a:r>
            <a:endParaRPr lang="zh-CN" altLang="en-US" sz="4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871348" y="3171825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C</a:t>
            </a:r>
            <a:endParaRPr lang="zh-CN" altLang="en-US" sz="4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6642998" y="3171825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D</a:t>
            </a:r>
            <a:endParaRPr lang="zh-CN" altLang="en-US" sz="4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8414648" y="3171825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F</a:t>
            </a:r>
            <a:endParaRPr lang="zh-CN" altLang="en-US" sz="4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995048" y="4505325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E</a:t>
            </a:r>
            <a:endParaRPr lang="zh-CN" altLang="en-US" sz="4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66748" y="4505325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G</a:t>
            </a:r>
            <a:endParaRPr lang="zh-CN" altLang="en-US" sz="4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8414648" y="4475162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H</a:t>
            </a:r>
            <a:endParaRPr lang="zh-CN" altLang="en-US" sz="4000" dirty="0"/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681726" y="2688809"/>
            <a:ext cx="1285875" cy="47625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700023" y="2680494"/>
            <a:ext cx="2714625" cy="640934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endCxn id="13" idx="0"/>
          </p:cNvCxnSpPr>
          <p:nvPr/>
        </p:nvCxnSpPr>
        <p:spPr>
          <a:xfrm flipH="1">
            <a:off x="5147573" y="2695575"/>
            <a:ext cx="138113" cy="47625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508834" y="2793861"/>
            <a:ext cx="1078706" cy="47625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4381500" y="3804444"/>
            <a:ext cx="627962" cy="67071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6385822" y="3804444"/>
            <a:ext cx="413651" cy="70088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8677964" y="3830801"/>
            <a:ext cx="12909" cy="648166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105025" y="5419725"/>
            <a:ext cx="7981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lang="zh-CN" altLang="en-US" sz="40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短路径长度就是层数！</a:t>
            </a:r>
            <a:endParaRPr lang="zh-CN" altLang="en-US" sz="40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227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BFS</a:t>
            </a:r>
            <a:r>
              <a:rPr lang="zh-CN" altLang="en-US" b="1" dirty="0" smtClean="0"/>
              <a:t>计算最短路径长度</a:t>
            </a:r>
            <a:endParaRPr lang="zh-CN" altLang="en-US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1004700" y="1651227"/>
            <a:ext cx="4314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方法二：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66923" y="1868476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A</a:t>
            </a:r>
            <a:endParaRPr lang="zh-CN" altLang="en-US" sz="4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580961" y="2925751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B</a:t>
            </a:r>
            <a:endParaRPr lang="zh-CN" altLang="en-US" sz="4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290698" y="2954326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C</a:t>
            </a:r>
            <a:endParaRPr lang="zh-CN" altLang="en-US" sz="4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9062348" y="2954326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D</a:t>
            </a:r>
            <a:endParaRPr lang="zh-CN" altLang="en-US" sz="4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0833998" y="2954326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F</a:t>
            </a:r>
            <a:endParaRPr lang="zh-CN" altLang="en-US" sz="4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414398" y="4287826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E</a:t>
            </a:r>
            <a:endParaRPr lang="zh-CN" altLang="en-US" sz="4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8586098" y="4287826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G</a:t>
            </a:r>
            <a:endParaRPr lang="zh-CN" altLang="en-US" sz="4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0833998" y="4257663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H</a:t>
            </a:r>
            <a:endParaRPr lang="zh-CN" altLang="en-US" sz="4000" dirty="0"/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6101076" y="2471310"/>
            <a:ext cx="1285875" cy="47625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8119373" y="2462995"/>
            <a:ext cx="2714625" cy="640934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endCxn id="13" idx="0"/>
          </p:cNvCxnSpPr>
          <p:nvPr/>
        </p:nvCxnSpPr>
        <p:spPr>
          <a:xfrm flipH="1">
            <a:off x="7566923" y="2478076"/>
            <a:ext cx="138113" cy="47625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928184" y="2576362"/>
            <a:ext cx="1078706" cy="47625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6800850" y="3586945"/>
            <a:ext cx="627962" cy="67071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8805172" y="3586945"/>
            <a:ext cx="413651" cy="70088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1097314" y="3613302"/>
            <a:ext cx="12909" cy="648166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115774" y="2709435"/>
            <a:ext cx="3857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初始时将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和一个标识入队，标识表示每一层的结束。</a:t>
            </a:r>
            <a:endParaRPr lang="en-US" altLang="zh-CN" dirty="0" smtClean="0"/>
          </a:p>
          <a:p>
            <a:r>
              <a:rPr lang="zh-CN" altLang="en-US" dirty="0" smtClean="0"/>
              <a:t>当出队元素为标识时，如果队列为空，整体结束；</a:t>
            </a:r>
            <a:endParaRPr lang="en-US" altLang="zh-CN" dirty="0" smtClean="0"/>
          </a:p>
          <a:p>
            <a:r>
              <a:rPr lang="zh-CN" altLang="en-US" dirty="0" smtClean="0"/>
              <a:t>如果队列不为空，层数计数器</a:t>
            </a:r>
            <a:r>
              <a:rPr lang="en-US" altLang="zh-CN" dirty="0" smtClean="0"/>
              <a:t>+1</a:t>
            </a:r>
            <a:r>
              <a:rPr lang="zh-CN" altLang="en-US" dirty="0" smtClean="0"/>
              <a:t>，并将标志放入队尾。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3502923" y="5803392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678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02336" y="4995712"/>
            <a:ext cx="135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层数：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377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460</TotalTime>
  <Words>1357</Words>
  <Application>Microsoft Office PowerPoint</Application>
  <PresentationFormat>宽屏</PresentationFormat>
  <Paragraphs>162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方正姚体</vt:lpstr>
      <vt:lpstr>黑体</vt:lpstr>
      <vt:lpstr>华文新魏</vt:lpstr>
      <vt:lpstr>Arial</vt:lpstr>
      <vt:lpstr>Trebuchet MS</vt:lpstr>
      <vt:lpstr>Wingdings 3</vt:lpstr>
      <vt:lpstr>平面</vt:lpstr>
      <vt:lpstr>回忆</vt:lpstr>
      <vt:lpstr>例题二：求细胞个数</vt:lpstr>
      <vt:lpstr>算法分析</vt:lpstr>
      <vt:lpstr>算法分析</vt:lpstr>
      <vt:lpstr>1432: 营救</vt:lpstr>
      <vt:lpstr>分析</vt:lpstr>
      <vt:lpstr>BFS计算最短路径长度</vt:lpstr>
      <vt:lpstr>BFS计算最短路径长度</vt:lpstr>
      <vt:lpstr>BFS计算最短路径长度</vt:lpstr>
      <vt:lpstr>BFS计算最短路径长度</vt:lpstr>
      <vt:lpstr>分析</vt:lpstr>
      <vt:lpstr>1434: 水缸灌水</vt:lpstr>
      <vt:lpstr>1434: 水缸灌水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链表plus</dc:title>
  <dc:creator>潘玉斌</dc:creator>
  <cp:lastModifiedBy>潘玉斌</cp:lastModifiedBy>
  <cp:revision>37</cp:revision>
  <dcterms:created xsi:type="dcterms:W3CDTF">2016-03-03T15:14:36Z</dcterms:created>
  <dcterms:modified xsi:type="dcterms:W3CDTF">2016-03-15T15:12:51Z</dcterms:modified>
</cp:coreProperties>
</file>