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59" r:id="rId19"/>
    <p:sldId id="3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695326"/>
            <a:ext cx="80434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下</a:t>
            </a:r>
            <a:r>
              <a:rPr lang="zh-CN" altLang="en-US" sz="2800" dirty="0" smtClean="0"/>
              <a:t>图表示</a:t>
            </a:r>
            <a:r>
              <a:rPr lang="zh-CN" altLang="en-US" sz="2800" dirty="0"/>
              <a:t>的是从城市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的交通图。从图中可以看出，从城市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要经过若干个城市。现要找出一条经过城市最少的一条路线。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3805" y="393408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31964" y="287306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374838" y="522318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388186" y="393408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5791934" y="5223184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E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5682396" y="255172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F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26587" y="392877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G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31637" y="396251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</a:t>
            </a:r>
            <a:endParaRPr lang="zh-CN" altLang="en-US" sz="4400" dirty="0"/>
          </a:p>
        </p:txBody>
      </p:sp>
      <p:cxnSp>
        <p:nvCxnSpPr>
          <p:cNvPr id="4" name="直接连接符 3"/>
          <p:cNvCxnSpPr>
            <a:stCxn id="2" idx="3"/>
            <a:endCxn id="7" idx="1"/>
          </p:cNvCxnSpPr>
          <p:nvPr/>
        </p:nvCxnSpPr>
        <p:spPr>
          <a:xfrm>
            <a:off x="1363405" y="4318803"/>
            <a:ext cx="302478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 flipV="1">
            <a:off x="4997786" y="4313493"/>
            <a:ext cx="1828801" cy="5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11" idx="1"/>
          </p:cNvCxnSpPr>
          <p:nvPr/>
        </p:nvCxnSpPr>
        <p:spPr>
          <a:xfrm>
            <a:off x="7436187" y="4313493"/>
            <a:ext cx="1695450" cy="3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  <a:endCxn id="8" idx="1"/>
          </p:cNvCxnSpPr>
          <p:nvPr/>
        </p:nvCxnSpPr>
        <p:spPr>
          <a:xfrm>
            <a:off x="2984438" y="5607904"/>
            <a:ext cx="28074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1" idx="2"/>
          </p:cNvCxnSpPr>
          <p:nvPr/>
        </p:nvCxnSpPr>
        <p:spPr>
          <a:xfrm flipV="1">
            <a:off x="6401534" y="4731951"/>
            <a:ext cx="3034903" cy="875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2"/>
            <a:endCxn id="6" idx="1"/>
          </p:cNvCxnSpPr>
          <p:nvPr/>
        </p:nvCxnSpPr>
        <p:spPr>
          <a:xfrm>
            <a:off x="1058605" y="4703523"/>
            <a:ext cx="1316233" cy="904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7" idx="2"/>
          </p:cNvCxnSpPr>
          <p:nvPr/>
        </p:nvCxnSpPr>
        <p:spPr>
          <a:xfrm flipV="1">
            <a:off x="2984438" y="4703524"/>
            <a:ext cx="1708548" cy="904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" idx="0"/>
            <a:endCxn id="5" idx="1"/>
          </p:cNvCxnSpPr>
          <p:nvPr/>
        </p:nvCxnSpPr>
        <p:spPr>
          <a:xfrm flipV="1">
            <a:off x="1058605" y="3257785"/>
            <a:ext cx="1173359" cy="676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3"/>
            <a:endCxn id="9" idx="1"/>
          </p:cNvCxnSpPr>
          <p:nvPr/>
        </p:nvCxnSpPr>
        <p:spPr>
          <a:xfrm flipV="1">
            <a:off x="2841564" y="2936444"/>
            <a:ext cx="2840832" cy="32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3"/>
            <a:endCxn id="11" idx="0"/>
          </p:cNvCxnSpPr>
          <p:nvPr/>
        </p:nvCxnSpPr>
        <p:spPr>
          <a:xfrm>
            <a:off x="6291996" y="2936444"/>
            <a:ext cx="3144441" cy="1026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0" idx="2"/>
          </p:cNvCxnSpPr>
          <p:nvPr/>
        </p:nvCxnSpPr>
        <p:spPr>
          <a:xfrm flipV="1">
            <a:off x="6096734" y="4698213"/>
            <a:ext cx="1034653" cy="5249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" idx="3"/>
            <a:endCxn id="9" idx="2"/>
          </p:cNvCxnSpPr>
          <p:nvPr/>
        </p:nvCxnSpPr>
        <p:spPr>
          <a:xfrm flipV="1">
            <a:off x="1363405" y="3321164"/>
            <a:ext cx="4623791" cy="997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从队头取一个元素，作为扩展节点；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将扩展节点的符合条件的子节点添加到队尾；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如果队列为不为空，跳到第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步，如果队列为空结束；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47728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从队头取一个元素，作为扩展节点；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将扩展节点的符合条件的子节点添加到队尾；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7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将扩展节点的符合条件的子节点添加到队尾；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9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48299" y="2076450"/>
            <a:ext cx="511492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</a:t>
            </a:r>
            <a:r>
              <a:rPr lang="en-US" altLang="zh-CN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的子节点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将所有节点遍历一遍，看是否是</a:t>
            </a:r>
            <a:r>
              <a:rPr lang="en-US" altLang="zh-CN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的子节点</a:t>
            </a:r>
            <a:endParaRPr lang="en-US" altLang="zh-CN" sz="20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for(j=1 to n 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if(map[</a:t>
            </a:r>
            <a:r>
              <a:rPr lang="en-US" altLang="zh-CN" sz="20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][j]==0){</a:t>
            </a: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75668" y="1930400"/>
            <a:ext cx="561975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如果子节点是目标节点输出</a:t>
            </a:r>
            <a:r>
              <a:rPr lang="zh-CN" altLang="en-US" sz="2800" dirty="0" smtClean="0">
                <a:solidFill>
                  <a:schemeClr val="accent1"/>
                </a:solidFill>
              </a:rPr>
              <a:t>结束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for(j=1 to n 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if(map[</a:t>
            </a:r>
            <a:r>
              <a:rPr lang="en-US" altLang="zh-CN" sz="20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][j]==0){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if(j==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目标）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输出结果；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0;}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19225" y="2076450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1099" y="1799452"/>
            <a:ext cx="5619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如果子节点符合</a:t>
            </a:r>
            <a:r>
              <a:rPr lang="zh-CN" altLang="en-US" sz="2800" dirty="0">
                <a:solidFill>
                  <a:schemeClr val="accent2"/>
                </a:solidFill>
              </a:rPr>
              <a:t>条件</a:t>
            </a:r>
            <a:r>
              <a:rPr lang="zh-CN" altLang="en-US" sz="2800" dirty="0">
                <a:solidFill>
                  <a:schemeClr val="accent1"/>
                </a:solidFill>
              </a:rPr>
              <a:t>，入队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条件：从未在队列中出现过</a:t>
            </a:r>
            <a:r>
              <a:rPr lang="en-US" altLang="zh-CN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使用一个辅助数组</a:t>
            </a:r>
            <a:r>
              <a:rPr lang="en-US" altLang="zh-CN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s[]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来记录是否出现过</a:t>
            </a:r>
            <a:endParaRPr lang="en-US" altLang="zh-CN" sz="20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for(j=1 to n 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if(map[</a:t>
            </a:r>
            <a:r>
              <a:rPr lang="en-US" altLang="zh-CN" sz="2000" dirty="0" err="1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][j]==0){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if(j==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目标）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输出结果；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0;}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if(s[j]==0){</a:t>
            </a: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入队；</a:t>
            </a:r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s[j]=1;</a:t>
            </a:r>
          </a:p>
          <a:p>
            <a:endParaRPr lang="en-US" altLang="zh-CN" sz="20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2327" y="4557863"/>
            <a:ext cx="3028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+mj-ea"/>
                <a:ea typeface="+mj-ea"/>
              </a:rPr>
              <a:t>如何输出结果</a:t>
            </a:r>
            <a:r>
              <a:rPr lang="zh-CN" altLang="en-US" sz="4400" b="1" dirty="0" smtClean="0">
                <a:solidFill>
                  <a:schemeClr val="accent3"/>
                </a:solidFill>
                <a:latin typeface="+mj-ea"/>
                <a:ea typeface="+mj-ea"/>
              </a:rPr>
              <a:t>？</a:t>
            </a:r>
            <a:endParaRPr lang="zh-CN" altLang="en-US" sz="36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0828" y="5400438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/>
                </a:solidFill>
              </a:rPr>
              <a:t>使用一个数组来记录每一个元素的“上一个”元素；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669284" y="6306183"/>
            <a:ext cx="2321169" cy="521085"/>
          </a:xfrm>
          <a:prstGeom prst="wedgeRectCallout">
            <a:avLst>
              <a:gd name="adj1" fmla="val -17424"/>
              <a:gd name="adj2" fmla="val -94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Tips:</a:t>
            </a:r>
            <a:r>
              <a:rPr lang="zh-CN" altLang="en-US" dirty="0" smtClean="0"/>
              <a:t>静态链表思想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总结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62100" y="2428875"/>
            <a:ext cx="3486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起点</a:t>
            </a:r>
            <a:r>
              <a:rPr lang="zh-CN" altLang="en-US" dirty="0" smtClean="0"/>
              <a:t>添加到队列；</a:t>
            </a:r>
            <a:endParaRPr lang="en-US" altLang="zh-CN" dirty="0" smtClean="0"/>
          </a:p>
          <a:p>
            <a:r>
              <a:rPr lang="en-US" altLang="zh-CN" dirty="0" smtClean="0"/>
              <a:t>do{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 = </a:t>
            </a:r>
            <a:r>
              <a:rPr lang="zh-CN" altLang="en-US" dirty="0" smtClean="0"/>
              <a:t>队头元素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队列出队一个元素；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的子节点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如果子节点是目标节点输出结束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果子节点符合条件，入队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}while(</a:t>
            </a:r>
            <a:r>
              <a:rPr lang="zh-CN" altLang="en-US" dirty="0" smtClean="0"/>
              <a:t>队列不为空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2100" y="163830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8250" y="2404696"/>
            <a:ext cx="5295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生成的结点要与前面所有已经产生结点比较，</a:t>
            </a:r>
            <a:r>
              <a:rPr lang="zh-CN" altLang="en-US" b="1" dirty="0">
                <a:solidFill>
                  <a:schemeClr val="accent3"/>
                </a:solidFill>
              </a:rPr>
              <a:t>以免出现重复结点</a:t>
            </a:r>
            <a:r>
              <a:rPr lang="zh-CN" altLang="en-US" dirty="0"/>
              <a:t>，浪费时间和空间，还有可能陷入死循环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、如果要输出路径，</a:t>
            </a:r>
            <a:r>
              <a:rPr lang="zh-CN" altLang="en-US" dirty="0"/>
              <a:t>每生成一个子结点，就要提供指向它们父亲结点的指针。当解出现时候，通过</a:t>
            </a:r>
            <a:r>
              <a:rPr lang="zh-CN" altLang="en-US" dirty="0">
                <a:solidFill>
                  <a:schemeClr val="accent3"/>
                </a:solidFill>
              </a:rPr>
              <a:t>逆向跟踪</a:t>
            </a:r>
            <a:r>
              <a:rPr lang="zh-CN" altLang="en-US" dirty="0"/>
              <a:t>，找到从根结点到目标结点的一条路径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、使用范围：</a:t>
            </a:r>
            <a:endParaRPr lang="en-US" altLang="zh-CN" dirty="0" smtClean="0"/>
          </a:p>
          <a:p>
            <a:r>
              <a:rPr lang="zh-CN" altLang="en-US" dirty="0" smtClean="0"/>
              <a:t>寻找最优解；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、如果目标节点深度比较深时，搜索耗时以指数型方式增长。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48250" y="153428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例题二：求细胞个数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57325" y="2079189"/>
            <a:ext cx="75196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一矩形阵列由数字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组成</a:t>
            </a:r>
            <a:r>
              <a:rPr lang="en-US" altLang="zh-CN" sz="2400" dirty="0"/>
              <a:t>,</a:t>
            </a:r>
            <a:r>
              <a:rPr lang="zh-CN" altLang="en-US" sz="2400" dirty="0"/>
              <a:t>数字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9</a:t>
            </a:r>
            <a:r>
              <a:rPr lang="zh-CN" altLang="en-US" sz="2400" dirty="0"/>
              <a:t>代表细胞</a:t>
            </a:r>
            <a:r>
              <a:rPr lang="en-US" altLang="zh-CN" sz="2400" dirty="0"/>
              <a:t>,</a:t>
            </a:r>
            <a:r>
              <a:rPr lang="zh-CN" altLang="en-US" sz="2400" dirty="0"/>
              <a:t>细胞的定义为沿细胞数字上下左右还是细胞数字则为同一细胞</a:t>
            </a:r>
            <a:r>
              <a:rPr lang="en-US" altLang="zh-CN" sz="2400" dirty="0"/>
              <a:t>,</a:t>
            </a:r>
            <a:r>
              <a:rPr lang="zh-CN" altLang="en-US" sz="2400" dirty="0"/>
              <a:t>求给定矩形阵列的细胞个数。如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/>
              <a:t>阵列  </a:t>
            </a:r>
          </a:p>
          <a:p>
            <a:r>
              <a:rPr lang="en-US" altLang="zh-CN" sz="2400" dirty="0"/>
              <a:t>4  10</a:t>
            </a:r>
          </a:p>
          <a:p>
            <a:r>
              <a:rPr lang="en-US" altLang="zh-CN" sz="2400" dirty="0"/>
              <a:t>0234500067</a:t>
            </a:r>
          </a:p>
          <a:p>
            <a:r>
              <a:rPr lang="en-US" altLang="zh-CN" sz="2400" dirty="0"/>
              <a:t>1034560500</a:t>
            </a:r>
          </a:p>
          <a:p>
            <a:r>
              <a:rPr lang="en-US" altLang="zh-CN" sz="2400" dirty="0"/>
              <a:t>2045600671</a:t>
            </a:r>
          </a:p>
          <a:p>
            <a:r>
              <a:rPr lang="en-US" altLang="zh-CN" sz="2400" dirty="0"/>
              <a:t>0000000089</a:t>
            </a:r>
          </a:p>
        </p:txBody>
      </p:sp>
    </p:spTree>
    <p:extLst>
      <p:ext uri="{BB962C8B-B14F-4D97-AF65-F5344CB8AC3E}">
        <p14:creationId xmlns:p14="http://schemas.microsoft.com/office/powerpoint/2010/main" val="18156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算法分析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128023" y="1844665"/>
            <a:ext cx="79632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⑴</a:t>
            </a:r>
            <a:r>
              <a:rPr lang="zh-CN" altLang="en-US" dirty="0"/>
              <a:t>从文件中读入</a:t>
            </a:r>
            <a:r>
              <a:rPr lang="en-US" altLang="zh-CN" dirty="0"/>
              <a:t>m*n</a:t>
            </a:r>
            <a:r>
              <a:rPr lang="zh-CN" altLang="en-US" dirty="0"/>
              <a:t>矩阵阵列，将其转换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矩阵存入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⑵沿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矩阵从上到下，从左到右，找到遇到的第一个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⑶</a:t>
            </a:r>
            <a:r>
              <a:rPr lang="zh-CN" altLang="en-US" dirty="0"/>
              <a:t>将细胞的位置入队</a:t>
            </a:r>
            <a:r>
              <a:rPr lang="en-US" altLang="zh-CN" dirty="0"/>
              <a:t>h</a:t>
            </a:r>
            <a:r>
              <a:rPr lang="zh-CN" altLang="en-US" dirty="0"/>
              <a:t>，并沿其上、下、左、右四个方向上的细胞位置入队，入队后的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⑷</a:t>
            </a:r>
            <a:r>
              <a:rPr lang="zh-CN" altLang="en-US" dirty="0"/>
              <a:t>将</a:t>
            </a:r>
            <a:r>
              <a:rPr lang="en-US" altLang="zh-CN" dirty="0"/>
              <a:t>h</a:t>
            </a:r>
            <a:r>
              <a:rPr lang="zh-CN" altLang="en-US" dirty="0"/>
              <a:t>队的队头出队，沿其上、下、左、右四个方向上的细胞位置入队，入队后的</a:t>
            </a:r>
            <a:r>
              <a:rPr lang="zh-CN" altLang="en-US" dirty="0" smtClean="0"/>
              <a:t>位置</a:t>
            </a:r>
            <a:r>
              <a:rPr lang="en-US" altLang="zh-CN" dirty="0" err="1" smtClean="0"/>
              <a:t>xb</a:t>
            </a:r>
            <a:r>
              <a:rPr lang="zh-CN" altLang="en-US" dirty="0" smtClean="0"/>
              <a:t>数组</a:t>
            </a:r>
            <a:r>
              <a:rPr lang="zh-CN" altLang="en-US" dirty="0"/>
              <a:t>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⑸</a:t>
            </a:r>
            <a:r>
              <a:rPr lang="zh-CN" altLang="en-US" dirty="0"/>
              <a:t>重复</a:t>
            </a:r>
            <a:r>
              <a:rPr lang="en-US" altLang="zh-CN" dirty="0"/>
              <a:t>4</a:t>
            </a:r>
            <a:r>
              <a:rPr lang="zh-CN" altLang="en-US" dirty="0"/>
              <a:t>，直至</a:t>
            </a:r>
            <a:r>
              <a:rPr lang="en-US" altLang="zh-CN" dirty="0"/>
              <a:t>h</a:t>
            </a:r>
            <a:r>
              <a:rPr lang="zh-CN" altLang="en-US" dirty="0"/>
              <a:t>队空为止，则此时找出了一个细胞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⑹</a:t>
            </a:r>
            <a:r>
              <a:rPr lang="zh-CN" altLang="en-US" dirty="0"/>
              <a:t>重复</a:t>
            </a:r>
            <a:r>
              <a:rPr lang="en-US" altLang="zh-CN" dirty="0"/>
              <a:t>2</a:t>
            </a:r>
            <a:r>
              <a:rPr lang="zh-CN" altLang="en-US" dirty="0"/>
              <a:t>，直至矩阵找不到</a:t>
            </a:r>
            <a:r>
              <a:rPr lang="zh-CN" altLang="en-US" dirty="0" smtClean="0"/>
              <a:t>细胞；</a:t>
            </a:r>
            <a:endParaRPr lang="en-US" altLang="zh-CN" dirty="0" smtClean="0"/>
          </a:p>
          <a:p>
            <a:r>
              <a:rPr lang="zh-CN" altLang="en-US" dirty="0" smtClean="0"/>
              <a:t>⑺</a:t>
            </a:r>
            <a:r>
              <a:rPr lang="zh-CN" altLang="en-US" dirty="0"/>
              <a:t>输出找到的细胞数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28023" y="4776049"/>
            <a:ext cx="7396852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注意事项：</a:t>
            </a:r>
            <a:endParaRPr lang="en-US" altLang="zh-CN" sz="24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读入时，要使用字符的方式读入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5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87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如何找最短的路径？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16649" y="176725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930687" y="2824529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40424" y="28531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5412074" y="28531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183724" y="28531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2764124" y="41866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35824" y="4186604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183724" y="415644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450802" y="2370088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69099" y="2361773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5" idx="0"/>
          </p:cNvCxnSpPr>
          <p:nvPr/>
        </p:nvCxnSpPr>
        <p:spPr>
          <a:xfrm flipH="1">
            <a:off x="3916649" y="2376854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77910" y="2475140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150576" y="3485723"/>
            <a:ext cx="627962" cy="6707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154898" y="3485723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447040" y="3512080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44386" y="5370501"/>
            <a:ext cx="347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短路径：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600" dirty="0" smtClean="0"/>
              <a:t>A-&gt;F-&gt;H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94" y="217176"/>
            <a:ext cx="5371410" cy="20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600" b="1" dirty="0" smtClean="0"/>
              <a:t>广 度 优 先 搜 索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400" dirty="0"/>
              <a:t>Breadth First </a:t>
            </a:r>
            <a:r>
              <a:rPr lang="en-US" altLang="zh-CN" sz="2400" dirty="0" smtClean="0"/>
              <a:t>Search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BFS)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6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试想一下，使用</a:t>
            </a:r>
            <a:r>
              <a:rPr lang="zh-CN" altLang="en-US" dirty="0" smtClean="0">
                <a:solidFill>
                  <a:schemeClr val="accent1"/>
                </a:solidFill>
              </a:rPr>
              <a:t>回溯</a:t>
            </a:r>
            <a:r>
              <a:rPr lang="zh-CN" altLang="en-US" dirty="0" smtClean="0"/>
              <a:t>是如何完成的？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42798" y="16287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6836" y="268605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B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766573" y="26193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53846" y="270377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8309873" y="271462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3213311" y="380047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5985773" y="3992027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8309873" y="401796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576951" y="2231609"/>
            <a:ext cx="12858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5248" y="2223294"/>
            <a:ext cx="2714625" cy="64093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0"/>
          </p:cNvCxnSpPr>
          <p:nvPr/>
        </p:nvCxnSpPr>
        <p:spPr>
          <a:xfrm flipH="1">
            <a:off x="5042798" y="2143125"/>
            <a:ext cx="138113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04059" y="2336661"/>
            <a:ext cx="1078706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609286" y="3271005"/>
            <a:ext cx="1228036" cy="52947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368465" y="3317081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73189" y="3373601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644408" y="369418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</a:t>
            </a:r>
            <a:endParaRPr lang="zh-CN" altLang="en-US" sz="4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4408" y="4997519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907724" y="4353158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133255" y="3257550"/>
            <a:ext cx="838545" cy="50032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90298" y="491490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G</a:t>
            </a:r>
            <a:endParaRPr lang="zh-CN" altLang="en-US" sz="4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703508" y="4447359"/>
            <a:ext cx="663015" cy="46754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513715" y="4858802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789940" y="4345970"/>
            <a:ext cx="423371" cy="51663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38444" y="3688370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</a:t>
            </a:r>
            <a:endParaRPr lang="zh-CN" altLang="en-US" sz="4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825789" y="4969035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5137043" y="4412786"/>
            <a:ext cx="413651" cy="7008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091802" y="3259068"/>
            <a:ext cx="395975" cy="47625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97336" y="514576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</a:t>
            </a:r>
            <a:endParaRPr lang="zh-CN" altLang="en-US" sz="40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6260652" y="4501400"/>
            <a:ext cx="12909" cy="64816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142426" y="3849851"/>
            <a:ext cx="5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endParaRPr lang="zh-CN" altLang="en-US" sz="4000" dirty="0"/>
          </a:p>
        </p:txBody>
      </p:sp>
      <p:cxnSp>
        <p:nvCxnSpPr>
          <p:cNvPr id="41" name="直接连接符 40"/>
          <p:cNvCxnSpPr>
            <a:endCxn id="40" idx="0"/>
          </p:cNvCxnSpPr>
          <p:nvPr/>
        </p:nvCxnSpPr>
        <p:spPr>
          <a:xfrm>
            <a:off x="7031327" y="3327261"/>
            <a:ext cx="387324" cy="52259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24989" y="4604288"/>
            <a:ext cx="461665" cy="840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………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33" y="396370"/>
            <a:ext cx="3763021" cy="14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9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3" grpId="0"/>
      <p:bldP spid="27" grpId="0"/>
      <p:bldP spid="32" grpId="0"/>
      <p:bldP spid="33" grpId="0"/>
      <p:bldP spid="37" grpId="0"/>
      <p:bldP spid="4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6805" y="3119071"/>
            <a:ext cx="191452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回溯法</a:t>
            </a:r>
            <a:endParaRPr lang="zh-CN" altLang="en-US" sz="4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688981" y="3503107"/>
            <a:ext cx="20709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07630" y="2779832"/>
            <a:ext cx="5895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</a:rPr>
              <a:t>深度优先搜索</a:t>
            </a:r>
            <a:endParaRPr lang="en-US" altLang="zh-CN" sz="4400" dirty="0" smtClean="0">
              <a:solidFill>
                <a:schemeClr val="accent1"/>
              </a:solidFill>
            </a:endParaRPr>
          </a:p>
          <a:p>
            <a:r>
              <a:rPr lang="en-US" altLang="zh-CN" sz="4400" dirty="0" smtClean="0">
                <a:solidFill>
                  <a:schemeClr val="accent1"/>
                </a:solidFill>
              </a:rPr>
              <a:t>(Deep first search</a:t>
            </a:r>
            <a:r>
              <a:rPr lang="zh-CN" altLang="en-US" sz="4400" dirty="0" smtClean="0">
                <a:solidFill>
                  <a:schemeClr val="accent1"/>
                </a:solidFill>
              </a:rPr>
              <a:t>，</a:t>
            </a:r>
            <a:r>
              <a:rPr lang="en-US" altLang="zh-CN" sz="4400" dirty="0" smtClean="0">
                <a:solidFill>
                  <a:schemeClr val="accent1"/>
                </a:solidFill>
              </a:rPr>
              <a:t>DFS</a:t>
            </a:r>
            <a:r>
              <a:rPr lang="zh-CN" altLang="en-US" sz="4400" dirty="0" smtClean="0">
                <a:solidFill>
                  <a:schemeClr val="accent1"/>
                </a:solidFill>
              </a:rPr>
              <a:t>）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.hiphotos.baidu.com/baike/w%3D268/sign=77252ef5033b5bb5bed727f80ed3d523/adaf2edda3cc7cd9d2011b873901213fb80e91bb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10" y="1786567"/>
            <a:ext cx="24384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现在你知道广度优先算法是什么了吧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4350" y="1786799"/>
            <a:ext cx="6553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广度优先算法的核心思想是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从</a:t>
            </a:r>
            <a:r>
              <a:rPr lang="zh-CN" altLang="en-US" dirty="0"/>
              <a:t>初始节点开始，应用算符生成第一层节点，检查目标节点是否在这些后继节点中，若没有，再用产生式规则将所有第一层的节点逐一扩展，得到第二层节点，并逐一检查第二层节点中是否包含目标节点。若没有，再用算符逐一扩展第二层的所有节点</a:t>
            </a:r>
            <a:r>
              <a:rPr lang="en-US" altLang="zh-CN" dirty="0"/>
              <a:t>……</a:t>
            </a:r>
            <a:r>
              <a:rPr lang="zh-CN" altLang="en-US" dirty="0"/>
              <a:t>，如此依次扩展，检查下去，直到发现目标节点为止。</a:t>
            </a:r>
          </a:p>
        </p:txBody>
      </p:sp>
      <p:sp>
        <p:nvSpPr>
          <p:cNvPr id="5" name="矩形 4"/>
          <p:cNvSpPr/>
          <p:nvPr/>
        </p:nvSpPr>
        <p:spPr>
          <a:xfrm>
            <a:off x="1085850" y="4610785"/>
            <a:ext cx="8110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这种搜索的次序体现沿层次向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横向扩展</a:t>
            </a:r>
            <a:r>
              <a:rPr lang="zh-CN" altLang="en-US" sz="2800" dirty="0"/>
              <a:t>的趋势，所以称之为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广度优先搜索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13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如何实现？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7752" y="1576457"/>
            <a:ext cx="3838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借助</a:t>
            </a:r>
            <a:r>
              <a:rPr lang="zh-CN" altLang="en-US" sz="4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sz="40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0585" y="2416420"/>
            <a:ext cx="8924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、将起点添加到队列；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、从队头取一个元素，作为扩展节点；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、将扩展节点的符合条件的子节点添加到队尾；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、如果队列为不为空，跳到第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步，如果队列为空结束；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0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695326"/>
            <a:ext cx="79907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下</a:t>
            </a:r>
            <a:r>
              <a:rPr lang="zh-CN" altLang="en-US" sz="2800" dirty="0" smtClean="0"/>
              <a:t>图表示</a:t>
            </a:r>
            <a:r>
              <a:rPr lang="zh-CN" altLang="en-US" sz="2800" dirty="0"/>
              <a:t>的是从城市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的交通图。从图中可以看出，从城市</a:t>
            </a:r>
            <a:r>
              <a:rPr lang="en-US" altLang="zh-CN" sz="2800" dirty="0"/>
              <a:t>A</a:t>
            </a:r>
            <a:r>
              <a:rPr lang="zh-CN" altLang="en-US" sz="2800" dirty="0"/>
              <a:t>到城市</a:t>
            </a:r>
            <a:r>
              <a:rPr lang="en-US" altLang="zh-CN" sz="2800" dirty="0"/>
              <a:t>H</a:t>
            </a:r>
            <a:r>
              <a:rPr lang="zh-CN" altLang="en-US" sz="2800" dirty="0"/>
              <a:t>要经过若干个城市。现要找出一条经过城市最少的一条路线。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7959" y="381099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056118" y="274997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2198992" y="5100091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212340" y="3810991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5616088" y="5100092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E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06550" y="2428631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F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50741" y="3805680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G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55791" y="3839418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</a:t>
            </a:r>
            <a:endParaRPr lang="zh-CN" altLang="en-US" sz="4400" dirty="0"/>
          </a:p>
        </p:txBody>
      </p:sp>
      <p:cxnSp>
        <p:nvCxnSpPr>
          <p:cNvPr id="4" name="直接连接符 3"/>
          <p:cNvCxnSpPr>
            <a:stCxn id="2" idx="3"/>
            <a:endCxn id="7" idx="1"/>
          </p:cNvCxnSpPr>
          <p:nvPr/>
        </p:nvCxnSpPr>
        <p:spPr>
          <a:xfrm>
            <a:off x="1187559" y="4195711"/>
            <a:ext cx="302478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 flipV="1">
            <a:off x="4821940" y="4190401"/>
            <a:ext cx="1828801" cy="5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11" idx="1"/>
          </p:cNvCxnSpPr>
          <p:nvPr/>
        </p:nvCxnSpPr>
        <p:spPr>
          <a:xfrm>
            <a:off x="7260341" y="4190401"/>
            <a:ext cx="1695450" cy="3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3"/>
            <a:endCxn id="8" idx="1"/>
          </p:cNvCxnSpPr>
          <p:nvPr/>
        </p:nvCxnSpPr>
        <p:spPr>
          <a:xfrm>
            <a:off x="2808592" y="5484812"/>
            <a:ext cx="280749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1" idx="2"/>
          </p:cNvCxnSpPr>
          <p:nvPr/>
        </p:nvCxnSpPr>
        <p:spPr>
          <a:xfrm flipV="1">
            <a:off x="6225688" y="4608859"/>
            <a:ext cx="3034903" cy="8759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" idx="2"/>
            <a:endCxn id="6" idx="1"/>
          </p:cNvCxnSpPr>
          <p:nvPr/>
        </p:nvCxnSpPr>
        <p:spPr>
          <a:xfrm>
            <a:off x="882759" y="4580431"/>
            <a:ext cx="1316233" cy="904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7" idx="2"/>
          </p:cNvCxnSpPr>
          <p:nvPr/>
        </p:nvCxnSpPr>
        <p:spPr>
          <a:xfrm flipV="1">
            <a:off x="2808592" y="4580432"/>
            <a:ext cx="1708548" cy="904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" idx="0"/>
            <a:endCxn id="5" idx="1"/>
          </p:cNvCxnSpPr>
          <p:nvPr/>
        </p:nvCxnSpPr>
        <p:spPr>
          <a:xfrm flipV="1">
            <a:off x="882759" y="3134693"/>
            <a:ext cx="1173359" cy="6762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3"/>
            <a:endCxn id="9" idx="1"/>
          </p:cNvCxnSpPr>
          <p:nvPr/>
        </p:nvCxnSpPr>
        <p:spPr>
          <a:xfrm flipV="1">
            <a:off x="2665718" y="2813352"/>
            <a:ext cx="2840832" cy="321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9" idx="3"/>
            <a:endCxn id="11" idx="0"/>
          </p:cNvCxnSpPr>
          <p:nvPr/>
        </p:nvCxnSpPr>
        <p:spPr>
          <a:xfrm>
            <a:off x="6116150" y="2813352"/>
            <a:ext cx="3144441" cy="1026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0" idx="2"/>
          </p:cNvCxnSpPr>
          <p:nvPr/>
        </p:nvCxnSpPr>
        <p:spPr>
          <a:xfrm flipV="1">
            <a:off x="5920888" y="4575121"/>
            <a:ext cx="1034653" cy="5249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2" idx="3"/>
            <a:endCxn id="9" idx="2"/>
          </p:cNvCxnSpPr>
          <p:nvPr/>
        </p:nvCxnSpPr>
        <p:spPr>
          <a:xfrm flipV="1">
            <a:off x="1187559" y="3198072"/>
            <a:ext cx="4623791" cy="997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如何将这个存起来？</a:t>
            </a:r>
            <a:endParaRPr lang="zh-CN" altLang="en-US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51898" y="1400176"/>
            <a:ext cx="838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邻接矩阵表示法：</a:t>
            </a:r>
            <a:endParaRPr lang="en-US" altLang="zh-CN" sz="40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/>
              <a:t>0</a:t>
            </a:r>
            <a:r>
              <a:rPr lang="zh-CN" altLang="en-US" sz="2000" dirty="0"/>
              <a:t>表示能走，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表示不能走。如</a:t>
            </a:r>
            <a:r>
              <a:rPr lang="zh-CN" altLang="en-US" sz="2000" dirty="0" smtClean="0"/>
              <a:t>图：</a:t>
            </a:r>
            <a:endParaRPr lang="zh-CN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8" y="2861927"/>
            <a:ext cx="5867400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7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1167</Words>
  <Application>Microsoft Office PowerPoint</Application>
  <PresentationFormat>宽屏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PowerPoint 演示文稿</vt:lpstr>
      <vt:lpstr>如何找最短的路径？</vt:lpstr>
      <vt:lpstr>广 度 优 先 搜 索</vt:lpstr>
      <vt:lpstr>试想一下，使用回溯是如何完成的？</vt:lpstr>
      <vt:lpstr>PowerPoint 演示文稿</vt:lpstr>
      <vt:lpstr>现在你知道广度优先算法是什么了吧？</vt:lpstr>
      <vt:lpstr>如何实现？</vt:lpstr>
      <vt:lpstr>PowerPoint 演示文稿</vt:lpstr>
      <vt:lpstr>如何将这个存起来？</vt:lpstr>
      <vt:lpstr>代码</vt:lpstr>
      <vt:lpstr>代码</vt:lpstr>
      <vt:lpstr>代码</vt:lpstr>
      <vt:lpstr>代码</vt:lpstr>
      <vt:lpstr>代码</vt:lpstr>
      <vt:lpstr>代码</vt:lpstr>
      <vt:lpstr>总结</vt:lpstr>
      <vt:lpstr>例题二：求细胞个数</vt:lpstr>
      <vt:lpstr>算法分析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IDC-404</cp:lastModifiedBy>
  <cp:revision>36</cp:revision>
  <dcterms:created xsi:type="dcterms:W3CDTF">2016-03-03T15:14:36Z</dcterms:created>
  <dcterms:modified xsi:type="dcterms:W3CDTF">2016-03-15T11:13:53Z</dcterms:modified>
</cp:coreProperties>
</file>