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sldIdLst>
    <p:sldId id="354" r:id="rId3"/>
    <p:sldId id="394" r:id="rId4"/>
    <p:sldId id="418" r:id="rId5"/>
    <p:sldId id="417" r:id="rId6"/>
    <p:sldId id="419" r:id="rId7"/>
    <p:sldId id="420" r:id="rId8"/>
    <p:sldId id="421" r:id="rId9"/>
    <p:sldId id="423" r:id="rId10"/>
    <p:sldId id="426" r:id="rId11"/>
    <p:sldId id="424" r:id="rId12"/>
    <p:sldId id="42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2890" autoAdjust="0"/>
  </p:normalViewPr>
  <p:slideViewPr>
    <p:cSldViewPr snapToGrid="0">
      <p:cViewPr varScale="1">
        <p:scale>
          <a:sx n="107" d="100"/>
          <a:sy n="107" d="100"/>
        </p:scale>
        <p:origin x="78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2016/8/25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8/25/2016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同余定理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等比数列二分求和取模</a:t>
            </a:r>
          </a:p>
        </p:txBody>
      </p:sp>
      <p:sp>
        <p:nvSpPr>
          <p:cNvPr id="4" name="矩形 3"/>
          <p:cNvSpPr/>
          <p:nvPr/>
        </p:nvSpPr>
        <p:spPr>
          <a:xfrm>
            <a:off x="681316" y="1755792"/>
            <a:ext cx="111162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int PowSumMod(int a,int n,int p)</a:t>
            </a:r>
          </a:p>
          <a:p>
            <a:r>
              <a:rPr lang="zh-CN" altLang="en-US" sz="2800" dirty="0"/>
              <a:t>{// return (a+ a^2 + ... + a^n) Mod p;</a:t>
            </a:r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if</a:t>
            </a:r>
            <a:r>
              <a:rPr lang="zh-CN" altLang="en-US" sz="2800" dirty="0"/>
              <a:t>( n == 1)</a:t>
            </a:r>
          </a:p>
          <a:p>
            <a:r>
              <a:rPr lang="en-US" altLang="zh-CN" sz="2800" dirty="0" smtClean="0"/>
              <a:t>		</a:t>
            </a:r>
            <a:r>
              <a:rPr lang="zh-CN" altLang="en-US" sz="2800" dirty="0" smtClean="0"/>
              <a:t>return </a:t>
            </a:r>
            <a:r>
              <a:rPr lang="zh-CN" altLang="en-US" sz="2800" dirty="0"/>
              <a:t>a%p;</a:t>
            </a:r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if</a:t>
            </a:r>
            <a:r>
              <a:rPr lang="zh-CN" altLang="en-US" sz="2800" dirty="0"/>
              <a:t>( n %2 == 0)</a:t>
            </a:r>
          </a:p>
          <a:p>
            <a:r>
              <a:rPr lang="en-US" altLang="zh-CN" sz="2800" dirty="0" smtClean="0"/>
              <a:t>		</a:t>
            </a:r>
            <a:r>
              <a:rPr lang="zh-CN" altLang="en-US" sz="2800" dirty="0" smtClean="0"/>
              <a:t>return </a:t>
            </a:r>
            <a:r>
              <a:rPr lang="zh-CN" altLang="en-US" sz="2800" dirty="0"/>
              <a:t>(1+PowMod(a,n/2,p))*PowSumMod(a,n/2,p) % p;</a:t>
            </a:r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else</a:t>
            </a:r>
            <a:endParaRPr lang="zh-CN" altLang="en-US" sz="2800" dirty="0"/>
          </a:p>
          <a:p>
            <a:r>
              <a:rPr lang="en-US" altLang="zh-CN" sz="2800" dirty="0" smtClean="0"/>
              <a:t>		</a:t>
            </a:r>
            <a:r>
              <a:rPr lang="zh-CN" altLang="en-US" sz="2800" dirty="0" smtClean="0"/>
              <a:t>return </a:t>
            </a:r>
            <a:r>
              <a:rPr lang="zh-CN" altLang="en-US" sz="2800" dirty="0"/>
              <a:t>((1+PowMod(a,(n-1)/2,p)) * PowSumMod(a,(n-1)/2,p</a:t>
            </a:r>
            <a:r>
              <a:rPr lang="zh-CN" altLang="en-US" sz="2800" dirty="0" smtClean="0"/>
              <a:t>)+ </a:t>
            </a:r>
            <a:r>
              <a:rPr lang="zh-CN" altLang="en-US" sz="2800" dirty="0"/>
              <a:t>PowMod(a,n,p)) % p;</a:t>
            </a:r>
          </a:p>
          <a:p>
            <a:r>
              <a:rPr lang="zh-CN" alt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217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习题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7875493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P316</a:t>
            </a:r>
          </a:p>
          <a:p>
            <a:r>
              <a:rPr lang="zh-CN" altLang="en-US" sz="2400" dirty="0" smtClean="0"/>
              <a:t>例题</a:t>
            </a:r>
            <a:r>
              <a:rPr lang="en-US" altLang="zh-CN" sz="2400" dirty="0" smtClean="0"/>
              <a:t>10-1</a:t>
            </a:r>
          </a:p>
          <a:p>
            <a:r>
              <a:rPr lang="zh-CN" altLang="en-US" sz="2400" dirty="0" smtClean="0"/>
              <a:t>例题</a:t>
            </a:r>
            <a:r>
              <a:rPr lang="en-US" altLang="zh-CN" sz="2400" smtClean="0"/>
              <a:t>10-2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5908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892" y="2575775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1976" y="1867399"/>
            <a:ext cx="10331825" cy="419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定义</a:t>
            </a:r>
            <a:r>
              <a:rPr lang="en-US" altLang="zh-CN" b="1" dirty="0"/>
              <a:t>1</a:t>
            </a:r>
            <a:r>
              <a:rPr lang="zh-CN" altLang="en-US" dirty="0"/>
              <a:t> 用给定的正整数</a:t>
            </a:r>
            <a:r>
              <a:rPr lang="en-US" altLang="zh-CN" dirty="0"/>
              <a:t>m</a:t>
            </a:r>
            <a:r>
              <a:rPr lang="zh-CN" altLang="en-US" dirty="0"/>
              <a:t>分别除整数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，如果所得的余数相等，则称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对模</a:t>
            </a:r>
            <a:r>
              <a:rPr lang="en-US" altLang="zh-CN" dirty="0"/>
              <a:t>m</a:t>
            </a:r>
            <a:r>
              <a:rPr lang="zh-CN" altLang="en-US" dirty="0"/>
              <a:t>同余，记作</a:t>
            </a:r>
            <a:r>
              <a:rPr lang="en-US" altLang="zh-CN" dirty="0" err="1"/>
              <a:t>a≡b</a:t>
            </a:r>
            <a:r>
              <a:rPr lang="en-US" altLang="zh-CN" dirty="0"/>
              <a:t>(mod m)</a:t>
            </a:r>
            <a:r>
              <a:rPr lang="zh-CN" altLang="en-US" dirty="0"/>
              <a:t>，如 </a:t>
            </a:r>
            <a:r>
              <a:rPr lang="en-US" altLang="zh-CN" dirty="0"/>
              <a:t>56≡0 </a:t>
            </a:r>
            <a:r>
              <a:rPr lang="zh-CN" altLang="en-US" dirty="0"/>
              <a:t>（</a:t>
            </a:r>
            <a:r>
              <a:rPr lang="en-US" altLang="zh-CN" dirty="0"/>
              <a:t>mod 8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定理</a:t>
            </a:r>
            <a:r>
              <a:rPr lang="en-US" altLang="zh-CN" b="1" dirty="0"/>
              <a:t>1</a:t>
            </a:r>
            <a:r>
              <a:rPr lang="zh-CN" altLang="en-US" dirty="0"/>
              <a:t>  整数</a:t>
            </a:r>
            <a:r>
              <a:rPr lang="en-US" altLang="zh-CN" dirty="0" err="1"/>
              <a:t>a,b</a:t>
            </a:r>
            <a:r>
              <a:rPr lang="zh-CN" altLang="en-US" dirty="0"/>
              <a:t>对模</a:t>
            </a:r>
            <a:r>
              <a:rPr lang="en-US" altLang="zh-CN" dirty="0"/>
              <a:t>m</a:t>
            </a:r>
            <a:r>
              <a:rPr lang="zh-CN" altLang="en-US" dirty="0"/>
              <a:t>同余的充要条件是 </a:t>
            </a:r>
            <a:r>
              <a:rPr lang="en-US" altLang="zh-CN" dirty="0"/>
              <a:t>a-b</a:t>
            </a:r>
            <a:r>
              <a:rPr lang="zh-CN" altLang="en-US" dirty="0"/>
              <a:t>能被</a:t>
            </a:r>
            <a:r>
              <a:rPr lang="en-US" altLang="zh-CN" dirty="0"/>
              <a:t>m</a:t>
            </a:r>
            <a:r>
              <a:rPr lang="zh-CN" altLang="en-US" dirty="0"/>
              <a:t>整除（即</a:t>
            </a:r>
            <a:r>
              <a:rPr lang="en-US" altLang="zh-CN" dirty="0" err="1"/>
              <a:t>m|a-b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证  设</a:t>
            </a:r>
            <a:r>
              <a:rPr lang="en-US" altLang="zh-CN" dirty="0"/>
              <a:t>a=mq1+r1, 0&lt;=r1&lt;m;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  b=mq2+r2, 0&lt;=r2&lt;m.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若</a:t>
            </a:r>
            <a:r>
              <a:rPr lang="en-US" altLang="zh-CN" dirty="0" err="1"/>
              <a:t>a≡b</a:t>
            </a:r>
            <a:r>
              <a:rPr lang="en-US" altLang="zh-CN" dirty="0"/>
              <a:t>(mod m)</a:t>
            </a:r>
            <a:r>
              <a:rPr lang="zh-CN" altLang="en-US" dirty="0"/>
              <a:t>，按定义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r1=r2,</a:t>
            </a:r>
            <a:r>
              <a:rPr lang="zh-CN" altLang="en-US" dirty="0"/>
              <a:t>于是</a:t>
            </a:r>
            <a:r>
              <a:rPr lang="en-US" altLang="zh-CN" dirty="0"/>
              <a:t>a-b=m(q1+q2),</a:t>
            </a:r>
            <a:r>
              <a:rPr lang="zh-CN" altLang="en-US" dirty="0"/>
              <a:t>即有</a:t>
            </a:r>
            <a:r>
              <a:rPr lang="en-US" altLang="zh-CN" dirty="0" err="1"/>
              <a:t>m|a-b</a:t>
            </a:r>
            <a:r>
              <a:rPr lang="en-US" altLang="zh-CN" dirty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反之，若</a:t>
            </a:r>
            <a:r>
              <a:rPr lang="en-US" altLang="zh-CN" dirty="0" err="1"/>
              <a:t>m|a-b</a:t>
            </a:r>
            <a:r>
              <a:rPr lang="en-US" altLang="zh-CN" dirty="0"/>
              <a:t>,</a:t>
            </a:r>
            <a:r>
              <a:rPr lang="zh-CN" altLang="en-US" dirty="0"/>
              <a:t>即</a:t>
            </a:r>
            <a:r>
              <a:rPr lang="en-US" altLang="zh-CN" dirty="0" err="1"/>
              <a:t>m|m</a:t>
            </a:r>
            <a:r>
              <a:rPr lang="en-US" altLang="zh-CN" dirty="0"/>
              <a:t>(q1-a2)+r1-r2</a:t>
            </a:r>
            <a:r>
              <a:rPr lang="zh-CN" altLang="en-US" dirty="0"/>
              <a:t>，则</a:t>
            </a:r>
            <a:r>
              <a:rPr lang="en-US" altLang="zh-CN" dirty="0"/>
              <a:t>m|r1-r2</a:t>
            </a:r>
            <a:r>
              <a:rPr lang="zh-CN" altLang="en-US" dirty="0"/>
              <a:t>，但</a:t>
            </a:r>
            <a:r>
              <a:rPr lang="en-US" altLang="zh-CN" dirty="0"/>
              <a:t>|r1-r2|&lt;m</a:t>
            </a:r>
            <a:r>
              <a:rPr lang="zh-CN" altLang="en-US" dirty="0"/>
              <a:t>，故</a:t>
            </a:r>
            <a:r>
              <a:rPr lang="en-US" altLang="zh-CN" dirty="0"/>
              <a:t>r1=r2,</a:t>
            </a:r>
            <a:r>
              <a:rPr lang="zh-CN" altLang="en-US" dirty="0"/>
              <a:t>即</a:t>
            </a:r>
            <a:r>
              <a:rPr lang="en-US" altLang="zh-CN" dirty="0" err="1"/>
              <a:t>a≡b</a:t>
            </a:r>
            <a:r>
              <a:rPr lang="en-US" altLang="zh-CN" dirty="0"/>
              <a:t>(mod m)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推论</a:t>
            </a:r>
            <a:r>
              <a:rPr lang="zh-CN" altLang="en-US" dirty="0"/>
              <a:t>   </a:t>
            </a:r>
            <a:r>
              <a:rPr lang="en-US" altLang="zh-CN" dirty="0" err="1"/>
              <a:t>a≡b</a:t>
            </a:r>
            <a:r>
              <a:rPr lang="en-US" altLang="zh-CN" dirty="0"/>
              <a:t>(mod m)</a:t>
            </a:r>
            <a:r>
              <a:rPr lang="zh-CN" altLang="en-US" dirty="0"/>
              <a:t>的充要条件是</a:t>
            </a:r>
            <a:r>
              <a:rPr lang="en-US" altLang="zh-CN" dirty="0"/>
              <a:t>a=</a:t>
            </a:r>
            <a:r>
              <a:rPr lang="en-US" altLang="zh-CN" dirty="0" err="1"/>
              <a:t>mt+b</a:t>
            </a:r>
            <a:r>
              <a:rPr lang="zh-CN" altLang="en-US" dirty="0"/>
              <a:t>（</a:t>
            </a:r>
            <a:r>
              <a:rPr lang="en-US" altLang="zh-CN" dirty="0"/>
              <a:t>t</a:t>
            </a:r>
            <a:r>
              <a:rPr lang="zh-CN" altLang="en-US" dirty="0"/>
              <a:t>为整数）。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表示对模</a:t>
            </a:r>
            <a:r>
              <a:rPr lang="en-US" altLang="zh-CN" dirty="0"/>
              <a:t>m</a:t>
            </a:r>
            <a:r>
              <a:rPr lang="zh-CN" altLang="en-US" dirty="0"/>
              <a:t>同余关系的式子叫做模</a:t>
            </a:r>
            <a:r>
              <a:rPr lang="en-US" altLang="zh-CN" dirty="0"/>
              <a:t>m</a:t>
            </a:r>
            <a:r>
              <a:rPr lang="zh-CN" altLang="en-US" dirty="0"/>
              <a:t>的同余式，简称同余，同余式的记号是高斯（</a:t>
            </a:r>
            <a:r>
              <a:rPr lang="en-US" altLang="zh-CN" dirty="0"/>
              <a:t>Gauss</a:t>
            </a:r>
            <a:r>
              <a:rPr lang="zh-CN" altLang="en-US" dirty="0"/>
              <a:t>）在</a:t>
            </a:r>
            <a:r>
              <a:rPr lang="en-US" altLang="zh-CN" dirty="0"/>
              <a:t>1801</a:t>
            </a:r>
            <a:r>
              <a:rPr lang="zh-CN" altLang="en-US" dirty="0"/>
              <a:t>年首先使用的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46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1976" y="1661210"/>
            <a:ext cx="103318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定理</a:t>
            </a:r>
            <a:r>
              <a:rPr lang="en-US" altLang="zh-CN" b="1" dirty="0"/>
              <a:t>2</a:t>
            </a:r>
            <a:r>
              <a:rPr lang="zh-CN" altLang="en-US" dirty="0"/>
              <a:t>  同余关系具有反身性、对称性与传递性，即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a≡a</a:t>
            </a:r>
            <a:r>
              <a:rPr lang="en-US" altLang="zh-CN" dirty="0"/>
              <a:t> (mod m);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）若</a:t>
            </a:r>
            <a:r>
              <a:rPr lang="en-US" altLang="zh-CN" dirty="0" err="1"/>
              <a:t>a≡b</a:t>
            </a:r>
            <a:r>
              <a:rPr lang="en-US" altLang="zh-CN" dirty="0"/>
              <a:t> (mod m), </a:t>
            </a:r>
            <a:r>
              <a:rPr lang="zh-CN" altLang="en-US" dirty="0"/>
              <a:t>则</a:t>
            </a:r>
            <a:r>
              <a:rPr lang="en-US" altLang="zh-CN" dirty="0" err="1"/>
              <a:t>b≡a</a:t>
            </a:r>
            <a:r>
              <a:rPr lang="en-US" altLang="zh-CN" dirty="0"/>
              <a:t> (mod m);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）若</a:t>
            </a:r>
            <a:r>
              <a:rPr lang="en-US" altLang="zh-CN" dirty="0" err="1"/>
              <a:t>a≡b</a:t>
            </a:r>
            <a:r>
              <a:rPr lang="en-US" altLang="zh-CN" dirty="0"/>
              <a:t> (mod m), </a:t>
            </a:r>
            <a:r>
              <a:rPr lang="en-US" altLang="zh-CN" dirty="0" err="1"/>
              <a:t>b≡c</a:t>
            </a:r>
            <a:r>
              <a:rPr lang="en-US" altLang="zh-CN" dirty="0"/>
              <a:t> (mod m)</a:t>
            </a:r>
            <a:r>
              <a:rPr lang="zh-CN" altLang="en-US" dirty="0"/>
              <a:t>，则</a:t>
            </a:r>
            <a:r>
              <a:rPr lang="en-US" altLang="zh-CN" dirty="0" err="1"/>
              <a:t>a≡c</a:t>
            </a:r>
            <a:r>
              <a:rPr lang="en-US" altLang="zh-CN" dirty="0"/>
              <a:t> (mod m).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定理</a:t>
            </a:r>
            <a:r>
              <a:rPr lang="en-US" altLang="zh-CN" b="1" dirty="0"/>
              <a:t>3</a:t>
            </a:r>
            <a:r>
              <a:rPr lang="zh-CN" altLang="en-US" dirty="0"/>
              <a:t> 若</a:t>
            </a:r>
            <a:r>
              <a:rPr lang="en-US" altLang="zh-CN" dirty="0" err="1"/>
              <a:t>a≡b</a:t>
            </a:r>
            <a:r>
              <a:rPr lang="en-US" altLang="zh-CN" dirty="0"/>
              <a:t>(mod m), </a:t>
            </a:r>
            <a:r>
              <a:rPr lang="en-US" altLang="zh-CN" dirty="0" err="1"/>
              <a:t>c≡d</a:t>
            </a:r>
            <a:r>
              <a:rPr lang="en-US" altLang="zh-CN" dirty="0"/>
              <a:t> (mod m),</a:t>
            </a:r>
            <a:r>
              <a:rPr lang="zh-CN" altLang="en-US" dirty="0"/>
              <a:t>则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a+c≡b+d</a:t>
            </a:r>
            <a:r>
              <a:rPr lang="en-US" altLang="zh-CN" dirty="0"/>
              <a:t> (mod m);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a-c≡b-d</a:t>
            </a:r>
            <a:r>
              <a:rPr lang="en-US" altLang="zh-CN" dirty="0"/>
              <a:t> (mod m);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ac≡bd</a:t>
            </a:r>
            <a:r>
              <a:rPr lang="en-US" altLang="zh-CN" dirty="0"/>
              <a:t> (mod m).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多于两个的同模同余式也能够进行加减乘运算。对于乘法还有下面的推论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/>
              <a:t>推论</a:t>
            </a:r>
            <a:r>
              <a:rPr lang="zh-CN" altLang="en-US" dirty="0"/>
              <a:t>  若</a:t>
            </a:r>
            <a:r>
              <a:rPr lang="en-US" altLang="zh-CN" dirty="0" err="1"/>
              <a:t>a≡b</a:t>
            </a:r>
            <a:r>
              <a:rPr lang="en-US" altLang="zh-CN" dirty="0"/>
              <a:t>(mod m),n</a:t>
            </a:r>
            <a:r>
              <a:rPr lang="zh-CN" altLang="en-US" dirty="0"/>
              <a:t>为自然数，则</a:t>
            </a:r>
            <a:r>
              <a:rPr lang="en-US" altLang="zh-CN" dirty="0" err="1"/>
              <a:t>an≡bn</a:t>
            </a:r>
            <a:r>
              <a:rPr lang="en-US" altLang="zh-CN" dirty="0"/>
              <a:t> (mod m)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983072" y="5576046"/>
            <a:ext cx="39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对于除法适用吗？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2161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96764" y="2243009"/>
            <a:ext cx="94043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494949"/>
                </a:solidFill>
                <a:latin typeface="Arial" panose="020B0604020202020204" pitchFamily="34" charset="0"/>
              </a:rPr>
              <a:t>定理</a:t>
            </a:r>
            <a:r>
              <a:rPr lang="en-US" altLang="zh-CN" sz="2400" b="1" dirty="0">
                <a:solidFill>
                  <a:srgbClr val="494949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 若</a:t>
            </a:r>
            <a:r>
              <a:rPr lang="en-US" altLang="zh-CN" sz="2400" dirty="0" err="1">
                <a:solidFill>
                  <a:srgbClr val="494949"/>
                </a:solidFill>
                <a:latin typeface="Arial" panose="020B0604020202020204" pitchFamily="34" charset="0"/>
              </a:rPr>
              <a:t>ca≡cb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(mod m), (</a:t>
            </a:r>
            <a:r>
              <a:rPr lang="en-US" altLang="zh-CN" sz="2400" dirty="0" err="1">
                <a:solidFill>
                  <a:srgbClr val="494949"/>
                </a:solidFill>
                <a:latin typeface="Arial" panose="020B0604020202020204" pitchFamily="34" charset="0"/>
              </a:rPr>
              <a:t>c,m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)=d, 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且</a:t>
            </a:r>
            <a:r>
              <a:rPr lang="en-US" altLang="zh-CN" sz="2400" dirty="0" err="1">
                <a:solidFill>
                  <a:srgbClr val="494949"/>
                </a:solidFill>
                <a:latin typeface="Arial" panose="020B0604020202020204" pitchFamily="34" charset="0"/>
              </a:rPr>
              <a:t>a,b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为整数，则</a:t>
            </a:r>
            <a:r>
              <a:rPr lang="en-US" altLang="zh-CN" sz="2400" dirty="0" err="1">
                <a:solidFill>
                  <a:srgbClr val="494949"/>
                </a:solidFill>
                <a:latin typeface="Arial" panose="020B0604020202020204" pitchFamily="34" charset="0"/>
              </a:rPr>
              <a:t>a≡b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(mod m/d).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494949"/>
                </a:solidFill>
                <a:latin typeface="Arial" panose="020B0604020202020204" pitchFamily="34" charset="0"/>
              </a:rPr>
              <a:t>推论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若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ca=</a:t>
            </a:r>
            <a:r>
              <a:rPr lang="en-US" altLang="zh-CN" sz="2400" dirty="0" err="1">
                <a:solidFill>
                  <a:srgbClr val="494949"/>
                </a:solidFill>
                <a:latin typeface="Arial" panose="020B0604020202020204" pitchFamily="34" charset="0"/>
              </a:rPr>
              <a:t>cb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(mod m), (</a:t>
            </a:r>
            <a:r>
              <a:rPr lang="en-US" altLang="zh-CN" sz="2400" dirty="0" err="1">
                <a:solidFill>
                  <a:srgbClr val="494949"/>
                </a:solidFill>
                <a:latin typeface="Arial" panose="020B0604020202020204" pitchFamily="34" charset="0"/>
              </a:rPr>
              <a:t>c,m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)=1,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且</a:t>
            </a:r>
            <a:r>
              <a:rPr lang="en-US" altLang="zh-CN" sz="2400" dirty="0" err="1">
                <a:solidFill>
                  <a:srgbClr val="494949"/>
                </a:solidFill>
                <a:latin typeface="Arial" panose="020B0604020202020204" pitchFamily="34" charset="0"/>
              </a:rPr>
              <a:t>a,b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为整数，则</a:t>
            </a:r>
            <a:r>
              <a:rPr lang="en-US" altLang="zh-CN" sz="2400" dirty="0" err="1">
                <a:solidFill>
                  <a:srgbClr val="494949"/>
                </a:solidFill>
                <a:latin typeface="Arial" panose="020B0604020202020204" pitchFamily="34" charset="0"/>
              </a:rPr>
              <a:t>a≡b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(mod m).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494949"/>
                </a:solidFill>
                <a:latin typeface="Arial" panose="020B0604020202020204" pitchFamily="34" charset="0"/>
              </a:rPr>
              <a:t>定理</a:t>
            </a:r>
            <a:r>
              <a:rPr lang="en-US" altLang="zh-CN" sz="2400" b="1" dirty="0">
                <a:solidFill>
                  <a:srgbClr val="494949"/>
                </a:solidFill>
                <a:latin typeface="Arial" panose="020B0604020202020204" pitchFamily="34" charset="0"/>
              </a:rPr>
              <a:t>5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 若</a:t>
            </a:r>
            <a:r>
              <a:rPr lang="en-US" altLang="zh-CN" sz="2400" dirty="0" err="1">
                <a:solidFill>
                  <a:srgbClr val="494949"/>
                </a:solidFill>
                <a:latin typeface="Arial" panose="020B0604020202020204" pitchFamily="34" charset="0"/>
              </a:rPr>
              <a:t>a≡b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 (mod m),</a:t>
            </a:r>
            <a:r>
              <a:rPr lang="en-US" altLang="zh-CN" sz="2400" dirty="0" err="1">
                <a:solidFill>
                  <a:srgbClr val="494949"/>
                </a:solidFill>
                <a:latin typeface="Arial" panose="020B0604020202020204" pitchFamily="34" charset="0"/>
              </a:rPr>
              <a:t>a≡b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 (mod n),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则</a:t>
            </a:r>
            <a:r>
              <a:rPr lang="en-US" altLang="zh-CN" sz="2400" dirty="0" err="1">
                <a:solidFill>
                  <a:srgbClr val="494949"/>
                </a:solidFill>
                <a:latin typeface="Arial" panose="020B0604020202020204" pitchFamily="34" charset="0"/>
              </a:rPr>
              <a:t>a≡b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(mod [</a:t>
            </a:r>
            <a:r>
              <a:rPr lang="en-US" altLang="zh-CN" sz="2400" dirty="0" err="1">
                <a:solidFill>
                  <a:srgbClr val="494949"/>
                </a:solidFill>
                <a:latin typeface="Arial" panose="020B0604020202020204" pitchFamily="34" charset="0"/>
              </a:rPr>
              <a:t>m,n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]).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494949"/>
                </a:solidFill>
                <a:latin typeface="Arial" panose="020B0604020202020204" pitchFamily="34" charset="0"/>
              </a:rPr>
              <a:t>推论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若</a:t>
            </a:r>
            <a:r>
              <a:rPr lang="en-US" altLang="zh-CN" sz="2400" dirty="0" err="1">
                <a:solidFill>
                  <a:srgbClr val="494949"/>
                </a:solidFill>
                <a:latin typeface="Arial" panose="020B0604020202020204" pitchFamily="34" charset="0"/>
              </a:rPr>
              <a:t>a≡b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(mod mi), </a:t>
            </a:r>
            <a:r>
              <a:rPr lang="en-US" altLang="zh-CN" sz="2400" dirty="0" err="1">
                <a:solidFill>
                  <a:srgbClr val="494949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=1,2,…,n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，则</a:t>
            </a:r>
            <a:r>
              <a:rPr lang="en-US" altLang="zh-CN" sz="2400" dirty="0" err="1">
                <a:solidFill>
                  <a:srgbClr val="494949"/>
                </a:solidFill>
                <a:latin typeface="Arial" panose="020B0604020202020204" pitchFamily="34" charset="0"/>
              </a:rPr>
              <a:t>a≡b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 (mod [m1,m2,..,mn]).</a:t>
            </a:r>
            <a:endParaRPr lang="en-US" altLang="zh-CN" sz="2400" b="0" i="0" dirty="0">
              <a:solidFill>
                <a:srgbClr val="49494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基本运用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67682" cy="435133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、最终的</a:t>
            </a:r>
            <a:r>
              <a:rPr lang="en-US" altLang="zh-CN" sz="2800" dirty="0" err="1" smtClean="0"/>
              <a:t>ans</a:t>
            </a:r>
            <a:r>
              <a:rPr lang="zh-CN" altLang="en-US" sz="2800" dirty="0" smtClean="0"/>
              <a:t>是对</a:t>
            </a:r>
            <a:r>
              <a:rPr lang="en-US" altLang="zh-CN" sz="2800" dirty="0" smtClean="0"/>
              <a:t>MOD</a:t>
            </a:r>
            <a:r>
              <a:rPr lang="zh-CN" altLang="en-US" sz="2800" dirty="0" smtClean="0"/>
              <a:t>取余后的值：</a:t>
            </a:r>
            <a:endParaRPr lang="en-US" altLang="zh-CN" sz="2800" dirty="0" smtClean="0"/>
          </a:p>
          <a:p>
            <a:r>
              <a:rPr lang="zh-CN" altLang="en-US" sz="2800" smtClean="0"/>
              <a:t>可以边求</a:t>
            </a:r>
            <a:r>
              <a:rPr lang="en-US" altLang="zh-CN" sz="2800" smtClean="0"/>
              <a:t>ans</a:t>
            </a:r>
            <a:r>
              <a:rPr lang="zh-CN" altLang="en-US" sz="2800" dirty="0" smtClean="0"/>
              <a:t>边取余；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、快速幂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591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快速幂代码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1928" y="1684981"/>
            <a:ext cx="90274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int PowMod(int a,int b,int c)</a:t>
            </a:r>
          </a:p>
          <a:p>
            <a:r>
              <a:rPr lang="zh-CN" altLang="en-US" sz="2400" dirty="0"/>
              <a:t>{// 快速求 a^b % c  ，要避免计算中间结果溢出</a:t>
            </a:r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int </a:t>
            </a:r>
            <a:r>
              <a:rPr lang="zh-CN" altLang="en-US" sz="2400" dirty="0"/>
              <a:t>result = 1;</a:t>
            </a:r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int </a:t>
            </a:r>
            <a:r>
              <a:rPr lang="zh-CN" altLang="en-US" sz="2400" dirty="0"/>
              <a:t>base = a%c;</a:t>
            </a:r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while</a:t>
            </a:r>
            <a:r>
              <a:rPr lang="zh-CN" altLang="en-US" sz="2400" dirty="0"/>
              <a:t>(b) {</a:t>
            </a:r>
          </a:p>
          <a:p>
            <a:r>
              <a:rPr lang="en-US" altLang="zh-CN" sz="2400" dirty="0" smtClean="0"/>
              <a:t>		</a:t>
            </a:r>
            <a:r>
              <a:rPr lang="zh-CN" altLang="en-US" sz="2400" dirty="0" smtClean="0"/>
              <a:t>if</a:t>
            </a:r>
            <a:r>
              <a:rPr lang="zh-CN" altLang="en-US" sz="2400" dirty="0"/>
              <a:t>( b &amp; 1)</a:t>
            </a:r>
          </a:p>
          <a:p>
            <a:r>
              <a:rPr lang="en-US" altLang="zh-CN" sz="2400" dirty="0" smtClean="0"/>
              <a:t>			</a:t>
            </a:r>
            <a:r>
              <a:rPr lang="zh-CN" altLang="en-US" sz="2400" dirty="0" smtClean="0"/>
              <a:t>result </a:t>
            </a:r>
            <a:r>
              <a:rPr lang="zh-CN" altLang="en-US" sz="2400" dirty="0"/>
              <a:t>= (result * base)%c;</a:t>
            </a:r>
          </a:p>
          <a:p>
            <a:r>
              <a:rPr lang="en-US" altLang="zh-CN" sz="2400" dirty="0" smtClean="0"/>
              <a:t>		</a:t>
            </a:r>
            <a:r>
              <a:rPr lang="zh-CN" altLang="en-US" sz="2400" dirty="0" smtClean="0"/>
              <a:t>base </a:t>
            </a:r>
            <a:r>
              <a:rPr lang="zh-CN" altLang="en-US" sz="2400" dirty="0"/>
              <a:t>= (base * base) % c;</a:t>
            </a:r>
          </a:p>
          <a:p>
            <a:r>
              <a:rPr lang="en-US" altLang="zh-CN" sz="2400" dirty="0" smtClean="0"/>
              <a:t>		</a:t>
            </a:r>
            <a:r>
              <a:rPr lang="zh-CN" altLang="en-US" sz="2400" dirty="0" smtClean="0"/>
              <a:t>b </a:t>
            </a:r>
            <a:r>
              <a:rPr lang="zh-CN" altLang="en-US" sz="2400" dirty="0"/>
              <a:t>&gt;&gt;= 1;</a:t>
            </a:r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}</a:t>
            </a:r>
            <a:endParaRPr lang="zh-CN" altLang="en-US" sz="2400" dirty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return </a:t>
            </a:r>
            <a:r>
              <a:rPr lang="zh-CN" altLang="en-US" sz="2400" dirty="0"/>
              <a:t>result;</a:t>
            </a:r>
          </a:p>
          <a:p>
            <a:r>
              <a:rPr lang="zh-CN" alt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712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3637" y="1789766"/>
            <a:ext cx="9112623" cy="1885763"/>
          </a:xfrm>
        </p:spPr>
        <p:txBody>
          <a:bodyPr>
            <a:normAutofit/>
          </a:bodyPr>
          <a:lstStyle/>
          <a:p>
            <a:r>
              <a:rPr lang="pt-BR" altLang="zh-CN" sz="3200" dirty="0">
                <a:solidFill>
                  <a:schemeClr val="tx1"/>
                </a:solidFill>
              </a:rPr>
              <a:t>S </a:t>
            </a:r>
            <a:r>
              <a:rPr lang="pt-BR" altLang="zh-CN" sz="3200" baseline="-25000" dirty="0">
                <a:solidFill>
                  <a:schemeClr val="tx1"/>
                </a:solidFill>
              </a:rPr>
              <a:t>n</a:t>
            </a:r>
            <a:r>
              <a:rPr lang="pt-BR" altLang="zh-CN" sz="3200" dirty="0">
                <a:solidFill>
                  <a:schemeClr val="tx1"/>
                </a:solidFill>
              </a:rPr>
              <a:t> = a+a </a:t>
            </a:r>
            <a:r>
              <a:rPr lang="pt-BR" altLang="zh-CN" sz="3600" baseline="30000" dirty="0">
                <a:solidFill>
                  <a:schemeClr val="tx1"/>
                </a:solidFill>
              </a:rPr>
              <a:t>2</a:t>
            </a:r>
            <a:r>
              <a:rPr lang="pt-BR" altLang="zh-CN" sz="3200" dirty="0">
                <a:solidFill>
                  <a:schemeClr val="tx1"/>
                </a:solidFill>
              </a:rPr>
              <a:t> +...+a </a:t>
            </a:r>
            <a:r>
              <a:rPr lang="pt-BR" altLang="zh-CN" sz="3200" baseline="30000" dirty="0">
                <a:solidFill>
                  <a:schemeClr val="tx1"/>
                </a:solidFill>
              </a:rPr>
              <a:t>n</a:t>
            </a:r>
          </a:p>
          <a:p>
            <a:r>
              <a:rPr lang="zh-CN" altLang="pt-BR" sz="3200" dirty="0">
                <a:solidFill>
                  <a:schemeClr val="tx1"/>
                </a:solidFill>
              </a:rPr>
              <a:t>要求 </a:t>
            </a:r>
            <a:r>
              <a:rPr lang="pt-BR" altLang="zh-CN" sz="3200" dirty="0">
                <a:solidFill>
                  <a:schemeClr val="tx1"/>
                </a:solidFill>
              </a:rPr>
              <a:t>S </a:t>
            </a:r>
            <a:r>
              <a:rPr lang="pt-BR" altLang="zh-CN" sz="3200" baseline="-25000" dirty="0">
                <a:solidFill>
                  <a:schemeClr val="tx1"/>
                </a:solidFill>
              </a:rPr>
              <a:t>n</a:t>
            </a:r>
            <a:r>
              <a:rPr lang="pt-BR" altLang="zh-CN" sz="3200" dirty="0">
                <a:solidFill>
                  <a:schemeClr val="tx1"/>
                </a:solidFill>
              </a:rPr>
              <a:t> mod p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9576" y="4256427"/>
            <a:ext cx="5898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可否直接使用公式求呢？</a:t>
            </a:r>
            <a:endParaRPr lang="zh-CN" altLang="en-US" sz="4000" dirty="0"/>
          </a:p>
        </p:txBody>
      </p:sp>
      <p:pic>
        <p:nvPicPr>
          <p:cNvPr id="1026" name="Picture 2" descr="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58" y="5164232"/>
            <a:ext cx="4292585" cy="59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512423" y="4796118"/>
            <a:ext cx="3841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、可能会溢出；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、有除数，不能直接取余；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776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565" y="1726569"/>
            <a:ext cx="9112623" cy="953434"/>
          </a:xfrm>
        </p:spPr>
        <p:txBody>
          <a:bodyPr>
            <a:normAutofit/>
          </a:bodyPr>
          <a:lstStyle/>
          <a:p>
            <a:r>
              <a:rPr lang="pt-BR" altLang="zh-CN" sz="3200" dirty="0">
                <a:solidFill>
                  <a:schemeClr val="tx1"/>
                </a:solidFill>
              </a:rPr>
              <a:t>S </a:t>
            </a:r>
            <a:r>
              <a:rPr lang="pt-BR" altLang="zh-CN" sz="3200" baseline="-25000" dirty="0">
                <a:solidFill>
                  <a:schemeClr val="tx1"/>
                </a:solidFill>
              </a:rPr>
              <a:t>n</a:t>
            </a:r>
            <a:r>
              <a:rPr lang="pt-BR" altLang="zh-CN" sz="3200" dirty="0">
                <a:solidFill>
                  <a:schemeClr val="tx1"/>
                </a:solidFill>
              </a:rPr>
              <a:t> = a+a </a:t>
            </a:r>
            <a:r>
              <a:rPr lang="pt-BR" altLang="zh-CN" sz="3600" baseline="30000" dirty="0">
                <a:solidFill>
                  <a:schemeClr val="tx1"/>
                </a:solidFill>
              </a:rPr>
              <a:t>2</a:t>
            </a:r>
            <a:r>
              <a:rPr lang="pt-BR" altLang="zh-CN" sz="3200" dirty="0">
                <a:solidFill>
                  <a:schemeClr val="tx1"/>
                </a:solidFill>
              </a:rPr>
              <a:t> +...+a </a:t>
            </a:r>
            <a:r>
              <a:rPr lang="pt-BR" altLang="zh-CN" sz="3200" baseline="30000" dirty="0" smtClean="0">
                <a:solidFill>
                  <a:schemeClr val="tx1"/>
                </a:solidFill>
              </a:rPr>
              <a:t>n</a:t>
            </a:r>
            <a:r>
              <a:rPr lang="pt-BR" altLang="zh-CN" sz="3200" dirty="0" smtClean="0">
                <a:solidFill>
                  <a:schemeClr val="tx1"/>
                </a:solidFill>
              </a:rPr>
              <a:t>    </a:t>
            </a:r>
            <a:r>
              <a:rPr lang="zh-CN" altLang="pt-BR" sz="3200" dirty="0" smtClean="0">
                <a:solidFill>
                  <a:schemeClr val="tx1"/>
                </a:solidFill>
              </a:rPr>
              <a:t>要求 </a:t>
            </a:r>
            <a:r>
              <a:rPr lang="pt-BR" altLang="zh-CN" sz="3200" dirty="0">
                <a:solidFill>
                  <a:schemeClr val="tx1"/>
                </a:solidFill>
              </a:rPr>
              <a:t>S </a:t>
            </a:r>
            <a:r>
              <a:rPr lang="pt-BR" altLang="zh-CN" sz="3200" baseline="-25000" dirty="0">
                <a:solidFill>
                  <a:schemeClr val="tx1"/>
                </a:solidFill>
              </a:rPr>
              <a:t>n</a:t>
            </a:r>
            <a:r>
              <a:rPr lang="pt-BR" altLang="zh-CN" sz="3200" dirty="0">
                <a:solidFill>
                  <a:schemeClr val="tx1"/>
                </a:solidFill>
              </a:rPr>
              <a:t> mod p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7787" y="3237183"/>
            <a:ext cx="9677401" cy="3243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1)  若 n 是偶数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S</a:t>
            </a:r>
            <a:r>
              <a:rPr lang="zh-CN" altLang="en-US" sz="2800" baseline="-25000" dirty="0" smtClean="0"/>
              <a:t>n</a:t>
            </a:r>
            <a:r>
              <a:rPr lang="zh-CN" altLang="en-US" sz="2800" dirty="0" smtClean="0"/>
              <a:t> </a:t>
            </a:r>
            <a:r>
              <a:rPr lang="zh-CN" altLang="en-US" sz="2800" dirty="0"/>
              <a:t>= a+...+</a:t>
            </a:r>
            <a:r>
              <a:rPr lang="zh-CN" altLang="en-US" sz="2800" dirty="0" smtClean="0"/>
              <a:t>a</a:t>
            </a:r>
            <a:r>
              <a:rPr lang="zh-CN" altLang="en-US" sz="2800" baseline="30000" dirty="0" smtClean="0"/>
              <a:t>n</a:t>
            </a:r>
            <a:r>
              <a:rPr lang="zh-CN" altLang="en-US" sz="2800" baseline="30000" dirty="0"/>
              <a:t>/2</a:t>
            </a:r>
            <a:r>
              <a:rPr lang="zh-CN" altLang="en-US" sz="2800" dirty="0"/>
              <a:t>  + </a:t>
            </a:r>
            <a:r>
              <a:rPr lang="zh-CN" altLang="en-US" sz="2800" dirty="0" smtClean="0"/>
              <a:t>a</a:t>
            </a:r>
            <a:r>
              <a:rPr lang="zh-CN" altLang="en-US" sz="2800" baseline="30000" dirty="0" smtClean="0"/>
              <a:t>n</a:t>
            </a:r>
            <a:r>
              <a:rPr lang="zh-CN" altLang="en-US" sz="2800" baseline="30000" dirty="0"/>
              <a:t>/2+1</a:t>
            </a:r>
            <a:r>
              <a:rPr lang="zh-CN" altLang="en-US" sz="2800" dirty="0"/>
              <a:t> + </a:t>
            </a:r>
            <a:r>
              <a:rPr lang="zh-CN" altLang="en-US" sz="2800" dirty="0" smtClean="0"/>
              <a:t>a</a:t>
            </a:r>
            <a:r>
              <a:rPr lang="zh-CN" altLang="en-US" sz="2800" baseline="30000" dirty="0" smtClean="0"/>
              <a:t>n</a:t>
            </a:r>
            <a:r>
              <a:rPr lang="zh-CN" altLang="en-US" sz="2800" baseline="30000" dirty="0"/>
              <a:t>/2+2</a:t>
            </a:r>
            <a:r>
              <a:rPr lang="zh-CN" altLang="en-US" sz="2800" dirty="0"/>
              <a:t>  +...+ </a:t>
            </a:r>
            <a:r>
              <a:rPr lang="zh-CN" altLang="en-US" sz="2800" dirty="0" smtClean="0"/>
              <a:t>a</a:t>
            </a:r>
            <a:r>
              <a:rPr lang="zh-CN" altLang="en-US" sz="2800" baseline="30000" dirty="0" smtClean="0"/>
              <a:t>n</a:t>
            </a:r>
            <a:r>
              <a:rPr lang="zh-CN" altLang="en-US" sz="2800" baseline="30000" dirty="0"/>
              <a:t>/2+n/2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=(a+...+</a:t>
            </a:r>
            <a:r>
              <a:rPr lang="zh-CN" altLang="en-US" sz="2800" dirty="0" smtClean="0"/>
              <a:t>a</a:t>
            </a:r>
            <a:r>
              <a:rPr lang="zh-CN" altLang="en-US" sz="2800" baseline="30000" dirty="0" smtClean="0"/>
              <a:t>n</a:t>
            </a:r>
            <a:r>
              <a:rPr lang="zh-CN" altLang="en-US" sz="2800" baseline="30000" dirty="0"/>
              <a:t>/2</a:t>
            </a:r>
            <a:r>
              <a:rPr lang="zh-CN" altLang="en-US" sz="2800" dirty="0"/>
              <a:t> ) + </a:t>
            </a:r>
            <a:r>
              <a:rPr lang="zh-CN" altLang="en-US" sz="2800" dirty="0" smtClean="0"/>
              <a:t>a</a:t>
            </a:r>
            <a:r>
              <a:rPr lang="zh-CN" altLang="en-US" sz="2800" baseline="30000" dirty="0" smtClean="0"/>
              <a:t>n</a:t>
            </a:r>
            <a:r>
              <a:rPr lang="zh-CN" altLang="en-US" sz="2800" baseline="30000" dirty="0"/>
              <a:t>/2</a:t>
            </a:r>
            <a:r>
              <a:rPr lang="zh-CN" altLang="en-US" sz="2800" dirty="0"/>
              <a:t> (a+...+</a:t>
            </a:r>
            <a:r>
              <a:rPr lang="zh-CN" altLang="en-US" sz="2800" dirty="0" smtClean="0"/>
              <a:t>a</a:t>
            </a:r>
            <a:r>
              <a:rPr lang="zh-CN" altLang="en-US" sz="2800" baseline="30000" dirty="0" smtClean="0"/>
              <a:t>n</a:t>
            </a:r>
            <a:r>
              <a:rPr lang="zh-CN" altLang="en-US" sz="2800" baseline="30000" dirty="0"/>
              <a:t>/2</a:t>
            </a:r>
            <a:r>
              <a:rPr lang="zh-CN" altLang="en-US" sz="2800" dirty="0"/>
              <a:t> )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=</a:t>
            </a:r>
            <a:r>
              <a:rPr lang="zh-CN" altLang="en-US" sz="2800" dirty="0" smtClean="0"/>
              <a:t>S</a:t>
            </a:r>
            <a:r>
              <a:rPr lang="zh-CN" altLang="en-US" sz="2800" baseline="-25000" dirty="0" smtClean="0"/>
              <a:t>n</a:t>
            </a:r>
            <a:r>
              <a:rPr lang="zh-CN" altLang="en-US" sz="2800" baseline="-25000" dirty="0"/>
              <a:t>/2</a:t>
            </a:r>
            <a:r>
              <a:rPr lang="zh-CN" altLang="en-US" sz="2800" dirty="0"/>
              <a:t> + </a:t>
            </a:r>
            <a:r>
              <a:rPr lang="zh-CN" altLang="en-US" sz="2800" dirty="0" smtClean="0"/>
              <a:t>a</a:t>
            </a:r>
            <a:r>
              <a:rPr lang="zh-CN" altLang="en-US" sz="2800" baseline="30000" dirty="0" smtClean="0"/>
              <a:t>n</a:t>
            </a:r>
            <a:r>
              <a:rPr lang="zh-CN" altLang="en-US" sz="2800" baseline="30000" dirty="0"/>
              <a:t>/2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S</a:t>
            </a:r>
            <a:r>
              <a:rPr lang="zh-CN" altLang="en-US" sz="2800" baseline="-25000" dirty="0" smtClean="0"/>
              <a:t>n</a:t>
            </a:r>
            <a:r>
              <a:rPr lang="zh-CN" altLang="en-US" sz="2800" baseline="-25000" dirty="0"/>
              <a:t>/2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=(1+</a:t>
            </a:r>
            <a:r>
              <a:rPr lang="zh-CN" altLang="en-US" sz="2800" dirty="0" smtClean="0"/>
              <a:t>a</a:t>
            </a:r>
            <a:r>
              <a:rPr lang="zh-CN" altLang="en-US" sz="2800" baseline="30000" dirty="0" smtClean="0"/>
              <a:t>n</a:t>
            </a:r>
            <a:r>
              <a:rPr lang="zh-CN" altLang="en-US" sz="2800" baseline="30000" dirty="0"/>
              <a:t>/2</a:t>
            </a:r>
            <a:r>
              <a:rPr lang="zh-CN" altLang="en-US" sz="2800" dirty="0"/>
              <a:t> )</a:t>
            </a:r>
            <a:r>
              <a:rPr lang="zh-CN" altLang="en-US" sz="2800" dirty="0" smtClean="0"/>
              <a:t>S</a:t>
            </a:r>
            <a:r>
              <a:rPr lang="zh-CN" altLang="en-US" sz="2800" baseline="-25000" dirty="0" smtClean="0"/>
              <a:t>n</a:t>
            </a:r>
            <a:r>
              <a:rPr lang="zh-CN" altLang="en-US" sz="2800" baseline="-25000" dirty="0"/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59586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565" y="1726569"/>
            <a:ext cx="9112623" cy="953434"/>
          </a:xfrm>
        </p:spPr>
        <p:txBody>
          <a:bodyPr>
            <a:normAutofit/>
          </a:bodyPr>
          <a:lstStyle/>
          <a:p>
            <a:r>
              <a:rPr lang="pt-BR" altLang="zh-CN" sz="3200" dirty="0">
                <a:solidFill>
                  <a:schemeClr val="tx1"/>
                </a:solidFill>
              </a:rPr>
              <a:t>S </a:t>
            </a:r>
            <a:r>
              <a:rPr lang="pt-BR" altLang="zh-CN" sz="3200" baseline="-25000" dirty="0">
                <a:solidFill>
                  <a:schemeClr val="tx1"/>
                </a:solidFill>
              </a:rPr>
              <a:t>n</a:t>
            </a:r>
            <a:r>
              <a:rPr lang="pt-BR" altLang="zh-CN" sz="3200" dirty="0">
                <a:solidFill>
                  <a:schemeClr val="tx1"/>
                </a:solidFill>
              </a:rPr>
              <a:t> = a+a </a:t>
            </a:r>
            <a:r>
              <a:rPr lang="pt-BR" altLang="zh-CN" sz="3600" baseline="30000" dirty="0">
                <a:solidFill>
                  <a:schemeClr val="tx1"/>
                </a:solidFill>
              </a:rPr>
              <a:t>2</a:t>
            </a:r>
            <a:r>
              <a:rPr lang="pt-BR" altLang="zh-CN" sz="3200" dirty="0">
                <a:solidFill>
                  <a:schemeClr val="tx1"/>
                </a:solidFill>
              </a:rPr>
              <a:t> +...+a </a:t>
            </a:r>
            <a:r>
              <a:rPr lang="pt-BR" altLang="zh-CN" sz="3200" baseline="30000" dirty="0" smtClean="0">
                <a:solidFill>
                  <a:schemeClr val="tx1"/>
                </a:solidFill>
              </a:rPr>
              <a:t>n</a:t>
            </a:r>
            <a:r>
              <a:rPr lang="pt-BR" altLang="zh-CN" sz="3200" dirty="0" smtClean="0">
                <a:solidFill>
                  <a:schemeClr val="tx1"/>
                </a:solidFill>
              </a:rPr>
              <a:t>    </a:t>
            </a:r>
            <a:r>
              <a:rPr lang="zh-CN" altLang="pt-BR" sz="3200" dirty="0" smtClean="0">
                <a:solidFill>
                  <a:schemeClr val="tx1"/>
                </a:solidFill>
              </a:rPr>
              <a:t>要求 </a:t>
            </a:r>
            <a:r>
              <a:rPr lang="pt-BR" altLang="zh-CN" sz="3200" dirty="0">
                <a:solidFill>
                  <a:schemeClr val="tx1"/>
                </a:solidFill>
              </a:rPr>
              <a:t>S </a:t>
            </a:r>
            <a:r>
              <a:rPr lang="pt-BR" altLang="zh-CN" sz="3200" baseline="-25000" dirty="0">
                <a:solidFill>
                  <a:schemeClr val="tx1"/>
                </a:solidFill>
              </a:rPr>
              <a:t>n</a:t>
            </a:r>
            <a:r>
              <a:rPr lang="pt-BR" altLang="zh-CN" sz="3200" dirty="0">
                <a:solidFill>
                  <a:schemeClr val="tx1"/>
                </a:solidFill>
              </a:rPr>
              <a:t> mod p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7787" y="3129607"/>
            <a:ext cx="919778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zh-CN" altLang="en-US" sz="2800" dirty="0" smtClean="0"/>
              <a:t>若 </a:t>
            </a:r>
            <a:r>
              <a:rPr lang="zh-CN" altLang="en-US" sz="2800" dirty="0"/>
              <a:t>n </a:t>
            </a:r>
            <a:r>
              <a:rPr lang="zh-CN" altLang="en-US" sz="2800" dirty="0" smtClean="0"/>
              <a:t>是奇数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pt-BR" altLang="zh-CN" sz="2800" dirty="0" smtClean="0"/>
              <a:t>S</a:t>
            </a:r>
            <a:r>
              <a:rPr lang="pt-BR" altLang="zh-CN" sz="2800" baseline="-25000" dirty="0" smtClean="0"/>
              <a:t>n</a:t>
            </a:r>
            <a:r>
              <a:rPr lang="pt-BR" altLang="zh-CN" sz="2800" dirty="0" smtClean="0"/>
              <a:t> </a:t>
            </a:r>
            <a:r>
              <a:rPr lang="pt-BR" altLang="zh-CN" sz="2800" dirty="0"/>
              <a:t>= a+...+a </a:t>
            </a:r>
            <a:r>
              <a:rPr lang="pt-BR" altLang="zh-CN" sz="2800" baseline="30000" dirty="0"/>
              <a:t>(n-1)/2</a:t>
            </a:r>
            <a:r>
              <a:rPr lang="pt-BR" altLang="zh-CN" sz="2800" dirty="0"/>
              <a:t>  + a</a:t>
            </a:r>
            <a:r>
              <a:rPr lang="pt-BR" altLang="zh-CN" sz="2800" baseline="30000" dirty="0"/>
              <a:t> (n-1)/2+1</a:t>
            </a:r>
            <a:r>
              <a:rPr lang="pt-BR" altLang="zh-CN" sz="2800" dirty="0"/>
              <a:t> </a:t>
            </a:r>
            <a:r>
              <a:rPr lang="pt-BR" altLang="zh-CN" sz="2800" dirty="0" smtClean="0"/>
              <a:t>+...</a:t>
            </a:r>
          </a:p>
          <a:p>
            <a:pPr>
              <a:lnSpc>
                <a:spcPct val="150000"/>
              </a:lnSpc>
            </a:pPr>
            <a:r>
              <a:rPr lang="pt-BR" altLang="zh-CN" sz="2800" dirty="0" smtClean="0"/>
              <a:t>+ a</a:t>
            </a:r>
            <a:r>
              <a:rPr lang="pt-BR" altLang="zh-CN" sz="2800" baseline="30000" dirty="0" smtClean="0"/>
              <a:t> (n-1)/2+(n-1)/2</a:t>
            </a:r>
            <a:r>
              <a:rPr lang="pt-BR" altLang="zh-CN" sz="2800" dirty="0" smtClean="0"/>
              <a:t> + a </a:t>
            </a:r>
            <a:r>
              <a:rPr lang="pt-BR" altLang="zh-CN" sz="2800" baseline="30000" dirty="0" smtClean="0"/>
              <a:t>(n-1)/2+(n-1)/2 + 1</a:t>
            </a:r>
          </a:p>
          <a:p>
            <a:pPr>
              <a:lnSpc>
                <a:spcPct val="150000"/>
              </a:lnSpc>
            </a:pPr>
            <a:r>
              <a:rPr lang="pt-BR" altLang="zh-CN" sz="2800" dirty="0" smtClean="0"/>
              <a:t>=S</a:t>
            </a:r>
            <a:r>
              <a:rPr lang="pt-BR" altLang="zh-CN" sz="2800" baseline="-25000" dirty="0" smtClean="0"/>
              <a:t>(n-1</a:t>
            </a:r>
            <a:r>
              <a:rPr lang="pt-BR" altLang="zh-CN" sz="2800" baseline="-25000" dirty="0"/>
              <a:t>)/2</a:t>
            </a:r>
            <a:r>
              <a:rPr lang="pt-BR" altLang="zh-CN" sz="2800" dirty="0"/>
              <a:t> + </a:t>
            </a:r>
            <a:r>
              <a:rPr lang="pt-BR" altLang="zh-CN" sz="2800" dirty="0" smtClean="0"/>
              <a:t>a</a:t>
            </a:r>
            <a:r>
              <a:rPr lang="pt-BR" altLang="zh-CN" sz="2800" baseline="30000" dirty="0" smtClean="0"/>
              <a:t>(n-1</a:t>
            </a:r>
            <a:r>
              <a:rPr lang="pt-BR" altLang="zh-CN" sz="2800" baseline="30000" dirty="0"/>
              <a:t>)/2</a:t>
            </a:r>
            <a:r>
              <a:rPr lang="pt-BR" altLang="zh-CN" sz="2800" dirty="0"/>
              <a:t> (a+...+</a:t>
            </a:r>
            <a:r>
              <a:rPr lang="pt-BR" altLang="zh-CN" sz="2800" dirty="0" smtClean="0"/>
              <a:t>a</a:t>
            </a:r>
            <a:r>
              <a:rPr lang="pt-BR" altLang="zh-CN" sz="2800" baseline="30000" dirty="0" smtClean="0"/>
              <a:t>(n-1</a:t>
            </a:r>
            <a:r>
              <a:rPr lang="pt-BR" altLang="zh-CN" sz="2800" baseline="30000" dirty="0"/>
              <a:t>)/2</a:t>
            </a:r>
            <a:r>
              <a:rPr lang="pt-BR" altLang="zh-CN" sz="2800" dirty="0"/>
              <a:t> )+</a:t>
            </a:r>
            <a:r>
              <a:rPr lang="pt-BR" altLang="zh-CN" sz="2800" dirty="0" smtClean="0"/>
              <a:t>a</a:t>
            </a:r>
            <a:r>
              <a:rPr lang="pt-BR" altLang="zh-CN" sz="2800" baseline="30000" dirty="0" smtClean="0"/>
              <a:t>n</a:t>
            </a:r>
            <a:endParaRPr lang="pt-BR" altLang="zh-CN" sz="2800" baseline="30000" dirty="0"/>
          </a:p>
          <a:p>
            <a:pPr>
              <a:lnSpc>
                <a:spcPct val="150000"/>
              </a:lnSpc>
            </a:pPr>
            <a:r>
              <a:rPr lang="pt-BR" altLang="zh-CN" sz="2800" dirty="0"/>
              <a:t>=(1+a </a:t>
            </a:r>
            <a:r>
              <a:rPr lang="pt-BR" altLang="zh-CN" sz="2800" baseline="30000" dirty="0"/>
              <a:t>(n-1)/2</a:t>
            </a:r>
            <a:r>
              <a:rPr lang="pt-BR" altLang="zh-CN" sz="2800" dirty="0"/>
              <a:t> )S </a:t>
            </a:r>
            <a:r>
              <a:rPr lang="pt-BR" altLang="zh-CN" sz="2800" baseline="-25000" dirty="0"/>
              <a:t>(n-1)/2</a:t>
            </a:r>
            <a:r>
              <a:rPr lang="pt-BR" altLang="zh-CN" sz="2800" dirty="0"/>
              <a:t> +</a:t>
            </a:r>
            <a:r>
              <a:rPr lang="pt-BR" altLang="zh-CN" sz="2800" dirty="0" smtClean="0"/>
              <a:t>a</a:t>
            </a:r>
            <a:r>
              <a:rPr lang="pt-BR" altLang="zh-CN" sz="2800" baseline="30000" dirty="0" smtClean="0"/>
              <a:t>n</a:t>
            </a:r>
            <a:endParaRPr lang="zh-CN" alt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287331054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</Words>
  <Application>Microsoft Office PowerPoint</Application>
  <PresentationFormat>宽屏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同余定理</vt:lpstr>
      <vt:lpstr>PowerPoint 演示文稿</vt:lpstr>
      <vt:lpstr>PowerPoint 演示文稿</vt:lpstr>
      <vt:lpstr>PowerPoint 演示文稿</vt:lpstr>
      <vt:lpstr>基本运用</vt:lpstr>
      <vt:lpstr>快速幂代码</vt:lpstr>
      <vt:lpstr>思考</vt:lpstr>
      <vt:lpstr>思考</vt:lpstr>
      <vt:lpstr>思考</vt:lpstr>
      <vt:lpstr>等比数列二分求和取模</vt:lpstr>
      <vt:lpstr>习题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2016-08-25T07:51:03Z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