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sldIdLst>
    <p:sldId id="354" r:id="rId3"/>
    <p:sldId id="394" r:id="rId4"/>
    <p:sldId id="413" r:id="rId5"/>
    <p:sldId id="414" r:id="rId6"/>
    <p:sldId id="416" r:id="rId7"/>
    <p:sldId id="41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2890" autoAdjust="0"/>
  </p:normalViewPr>
  <p:slideViewPr>
    <p:cSldViewPr snapToGrid="0">
      <p:cViewPr varScale="1">
        <p:scale>
          <a:sx n="107" d="100"/>
          <a:sy n="107" d="100"/>
        </p:scale>
        <p:origin x="78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2016/8/25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8/25/2016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Eratosthenes</a:t>
            </a:r>
            <a:r>
              <a:rPr lang="zh-CN" altLang="en-US" dirty="0"/>
              <a:t>筛法</a:t>
            </a:r>
            <a:endParaRPr lang="zh-CN" altLang="en-US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埃拉托斯特尼筛法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4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筛选法求素数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021976" y="1974975"/>
            <a:ext cx="104797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    具体</a:t>
            </a:r>
            <a:r>
              <a:rPr lang="zh-CN" altLang="en-US" sz="2400" dirty="0"/>
              <a:t>做法是：给出要筛数值的范围  </a:t>
            </a:r>
            <a:r>
              <a:rPr lang="en-US" altLang="zh-CN" sz="2400" dirty="0"/>
              <a:t>n</a:t>
            </a:r>
            <a:r>
              <a:rPr lang="zh-CN" altLang="en-US" sz="2400" dirty="0"/>
              <a:t>，找出  </a:t>
            </a:r>
            <a:r>
              <a:rPr lang="en-US" altLang="zh-CN" sz="2400" dirty="0"/>
              <a:t>n</a:t>
            </a:r>
            <a:r>
              <a:rPr lang="zh-CN" altLang="en-US" sz="2400" dirty="0"/>
              <a:t>以内的素数</a:t>
            </a:r>
            <a:r>
              <a:rPr lang="en-US" altLang="zh-CN" sz="2400" dirty="0"/>
              <a:t>p1</a:t>
            </a:r>
            <a:r>
              <a:rPr lang="zh-CN" altLang="en-US" sz="2400" dirty="0"/>
              <a:t>，</a:t>
            </a:r>
            <a:r>
              <a:rPr lang="en-US" altLang="zh-CN" sz="2400" dirty="0"/>
              <a:t>p2</a:t>
            </a:r>
            <a:r>
              <a:rPr lang="zh-CN" altLang="en-US" sz="2400" dirty="0"/>
              <a:t>，</a:t>
            </a:r>
            <a:r>
              <a:rPr lang="en-US" altLang="zh-CN" sz="2400" dirty="0"/>
              <a:t>p3</a:t>
            </a:r>
            <a:r>
              <a:rPr lang="zh-CN" altLang="en-US" sz="2400" dirty="0"/>
              <a:t>，</a:t>
            </a:r>
            <a:r>
              <a:rPr lang="en-US" altLang="zh-CN" sz="2400" dirty="0"/>
              <a:t>......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pk</a:t>
            </a:r>
            <a:r>
              <a:rPr lang="zh-CN" altLang="en-US" sz="2400" dirty="0"/>
              <a:t>。先用</a:t>
            </a:r>
            <a:r>
              <a:rPr lang="en-US" altLang="zh-CN" sz="2400" dirty="0"/>
              <a:t>2</a:t>
            </a:r>
            <a:r>
              <a:rPr lang="zh-CN" altLang="en-US" sz="2400" dirty="0"/>
              <a:t>去筛，即把</a:t>
            </a:r>
            <a:r>
              <a:rPr lang="en-US" altLang="zh-CN" sz="2400" dirty="0"/>
              <a:t>2</a:t>
            </a:r>
            <a:r>
              <a:rPr lang="zh-CN" altLang="en-US" sz="2400" dirty="0"/>
              <a:t>留下，把</a:t>
            </a:r>
            <a:r>
              <a:rPr lang="en-US" altLang="zh-CN" sz="2400" dirty="0"/>
              <a:t>2</a:t>
            </a:r>
            <a:r>
              <a:rPr lang="zh-CN" altLang="en-US" sz="2400" dirty="0"/>
              <a:t>的倍数剔除掉；再用下一个素数，也就是</a:t>
            </a:r>
            <a:r>
              <a:rPr lang="en-US" altLang="zh-CN" sz="2400" dirty="0"/>
              <a:t>3</a:t>
            </a:r>
            <a:r>
              <a:rPr lang="zh-CN" altLang="en-US" sz="2400" dirty="0"/>
              <a:t>筛，把</a:t>
            </a:r>
            <a:r>
              <a:rPr lang="en-US" altLang="zh-CN" sz="2400" dirty="0"/>
              <a:t>3</a:t>
            </a:r>
            <a:r>
              <a:rPr lang="zh-CN" altLang="en-US" sz="2400" dirty="0"/>
              <a:t>留下，把</a:t>
            </a:r>
            <a:r>
              <a:rPr lang="en-US" altLang="zh-CN" sz="2400" dirty="0"/>
              <a:t>3</a:t>
            </a:r>
            <a:r>
              <a:rPr lang="zh-CN" altLang="en-US" sz="2400" dirty="0"/>
              <a:t>的倍数剔除掉；接下去用下一个素数</a:t>
            </a:r>
            <a:r>
              <a:rPr lang="en-US" altLang="zh-CN" sz="2400" dirty="0"/>
              <a:t>5</a:t>
            </a:r>
            <a:r>
              <a:rPr lang="zh-CN" altLang="en-US" sz="2400" dirty="0"/>
              <a:t>筛，把</a:t>
            </a:r>
            <a:r>
              <a:rPr lang="en-US" altLang="zh-CN" sz="2400" dirty="0"/>
              <a:t>5</a:t>
            </a:r>
            <a:r>
              <a:rPr lang="zh-CN" altLang="en-US" sz="2400" dirty="0"/>
              <a:t>留下，把</a:t>
            </a:r>
            <a:r>
              <a:rPr lang="en-US" altLang="zh-CN" sz="2400" dirty="0"/>
              <a:t>5</a:t>
            </a:r>
            <a:r>
              <a:rPr lang="zh-CN" altLang="en-US" sz="2400" dirty="0"/>
              <a:t>的倍数剔除掉；不断重复下去</a:t>
            </a:r>
            <a:r>
              <a:rPr lang="en-US" altLang="zh-CN" sz="2400" dirty="0"/>
              <a:t>......</a:t>
            </a:r>
            <a:r>
              <a:rPr lang="zh-CN" altLang="en-US" sz="24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        因为</a:t>
            </a:r>
            <a:r>
              <a:rPr lang="zh-CN" altLang="en-US" sz="2400" dirty="0"/>
              <a:t>希腊人是把数写在涂腊的板上，每要划去一个数，就在上面记以小点，寻求质数的工作完毕后，这许多小点就像一个筛子，所以就把埃拉托斯特尼的方法叫做“埃拉托斯特尼筛法”，简称“筛法”。</a:t>
            </a:r>
          </a:p>
        </p:txBody>
      </p:sp>
    </p:spTree>
    <p:extLst>
      <p:ext uri="{BB962C8B-B14F-4D97-AF65-F5344CB8AC3E}">
        <p14:creationId xmlns:p14="http://schemas.microsoft.com/office/powerpoint/2010/main" val="344446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基本代码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2639764" y="1771908"/>
            <a:ext cx="66787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m = </a:t>
            </a:r>
            <a:r>
              <a:rPr lang="en-US" altLang="zh-CN" sz="2400" dirty="0" err="1"/>
              <a:t>sqrt</a:t>
            </a:r>
            <a:r>
              <a:rPr lang="en-US" altLang="zh-CN" sz="2400" dirty="0"/>
              <a:t> (n + 0.5);</a:t>
            </a:r>
          </a:p>
          <a:p>
            <a:r>
              <a:rPr lang="en-US" altLang="zh-CN" sz="2400" dirty="0" err="1" smtClean="0"/>
              <a:t>memset</a:t>
            </a:r>
            <a:r>
              <a:rPr lang="en-US" altLang="zh-CN" sz="2400" dirty="0" smtClean="0"/>
              <a:t>(vis,0,sizeof(vis</a:t>
            </a:r>
            <a:r>
              <a:rPr lang="en-US" altLang="zh-CN" sz="2400" dirty="0"/>
              <a:t>));</a:t>
            </a:r>
          </a:p>
          <a:p>
            <a:r>
              <a:rPr lang="en-US" altLang="zh-CN" sz="2400" dirty="0" smtClean="0"/>
              <a:t>for(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=2;i&lt;=</a:t>
            </a:r>
            <a:r>
              <a:rPr lang="en-US" altLang="zh-CN" sz="2400" dirty="0" err="1"/>
              <a:t>m;i</a:t>
            </a:r>
            <a:r>
              <a:rPr lang="en-US" altLang="zh-CN" sz="2400" dirty="0"/>
              <a:t>++)</a:t>
            </a:r>
          </a:p>
          <a:p>
            <a:r>
              <a:rPr lang="en-US" altLang="zh-CN" sz="2400" dirty="0"/>
              <a:t>	if( !vis[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</a:t>
            </a:r>
            <a:r>
              <a:rPr lang="en-US" altLang="zh-CN" sz="2400" dirty="0" smtClean="0"/>
              <a:t>)</a:t>
            </a:r>
            <a:endParaRPr lang="zh-CN" altLang="en-US" sz="2400" dirty="0"/>
          </a:p>
          <a:p>
            <a:r>
              <a:rPr lang="zh-CN" altLang="en-US" sz="2400" dirty="0"/>
              <a:t>		</a:t>
            </a:r>
            <a:r>
              <a:rPr lang="en-US" altLang="zh-CN" sz="2400" dirty="0"/>
              <a:t>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j=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*</a:t>
            </a:r>
            <a:r>
              <a:rPr lang="en-US" altLang="zh-CN" sz="2400" dirty="0" err="1" smtClean="0"/>
              <a:t>i;j</a:t>
            </a:r>
            <a:r>
              <a:rPr lang="en-US" altLang="zh-CN" sz="2400" dirty="0"/>
              <a:t>&lt;=</a:t>
            </a:r>
            <a:r>
              <a:rPr lang="en-US" altLang="zh-CN" sz="2400" dirty="0" err="1"/>
              <a:t>n;j</a:t>
            </a:r>
            <a:r>
              <a:rPr lang="en-US" altLang="zh-CN" sz="2400" dirty="0"/>
              <a:t>+=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			vis[j]=1;</a:t>
            </a:r>
          </a:p>
        </p:txBody>
      </p:sp>
    </p:spTree>
    <p:extLst>
      <p:ext uri="{BB962C8B-B14F-4D97-AF65-F5344CB8AC3E}">
        <p14:creationId xmlns:p14="http://schemas.microsoft.com/office/powerpoint/2010/main" val="12444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基本代码 存入一个数组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2639764" y="1547791"/>
            <a:ext cx="667870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m = </a:t>
            </a:r>
            <a:r>
              <a:rPr lang="en-US" altLang="zh-CN" sz="2400" dirty="0" err="1"/>
              <a:t>sqrt</a:t>
            </a:r>
            <a:r>
              <a:rPr lang="en-US" altLang="zh-CN" sz="2400" dirty="0"/>
              <a:t> (n + 0.5);</a:t>
            </a:r>
          </a:p>
          <a:p>
            <a:r>
              <a:rPr lang="en-US" altLang="zh-CN" sz="2400" dirty="0" err="1" smtClean="0"/>
              <a:t>memset</a:t>
            </a:r>
            <a:r>
              <a:rPr lang="en-US" altLang="zh-CN" sz="2400" dirty="0" smtClean="0"/>
              <a:t>(vis,0,sizeof(vis));</a:t>
            </a:r>
          </a:p>
          <a:p>
            <a:r>
              <a:rPr lang="en-US" altLang="zh-CN" sz="2400" dirty="0" err="1" smtClean="0"/>
              <a:t>memset</a:t>
            </a:r>
            <a:r>
              <a:rPr lang="en-US" altLang="zh-CN" sz="2400" dirty="0" smtClean="0"/>
              <a:t>(prime,0,sizeof(prime));</a:t>
            </a:r>
          </a:p>
          <a:p>
            <a:r>
              <a:rPr lang="en-US" altLang="zh-CN" sz="2400" dirty="0" err="1"/>
              <a:t>i</a:t>
            </a:r>
            <a:r>
              <a:rPr lang="en-US" altLang="zh-CN" sz="2400" dirty="0" err="1" smtClean="0"/>
              <a:t>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cnt</a:t>
            </a:r>
            <a:r>
              <a:rPr lang="en-US" altLang="zh-CN" sz="2400" dirty="0" smtClean="0"/>
              <a:t>=1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r>
              <a:rPr lang="en-US" altLang="zh-CN" sz="2400" dirty="0" smtClean="0"/>
              <a:t>for(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=2;i</a:t>
            </a:r>
            <a:r>
              <a:rPr lang="en-US" altLang="zh-CN" sz="2400" dirty="0"/>
              <a:t>&lt;=</a:t>
            </a:r>
            <a:r>
              <a:rPr lang="en-US" altLang="zh-CN" sz="2400" dirty="0" err="1"/>
              <a:t>m;i</a:t>
            </a:r>
            <a:r>
              <a:rPr lang="en-US" altLang="zh-CN" sz="2400" dirty="0"/>
              <a:t>++)</a:t>
            </a:r>
          </a:p>
          <a:p>
            <a:r>
              <a:rPr lang="en-US" altLang="zh-CN" sz="2400" dirty="0"/>
              <a:t>	if( !vis[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</a:t>
            </a:r>
            <a:r>
              <a:rPr lang="en-US" altLang="zh-CN" sz="2400" dirty="0" smtClean="0"/>
              <a:t>){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prime[</a:t>
            </a:r>
            <a:r>
              <a:rPr lang="en-US" altLang="zh-CN" sz="2400" dirty="0" err="1" smtClean="0"/>
              <a:t>cnt</a:t>
            </a:r>
            <a:r>
              <a:rPr lang="en-US" altLang="zh-CN" sz="2400" dirty="0" smtClean="0"/>
              <a:t>++]=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</a:t>
            </a:r>
            <a:endParaRPr lang="zh-CN" altLang="en-US" sz="2400" dirty="0"/>
          </a:p>
          <a:p>
            <a:r>
              <a:rPr lang="zh-CN" altLang="en-US" sz="2400" dirty="0"/>
              <a:t>		</a:t>
            </a:r>
            <a:r>
              <a:rPr lang="en-US" altLang="zh-CN" sz="2400" dirty="0"/>
              <a:t>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j=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*</a:t>
            </a:r>
            <a:r>
              <a:rPr lang="en-US" altLang="zh-CN" sz="2400" dirty="0" err="1" smtClean="0"/>
              <a:t>i;j</a:t>
            </a:r>
            <a:r>
              <a:rPr lang="en-US" altLang="zh-CN" sz="2400" dirty="0"/>
              <a:t>&lt;=</a:t>
            </a:r>
            <a:r>
              <a:rPr lang="en-US" altLang="zh-CN" sz="2400" dirty="0" err="1"/>
              <a:t>n;j</a:t>
            </a:r>
            <a:r>
              <a:rPr lang="en-US" altLang="zh-CN" sz="2400" dirty="0"/>
              <a:t>+=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			vis[j]=1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}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for(;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&lt;=n;++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if(!vis[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]) prime[</a:t>
            </a:r>
            <a:r>
              <a:rPr lang="en-US" altLang="zh-CN" sz="2400" dirty="0" err="1" smtClean="0"/>
              <a:t>cnt</a:t>
            </a:r>
            <a:r>
              <a:rPr lang="en-US" altLang="zh-CN" sz="2400" dirty="0" smtClean="0"/>
              <a:t>++]=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659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习题   </a:t>
            </a:r>
            <a:r>
              <a:rPr lang="en-US" altLang="zh-CN" b="1" dirty="0" smtClean="0"/>
              <a:t>P312 </a:t>
            </a:r>
            <a:r>
              <a:rPr lang="zh-CN" altLang="en-US" b="1" dirty="0" smtClean="0"/>
              <a:t>无平方因子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01269" y="1900517"/>
            <a:ext cx="10425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给出正整数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，区间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n,m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内的“无平方因子”的数有多少个？</a:t>
            </a:r>
            <a:endParaRPr lang="en-US" altLang="zh-CN" sz="2400" dirty="0" smtClean="0"/>
          </a:p>
          <a:p>
            <a:r>
              <a:rPr lang="zh-CN" altLang="en-US" sz="2400" dirty="0" smtClean="0"/>
              <a:t>整数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无平方因子，当且仅当不存在</a:t>
            </a:r>
            <a:r>
              <a:rPr lang="en-US" altLang="zh-CN" sz="2400" dirty="0" smtClean="0"/>
              <a:t>k&gt;1</a:t>
            </a:r>
            <a:r>
              <a:rPr lang="zh-CN" altLang="en-US" sz="2400" dirty="0" smtClean="0"/>
              <a:t>，是的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k</a:t>
            </a:r>
            <a:r>
              <a:rPr lang="en-US" altLang="zh-CN" sz="2400" baseline="30000" dirty="0" smtClean="0"/>
              <a:t>2</a:t>
            </a:r>
            <a:r>
              <a:rPr lang="zh-CN" altLang="en-US" sz="2400" dirty="0" smtClean="0"/>
              <a:t>的倍数。</a:t>
            </a:r>
            <a:endParaRPr lang="en-US" altLang="zh-CN" sz="2400" dirty="0" smtClean="0"/>
          </a:p>
          <a:p>
            <a:r>
              <a:rPr lang="en-US" altLang="zh-CN" sz="2400" dirty="0" smtClean="0"/>
              <a:t>1&lt;=n&lt;=m&lt;=10</a:t>
            </a:r>
            <a:r>
              <a:rPr lang="en-US" altLang="zh-CN" sz="2400" baseline="30000" dirty="0" smtClean="0"/>
              <a:t>12</a:t>
            </a:r>
            <a:r>
              <a:rPr lang="en-US" altLang="zh-CN" sz="2400" dirty="0" smtClean="0"/>
              <a:t>,m-n&lt;=10</a:t>
            </a:r>
            <a:r>
              <a:rPr lang="en-US" altLang="zh-CN" sz="2400" baseline="30000" dirty="0" smtClean="0"/>
              <a:t>7</a:t>
            </a:r>
            <a:endParaRPr lang="zh-CN" altLang="en-US" sz="2400" baseline="30000" dirty="0"/>
          </a:p>
        </p:txBody>
      </p:sp>
      <p:sp>
        <p:nvSpPr>
          <p:cNvPr id="5" name="文本框 4"/>
          <p:cNvSpPr txBox="1"/>
          <p:nvPr/>
        </p:nvSpPr>
        <p:spPr>
          <a:xfrm>
            <a:off x="1371600" y="3603812"/>
            <a:ext cx="8256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解法：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、求出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(m)</a:t>
            </a:r>
            <a:r>
              <a:rPr lang="zh-CN" altLang="en-US" dirty="0" smtClean="0"/>
              <a:t>内的所有素数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、筛掉区间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n,m</a:t>
            </a:r>
            <a:r>
              <a:rPr lang="en-US" altLang="zh-CN" dirty="0" smtClean="0"/>
              <a:t>]</a:t>
            </a:r>
            <a:r>
              <a:rPr lang="zh-CN" altLang="en-US" dirty="0" smtClean="0"/>
              <a:t>内</a:t>
            </a:r>
            <a:r>
              <a:rPr lang="en-US" altLang="zh-CN" dirty="0" smtClean="0"/>
              <a:t>p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的所有倍数；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29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扩展优化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20488" y="1480002"/>
            <a:ext cx="51479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时间复杂度</a:t>
            </a:r>
            <a:endParaRPr lang="en-US" altLang="zh-CN" sz="2400" b="1" dirty="0" smtClean="0"/>
          </a:p>
          <a:p>
            <a:r>
              <a:rPr lang="en-US" altLang="zh-CN" dirty="0" smtClean="0"/>
              <a:t>O(</a:t>
            </a:r>
            <a:r>
              <a:rPr lang="en-US" altLang="zh-CN" dirty="0" err="1" smtClean="0"/>
              <a:t>nlognlogn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每一个合数会被标记多次，出现了重复操作；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400" b="1" dirty="0"/>
              <a:t>解决办法</a:t>
            </a:r>
            <a:endParaRPr lang="en-US" altLang="zh-CN" sz="2400" b="1" dirty="0"/>
          </a:p>
          <a:p>
            <a:r>
              <a:rPr lang="zh-CN" altLang="en-US" dirty="0" smtClean="0"/>
              <a:t>让每个合数只标记一次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400" b="1" dirty="0"/>
              <a:t>优化时间复杂度</a:t>
            </a:r>
            <a:endParaRPr lang="en-US" altLang="zh-CN" sz="2400" b="1" dirty="0"/>
          </a:p>
          <a:p>
            <a:r>
              <a:rPr lang="en-US" altLang="zh-CN" dirty="0" smtClean="0"/>
              <a:t>O(n)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65076" y="2985386"/>
            <a:ext cx="914400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for(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2 ; </a:t>
            </a:r>
            <a:r>
              <a:rPr lang="en-US" altLang="zh-CN" dirty="0" err="1"/>
              <a:t>i</a:t>
            </a:r>
            <a:r>
              <a:rPr lang="en-US" altLang="zh-CN" dirty="0"/>
              <a:t> &lt;= </a:t>
            </a:r>
            <a:r>
              <a:rPr lang="en-US" altLang="zh-CN" dirty="0" smtClean="0"/>
              <a:t>n </a:t>
            </a:r>
            <a:r>
              <a:rPr lang="en-US" altLang="zh-CN" dirty="0"/>
              <a:t>; ++</a:t>
            </a:r>
            <a:r>
              <a:rPr lang="en-US" altLang="zh-CN" dirty="0" err="1"/>
              <a:t>i</a:t>
            </a:r>
            <a:r>
              <a:rPr lang="en-US" altLang="zh-CN" dirty="0"/>
              <a:t> ){</a:t>
            </a:r>
          </a:p>
          <a:p>
            <a:r>
              <a:rPr lang="en-US" altLang="zh-CN" dirty="0"/>
              <a:t>        if( </a:t>
            </a:r>
            <a:r>
              <a:rPr lang="en-US" altLang="zh-CN" dirty="0" err="1"/>
              <a:t>IsPrime</a:t>
            </a:r>
            <a:r>
              <a:rPr lang="en-US" altLang="zh-CN" dirty="0"/>
              <a:t>[ </a:t>
            </a:r>
            <a:r>
              <a:rPr lang="en-US" altLang="zh-CN" dirty="0" err="1"/>
              <a:t>i</a:t>
            </a:r>
            <a:r>
              <a:rPr lang="en-US" altLang="zh-CN" dirty="0"/>
              <a:t> ] 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Pri</a:t>
            </a:r>
            <a:r>
              <a:rPr lang="en-US" altLang="zh-CN" dirty="0"/>
              <a:t>[ </a:t>
            </a:r>
            <a:r>
              <a:rPr lang="en-US" altLang="zh-CN" dirty="0" err="1"/>
              <a:t>PriN</a:t>
            </a:r>
            <a:r>
              <a:rPr lang="en-US" altLang="zh-CN" dirty="0"/>
              <a:t>++ ]=</a:t>
            </a:r>
            <a:r>
              <a:rPr lang="en-US" altLang="zh-CN" dirty="0" err="1"/>
              <a:t>i</a:t>
            </a:r>
            <a:r>
              <a:rPr lang="en-US" altLang="zh-CN" dirty="0"/>
              <a:t>; //</a:t>
            </a:r>
            <a:r>
              <a:rPr lang="zh-CN" altLang="en-US" dirty="0"/>
              <a:t>将这句话放在下面的循环前以保证</a:t>
            </a:r>
            <a:r>
              <a:rPr lang="en-US" altLang="zh-CN" dirty="0" err="1"/>
              <a:t>PriN</a:t>
            </a:r>
            <a:r>
              <a:rPr lang="zh-CN" altLang="en-US" dirty="0"/>
              <a:t>和</a:t>
            </a:r>
            <a:r>
              <a:rPr lang="en-US" altLang="zh-CN" dirty="0" err="1"/>
              <a:t>Pri</a:t>
            </a:r>
            <a:r>
              <a:rPr lang="zh-CN" altLang="en-US" dirty="0"/>
              <a:t>值的完整性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j=0;j&lt;</a:t>
            </a:r>
            <a:r>
              <a:rPr lang="en-US" altLang="zh-CN" dirty="0" err="1"/>
              <a:t>PriN</a:t>
            </a:r>
            <a:r>
              <a:rPr lang="en-US" altLang="zh-CN" dirty="0"/>
              <a:t>;++j){</a:t>
            </a:r>
          </a:p>
          <a:p>
            <a:r>
              <a:rPr lang="en-US" altLang="zh-CN" dirty="0"/>
              <a:t>            if( </a:t>
            </a:r>
            <a:r>
              <a:rPr lang="en-US" altLang="zh-CN" dirty="0" err="1"/>
              <a:t>i</a:t>
            </a:r>
            <a:r>
              <a:rPr lang="en-US" altLang="zh-CN" dirty="0"/>
              <a:t>*</a:t>
            </a:r>
            <a:r>
              <a:rPr lang="en-US" altLang="zh-CN" dirty="0" err="1"/>
              <a:t>Pri</a:t>
            </a:r>
            <a:r>
              <a:rPr lang="en-US" altLang="zh-CN" dirty="0"/>
              <a:t>[ j ] &gt; </a:t>
            </a:r>
            <a:r>
              <a:rPr lang="en-US" altLang="zh-CN" dirty="0" err="1"/>
              <a:t>MaxN</a:t>
            </a:r>
            <a:r>
              <a:rPr lang="en-US" altLang="zh-CN" dirty="0"/>
              <a:t> )</a:t>
            </a:r>
          </a:p>
          <a:p>
            <a:r>
              <a:rPr lang="en-US" altLang="zh-CN" dirty="0"/>
              <a:t>                break; //</a:t>
            </a:r>
            <a:r>
              <a:rPr lang="zh-CN" altLang="en-US" dirty="0"/>
              <a:t>当过大了就跳出</a:t>
            </a:r>
          </a:p>
          <a:p>
            <a:r>
              <a:rPr lang="zh-CN" altLang="en-US" dirty="0"/>
              <a:t>            </a:t>
            </a:r>
            <a:r>
              <a:rPr lang="en-US" altLang="zh-CN" dirty="0" err="1"/>
              <a:t>IsPrime</a:t>
            </a:r>
            <a:r>
              <a:rPr lang="en-US" altLang="zh-CN" dirty="0"/>
              <a:t>[ </a:t>
            </a:r>
            <a:r>
              <a:rPr lang="en-US" altLang="zh-CN" dirty="0" err="1"/>
              <a:t>i</a:t>
            </a:r>
            <a:r>
              <a:rPr lang="en-US" altLang="zh-CN" dirty="0"/>
              <a:t> * </a:t>
            </a:r>
            <a:r>
              <a:rPr lang="en-US" altLang="zh-CN" dirty="0" err="1"/>
              <a:t>Pri</a:t>
            </a:r>
            <a:r>
              <a:rPr lang="en-US" altLang="zh-CN" dirty="0"/>
              <a:t>[ j ] ] = 0;</a:t>
            </a:r>
          </a:p>
          <a:p>
            <a:r>
              <a:rPr lang="en-US" altLang="zh-CN" dirty="0"/>
              <a:t>            //</a:t>
            </a:r>
            <a:r>
              <a:rPr lang="zh-CN" altLang="en-US" dirty="0"/>
              <a:t>筛去素数</a:t>
            </a:r>
          </a:p>
          <a:p>
            <a:r>
              <a:rPr lang="zh-CN" altLang="en-US" dirty="0"/>
              <a:t>            </a:t>
            </a:r>
            <a:r>
              <a:rPr lang="en-US" altLang="zh-CN" dirty="0"/>
              <a:t>if( </a:t>
            </a:r>
            <a:r>
              <a:rPr lang="en-US" altLang="zh-CN" dirty="0" err="1"/>
              <a:t>i</a:t>
            </a:r>
            <a:r>
              <a:rPr lang="en-US" altLang="zh-CN" dirty="0"/>
              <a:t> % </a:t>
            </a:r>
            <a:r>
              <a:rPr lang="en-US" altLang="zh-CN" dirty="0" err="1"/>
              <a:t>Pri</a:t>
            </a:r>
            <a:r>
              <a:rPr lang="en-US" altLang="zh-CN" dirty="0"/>
              <a:t>[ j ] == 0 ) break;</a:t>
            </a:r>
          </a:p>
          <a:p>
            <a:r>
              <a:rPr lang="en-US" altLang="zh-CN" dirty="0"/>
              <a:t>            //</a:t>
            </a:r>
            <a:r>
              <a:rPr lang="zh-CN" altLang="en-US" dirty="0"/>
              <a:t>这里是关键</a:t>
            </a:r>
            <a:r>
              <a:rPr lang="en-US" altLang="zh-CN" dirty="0"/>
              <a:t>,</a:t>
            </a:r>
            <a:r>
              <a:rPr lang="zh-CN" altLang="en-US" dirty="0"/>
              <a:t>如果</a:t>
            </a:r>
            <a:r>
              <a:rPr lang="en-US" altLang="zh-CN" dirty="0" err="1"/>
              <a:t>i</a:t>
            </a:r>
            <a:r>
              <a:rPr lang="zh-CN" altLang="en-US" dirty="0"/>
              <a:t>是一个合数</a:t>
            </a:r>
            <a:r>
              <a:rPr lang="en-US" altLang="zh-CN" dirty="0"/>
              <a:t>(</a:t>
            </a:r>
            <a:r>
              <a:rPr lang="zh-CN" altLang="en-US" dirty="0"/>
              <a:t>这当然是允许的</a:t>
            </a:r>
            <a:r>
              <a:rPr lang="en-US" altLang="zh-CN" dirty="0"/>
              <a:t>)</a:t>
            </a:r>
            <a:r>
              <a:rPr lang="zh-CN" altLang="en-US" dirty="0"/>
              <a:t>而且</a:t>
            </a:r>
            <a:r>
              <a:rPr lang="en-US" altLang="zh-CN" dirty="0" err="1"/>
              <a:t>i</a:t>
            </a:r>
            <a:r>
              <a:rPr lang="en-US" altLang="zh-CN" dirty="0"/>
              <a:t> mod prime[j] = 0</a:t>
            </a:r>
          </a:p>
          <a:p>
            <a:r>
              <a:rPr lang="en-US" altLang="zh-CN" dirty="0"/>
              <a:t>            //</a:t>
            </a:r>
            <a:r>
              <a:rPr lang="zh-CN" altLang="en-US" dirty="0"/>
              <a:t>那么跳出</a:t>
            </a:r>
            <a:r>
              <a:rPr lang="en-US" altLang="zh-CN" dirty="0"/>
              <a:t>,</a:t>
            </a:r>
            <a:r>
              <a:rPr lang="zh-CN" altLang="en-US" dirty="0"/>
              <a:t>因为</a:t>
            </a:r>
            <a:r>
              <a:rPr lang="en-US" altLang="zh-CN" dirty="0" err="1"/>
              <a:t>i</a:t>
            </a:r>
            <a:r>
              <a:rPr lang="en-US" altLang="zh-CN" dirty="0"/>
              <a:t>*prime[ (- over -)j ]</a:t>
            </a:r>
            <a:r>
              <a:rPr lang="zh-CN" altLang="en-US" dirty="0"/>
              <a:t>一定已经被筛去了</a:t>
            </a:r>
            <a:r>
              <a:rPr lang="en-US" altLang="zh-CN" dirty="0"/>
              <a:t>,</a:t>
            </a:r>
            <a:r>
              <a:rPr lang="zh-CN" altLang="en-US" dirty="0"/>
              <a:t>被一个素因子比</a:t>
            </a:r>
            <a:r>
              <a:rPr lang="en-US" altLang="zh-CN" dirty="0" err="1"/>
              <a:t>i</a:t>
            </a:r>
            <a:r>
              <a:rPr lang="zh-CN" altLang="en-US" dirty="0"/>
              <a:t>小的数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49670" y="1480002"/>
            <a:ext cx="4025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/>
              <a:t>欧拉筛法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2809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9892" y="2575775"/>
            <a:ext cx="3337873" cy="2187227"/>
          </a:xfrm>
        </p:spPr>
        <p:txBody>
          <a:bodyPr/>
          <a:lstStyle/>
          <a:p>
            <a:r>
              <a:rPr lang="en-US" altLang="zh-CN" b="1" dirty="0" smtClean="0"/>
              <a:t>THE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80249" y="2428920"/>
            <a:ext cx="5269424" cy="2187226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81262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500</Words>
  <Application>Microsoft Office PowerPoint</Application>
  <PresentationFormat>宽屏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Eratosthenes筛法</vt:lpstr>
      <vt:lpstr>筛选法求素数</vt:lpstr>
      <vt:lpstr>基本代码</vt:lpstr>
      <vt:lpstr>基本代码 存入一个数组</vt:lpstr>
      <vt:lpstr>习题   P312 无平方因子</vt:lpstr>
      <vt:lpstr>扩展优化</vt:lpstr>
      <vt:lpstr>THE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2015-09-07T08:40:49Z</dcterms:created>
  <dcterms:modified xsi:type="dcterms:W3CDTF">2016-08-25T07:00:37Z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