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73" r:id="rId2"/>
    <p:sldId id="274" r:id="rId3"/>
    <p:sldId id="289" r:id="rId4"/>
    <p:sldId id="293" r:id="rId5"/>
    <p:sldId id="290" r:id="rId6"/>
    <p:sldId id="294" r:id="rId7"/>
    <p:sldId id="291" r:id="rId8"/>
    <p:sldId id="292" r:id="rId9"/>
    <p:sldId id="296" r:id="rId10"/>
    <p:sldId id="297" r:id="rId11"/>
    <p:sldId id="298" r:id="rId12"/>
    <p:sldId id="299" r:id="rId13"/>
    <p:sldId id="275" r:id="rId14"/>
    <p:sldId id="276" r:id="rId15"/>
    <p:sldId id="277" r:id="rId16"/>
    <p:sldId id="278" r:id="rId17"/>
    <p:sldId id="279" r:id="rId18"/>
    <p:sldId id="280" r:id="rId19"/>
    <p:sldId id="300" r:id="rId20"/>
    <p:sldId id="281" r:id="rId21"/>
    <p:sldId id="282" r:id="rId22"/>
    <p:sldId id="283" r:id="rId23"/>
    <p:sldId id="284" r:id="rId24"/>
    <p:sldId id="288" r:id="rId25"/>
    <p:sldId id="286" r:id="rId26"/>
    <p:sldId id="28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55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5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0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4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5825-99DC-4D6B-B8D9-AE17E3B4FABC}" type="datetimeFigureOut">
              <a:rPr lang="zh-CN" altLang="en-US" smtClean="0"/>
              <a:t>2016/3/10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5617C0-1D37-4405-B5ED-72B0BC91E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括号序列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7702" y="1526286"/>
            <a:ext cx="10725658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799" indent="-342799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57084" indent="-285666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66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9733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6801" indent="-22853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3866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34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00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67" indent="-228533" algn="l" defTabSz="91413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1600" dirty="0" smtClean="0"/>
              <a:t>定义满足以下规则字符串为规则序列，否则不是规则序列：</a:t>
            </a:r>
          </a:p>
          <a:p>
            <a:pPr>
              <a:buFontTx/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．空序列是规则序列；</a:t>
            </a:r>
          </a:p>
          <a:p>
            <a:pPr>
              <a:buFontTx/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．如果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是规则序列，那么</a:t>
            </a:r>
            <a:r>
              <a:rPr lang="en-US" altLang="zh-CN" sz="1600" dirty="0" smtClean="0"/>
              <a:t>(S),[S],{S}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&lt;S&gt;</a:t>
            </a:r>
            <a:r>
              <a:rPr lang="zh-CN" altLang="en-US" sz="1600" dirty="0" smtClean="0"/>
              <a:t>也是规则序列；</a:t>
            </a:r>
          </a:p>
          <a:p>
            <a:pPr>
              <a:buFontTx/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．如果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都是规则序列，那么</a:t>
            </a:r>
            <a:r>
              <a:rPr lang="en-US" altLang="zh-CN" sz="1600" dirty="0" smtClean="0"/>
              <a:t>AB</a:t>
            </a:r>
            <a:r>
              <a:rPr lang="zh-CN" altLang="en-US" sz="1600" dirty="0" smtClean="0"/>
              <a:t>也是规则序列。</a:t>
            </a:r>
          </a:p>
          <a:p>
            <a:pPr>
              <a:buFontTx/>
              <a:buNone/>
            </a:pPr>
            <a:r>
              <a:rPr lang="zh-CN" altLang="en-US" sz="1600" dirty="0" smtClean="0"/>
              <a:t>例如，下面的字符串都是规则序列：</a:t>
            </a:r>
          </a:p>
          <a:p>
            <a:pPr>
              <a:buFontTx/>
              <a:buNone/>
            </a:pPr>
            <a:r>
              <a:rPr lang="en-US" altLang="zh-CN" sz="1600" dirty="0" smtClean="0"/>
              <a:t>()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[]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(())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([])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()[]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()[()]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{{}}&lt;&gt;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([]&lt;&gt;{{}})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&lt;&lt;{}&gt;&gt;</a:t>
            </a:r>
          </a:p>
          <a:p>
            <a:pPr>
              <a:buFontTx/>
              <a:buNone/>
            </a:pPr>
            <a:r>
              <a:rPr lang="zh-CN" altLang="en-US" sz="1600" dirty="0" smtClean="0"/>
              <a:t>而以下几个则不是：</a:t>
            </a:r>
          </a:p>
          <a:p>
            <a:pPr>
              <a:buFontTx/>
              <a:buNone/>
            </a:pPr>
            <a:r>
              <a:rPr lang="en-US" altLang="zh-CN" sz="1600" dirty="0" smtClean="0"/>
              <a:t>(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[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)(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())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([()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&lt;&lt;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{(})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&lt;{}&gt;)</a:t>
            </a:r>
          </a:p>
          <a:p>
            <a:pPr>
              <a:buFontTx/>
              <a:buNone/>
            </a:pPr>
            <a:r>
              <a:rPr lang="en-US" altLang="zh-CN" sz="1600" dirty="0" smtClean="0"/>
              <a:t> </a:t>
            </a:r>
          </a:p>
          <a:p>
            <a:pPr>
              <a:buFontTx/>
              <a:buNone/>
            </a:pPr>
            <a:r>
              <a:rPr lang="zh-CN" altLang="en-US" sz="1600" dirty="0" smtClean="0"/>
              <a:t>现在，给你一些由</a:t>
            </a:r>
            <a:r>
              <a:rPr lang="en-US" altLang="zh-CN" sz="1600" dirty="0" smtClean="0"/>
              <a:t>"("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")"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"["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"]"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"{"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"}"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"&lt;"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"&gt;"</a:t>
            </a:r>
            <a:r>
              <a:rPr lang="zh-CN" altLang="en-US" sz="1600" dirty="0" smtClean="0"/>
              <a:t>构成的字符串，请判断该字符串是否为规则序列。</a:t>
            </a:r>
          </a:p>
          <a:p>
            <a:pPr>
              <a:buFontTx/>
              <a:buNone/>
            </a:pPr>
            <a:r>
              <a:rPr lang="zh-CN" altLang="en-US" sz="1600" dirty="0" smtClean="0"/>
              <a:t>规则输出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，否则输出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25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138227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211646" y="2212846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37205" y="5162421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89570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671507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868594" y="2212846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19450" y="5686204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335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350008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7621425" y="2131436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19450" y="6156721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355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算法思想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121" y="2011299"/>
            <a:ext cx="10973117" cy="44116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、读入字符；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、如果字符是 左括号 进入数组；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、如果字符是 右括号 ，看数组最“上”方括号是否匹配；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如果匹配，将该左括号在该数组中删除，程序继续，跳到第一步；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如果不匹配，输出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，程序结束；</a:t>
            </a:r>
            <a:endParaRPr lang="en-US" altLang="zh-CN" sz="2400" dirty="0" smtClean="0"/>
          </a:p>
          <a:p>
            <a:r>
              <a:rPr lang="zh-CN" altLang="en-US" sz="2400" dirty="0" smtClean="0"/>
              <a:t>如果将字符全部读完了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并且数组为空，则括号匹配，否则，括号不匹配。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530414" y="5345745"/>
            <a:ext cx="308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</a:rPr>
              <a:t>说明字符串序列匹配了吗？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07359" y="2494332"/>
            <a:ext cx="843530" cy="53129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11500" b="1" dirty="0" smtClean="0"/>
              <a:t>栈</a:t>
            </a:r>
            <a:endParaRPr lang="zh-CN" altLang="en-US" sz="115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sz="6000" dirty="0" smtClean="0"/>
              <a:t>stack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86151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栈是什么？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1952" y="2308967"/>
            <a:ext cx="8314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         栈</a:t>
            </a:r>
            <a:r>
              <a:rPr lang="zh-CN" altLang="en-US" sz="2800" dirty="0"/>
              <a:t>（</a:t>
            </a:r>
            <a:r>
              <a:rPr lang="en-US" altLang="zh-CN" sz="2800" dirty="0"/>
              <a:t>stack</a:t>
            </a:r>
            <a:r>
              <a:rPr lang="zh-CN" altLang="en-US" sz="2800" dirty="0"/>
              <a:t>）又名堆栈，它是一种运算受限的线性表。其限制是仅允许在表的一端进行插入和删除运算。这一端被称为栈顶，相对地，把另一端称为栈底。</a:t>
            </a:r>
          </a:p>
        </p:txBody>
      </p:sp>
    </p:spTree>
    <p:extLst>
      <p:ext uri="{BB962C8B-B14F-4D97-AF65-F5344CB8AC3E}">
        <p14:creationId xmlns:p14="http://schemas.microsoft.com/office/powerpoint/2010/main" val="338807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生活中的栈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29" b="97321" l="0" r="97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787" y="2295334"/>
            <a:ext cx="3293064" cy="30735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93500" y="2033724"/>
            <a:ext cx="441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往篓子里面放盘子：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203100" y="297951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6525" y="3643449"/>
            <a:ext cx="4505325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、每次放盘子都只能放在最上方；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、每次取盘子都只能取最上方的盘子；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079053" y="4931264"/>
            <a:ext cx="5041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先进后出（</a:t>
            </a:r>
            <a:r>
              <a:rPr lang="en-US" altLang="zh-CN" sz="3200" dirty="0"/>
              <a:t>first in last out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64012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生活中的栈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01393" y="3540125"/>
            <a:ext cx="450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、每次放盘子都只能放在最上方；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/>
              <a:t>、每次都只能看到最上方的盘子；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每次取盘子都只能取最上方的盘子</a:t>
            </a:r>
            <a:r>
              <a:rPr lang="zh-CN" altLang="en-US" sz="2000" dirty="0" smtClean="0"/>
              <a:t>；</a:t>
            </a:r>
            <a:endParaRPr lang="en-US" altLang="zh-CN" sz="2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406493" y="2553821"/>
            <a:ext cx="1238250" cy="1072029"/>
            <a:chOff x="9886950" y="2709396"/>
            <a:chExt cx="1238250" cy="1072029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10391775" y="3333750"/>
              <a:ext cx="0" cy="4476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9886950" y="2709396"/>
              <a:ext cx="1238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入栈</a:t>
              </a:r>
              <a:endPara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26929" y="5017453"/>
            <a:ext cx="1238250" cy="1086505"/>
            <a:chOff x="9953625" y="4658656"/>
            <a:chExt cx="1238250" cy="1086505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10382250" y="4658656"/>
              <a:ext cx="0" cy="5545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9953625" y="5221941"/>
              <a:ext cx="12382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出栈</a:t>
              </a:r>
              <a:endPara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H="1">
            <a:off x="5054455" y="4278789"/>
            <a:ext cx="446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79223" y="4014089"/>
            <a:ext cx="125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1"/>
                </a:solidFill>
              </a:rPr>
              <a:t>访问栈顶元素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29" b="97321" l="0" r="97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787" y="2295334"/>
            <a:ext cx="3293064" cy="307352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593500" y="2033724"/>
            <a:ext cx="441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往篓子里面放盘子：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203100" y="297951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0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算法思想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121" y="2011299"/>
            <a:ext cx="10973117" cy="44116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、读入字符；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、如果字符是 左括号 进入数组；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、如果字符是 右括号 ，看数组最“上”方括号是否匹配；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如果匹配，将该左括号在该数组中删除，程序继续，跳到第一步；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如果不匹配，输出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，程序结束；</a:t>
            </a:r>
            <a:endParaRPr lang="en-US" altLang="zh-CN" sz="2400" dirty="0" smtClean="0"/>
          </a:p>
          <a:p>
            <a:r>
              <a:rPr lang="zh-CN" altLang="en-US" sz="2400" dirty="0" smtClean="0"/>
              <a:t>如果将字符全部读完了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并且数组为空，则括号匹配，否则，括号不匹配。</a:t>
            </a:r>
            <a:endParaRPr lang="en-US" altLang="zh-CN" sz="2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110361" y="2576814"/>
            <a:ext cx="1281286" cy="392143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37505" y="2011299"/>
            <a:ext cx="107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入栈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755633" y="3035546"/>
            <a:ext cx="1823958" cy="35332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65972" y="2506001"/>
            <a:ext cx="21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访问栈顶元素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12592" y="3533160"/>
            <a:ext cx="1622493" cy="42054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56795" y="3986298"/>
            <a:ext cx="91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出</a:t>
            </a:r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栈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39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栈的定义</a:t>
            </a:r>
            <a:endParaRPr lang="zh-CN" altLang="en-US" sz="4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523999" y="1930400"/>
            <a:ext cx="264740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3"/>
                </a:solidFill>
              </a:rPr>
              <a:t>方案一：</a:t>
            </a:r>
            <a:endParaRPr lang="en-US" altLang="zh-CN" sz="4400" b="1" dirty="0" smtClean="0">
              <a:solidFill>
                <a:schemeClr val="accent3"/>
              </a:solidFill>
            </a:endParaRPr>
          </a:p>
          <a:p>
            <a:r>
              <a:rPr lang="zh-CN" altLang="en-US" sz="3200" dirty="0" smtClean="0"/>
              <a:t>动态栈：</a:t>
            </a:r>
            <a:endParaRPr lang="en-US" altLang="zh-CN" sz="3200" dirty="0" smtClean="0"/>
          </a:p>
          <a:p>
            <a:r>
              <a:rPr lang="zh-CN" altLang="en-US" sz="3200" dirty="0" smtClean="0"/>
              <a:t>使用链表；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4400" b="1" dirty="0">
                <a:solidFill>
                  <a:schemeClr val="accent3"/>
                </a:solidFill>
              </a:rPr>
              <a:t>方案二：</a:t>
            </a:r>
            <a:endParaRPr lang="en-US" altLang="zh-CN" sz="4400" b="1" dirty="0">
              <a:solidFill>
                <a:schemeClr val="accent3"/>
              </a:solidFill>
            </a:endParaRPr>
          </a:p>
          <a:p>
            <a:r>
              <a:rPr lang="zh-CN" altLang="en-US" sz="3200" dirty="0" smtClean="0"/>
              <a:t>静态栈：</a:t>
            </a:r>
            <a:endParaRPr lang="en-US" altLang="zh-CN" sz="3200" dirty="0" smtClean="0"/>
          </a:p>
          <a:p>
            <a:r>
              <a:rPr lang="zh-CN" altLang="en-US" sz="3200" dirty="0" smtClean="0"/>
              <a:t>使用数组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216253" y="2307426"/>
            <a:ext cx="171558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dirty="0" smtClean="0">
                <a:solidFill>
                  <a:schemeClr val="accent4"/>
                </a:solidFill>
              </a:rPr>
              <a:t>？</a:t>
            </a:r>
            <a:endParaRPr lang="zh-CN" altLang="en-US" sz="19900" dirty="0">
              <a:solidFill>
                <a:schemeClr val="accent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5074" y="2525486"/>
            <a:ext cx="399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哪种方案好些呢？</a:t>
            </a:r>
            <a:endParaRPr lang="zh-CN" altLang="en-US" sz="4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921201" y="3532020"/>
            <a:ext cx="3457303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信息学竞赛中，一般采用编程复杂度较低的方式，因此更多的时候使用方案二。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6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014731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747131" y="2192065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19450" y="6165599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5638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/>
              <a:t>栈的定义</a:t>
            </a:r>
            <a:endParaRPr lang="zh-CN" altLang="en-US" sz="4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366148" y="3276600"/>
            <a:ext cx="433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const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MAXSIZE=1000000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 smtClean="0"/>
              <a:t>char stack[  1000000  ];</a:t>
            </a:r>
          </a:p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top;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348045" y="4184541"/>
            <a:ext cx="1481175" cy="523220"/>
          </a:xfrm>
          <a:prstGeom prst="rect">
            <a:avLst/>
          </a:prstGeom>
          <a:solidFill>
            <a:srgbClr val="08252D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</a:rPr>
              <a:t>MAXSIZE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1695" y="2619626"/>
            <a:ext cx="472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、所有变量都为全局变量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的变量类型根据题目需求来定义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变量的意义：</a:t>
            </a:r>
            <a:endParaRPr lang="en-US" altLang="zh-CN" sz="2400" dirty="0" smtClean="0"/>
          </a:p>
          <a:p>
            <a:r>
              <a:rPr lang="zh-CN" altLang="en-US" sz="2400" dirty="0" smtClean="0"/>
              <a:t>方案一：栈顶元素下标；</a:t>
            </a:r>
            <a:endParaRPr lang="en-US" altLang="zh-CN" sz="2400" dirty="0" smtClean="0"/>
          </a:p>
          <a:p>
            <a:r>
              <a:rPr lang="zh-CN" altLang="en-US" sz="2400" dirty="0" smtClean="0"/>
              <a:t>方案二：栈顶元素下标</a:t>
            </a:r>
            <a:r>
              <a:rPr lang="en-US" altLang="zh-CN" sz="2400" dirty="0" smtClean="0"/>
              <a:t>+1;</a:t>
            </a:r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、栈使用前应进行初值化：</a:t>
            </a:r>
            <a:endParaRPr lang="en-US" altLang="zh-CN" sz="2400" dirty="0" smtClean="0"/>
          </a:p>
          <a:p>
            <a:r>
              <a:rPr lang="zh-CN" altLang="en-US" sz="2400" dirty="0" smtClean="0"/>
              <a:t>（对应</a:t>
            </a:r>
            <a:r>
              <a:rPr lang="en-US" altLang="zh-CN" sz="2400" dirty="0" smtClean="0"/>
              <a:t>top</a:t>
            </a:r>
            <a:r>
              <a:rPr lang="zh-CN" altLang="en-US" sz="2400" dirty="0" smtClean="0"/>
              <a:t>变量意义）</a:t>
            </a:r>
            <a:endParaRPr lang="en-US" altLang="zh-CN" sz="2400" dirty="0" smtClean="0"/>
          </a:p>
          <a:p>
            <a:r>
              <a:rPr lang="zh-CN" altLang="en-US" sz="2400" dirty="0" smtClean="0"/>
              <a:t>方案一：</a:t>
            </a:r>
            <a:r>
              <a:rPr lang="en-US" altLang="zh-CN" sz="2400" dirty="0" smtClean="0"/>
              <a:t>top=-1;</a:t>
            </a:r>
          </a:p>
          <a:p>
            <a:r>
              <a:rPr lang="zh-CN" altLang="en-US" sz="2400" smtClean="0"/>
              <a:t>方案二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top=0;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829220" y="1714751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/>
                </a:solidFill>
                <a:latin typeface="+mj-ea"/>
                <a:ea typeface="+mj-ea"/>
              </a:rPr>
              <a:t>注意：</a:t>
            </a:r>
            <a:endParaRPr lang="zh-CN" altLang="en-US" sz="4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66148" y="2244717"/>
            <a:ext cx="1028700" cy="1546233"/>
            <a:chOff x="1366148" y="2244717"/>
            <a:chExt cx="1028700" cy="1546233"/>
          </a:xfrm>
        </p:grpSpPr>
        <p:sp>
          <p:nvSpPr>
            <p:cNvPr id="8" name="矩形 7"/>
            <p:cNvSpPr/>
            <p:nvPr/>
          </p:nvSpPr>
          <p:spPr>
            <a:xfrm>
              <a:off x="1366148" y="3305175"/>
              <a:ext cx="1028700" cy="48577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16200000">
              <a:off x="1619157" y="2757033"/>
              <a:ext cx="522681" cy="57360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09009" y="2244717"/>
              <a:ext cx="94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accent2"/>
                  </a:solidFill>
                </a:rPr>
                <a:t>常量</a:t>
              </a:r>
              <a:endParaRPr lang="zh-CN" altLang="en-US" sz="28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03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入栈操作</a:t>
            </a:r>
            <a:endParaRPr lang="zh-CN" altLang="en-US" b="1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682671" y="2693989"/>
            <a:ext cx="513785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任何时候都能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插入元素</a:t>
            </a: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吗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当栈顶满了时不能再继续插入；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如何判断是否插入成功？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返回一个整数判断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1446" y="225109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          push(             ){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en-US" altLang="zh-CN" sz="2800" dirty="0" smtClean="0"/>
              <a:t>if(top&lt;MAXSIZE</a:t>
            </a:r>
            <a:r>
              <a:rPr lang="en-US" altLang="zh-CN" sz="2800" dirty="0"/>
              <a:t>){</a:t>
            </a:r>
          </a:p>
          <a:p>
            <a:r>
              <a:rPr lang="en-US" altLang="zh-CN" sz="2800" dirty="0"/>
              <a:t>              </a:t>
            </a:r>
            <a:r>
              <a:rPr lang="en-US" altLang="zh-CN" sz="2800" dirty="0" smtClean="0"/>
              <a:t>top++;stack[top]=</a:t>
            </a:r>
            <a:r>
              <a:rPr lang="en-US" altLang="zh-CN" sz="2800" dirty="0"/>
              <a:t>d;</a:t>
            </a:r>
          </a:p>
          <a:p>
            <a:r>
              <a:rPr lang="en-US" altLang="zh-CN" sz="2800" dirty="0"/>
              <a:t>              return 1;</a:t>
            </a:r>
          </a:p>
          <a:p>
            <a:r>
              <a:rPr lang="en-US" altLang="zh-CN" sz="2800" dirty="0"/>
              <a:t>        }</a:t>
            </a:r>
          </a:p>
          <a:p>
            <a:r>
              <a:rPr lang="en-US" altLang="zh-CN" sz="2800" dirty="0"/>
              <a:t>      return 0;</a:t>
            </a:r>
          </a:p>
          <a:p>
            <a:r>
              <a:rPr lang="en-US" altLang="zh-CN" sz="2800" dirty="0"/>
              <a:t>}</a:t>
            </a:r>
          </a:p>
          <a:p>
            <a:endParaRPr lang="en-US" altLang="zh-CN" sz="2800" dirty="0"/>
          </a:p>
        </p:txBody>
      </p:sp>
      <p:sp>
        <p:nvSpPr>
          <p:cNvPr id="13" name="矩形 12"/>
          <p:cNvSpPr/>
          <p:nvPr/>
        </p:nvSpPr>
        <p:spPr>
          <a:xfrm>
            <a:off x="911449" y="2285451"/>
            <a:ext cx="654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2842884" y="2251096"/>
            <a:ext cx="1175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char  d</a:t>
            </a:r>
            <a:endParaRPr lang="zh-CN" altLang="en-US" sz="28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892018" y="1865314"/>
            <a:ext cx="0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693634" y="1382215"/>
            <a:ext cx="2433690" cy="1325018"/>
            <a:chOff x="2252610" y="1409134"/>
            <a:chExt cx="2433690" cy="1325018"/>
          </a:xfrm>
        </p:grpSpPr>
        <p:sp>
          <p:nvSpPr>
            <p:cNvPr id="17" name="矩形 16"/>
            <p:cNvSpPr/>
            <p:nvPr/>
          </p:nvSpPr>
          <p:spPr>
            <a:xfrm>
              <a:off x="2486025" y="2291259"/>
              <a:ext cx="704850" cy="44289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 rot="16200000">
              <a:off x="2578869" y="1841079"/>
              <a:ext cx="519162" cy="393938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52610" y="1409134"/>
              <a:ext cx="243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</a:rPr>
                <a:t>根据实际需求调整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39887" y="2439339"/>
            <a:ext cx="5035111" cy="725377"/>
            <a:chOff x="2234457" y="2434721"/>
            <a:chExt cx="3871939" cy="725377"/>
          </a:xfrm>
        </p:grpSpPr>
        <p:sp>
          <p:nvSpPr>
            <p:cNvPr id="20" name="矩形 19"/>
            <p:cNvSpPr/>
            <p:nvPr/>
          </p:nvSpPr>
          <p:spPr>
            <a:xfrm>
              <a:off x="2234457" y="2804053"/>
              <a:ext cx="1355400" cy="35604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3656570" y="2804053"/>
              <a:ext cx="657225" cy="3054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72706" y="2434721"/>
              <a:ext cx="243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4"/>
                  </a:solidFill>
                </a:rPr>
                <a:t>再次体现常量的好处</a:t>
              </a:r>
              <a:endParaRPr lang="zh-CN" altLang="en-US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79474" y="3722291"/>
            <a:ext cx="2623235" cy="2665399"/>
            <a:chOff x="2661493" y="3631173"/>
            <a:chExt cx="2623235" cy="26653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3985182" y="3631173"/>
              <a:ext cx="0" cy="170596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661493" y="5465575"/>
              <a:ext cx="2623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此处</a:t>
              </a:r>
              <a:r>
                <a:rPr lang="en-US" altLang="zh-CN" sz="2400" dirty="0" smtClean="0"/>
                <a:t>top</a:t>
              </a:r>
              <a:r>
                <a:rPr lang="zh-CN" altLang="en-US" sz="2400" dirty="0" smtClean="0"/>
                <a:t>指向的是栈顶元素下标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8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 build="p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出栈操作</a:t>
            </a:r>
            <a:endParaRPr lang="zh-CN" altLang="en-US" b="1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396382" y="1425869"/>
            <a:ext cx="513785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不需要将原来的元素删除吗？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不需要，下次入栈的时候直接覆盖即可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任何时候都能出栈吗？</a:t>
            </a:r>
            <a:endParaRPr lang="en-US" altLang="zh-CN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当栈空了就能不能出栈了；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如何判断栈不为空？</a:t>
            </a:r>
            <a:endParaRPr lang="en-US" altLang="zh-CN" sz="2800" dirty="0" smtClean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方案一：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top==-1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方案二：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top==0</a:t>
            </a: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6696" y="264162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           pop(            ){</a:t>
            </a:r>
            <a:endParaRPr lang="en-US" altLang="zh-CN" sz="2800" dirty="0"/>
          </a:p>
          <a:p>
            <a:r>
              <a:rPr lang="en-US" altLang="zh-CN" sz="2800" dirty="0"/>
              <a:t>      if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栈不为空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/>
              <a:t>            </a:t>
            </a:r>
            <a:r>
              <a:rPr lang="en-US" altLang="zh-CN" sz="2800" dirty="0" smtClean="0"/>
              <a:t>top-</a:t>
            </a:r>
            <a:r>
              <a:rPr lang="en-US" altLang="zh-CN" sz="2800" dirty="0"/>
              <a:t>-;</a:t>
            </a:r>
          </a:p>
          <a:p>
            <a:r>
              <a:rPr lang="en-US" altLang="zh-CN" sz="2800" dirty="0" smtClean="0"/>
              <a:t> }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13" name="矩形 12"/>
          <p:cNvSpPr/>
          <p:nvPr/>
        </p:nvSpPr>
        <p:spPr>
          <a:xfrm>
            <a:off x="954190" y="2644817"/>
            <a:ext cx="88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void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4693532" y="1883069"/>
            <a:ext cx="0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 build="p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访问栈顶元素操作</a:t>
            </a:r>
            <a:endParaRPr lang="zh-CN" altLang="en-US" b="1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892018" y="3047316"/>
            <a:ext cx="513785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任何时候都</a:t>
            </a:r>
            <a:r>
              <a:rPr lang="zh-CN" altLang="en-US" sz="28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能访问栈顶吗</a:t>
            </a: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当栈空了就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能不能访问了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>
              <a:lnSpc>
                <a:spcPct val="20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40" y="2265119"/>
            <a:ext cx="4360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 smtClean="0"/>
              <a:t>           </a:t>
            </a:r>
            <a:r>
              <a:rPr lang="en-US" altLang="zh-CN" sz="2800" dirty="0" err="1" smtClean="0"/>
              <a:t>getTop</a:t>
            </a:r>
            <a:r>
              <a:rPr lang="en-US" altLang="zh-CN" sz="2800" dirty="0"/>
              <a:t>(){</a:t>
            </a:r>
          </a:p>
          <a:p>
            <a:pPr>
              <a:defRPr/>
            </a:pPr>
            <a:r>
              <a:rPr lang="en-US" altLang="zh-CN" sz="2800" dirty="0"/>
              <a:t>      if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栈不为空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           return </a:t>
            </a:r>
            <a:r>
              <a:rPr lang="en-US" altLang="zh-CN" sz="2800" dirty="0" smtClean="0"/>
              <a:t>stack[top];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     return </a:t>
            </a:r>
            <a:r>
              <a:rPr lang="en-US" altLang="zh-CN" sz="2800" dirty="0" smtClean="0"/>
              <a:t>0;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877806" y="2266432"/>
            <a:ext cx="1004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char </a:t>
            </a:r>
            <a:endParaRPr lang="zh-CN" altLang="en-US" sz="28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492523" y="1884383"/>
            <a:ext cx="0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 build="p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算法思想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121" y="2011299"/>
            <a:ext cx="10973117" cy="44116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、读入字符；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、如果字符是 左括号 进入数组；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、如果字符是 右括号 ，看数组最“上”方括号是否匹配；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如果匹配，将该左括号在该数组中删除，程序继续，跳到第一步；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如果不匹配，输出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，程序结束；</a:t>
            </a:r>
            <a:endParaRPr lang="en-US" altLang="zh-CN" sz="2400" dirty="0" smtClean="0"/>
          </a:p>
          <a:p>
            <a:r>
              <a:rPr lang="zh-CN" altLang="en-US" sz="2400" dirty="0" smtClean="0"/>
              <a:t>如果将字符全部读完了</a:t>
            </a:r>
            <a:endParaRPr lang="en-US" altLang="zh-CN" sz="2400" dirty="0" smtClean="0"/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并且数组为空，则括号匹配，否则，括号不匹配。</a:t>
            </a:r>
            <a:endParaRPr lang="en-US" altLang="zh-CN" sz="24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110361" y="2576814"/>
            <a:ext cx="1281286" cy="392143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37505" y="2011299"/>
            <a:ext cx="1076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入栈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755633" y="3035546"/>
            <a:ext cx="1823958" cy="35332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65972" y="2506001"/>
            <a:ext cx="213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访问栈顶元素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212592" y="3533160"/>
            <a:ext cx="1622493" cy="42054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56795" y="3986298"/>
            <a:ext cx="91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+mj-ea"/>
                <a:ea typeface="+mj-ea"/>
              </a:rPr>
              <a:t>出</a:t>
            </a:r>
            <a:r>
              <a:rPr lang="zh-CN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栈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93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802" y="298881"/>
            <a:ext cx="8596668" cy="1320800"/>
          </a:xfrm>
        </p:spPr>
        <p:txBody>
          <a:bodyPr/>
          <a:lstStyle/>
          <a:p>
            <a:r>
              <a:rPr lang="zh-CN" altLang="en-US" b="1" dirty="0" smtClean="0"/>
              <a:t>程序代码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67992" y="1143449"/>
            <a:ext cx="45308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(“%</a:t>
            </a:r>
            <a:r>
              <a:rPr lang="en-US" altLang="zh-CN" sz="2400" dirty="0" err="1" smtClean="0"/>
              <a:t>s”,s</a:t>
            </a:r>
            <a:r>
              <a:rPr lang="en-US" altLang="zh-CN" sz="2400" dirty="0" smtClean="0"/>
              <a:t>);</a:t>
            </a:r>
          </a:p>
          <a:p>
            <a:r>
              <a:rPr lang="zh-CN" altLang="en-US" sz="2400" dirty="0" smtClean="0"/>
              <a:t>初始化栈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</a:t>
            </a:r>
            <a:r>
              <a:rPr lang="en-US" altLang="zh-CN" sz="2400" dirty="0" err="1" smtClean="0"/>
              <a:t>strlen</a:t>
            </a:r>
            <a:r>
              <a:rPr lang="en-US" altLang="zh-CN" sz="2400" dirty="0" smtClean="0"/>
              <a:t>(s);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++){</a:t>
            </a:r>
          </a:p>
          <a:p>
            <a:r>
              <a:rPr lang="en-US" altLang="zh-CN" sz="2400" dirty="0" smtClean="0"/>
              <a:t>       if(s[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是左括号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 smtClean="0"/>
              <a:t>            push(s[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</a:t>
            </a:r>
          </a:p>
          <a:p>
            <a:r>
              <a:rPr lang="en-US" altLang="zh-CN" sz="2400" dirty="0" smtClean="0"/>
              <a:t>       }else{</a:t>
            </a:r>
          </a:p>
          <a:p>
            <a:r>
              <a:rPr lang="en-US" altLang="zh-CN" sz="2400" dirty="0" smtClean="0"/>
              <a:t>             if(s[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getTop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匹配</a:t>
            </a:r>
            <a:r>
              <a:rPr lang="en-US" altLang="zh-CN" sz="2400" dirty="0" smtClean="0"/>
              <a:t>){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     pop();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}else{</a:t>
            </a:r>
          </a:p>
          <a:p>
            <a:r>
              <a:rPr lang="en-US" altLang="zh-CN" sz="2400" dirty="0"/>
              <a:t>                 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("FALSE\n");</a:t>
            </a:r>
          </a:p>
          <a:p>
            <a:r>
              <a:rPr lang="en-US" altLang="zh-CN" sz="2400" dirty="0"/>
              <a:t>                    flag=0;</a:t>
            </a:r>
          </a:p>
          <a:p>
            <a:r>
              <a:rPr lang="en-US" altLang="zh-CN" sz="2400" dirty="0"/>
              <a:t>                    break;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}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}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896019" y="2032941"/>
            <a:ext cx="39794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if(flag==1){</a:t>
            </a:r>
            <a:endParaRPr lang="en-US" altLang="zh-CN" sz="2400" dirty="0"/>
          </a:p>
          <a:p>
            <a:r>
              <a:rPr lang="en-US" altLang="zh-CN" sz="2400" dirty="0"/>
              <a:t>            </a:t>
            </a:r>
            <a:r>
              <a:rPr lang="en-US" altLang="zh-CN" sz="2400" dirty="0" smtClean="0"/>
              <a:t>if(</a:t>
            </a:r>
            <a:r>
              <a:rPr lang="zh-CN" altLang="en-US" sz="2400" dirty="0" smtClean="0"/>
              <a:t>栈为空</a:t>
            </a:r>
            <a:r>
              <a:rPr lang="en-US" altLang="zh-CN" sz="2400" dirty="0" smtClean="0"/>
              <a:t>){</a:t>
            </a:r>
            <a:endParaRPr lang="en-US" altLang="zh-CN" sz="2400" dirty="0"/>
          </a:p>
          <a:p>
            <a:r>
              <a:rPr lang="en-US" altLang="zh-CN" sz="2400" dirty="0"/>
              <a:t>   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("TRUE\n");</a:t>
            </a:r>
          </a:p>
          <a:p>
            <a:r>
              <a:rPr lang="en-US" altLang="zh-CN" sz="2400" dirty="0"/>
              <a:t>            }else{</a:t>
            </a:r>
          </a:p>
          <a:p>
            <a:r>
              <a:rPr lang="en-US" altLang="zh-CN" sz="2400" dirty="0"/>
              <a:t>   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("FALSE\n");</a:t>
            </a:r>
          </a:p>
          <a:p>
            <a:r>
              <a:rPr lang="en-US" altLang="zh-CN" sz="2400" dirty="0"/>
              <a:t>            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4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6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96667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747131" y="2192065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19450" y="5686204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9313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953209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[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433523" y="2131436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19450" y="5153544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77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727789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[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169781" y="2193926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37206" y="5150975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13049" y="2701626"/>
            <a:ext cx="2198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与最近记录元素相同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3048" y="5089719"/>
            <a:ext cx="184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消除记录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601195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169781" y="2193926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19450" y="5686204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13049" y="2701626"/>
            <a:ext cx="2198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与最近记录元素相同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3048" y="5089719"/>
            <a:ext cx="184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消除记录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91757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（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817851" y="2193926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19450" y="5686204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7777" y="2554288"/>
            <a:ext cx="2198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与最近记录元素相同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3048" y="5089719"/>
            <a:ext cx="184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消除记录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6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657055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817851" y="2193926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19450" y="6147843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677777" y="2554288"/>
            <a:ext cx="21982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与最近记录元素相同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3048" y="5089719"/>
            <a:ext cx="1843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消除记录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程序模拟</a:t>
            </a:r>
            <a:endParaRPr lang="zh-CN" altLang="en-US" b="1" dirty="0"/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040790"/>
              </p:ext>
            </p:extLst>
          </p:nvPr>
        </p:nvGraphicFramePr>
        <p:xfrm>
          <a:off x="5739359" y="3482403"/>
          <a:ext cx="431800" cy="272732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433523" y="1394003"/>
            <a:ext cx="59590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[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]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(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r>
              <a:rPr lang="zh-CN" altLang="en-US" sz="4000" b="0" dirty="0"/>
              <a:t>，</a:t>
            </a:r>
            <a:r>
              <a:rPr lang="en-US" altLang="zh-CN" sz="4000" b="0" dirty="0"/>
              <a:t>)</a:t>
            </a:r>
            <a:endParaRPr lang="zh-CN" altLang="en-US" sz="4000" b="0" dirty="0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545820" y="2212846"/>
            <a:ext cx="1859926" cy="1509711"/>
            <a:chOff x="1383" y="981"/>
            <a:chExt cx="771" cy="951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 flipV="1">
              <a:off x="1745" y="981"/>
              <a:ext cx="0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1383" y="1253"/>
              <a:ext cx="771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/>
                <a:t>读入位置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19450" y="5686204"/>
            <a:ext cx="1439863" cy="461964"/>
            <a:chOff x="1610" y="3113"/>
            <a:chExt cx="907" cy="29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610" y="3113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/>
                <a:t>top</a:t>
              </a:r>
              <a:endParaRPr lang="en-US" altLang="zh-CN" sz="2400" dirty="0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>
              <a:off x="2064" y="3279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622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1293</Words>
  <Application>Microsoft Office PowerPoint</Application>
  <PresentationFormat>宽屏</PresentationFormat>
  <Paragraphs>219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方正姚体</vt:lpstr>
      <vt:lpstr>黑体</vt:lpstr>
      <vt:lpstr>华文新魏</vt:lpstr>
      <vt:lpstr>微软雅黑</vt:lpstr>
      <vt:lpstr>Arial</vt:lpstr>
      <vt:lpstr>Trebuchet MS</vt:lpstr>
      <vt:lpstr>Wingdings 3</vt:lpstr>
      <vt:lpstr>平面</vt:lpstr>
      <vt:lpstr>括号序列</vt:lpstr>
      <vt:lpstr>程序模拟</vt:lpstr>
      <vt:lpstr>程序模拟</vt:lpstr>
      <vt:lpstr>程序模拟</vt:lpstr>
      <vt:lpstr>程序模拟</vt:lpstr>
      <vt:lpstr>程序模拟</vt:lpstr>
      <vt:lpstr>程序模拟</vt:lpstr>
      <vt:lpstr>程序模拟</vt:lpstr>
      <vt:lpstr>程序模拟</vt:lpstr>
      <vt:lpstr>程序模拟</vt:lpstr>
      <vt:lpstr>程序模拟</vt:lpstr>
      <vt:lpstr>程序模拟</vt:lpstr>
      <vt:lpstr>算法思想</vt:lpstr>
      <vt:lpstr>栈</vt:lpstr>
      <vt:lpstr>栈是什么？</vt:lpstr>
      <vt:lpstr>生活中的栈</vt:lpstr>
      <vt:lpstr>生活中的栈</vt:lpstr>
      <vt:lpstr>算法思想</vt:lpstr>
      <vt:lpstr>栈的定义</vt:lpstr>
      <vt:lpstr>栈的定义</vt:lpstr>
      <vt:lpstr>入栈操作</vt:lpstr>
      <vt:lpstr>出栈操作</vt:lpstr>
      <vt:lpstr>访问栈顶元素操作</vt:lpstr>
      <vt:lpstr>算法思想</vt:lpstr>
      <vt:lpstr>程序代码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链表plus</dc:title>
  <dc:creator>潘玉斌</dc:creator>
  <cp:lastModifiedBy>IDC-404</cp:lastModifiedBy>
  <cp:revision>24</cp:revision>
  <dcterms:created xsi:type="dcterms:W3CDTF">2016-03-03T15:14:36Z</dcterms:created>
  <dcterms:modified xsi:type="dcterms:W3CDTF">2016-03-10T11:12:12Z</dcterms:modified>
</cp:coreProperties>
</file>