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8" r:id="rId2"/>
    <p:sldId id="259" r:id="rId3"/>
    <p:sldId id="256" r:id="rId4"/>
    <p:sldId id="257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80" r:id="rId14"/>
    <p:sldId id="273" r:id="rId15"/>
    <p:sldId id="275" r:id="rId16"/>
    <p:sldId id="274" r:id="rId17"/>
    <p:sldId id="271" r:id="rId18"/>
    <p:sldId id="278" r:id="rId19"/>
    <p:sldId id="270" r:id="rId20"/>
    <p:sldId id="276" r:id="rId21"/>
    <p:sldId id="277" r:id="rId22"/>
    <p:sldId id="272" r:id="rId2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1pPr>
    <a:lvl2pPr marL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2pPr>
    <a:lvl3pPr marL="685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3pPr>
    <a:lvl4pPr marL="10287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4pPr>
    <a:lvl5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5pPr>
    <a:lvl6pPr marL="1714500" algn="l" defTabSz="6858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6pPr>
    <a:lvl7pPr marL="2057400" algn="l" defTabSz="6858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7pPr>
    <a:lvl8pPr marL="2400300" algn="l" defTabSz="6858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8pPr>
    <a:lvl9pPr marL="2743200" algn="l" defTabSz="6858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52D"/>
    <a:srgbClr val="9B5332"/>
    <a:srgbClr val="555555"/>
    <a:srgbClr val="D47348"/>
    <a:srgbClr val="F4D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30" autoAdjust="0"/>
  </p:normalViewPr>
  <p:slideViewPr>
    <p:cSldViewPr snapToGrid="0">
      <p:cViewPr varScale="1">
        <p:scale>
          <a:sx n="137" d="100"/>
          <a:sy n="137" d="100"/>
        </p:scale>
        <p:origin x="864" y="108"/>
      </p:cViewPr>
      <p:guideLst>
        <p:guide pos="3863"/>
        <p:guide orient="horz" pos="2160"/>
        <p:guide orient="horz" pos="1620"/>
        <p:guide pos="28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A1EC757-16B5-46D2-BA60-C4C2F1ACD1FF}" type="datetimeFigureOut">
              <a:rPr lang="zh-CN" altLang="en-US"/>
              <a:pPr>
                <a:defRPr/>
              </a:pPr>
              <a:t>2016/8/5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CC0F3F1-3648-46D9-B4F4-A26B08E3E1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512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35004" y="870348"/>
            <a:ext cx="1419225" cy="1420415"/>
            <a:chOff x="0" y="0"/>
            <a:chExt cx="1986116" cy="1986219"/>
          </a:xfrm>
        </p:grpSpPr>
        <p:sp>
          <p:nvSpPr>
            <p:cNvPr id="6" name="椭圆 6"/>
            <p:cNvSpPr>
              <a:spLocks noChangeArrowheads="1"/>
            </p:cNvSpPr>
            <p:nvPr/>
          </p:nvSpPr>
          <p:spPr bwMode="auto">
            <a:xfrm>
              <a:off x="0" y="0"/>
              <a:ext cx="1986116" cy="1986219"/>
            </a:xfrm>
            <a:prstGeom prst="ellipse">
              <a:avLst/>
            </a:prstGeom>
            <a:solidFill>
              <a:srgbClr val="DB7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7" name="直接连接符 8"/>
            <p:cNvCxnSpPr>
              <a:cxnSpLocks noChangeShapeType="1"/>
            </p:cNvCxnSpPr>
            <p:nvPr/>
          </p:nvCxnSpPr>
          <p:spPr bwMode="auto">
            <a:xfrm>
              <a:off x="993058" y="0"/>
              <a:ext cx="0" cy="496624"/>
            </a:xfrm>
            <a:prstGeom prst="line">
              <a:avLst/>
            </a:prstGeom>
            <a:noFill/>
            <a:ln w="44450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任意多边形 19"/>
            <p:cNvSpPr>
              <a:spLocks/>
            </p:cNvSpPr>
            <p:nvPr/>
          </p:nvSpPr>
          <p:spPr bwMode="auto">
            <a:xfrm>
              <a:off x="161356" y="1284576"/>
              <a:ext cx="1646438" cy="701643"/>
            </a:xfrm>
            <a:custGeom>
              <a:avLst/>
              <a:gdLst>
                <a:gd name="T0" fmla="*/ 273817 w 1646438"/>
                <a:gd name="T1" fmla="*/ 0 h 701643"/>
                <a:gd name="T2" fmla="*/ 0 w 1646438"/>
                <a:gd name="T3" fmla="*/ 250524 h 701643"/>
                <a:gd name="T4" fmla="*/ 105736 w 1646438"/>
                <a:gd name="T5" fmla="*/ 390516 h 701643"/>
                <a:gd name="T6" fmla="*/ 299394 w 1646438"/>
                <a:gd name="T7" fmla="*/ 550605 h 701643"/>
                <a:gd name="T8" fmla="*/ 499448 w 1646438"/>
                <a:gd name="T9" fmla="*/ 639898 h 701643"/>
                <a:gd name="T10" fmla="*/ 784456 w 1646438"/>
                <a:gd name="T11" fmla="*/ 699274 h 701643"/>
                <a:gd name="T12" fmla="*/ 1063526 w 1646438"/>
                <a:gd name="T13" fmla="*/ 679863 h 701643"/>
                <a:gd name="T14" fmla="*/ 1353949 w 1646438"/>
                <a:gd name="T15" fmla="*/ 563622 h 701643"/>
                <a:gd name="T16" fmla="*/ 1539615 w 1646438"/>
                <a:gd name="T17" fmla="*/ 411754 h 701643"/>
                <a:gd name="T18" fmla="*/ 1646438 w 1646438"/>
                <a:gd name="T19" fmla="*/ 281180 h 701643"/>
                <a:gd name="T20" fmla="*/ 1393751 w 1646438"/>
                <a:gd name="T21" fmla="*/ 3654 h 701643"/>
                <a:gd name="T22" fmla="*/ 273817 w 1646438"/>
                <a:gd name="T23" fmla="*/ 0 h 7016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46438" h="701643">
                  <a:moveTo>
                    <a:pt x="273817" y="0"/>
                  </a:moveTo>
                  <a:lnTo>
                    <a:pt x="0" y="250524"/>
                  </a:lnTo>
                  <a:lnTo>
                    <a:pt x="105736" y="390516"/>
                  </a:lnTo>
                  <a:cubicBezTo>
                    <a:pt x="243140" y="516730"/>
                    <a:pt x="234841" y="497242"/>
                    <a:pt x="299394" y="550605"/>
                  </a:cubicBezTo>
                  <a:cubicBezTo>
                    <a:pt x="362729" y="586231"/>
                    <a:pt x="368287" y="586687"/>
                    <a:pt x="499448" y="639898"/>
                  </a:cubicBezTo>
                  <a:cubicBezTo>
                    <a:pt x="679862" y="702396"/>
                    <a:pt x="689453" y="686856"/>
                    <a:pt x="784456" y="699274"/>
                  </a:cubicBezTo>
                  <a:cubicBezTo>
                    <a:pt x="879937" y="702636"/>
                    <a:pt x="910213" y="706430"/>
                    <a:pt x="1063526" y="679863"/>
                  </a:cubicBezTo>
                  <a:cubicBezTo>
                    <a:pt x="1264949" y="627719"/>
                    <a:pt x="1258033" y="615712"/>
                    <a:pt x="1353949" y="563622"/>
                  </a:cubicBezTo>
                  <a:cubicBezTo>
                    <a:pt x="1433045" y="500709"/>
                    <a:pt x="1477726" y="462377"/>
                    <a:pt x="1539615" y="411754"/>
                  </a:cubicBezTo>
                  <a:cubicBezTo>
                    <a:pt x="1607898" y="340578"/>
                    <a:pt x="1610812" y="324723"/>
                    <a:pt x="1646438" y="281180"/>
                  </a:cubicBezTo>
                  <a:lnTo>
                    <a:pt x="1393751" y="3654"/>
                  </a:lnTo>
                  <a:lnTo>
                    <a:pt x="273817" y="0"/>
                  </a:lnTo>
                  <a:close/>
                </a:path>
              </a:pathLst>
            </a:custGeom>
            <a:gradFill rotWithShape="0">
              <a:gsLst>
                <a:gs pos="0">
                  <a:srgbClr val="F3D255"/>
                </a:gs>
                <a:gs pos="37000">
                  <a:srgbClr val="F4DD7F"/>
                </a:gs>
                <a:gs pos="70000">
                  <a:srgbClr val="F7E5A3"/>
                </a:gs>
                <a:gs pos="100000">
                  <a:srgbClr val="F7FAF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" name="饼形 15"/>
            <p:cNvSpPr>
              <a:spLocks/>
            </p:cNvSpPr>
            <p:nvPr/>
          </p:nvSpPr>
          <p:spPr bwMode="auto">
            <a:xfrm rot="-5400000">
              <a:off x="769555" y="1043143"/>
              <a:ext cx="452284" cy="452284"/>
            </a:xfrm>
            <a:custGeom>
              <a:avLst/>
              <a:gdLst>
                <a:gd name="T0" fmla="*/ 226142 w 452284"/>
                <a:gd name="T1" fmla="*/ 452284 h 452284"/>
                <a:gd name="T2" fmla="*/ 30297 w 452284"/>
                <a:gd name="T3" fmla="*/ 339213 h 452284"/>
                <a:gd name="T4" fmla="*/ 30297 w 452284"/>
                <a:gd name="T5" fmla="*/ 113071 h 452284"/>
                <a:gd name="T6" fmla="*/ 226142 w 452284"/>
                <a:gd name="T7" fmla="*/ 0 h 452284"/>
                <a:gd name="T8" fmla="*/ 226142 w 452284"/>
                <a:gd name="T9" fmla="*/ 226142 h 452284"/>
                <a:gd name="T10" fmla="*/ 226142 w 452284"/>
                <a:gd name="T11" fmla="*/ 452284 h 452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2284" h="452284">
                  <a:moveTo>
                    <a:pt x="226142" y="452284"/>
                  </a:moveTo>
                  <a:cubicBezTo>
                    <a:pt x="145349" y="452284"/>
                    <a:pt x="70694" y="409182"/>
                    <a:pt x="30297" y="339213"/>
                  </a:cubicBezTo>
                  <a:cubicBezTo>
                    <a:pt x="-10099" y="269244"/>
                    <a:pt x="-10099" y="183040"/>
                    <a:pt x="30297" y="113071"/>
                  </a:cubicBezTo>
                  <a:cubicBezTo>
                    <a:pt x="70693" y="43102"/>
                    <a:pt x="145349" y="0"/>
                    <a:pt x="226142" y="0"/>
                  </a:cubicBezTo>
                  <a:lnTo>
                    <a:pt x="226142" y="226142"/>
                  </a:lnTo>
                  <a:lnTo>
                    <a:pt x="226142" y="452284"/>
                  </a:lnTo>
                  <a:close/>
                </a:path>
              </a:pathLst>
            </a:custGeom>
            <a:solidFill>
              <a:srgbClr val="FFF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786449" y="496139"/>
              <a:ext cx="206609" cy="299681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993058" y="496139"/>
              <a:ext cx="206609" cy="299681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饼形 12"/>
            <p:cNvSpPr>
              <a:spLocks/>
            </p:cNvSpPr>
            <p:nvPr/>
          </p:nvSpPr>
          <p:spPr bwMode="auto">
            <a:xfrm>
              <a:off x="439426" y="727681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" name="饼形 13"/>
            <p:cNvSpPr>
              <a:spLocks/>
            </p:cNvSpPr>
            <p:nvPr/>
          </p:nvSpPr>
          <p:spPr bwMode="auto">
            <a:xfrm flipH="1">
              <a:off x="427703" y="727680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4" name="空心弧 28"/>
          <p:cNvSpPr>
            <a:spLocks/>
          </p:cNvSpPr>
          <p:nvPr/>
        </p:nvSpPr>
        <p:spPr bwMode="auto">
          <a:xfrm>
            <a:off x="3762375" y="803672"/>
            <a:ext cx="1552575" cy="1552575"/>
          </a:xfrm>
          <a:custGeom>
            <a:avLst/>
            <a:gdLst>
              <a:gd name="T0" fmla="*/ 177568 w 2070399"/>
              <a:gd name="T1" fmla="*/ 1612290 h 2070399"/>
              <a:gd name="T2" fmla="*/ 351437 w 2070399"/>
              <a:gd name="T3" fmla="*/ 256730 h 2070399"/>
              <a:gd name="T4" fmla="*/ 1717754 w 2070399"/>
              <a:gd name="T5" fmla="*/ 259820 h 2070399"/>
              <a:gd name="T6" fmla="*/ 1885474 w 2070399"/>
              <a:gd name="T7" fmla="*/ 1616158 h 2070399"/>
              <a:gd name="T8" fmla="*/ 1885473 w 2070399"/>
              <a:gd name="T9" fmla="*/ 1616158 h 2070399"/>
              <a:gd name="T10" fmla="*/ 1717753 w 2070399"/>
              <a:gd name="T11" fmla="*/ 259820 h 2070399"/>
              <a:gd name="T12" fmla="*/ 351436 w 2070399"/>
              <a:gd name="T13" fmla="*/ 256730 h 2070399"/>
              <a:gd name="T14" fmla="*/ 177567 w 2070399"/>
              <a:gd name="T15" fmla="*/ 1612290 h 2070399"/>
              <a:gd name="T16" fmla="*/ 177568 w 2070399"/>
              <a:gd name="T17" fmla="*/ 1612290 h 20703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70399" h="2070399">
                <a:moveTo>
                  <a:pt x="177978" y="1615552"/>
                </a:moveTo>
                <a:cubicBezTo>
                  <a:pt x="-114491" y="1183554"/>
                  <a:pt x="-39806" y="601425"/>
                  <a:pt x="352243" y="257248"/>
                </a:cubicBezTo>
                <a:cubicBezTo>
                  <a:pt x="744292" y="-86929"/>
                  <a:pt x="1331192" y="-85598"/>
                  <a:pt x="1721677" y="260352"/>
                </a:cubicBezTo>
                <a:cubicBezTo>
                  <a:pt x="2112162" y="606303"/>
                  <a:pt x="2184207" y="1188765"/>
                  <a:pt x="1889783" y="1619432"/>
                </a:cubicBezTo>
                <a:lnTo>
                  <a:pt x="1889782" y="1619432"/>
                </a:lnTo>
                <a:cubicBezTo>
                  <a:pt x="2184207" y="1188764"/>
                  <a:pt x="2112161" y="606302"/>
                  <a:pt x="1721676" y="260352"/>
                </a:cubicBezTo>
                <a:cubicBezTo>
                  <a:pt x="1331191" y="-85599"/>
                  <a:pt x="744292" y="-86929"/>
                  <a:pt x="352242" y="257248"/>
                </a:cubicBezTo>
                <a:cubicBezTo>
                  <a:pt x="-39807" y="601425"/>
                  <a:pt x="-114492" y="1183554"/>
                  <a:pt x="177977" y="1615552"/>
                </a:cubicBezTo>
                <a:lnTo>
                  <a:pt x="177978" y="1615552"/>
                </a:lnTo>
                <a:close/>
              </a:path>
            </a:pathLst>
          </a:custGeom>
          <a:noFill/>
          <a:ln w="12700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4741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AE301-C9F5-4CA4-A52B-98E3EA7680F4}" type="datetimeFigureOut">
              <a:rPr lang="zh-CN" altLang="en-US"/>
              <a:pPr>
                <a:defRPr/>
              </a:pPr>
              <a:t>2016/8/5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38EF3-39B5-4E35-8C61-709C0F7146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810359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1958" y="411958"/>
            <a:ext cx="2056864" cy="420409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986" y="411958"/>
            <a:ext cx="6058703" cy="420409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B8A32-A6CE-47B2-B809-BD53DFC02FE6}" type="datetimeFigureOut">
              <a:rPr lang="zh-CN" altLang="en-US"/>
              <a:pPr>
                <a:defRPr/>
              </a:pPr>
              <a:t>2016/8/5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560EF-2A59-406B-A5C9-5A7C1962A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957016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CDDA25-E196-4229-A584-A5605AA6C9F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1794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1625" y="457200"/>
            <a:ext cx="8540750" cy="857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626" y="1428750"/>
            <a:ext cx="4194175" cy="15156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1" y="1428750"/>
            <a:ext cx="4194175" cy="15156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01626" y="3058717"/>
            <a:ext cx="4194175" cy="15156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1" y="3058717"/>
            <a:ext cx="4194175" cy="15156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01626" y="4683919"/>
            <a:ext cx="2289175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1" y="4683919"/>
            <a:ext cx="2289175" cy="357188"/>
          </a:xfrm>
        </p:spPr>
        <p:txBody>
          <a:bodyPr/>
          <a:lstStyle>
            <a:lvl1pPr>
              <a:defRPr/>
            </a:lvl1pPr>
          </a:lstStyle>
          <a:p>
            <a:fld id="{C44AFB3C-C082-4E06-8E11-260E78A57E8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052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2714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726" y="1282305"/>
            <a:ext cx="7887027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726" y="3442099"/>
            <a:ext cx="7887027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800" indent="0">
              <a:buNone/>
              <a:defRPr sz="1500"/>
            </a:lvl2pPr>
            <a:lvl3pPr marL="685600" indent="0">
              <a:buNone/>
              <a:defRPr sz="1400"/>
            </a:lvl3pPr>
            <a:lvl4pPr marL="1028400" indent="0">
              <a:buNone/>
              <a:defRPr sz="1200"/>
            </a:lvl4pPr>
            <a:lvl5pPr marL="1371200" indent="0">
              <a:buNone/>
              <a:defRPr sz="1200"/>
            </a:lvl5pPr>
            <a:lvl6pPr marL="1714001" indent="0">
              <a:buNone/>
              <a:defRPr sz="1200"/>
            </a:lvl6pPr>
            <a:lvl7pPr marL="2056799" indent="0">
              <a:buNone/>
              <a:defRPr sz="1200"/>
            </a:lvl7pPr>
            <a:lvl8pPr marL="2399600" indent="0">
              <a:buNone/>
              <a:defRPr sz="1200"/>
            </a:lvl8pPr>
            <a:lvl9pPr marL="274240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76069-03C3-4451-A7F3-4448CA7F7E1A}" type="datetimeFigureOut">
              <a:rPr lang="zh-CN" altLang="en-US"/>
              <a:pPr>
                <a:defRPr/>
              </a:pPr>
              <a:t>2016/8/5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07CC8-D697-4C9C-AFA5-038566C806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68581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985" y="1221583"/>
            <a:ext cx="4057784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040" y="1221583"/>
            <a:ext cx="4057784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48EA5-F002-4A41-AE25-C802E65215DC}" type="datetimeFigureOut">
              <a:rPr lang="zh-CN" altLang="en-US"/>
              <a:pPr>
                <a:defRPr/>
              </a:pPr>
              <a:t>2016/8/5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10D99-316C-4BA5-8A0A-2C8FA8D422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83240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678" y="273844"/>
            <a:ext cx="7887027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677" y="1260872"/>
            <a:ext cx="3868524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00" indent="0">
              <a:buNone/>
              <a:defRPr sz="1500" b="1"/>
            </a:lvl2pPr>
            <a:lvl3pPr marL="685600" indent="0">
              <a:buNone/>
              <a:defRPr sz="1400" b="1"/>
            </a:lvl3pPr>
            <a:lvl4pPr marL="1028400" indent="0">
              <a:buNone/>
              <a:defRPr sz="1200" b="1"/>
            </a:lvl4pPr>
            <a:lvl5pPr marL="1371200" indent="0">
              <a:buNone/>
              <a:defRPr sz="1200" b="1"/>
            </a:lvl5pPr>
            <a:lvl6pPr marL="1714001" indent="0">
              <a:buNone/>
              <a:defRPr sz="1200" b="1"/>
            </a:lvl6pPr>
            <a:lvl7pPr marL="2056799" indent="0">
              <a:buNone/>
              <a:defRPr sz="1200" b="1"/>
            </a:lvl7pPr>
            <a:lvl8pPr marL="2399600" indent="0">
              <a:buNone/>
              <a:defRPr sz="1200" b="1"/>
            </a:lvl8pPr>
            <a:lvl9pPr marL="27424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677" y="1878806"/>
            <a:ext cx="3868524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37" y="1260872"/>
            <a:ext cx="3887569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00" indent="0">
              <a:buNone/>
              <a:defRPr sz="1500" b="1"/>
            </a:lvl2pPr>
            <a:lvl3pPr marL="685600" indent="0">
              <a:buNone/>
              <a:defRPr sz="1400" b="1"/>
            </a:lvl3pPr>
            <a:lvl4pPr marL="1028400" indent="0">
              <a:buNone/>
              <a:defRPr sz="1200" b="1"/>
            </a:lvl4pPr>
            <a:lvl5pPr marL="1371200" indent="0">
              <a:buNone/>
              <a:defRPr sz="1200" b="1"/>
            </a:lvl5pPr>
            <a:lvl6pPr marL="1714001" indent="0">
              <a:buNone/>
              <a:defRPr sz="1200" b="1"/>
            </a:lvl6pPr>
            <a:lvl7pPr marL="2056799" indent="0">
              <a:buNone/>
              <a:defRPr sz="1200" b="1"/>
            </a:lvl7pPr>
            <a:lvl8pPr marL="2399600" indent="0">
              <a:buNone/>
              <a:defRPr sz="1200" b="1"/>
            </a:lvl8pPr>
            <a:lvl9pPr marL="27424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37" y="1878806"/>
            <a:ext cx="3887569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DA62C-9F05-48B8-B290-A8517670613C}" type="datetimeFigureOut">
              <a:rPr lang="zh-CN" altLang="en-US"/>
              <a:pPr>
                <a:defRPr/>
              </a:pPr>
              <a:t>2016/8/5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B8E34-04BF-462A-B163-267C6E2621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975656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2CA82-138E-4FB3-BD6C-27D5B3E69A96}" type="datetimeFigureOut">
              <a:rPr lang="zh-CN" altLang="en-US"/>
              <a:pPr>
                <a:defRPr/>
              </a:pPr>
              <a:t>2016/8/5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0AF7B-AC8C-48FB-9A41-709E9D1EF4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0388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C9B16-3581-4F30-AA4E-C16FE9A6FC3F}" type="datetimeFigureOut">
              <a:rPr lang="zh-CN" altLang="en-US"/>
              <a:pPr>
                <a:defRPr/>
              </a:pPr>
              <a:t>2016/8/5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5CA02-0921-4A9E-B761-A5443F4B24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5239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678" y="342900"/>
            <a:ext cx="2949601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570" y="740570"/>
            <a:ext cx="4629135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678" y="1543051"/>
            <a:ext cx="2949601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00" indent="0">
              <a:buNone/>
              <a:defRPr sz="1100"/>
            </a:lvl2pPr>
            <a:lvl3pPr marL="685600" indent="0">
              <a:buNone/>
              <a:defRPr sz="900"/>
            </a:lvl3pPr>
            <a:lvl4pPr marL="1028400" indent="0">
              <a:buNone/>
              <a:defRPr sz="800"/>
            </a:lvl4pPr>
            <a:lvl5pPr marL="1371200" indent="0">
              <a:buNone/>
              <a:defRPr sz="800"/>
            </a:lvl5pPr>
            <a:lvl6pPr marL="1714001" indent="0">
              <a:buNone/>
              <a:defRPr sz="800"/>
            </a:lvl6pPr>
            <a:lvl7pPr marL="2056799" indent="0">
              <a:buNone/>
              <a:defRPr sz="800"/>
            </a:lvl7pPr>
            <a:lvl8pPr marL="2399600" indent="0">
              <a:buNone/>
              <a:defRPr sz="800"/>
            </a:lvl8pPr>
            <a:lvl9pPr marL="27424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8ED96-854B-4CDF-B71C-3EC96CA57EF8}" type="datetimeFigureOut">
              <a:rPr lang="zh-CN" altLang="en-US"/>
              <a:pPr>
                <a:defRPr/>
              </a:pPr>
              <a:t>2016/8/5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3F5F9-7C34-4924-B0D4-E1CBEEEE3B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58972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678" y="342900"/>
            <a:ext cx="2949601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570" y="740570"/>
            <a:ext cx="4629135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800" indent="0">
              <a:buNone/>
              <a:defRPr sz="2100"/>
            </a:lvl2pPr>
            <a:lvl3pPr marL="685600" indent="0">
              <a:buNone/>
              <a:defRPr sz="1800"/>
            </a:lvl3pPr>
            <a:lvl4pPr marL="1028400" indent="0">
              <a:buNone/>
              <a:defRPr sz="1500"/>
            </a:lvl4pPr>
            <a:lvl5pPr marL="1371200" indent="0">
              <a:buNone/>
              <a:defRPr sz="1500"/>
            </a:lvl5pPr>
            <a:lvl6pPr marL="1714001" indent="0">
              <a:buNone/>
              <a:defRPr sz="1500"/>
            </a:lvl6pPr>
            <a:lvl7pPr marL="2056799" indent="0">
              <a:buNone/>
              <a:defRPr sz="1500"/>
            </a:lvl7pPr>
            <a:lvl8pPr marL="2399600" indent="0">
              <a:buNone/>
              <a:defRPr sz="1500"/>
            </a:lvl8pPr>
            <a:lvl9pPr marL="27424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678" y="1543051"/>
            <a:ext cx="2949601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00" indent="0">
              <a:buNone/>
              <a:defRPr sz="1100"/>
            </a:lvl2pPr>
            <a:lvl3pPr marL="685600" indent="0">
              <a:buNone/>
              <a:defRPr sz="900"/>
            </a:lvl3pPr>
            <a:lvl4pPr marL="1028400" indent="0">
              <a:buNone/>
              <a:defRPr sz="800"/>
            </a:lvl4pPr>
            <a:lvl5pPr marL="1371200" indent="0">
              <a:buNone/>
              <a:defRPr sz="800"/>
            </a:lvl5pPr>
            <a:lvl6pPr marL="1714001" indent="0">
              <a:buNone/>
              <a:defRPr sz="800"/>
            </a:lvl6pPr>
            <a:lvl7pPr marL="2056799" indent="0">
              <a:buNone/>
              <a:defRPr sz="800"/>
            </a:lvl7pPr>
            <a:lvl8pPr marL="2399600" indent="0">
              <a:buNone/>
              <a:defRPr sz="800"/>
            </a:lvl8pPr>
            <a:lvl9pPr marL="27424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52D30-B9B1-460D-831B-572E38553B3F}" type="datetimeFigureOut">
              <a:rPr lang="zh-CN" altLang="en-US"/>
              <a:pPr>
                <a:defRPr/>
              </a:pPr>
              <a:t>2016/8/5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EED2F-6238-4FB4-9A4D-74E5E08B17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51578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49003" y="411956"/>
            <a:ext cx="5451872" cy="539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106" y="1307307"/>
            <a:ext cx="8229600" cy="3308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  <a:ea typeface="+mn-ea"/>
              </a:defRPr>
            </a:lvl1pPr>
          </a:lstStyle>
          <a:p>
            <a:pPr>
              <a:defRPr/>
            </a:pPr>
            <a:fld id="{8E301772-B1FF-4538-866B-F196665D9687}" type="datetimeFigureOut">
              <a:rPr lang="zh-CN" altLang="en-US"/>
              <a:pPr>
                <a:defRPr/>
              </a:pPr>
              <a:t>2016/8/5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  <a:ea typeface="+mn-ea"/>
              </a:defRPr>
            </a:lvl1pPr>
          </a:lstStyle>
          <a:p>
            <a:pPr>
              <a:defRPr/>
            </a:pPr>
            <a:fld id="{D83B4473-6CF9-495F-AFDB-9D5DDFBBA0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250031"/>
            <a:ext cx="810816" cy="80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40" r:id="rId7"/>
    <p:sldLayoutId id="2147483835" r:id="rId8"/>
    <p:sldLayoutId id="2147483836" r:id="rId9"/>
    <p:sldLayoutId id="2147483837" r:id="rId10"/>
    <p:sldLayoutId id="2147483838" r:id="rId11"/>
    <p:sldLayoutId id="2147483841" r:id="rId12"/>
    <p:sldLayoutId id="2147483842" r:id="rId13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5pPr>
      <a:lvl6pPr marL="3428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6856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0284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3712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255985" indent="-255985" algn="l" rtl="0" eaLnBrk="0" fontAlgn="base" hangingPunct="0">
        <a:spcBef>
          <a:spcPts val="24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266700" indent="-213122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6060" indent="-170260" algn="l" rtl="0" eaLnBrk="0" fontAlgn="base" hangingPunct="0">
        <a:spcBef>
          <a:spcPct val="20000"/>
        </a:spcBef>
        <a:spcAft>
          <a:spcPct val="0"/>
        </a:spcAft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3pPr>
      <a:lvl4pPr marL="1198960" indent="-170260" algn="l" rtl="0" eaLnBrk="0" fontAlgn="base" hangingPunct="0">
        <a:spcBef>
          <a:spcPct val="20000"/>
        </a:spcBef>
        <a:spcAft>
          <a:spcPct val="0"/>
        </a:spcAft>
        <a:buChar char="–"/>
        <a:defRPr sz="1100" kern="1200">
          <a:solidFill>
            <a:schemeClr val="bg1"/>
          </a:solidFill>
          <a:latin typeface="+mn-lt"/>
          <a:ea typeface="+mn-ea"/>
          <a:cs typeface="+mn-cs"/>
        </a:defRPr>
      </a:lvl4pPr>
      <a:lvl5pPr marL="1541860" indent="-170260" algn="l" rtl="0" eaLnBrk="0" fontAlgn="base" hangingPunct="0">
        <a:spcBef>
          <a:spcPct val="20000"/>
        </a:spcBef>
        <a:spcAft>
          <a:spcPct val="0"/>
        </a:spcAft>
        <a:buChar char="»"/>
        <a:defRPr sz="1100" kern="1200">
          <a:solidFill>
            <a:schemeClr val="bg1"/>
          </a:solidFill>
          <a:latin typeface="+mn-lt"/>
          <a:ea typeface="+mn-ea"/>
          <a:cs typeface="+mn-cs"/>
        </a:defRPr>
      </a:lvl5pPr>
      <a:lvl6pPr marL="1885400" indent="-171400" algn="l" defTabSz="6856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01" indent="-171400" algn="l" defTabSz="6856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000" indent="-171400" algn="l" defTabSz="6856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800" indent="-171400" algn="l" defTabSz="6856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6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00" algn="l" defTabSz="6856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00" algn="l" defTabSz="6856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00" algn="l" defTabSz="6856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00" algn="l" defTabSz="6856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01" algn="l" defTabSz="6856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99" algn="l" defTabSz="6856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00" algn="l" defTabSz="6856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400" algn="l" defTabSz="6856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4" name="Rectangle 4"/>
          <p:cNvSpPr>
            <a:spLocks noChangeArrowheads="1"/>
          </p:cNvSpPr>
          <p:nvPr/>
        </p:nvSpPr>
        <p:spPr bwMode="auto">
          <a:xfrm>
            <a:off x="847924" y="1155229"/>
            <a:ext cx="7550352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200" dirty="0"/>
              <a:t>分析公司的营业情况是一项相当复杂的工作。经济管理学上定义了一种</a:t>
            </a:r>
            <a:r>
              <a:rPr lang="zh-CN" altLang="en-US" sz="2200" dirty="0">
                <a:ea typeface="黑体" pitchFamily="2" charset="-122"/>
              </a:rPr>
              <a:t>最小波动值</a:t>
            </a:r>
            <a:r>
              <a:rPr lang="zh-CN" altLang="en-US" sz="2200" dirty="0"/>
              <a:t>来衡量营业情况：</a:t>
            </a:r>
          </a:p>
          <a:p>
            <a:pPr eaLnBrk="0" hangingPunct="0"/>
            <a:r>
              <a:rPr lang="zh-CN" altLang="en-US" sz="2200" dirty="0"/>
              <a:t>每天的最小波动值</a:t>
            </a:r>
            <a:r>
              <a:rPr lang="en-US" altLang="zh-CN" sz="2200" dirty="0"/>
              <a:t>= min { | </a:t>
            </a:r>
            <a:r>
              <a:rPr lang="zh-CN" altLang="en-US" sz="2200" dirty="0"/>
              <a:t>该天以前某一天的营业额</a:t>
            </a:r>
            <a:r>
              <a:rPr lang="en-US" altLang="zh-CN" sz="2200" dirty="0"/>
              <a:t>-</a:t>
            </a:r>
            <a:r>
              <a:rPr lang="zh-CN" altLang="en-US" sz="2200" dirty="0"/>
              <a:t>该天的营业额 </a:t>
            </a:r>
            <a:r>
              <a:rPr lang="en-US" altLang="zh-CN" sz="2200" dirty="0"/>
              <a:t>| }</a:t>
            </a:r>
          </a:p>
          <a:p>
            <a:pPr eaLnBrk="0" hangingPunct="0"/>
            <a:r>
              <a:rPr lang="zh-CN" altLang="en-US" sz="2200" dirty="0"/>
              <a:t>第一天的最小波动值为第一天的营业额。</a:t>
            </a:r>
          </a:p>
          <a:p>
            <a:pPr eaLnBrk="0" hangingPunct="0"/>
            <a:endParaRPr lang="zh-CN" altLang="en-US" sz="2200" dirty="0"/>
          </a:p>
          <a:p>
            <a:pPr eaLnBrk="0" hangingPunct="0"/>
            <a:r>
              <a:rPr lang="zh-CN" altLang="en-US" sz="2200" dirty="0"/>
              <a:t>现在给出公司成立以来每天的营业额，编写一个程序计算公司成立以来每天的最小波动值的总和。</a:t>
            </a:r>
          </a:p>
          <a:p>
            <a:pPr eaLnBrk="0" hangingPunct="0"/>
            <a:r>
              <a:rPr lang="zh-CN" altLang="en-US" sz="2200" dirty="0"/>
              <a:t>数据范围：天数</a:t>
            </a:r>
            <a:r>
              <a:rPr lang="en-US" altLang="zh-CN" sz="2200" i="1" dirty="0"/>
              <a:t>n≤32767</a:t>
            </a:r>
            <a:r>
              <a:rPr lang="zh-CN" altLang="en-US" sz="2200" dirty="0"/>
              <a:t>，每天的营业额</a:t>
            </a:r>
            <a:r>
              <a:rPr lang="en-US" altLang="zh-CN" sz="2200" i="1" dirty="0"/>
              <a:t>ai≤1,000,000</a:t>
            </a:r>
            <a:r>
              <a:rPr lang="zh-CN" altLang="en-US" sz="2200" dirty="0"/>
              <a:t>。</a:t>
            </a:r>
          </a:p>
          <a:p>
            <a:pPr eaLnBrk="0" hangingPunct="0"/>
            <a:r>
              <a:rPr lang="zh-CN" altLang="en-US" sz="2200" dirty="0"/>
              <a:t>                 最后结果</a:t>
            </a:r>
            <a:r>
              <a:rPr lang="en-US" altLang="zh-CN" sz="2200" i="1" dirty="0"/>
              <a:t>T≤2</a:t>
            </a:r>
            <a:r>
              <a:rPr lang="en-US" altLang="zh-CN" sz="2200" i="1" baseline="30000" dirty="0"/>
              <a:t>31</a:t>
            </a:r>
            <a:r>
              <a:rPr lang="zh-CN" altLang="en-US" sz="2200" dirty="0"/>
              <a:t>。</a:t>
            </a:r>
          </a:p>
        </p:txBody>
      </p:sp>
      <p:sp>
        <p:nvSpPr>
          <p:cNvPr id="245766" name="Text Box 6"/>
          <p:cNvSpPr txBox="1">
            <a:spLocks noChangeArrowheads="1"/>
          </p:cNvSpPr>
          <p:nvPr/>
        </p:nvSpPr>
        <p:spPr bwMode="auto">
          <a:xfrm>
            <a:off x="1600770" y="341432"/>
            <a:ext cx="64157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solidFill>
                  <a:srgbClr val="00B0F0"/>
                </a:solidFill>
                <a:ea typeface="黑体" pitchFamily="2" charset="-122"/>
              </a:rPr>
              <a:t>Turnover </a:t>
            </a:r>
            <a:r>
              <a:rPr lang="en-US" altLang="zh-CN" sz="4000" dirty="0">
                <a:solidFill>
                  <a:srgbClr val="00B0F0"/>
                </a:solidFill>
                <a:ea typeface="黑体" pitchFamily="2" charset="-122"/>
              </a:rPr>
              <a:t>(HNTSC-02)</a:t>
            </a:r>
          </a:p>
        </p:txBody>
      </p:sp>
    </p:spTree>
    <p:extLst>
      <p:ext uri="{BB962C8B-B14F-4D97-AF65-F5344CB8AC3E}">
        <p14:creationId xmlns:p14="http://schemas.microsoft.com/office/powerpoint/2010/main" val="34849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8800">
        <p:dissolve/>
      </p:transition>
    </mc:Choice>
    <mc:Fallback xmlns="">
      <p:transition spd="slow" advTm="488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600770" y="341432"/>
            <a:ext cx="64157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solidFill>
                  <a:srgbClr val="00B0F0"/>
                </a:solidFill>
                <a:ea typeface="黑体" pitchFamily="2" charset="-122"/>
              </a:rPr>
              <a:t>Splay</a:t>
            </a:r>
            <a:endParaRPr lang="en-US" altLang="zh-CN" sz="4000" dirty="0">
              <a:solidFill>
                <a:srgbClr val="00B0F0"/>
              </a:solidFill>
              <a:ea typeface="黑体" pitchFamily="2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92438" y="526098"/>
            <a:ext cx="1220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Zag</a:t>
            </a:r>
            <a:r>
              <a:rPr lang="en-US" altLang="zh-CN" sz="2800" dirty="0" smtClean="0"/>
              <a:t>-Zig</a:t>
            </a:r>
            <a:endParaRPr lang="en-US" altLang="zh-CN" sz="2800" dirty="0"/>
          </a:p>
        </p:txBody>
      </p:sp>
      <p:grpSp>
        <p:nvGrpSpPr>
          <p:cNvPr id="51" name="Group 3"/>
          <p:cNvGrpSpPr>
            <a:grpSpLocks/>
          </p:cNvGrpSpPr>
          <p:nvPr/>
        </p:nvGrpSpPr>
        <p:grpSpPr bwMode="auto">
          <a:xfrm>
            <a:off x="5614987" y="1558925"/>
            <a:ext cx="3205163" cy="2185987"/>
            <a:chOff x="3651" y="484"/>
            <a:chExt cx="2019" cy="1377"/>
          </a:xfrm>
        </p:grpSpPr>
        <p:sp>
          <p:nvSpPr>
            <p:cNvPr id="52" name="Line 4"/>
            <p:cNvSpPr>
              <a:spLocks noChangeShapeType="1"/>
            </p:cNvSpPr>
            <p:nvPr/>
          </p:nvSpPr>
          <p:spPr bwMode="auto">
            <a:xfrm flipH="1">
              <a:off x="4862" y="1249"/>
              <a:ext cx="181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5"/>
            <p:cNvSpPr>
              <a:spLocks noChangeShapeType="1"/>
            </p:cNvSpPr>
            <p:nvPr/>
          </p:nvSpPr>
          <p:spPr bwMode="auto">
            <a:xfrm>
              <a:off x="4259" y="1230"/>
              <a:ext cx="220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6"/>
            <p:cNvSpPr>
              <a:spLocks noChangeShapeType="1"/>
            </p:cNvSpPr>
            <p:nvPr/>
          </p:nvSpPr>
          <p:spPr bwMode="auto">
            <a:xfrm>
              <a:off x="5250" y="1249"/>
              <a:ext cx="179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7"/>
            <p:cNvSpPr>
              <a:spLocks noChangeShapeType="1"/>
            </p:cNvSpPr>
            <p:nvPr/>
          </p:nvSpPr>
          <p:spPr bwMode="auto">
            <a:xfrm>
              <a:off x="4766" y="864"/>
              <a:ext cx="291" cy="1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6" name="Group 8"/>
            <p:cNvGrpSpPr>
              <a:grpSpLocks/>
            </p:cNvGrpSpPr>
            <p:nvPr/>
          </p:nvGrpSpPr>
          <p:grpSpPr bwMode="auto">
            <a:xfrm>
              <a:off x="3946" y="799"/>
              <a:ext cx="415" cy="507"/>
              <a:chOff x="3946" y="799"/>
              <a:chExt cx="415" cy="507"/>
            </a:xfrm>
          </p:grpSpPr>
          <p:sp>
            <p:nvSpPr>
              <p:cNvPr id="77" name="Oval 9"/>
              <p:cNvSpPr>
                <a:spLocks noChangeArrowheads="1"/>
              </p:cNvSpPr>
              <p:nvPr/>
            </p:nvSpPr>
            <p:spPr bwMode="auto">
              <a:xfrm>
                <a:off x="4068" y="1004"/>
                <a:ext cx="263" cy="302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Text Box 10"/>
              <p:cNvSpPr txBox="1">
                <a:spLocks noChangeArrowheads="1"/>
              </p:cNvSpPr>
              <p:nvPr/>
            </p:nvSpPr>
            <p:spPr bwMode="auto">
              <a:xfrm>
                <a:off x="3946" y="799"/>
                <a:ext cx="415" cy="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400" b="1" i="1">
                    <a:solidFill>
                      <a:schemeClr val="tx2"/>
                    </a:solidFill>
                    <a:latin typeface="Times New Roman" pitchFamily="18" charset="0"/>
                  </a:rPr>
                  <a:t>p</a:t>
                </a:r>
              </a:p>
            </p:txBody>
          </p:sp>
        </p:grpSp>
        <p:grpSp>
          <p:nvGrpSpPr>
            <p:cNvPr id="57" name="Group 11"/>
            <p:cNvGrpSpPr>
              <a:grpSpLocks/>
            </p:cNvGrpSpPr>
            <p:nvPr/>
          </p:nvGrpSpPr>
          <p:grpSpPr bwMode="auto">
            <a:xfrm>
              <a:off x="5011" y="845"/>
              <a:ext cx="659" cy="451"/>
              <a:chOff x="5011" y="845"/>
              <a:chExt cx="659" cy="451"/>
            </a:xfrm>
          </p:grpSpPr>
          <p:sp>
            <p:nvSpPr>
              <p:cNvPr id="75" name="Oval 12"/>
              <p:cNvSpPr>
                <a:spLocks noChangeArrowheads="1"/>
              </p:cNvSpPr>
              <p:nvPr/>
            </p:nvSpPr>
            <p:spPr bwMode="auto">
              <a:xfrm>
                <a:off x="5011" y="994"/>
                <a:ext cx="264" cy="302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Text Box 13"/>
              <p:cNvSpPr txBox="1">
                <a:spLocks noChangeArrowheads="1"/>
              </p:cNvSpPr>
              <p:nvPr/>
            </p:nvSpPr>
            <p:spPr bwMode="auto">
              <a:xfrm>
                <a:off x="5254" y="845"/>
                <a:ext cx="416" cy="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600" b="1" i="1">
                    <a:solidFill>
                      <a:schemeClr val="tx2"/>
                    </a:solidFill>
                    <a:latin typeface="Times New Roman" pitchFamily="18" charset="0"/>
                  </a:rPr>
                  <a:t>g</a:t>
                </a:r>
              </a:p>
            </p:txBody>
          </p:sp>
        </p:grpSp>
        <p:grpSp>
          <p:nvGrpSpPr>
            <p:cNvPr id="58" name="Group 14"/>
            <p:cNvGrpSpPr>
              <a:grpSpLocks/>
            </p:cNvGrpSpPr>
            <p:nvPr/>
          </p:nvGrpSpPr>
          <p:grpSpPr bwMode="auto">
            <a:xfrm>
              <a:off x="3651" y="1384"/>
              <a:ext cx="416" cy="474"/>
              <a:chOff x="3651" y="1384"/>
              <a:chExt cx="416" cy="474"/>
            </a:xfrm>
          </p:grpSpPr>
          <p:sp>
            <p:nvSpPr>
              <p:cNvPr id="73" name="AutoShape 15"/>
              <p:cNvSpPr>
                <a:spLocks noChangeArrowheads="1"/>
              </p:cNvSpPr>
              <p:nvPr/>
            </p:nvSpPr>
            <p:spPr bwMode="auto">
              <a:xfrm>
                <a:off x="3796" y="1461"/>
                <a:ext cx="247" cy="397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Text Box 16"/>
              <p:cNvSpPr txBox="1">
                <a:spLocks noChangeArrowheads="1"/>
              </p:cNvSpPr>
              <p:nvPr/>
            </p:nvSpPr>
            <p:spPr bwMode="auto">
              <a:xfrm>
                <a:off x="3651" y="1384"/>
                <a:ext cx="416" cy="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  <a:sym typeface="Symbol" pitchFamily="18" charset="2"/>
                  </a:rPr>
                  <a:t></a:t>
                </a:r>
                <a:endParaRPr lang="en-US" altLang="zh-CN" sz="2400" b="1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59" name="Group 17"/>
            <p:cNvGrpSpPr>
              <a:grpSpLocks/>
            </p:cNvGrpSpPr>
            <p:nvPr/>
          </p:nvGrpSpPr>
          <p:grpSpPr bwMode="auto">
            <a:xfrm>
              <a:off x="4241" y="1389"/>
              <a:ext cx="416" cy="469"/>
              <a:chOff x="4241" y="1389"/>
              <a:chExt cx="416" cy="469"/>
            </a:xfrm>
          </p:grpSpPr>
          <p:sp>
            <p:nvSpPr>
              <p:cNvPr id="71" name="AutoShape 18"/>
              <p:cNvSpPr>
                <a:spLocks noChangeArrowheads="1"/>
              </p:cNvSpPr>
              <p:nvPr/>
            </p:nvSpPr>
            <p:spPr bwMode="auto">
              <a:xfrm>
                <a:off x="4348" y="1461"/>
                <a:ext cx="248" cy="397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Text Box 19"/>
              <p:cNvSpPr txBox="1">
                <a:spLocks noChangeArrowheads="1"/>
              </p:cNvSpPr>
              <p:nvPr/>
            </p:nvSpPr>
            <p:spPr bwMode="auto">
              <a:xfrm>
                <a:off x="4241" y="1389"/>
                <a:ext cx="416" cy="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  <a:sym typeface="Symbol" pitchFamily="18" charset="2"/>
                  </a:rPr>
                  <a:t></a:t>
                </a:r>
                <a:endParaRPr lang="en-US" altLang="zh-CN" sz="2400" b="1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60" name="Group 20"/>
            <p:cNvGrpSpPr>
              <a:grpSpLocks/>
            </p:cNvGrpSpPr>
            <p:nvPr/>
          </p:nvGrpSpPr>
          <p:grpSpPr bwMode="auto">
            <a:xfrm>
              <a:off x="4649" y="1344"/>
              <a:ext cx="415" cy="517"/>
              <a:chOff x="4649" y="1344"/>
              <a:chExt cx="415" cy="517"/>
            </a:xfrm>
          </p:grpSpPr>
          <p:sp>
            <p:nvSpPr>
              <p:cNvPr id="69" name="AutoShape 21"/>
              <p:cNvSpPr>
                <a:spLocks noChangeArrowheads="1"/>
              </p:cNvSpPr>
              <p:nvPr/>
            </p:nvSpPr>
            <p:spPr bwMode="auto">
              <a:xfrm>
                <a:off x="4733" y="1464"/>
                <a:ext cx="247" cy="397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Text Box 22"/>
              <p:cNvSpPr txBox="1">
                <a:spLocks noChangeArrowheads="1"/>
              </p:cNvSpPr>
              <p:nvPr/>
            </p:nvSpPr>
            <p:spPr bwMode="auto">
              <a:xfrm>
                <a:off x="4649" y="1344"/>
                <a:ext cx="415" cy="4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  <a:sym typeface="Symbol" pitchFamily="18" charset="2"/>
                  </a:rPr>
                  <a:t></a:t>
                </a:r>
                <a:endParaRPr lang="en-US" altLang="zh-CN" sz="2400" b="1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61" name="Line 23"/>
            <p:cNvSpPr>
              <a:spLocks noChangeShapeType="1"/>
            </p:cNvSpPr>
            <p:nvPr/>
          </p:nvSpPr>
          <p:spPr bwMode="auto">
            <a:xfrm flipH="1">
              <a:off x="4293" y="867"/>
              <a:ext cx="265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2" name="Group 24"/>
            <p:cNvGrpSpPr>
              <a:grpSpLocks/>
            </p:cNvGrpSpPr>
            <p:nvPr/>
          </p:nvGrpSpPr>
          <p:grpSpPr bwMode="auto">
            <a:xfrm>
              <a:off x="4369" y="484"/>
              <a:ext cx="421" cy="460"/>
              <a:chOff x="4369" y="484"/>
              <a:chExt cx="421" cy="460"/>
            </a:xfrm>
          </p:grpSpPr>
          <p:sp>
            <p:nvSpPr>
              <p:cNvPr id="67" name="Oval 25"/>
              <p:cNvSpPr>
                <a:spLocks noChangeArrowheads="1"/>
              </p:cNvSpPr>
              <p:nvPr/>
            </p:nvSpPr>
            <p:spPr bwMode="auto">
              <a:xfrm>
                <a:off x="4525" y="642"/>
                <a:ext cx="265" cy="302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Text Box 26"/>
              <p:cNvSpPr txBox="1">
                <a:spLocks noChangeArrowheads="1"/>
              </p:cNvSpPr>
              <p:nvPr/>
            </p:nvSpPr>
            <p:spPr bwMode="auto">
              <a:xfrm>
                <a:off x="4369" y="484"/>
                <a:ext cx="416" cy="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600" b="1" i="1">
                    <a:solidFill>
                      <a:schemeClr val="tx2"/>
                    </a:solidFill>
                    <a:latin typeface="Times New Roman" pitchFamily="18" charset="0"/>
                  </a:rPr>
                  <a:t>s</a:t>
                </a:r>
              </a:p>
            </p:txBody>
          </p:sp>
        </p:grpSp>
        <p:sp>
          <p:nvSpPr>
            <p:cNvPr id="63" name="Line 27"/>
            <p:cNvSpPr>
              <a:spLocks noChangeShapeType="1"/>
            </p:cNvSpPr>
            <p:nvPr/>
          </p:nvSpPr>
          <p:spPr bwMode="auto">
            <a:xfrm flipH="1">
              <a:off x="3923" y="1246"/>
              <a:ext cx="179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4" name="Group 28"/>
            <p:cNvGrpSpPr>
              <a:grpSpLocks/>
            </p:cNvGrpSpPr>
            <p:nvPr/>
          </p:nvGrpSpPr>
          <p:grpSpPr bwMode="auto">
            <a:xfrm>
              <a:off x="5193" y="1384"/>
              <a:ext cx="416" cy="468"/>
              <a:chOff x="5193" y="1384"/>
              <a:chExt cx="416" cy="468"/>
            </a:xfrm>
          </p:grpSpPr>
          <p:sp>
            <p:nvSpPr>
              <p:cNvPr id="65" name="AutoShape 29"/>
              <p:cNvSpPr>
                <a:spLocks noChangeArrowheads="1"/>
              </p:cNvSpPr>
              <p:nvPr/>
            </p:nvSpPr>
            <p:spPr bwMode="auto">
              <a:xfrm>
                <a:off x="5303" y="1455"/>
                <a:ext cx="248" cy="397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Text Box 30"/>
              <p:cNvSpPr txBox="1">
                <a:spLocks noChangeArrowheads="1"/>
              </p:cNvSpPr>
              <p:nvPr/>
            </p:nvSpPr>
            <p:spPr bwMode="auto">
              <a:xfrm>
                <a:off x="5193" y="1384"/>
                <a:ext cx="416" cy="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  <a:sym typeface="Symbol" pitchFamily="18" charset="2"/>
                  </a:rPr>
                  <a:t></a:t>
                </a:r>
                <a:endParaRPr lang="en-US" altLang="zh-CN" sz="2400" b="1">
                  <a:solidFill>
                    <a:schemeClr val="tx2"/>
                  </a:solidFill>
                </a:endParaRPr>
              </a:p>
            </p:txBody>
          </p:sp>
        </p:grpSp>
      </p:grpSp>
      <p:grpSp>
        <p:nvGrpSpPr>
          <p:cNvPr id="80" name="Group 32"/>
          <p:cNvGrpSpPr>
            <a:grpSpLocks/>
          </p:cNvGrpSpPr>
          <p:nvPr/>
        </p:nvGrpSpPr>
        <p:grpSpPr bwMode="auto">
          <a:xfrm>
            <a:off x="212725" y="1055687"/>
            <a:ext cx="2522537" cy="2652713"/>
            <a:chOff x="22" y="508"/>
            <a:chExt cx="1589" cy="1671"/>
          </a:xfrm>
        </p:grpSpPr>
        <p:sp>
          <p:nvSpPr>
            <p:cNvPr id="81" name="Line 33"/>
            <p:cNvSpPr>
              <a:spLocks noChangeShapeType="1"/>
            </p:cNvSpPr>
            <p:nvPr/>
          </p:nvSpPr>
          <p:spPr bwMode="auto">
            <a:xfrm>
              <a:off x="657" y="1253"/>
              <a:ext cx="290" cy="2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2" name="Group 34"/>
            <p:cNvGrpSpPr>
              <a:grpSpLocks/>
            </p:cNvGrpSpPr>
            <p:nvPr/>
          </p:nvGrpSpPr>
          <p:grpSpPr bwMode="auto">
            <a:xfrm>
              <a:off x="316" y="826"/>
              <a:ext cx="409" cy="472"/>
              <a:chOff x="316" y="826"/>
              <a:chExt cx="409" cy="472"/>
            </a:xfrm>
          </p:grpSpPr>
          <p:sp>
            <p:nvSpPr>
              <p:cNvPr id="106" name="Oval 35"/>
              <p:cNvSpPr>
                <a:spLocks noChangeArrowheads="1"/>
              </p:cNvSpPr>
              <p:nvPr/>
            </p:nvSpPr>
            <p:spPr bwMode="auto">
              <a:xfrm>
                <a:off x="464" y="1014"/>
                <a:ext cx="260" cy="284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Text Box 36"/>
              <p:cNvSpPr txBox="1">
                <a:spLocks noChangeArrowheads="1"/>
              </p:cNvSpPr>
              <p:nvPr/>
            </p:nvSpPr>
            <p:spPr bwMode="auto">
              <a:xfrm>
                <a:off x="316" y="826"/>
                <a:ext cx="40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600" b="1" i="1">
                    <a:solidFill>
                      <a:schemeClr val="tx2"/>
                    </a:solidFill>
                    <a:latin typeface="Times New Roman" pitchFamily="18" charset="0"/>
                  </a:rPr>
                  <a:t>p</a:t>
                </a:r>
              </a:p>
            </p:txBody>
          </p:sp>
        </p:grpSp>
        <p:grpSp>
          <p:nvGrpSpPr>
            <p:cNvPr id="83" name="Group 37"/>
            <p:cNvGrpSpPr>
              <a:grpSpLocks/>
            </p:cNvGrpSpPr>
            <p:nvPr/>
          </p:nvGrpSpPr>
          <p:grpSpPr bwMode="auto">
            <a:xfrm>
              <a:off x="725" y="508"/>
              <a:ext cx="435" cy="464"/>
              <a:chOff x="725" y="508"/>
              <a:chExt cx="435" cy="464"/>
            </a:xfrm>
          </p:grpSpPr>
          <p:sp>
            <p:nvSpPr>
              <p:cNvPr id="104" name="Oval 38"/>
              <p:cNvSpPr>
                <a:spLocks noChangeArrowheads="1"/>
              </p:cNvSpPr>
              <p:nvPr/>
            </p:nvSpPr>
            <p:spPr bwMode="auto">
              <a:xfrm>
                <a:off x="900" y="687"/>
                <a:ext cx="260" cy="285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Text Box 39"/>
              <p:cNvSpPr txBox="1">
                <a:spLocks noChangeArrowheads="1"/>
              </p:cNvSpPr>
              <p:nvPr/>
            </p:nvSpPr>
            <p:spPr bwMode="auto">
              <a:xfrm>
                <a:off x="725" y="508"/>
                <a:ext cx="409" cy="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600" b="1" i="1">
                    <a:solidFill>
                      <a:schemeClr val="tx2"/>
                    </a:solidFill>
                    <a:latin typeface="Times New Roman" pitchFamily="18" charset="0"/>
                  </a:rPr>
                  <a:t>g</a:t>
                </a:r>
              </a:p>
            </p:txBody>
          </p:sp>
        </p:grpSp>
        <p:grpSp>
          <p:nvGrpSpPr>
            <p:cNvPr id="84" name="Group 40"/>
            <p:cNvGrpSpPr>
              <a:grpSpLocks/>
            </p:cNvGrpSpPr>
            <p:nvPr/>
          </p:nvGrpSpPr>
          <p:grpSpPr bwMode="auto">
            <a:xfrm>
              <a:off x="22" y="1298"/>
              <a:ext cx="409" cy="515"/>
              <a:chOff x="22" y="1298"/>
              <a:chExt cx="409" cy="515"/>
            </a:xfrm>
          </p:grpSpPr>
          <p:sp>
            <p:nvSpPr>
              <p:cNvPr id="102" name="AutoShape 41"/>
              <p:cNvSpPr>
                <a:spLocks noChangeArrowheads="1"/>
              </p:cNvSpPr>
              <p:nvPr/>
            </p:nvSpPr>
            <p:spPr bwMode="auto">
              <a:xfrm>
                <a:off x="166" y="1439"/>
                <a:ext cx="243" cy="37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Text Box 42"/>
              <p:cNvSpPr txBox="1">
                <a:spLocks noChangeArrowheads="1"/>
              </p:cNvSpPr>
              <p:nvPr/>
            </p:nvSpPr>
            <p:spPr bwMode="auto">
              <a:xfrm>
                <a:off x="22" y="1298"/>
                <a:ext cx="409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  <a:sym typeface="Symbol" pitchFamily="18" charset="2"/>
                  </a:rPr>
                  <a:t></a:t>
                </a:r>
                <a:endParaRPr lang="en-US" altLang="zh-CN" sz="2400" b="1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85" name="Group 43"/>
            <p:cNvGrpSpPr>
              <a:grpSpLocks/>
            </p:cNvGrpSpPr>
            <p:nvPr/>
          </p:nvGrpSpPr>
          <p:grpSpPr bwMode="auto">
            <a:xfrm>
              <a:off x="521" y="1684"/>
              <a:ext cx="409" cy="495"/>
              <a:chOff x="521" y="1684"/>
              <a:chExt cx="409" cy="495"/>
            </a:xfrm>
          </p:grpSpPr>
          <p:sp>
            <p:nvSpPr>
              <p:cNvPr id="100" name="AutoShape 44"/>
              <p:cNvSpPr>
                <a:spLocks noChangeArrowheads="1"/>
              </p:cNvSpPr>
              <p:nvPr/>
            </p:nvSpPr>
            <p:spPr bwMode="auto">
              <a:xfrm>
                <a:off x="631" y="1805"/>
                <a:ext cx="244" cy="37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Text Box 45"/>
              <p:cNvSpPr txBox="1">
                <a:spLocks noChangeArrowheads="1"/>
              </p:cNvSpPr>
              <p:nvPr/>
            </p:nvSpPr>
            <p:spPr bwMode="auto">
              <a:xfrm>
                <a:off x="521" y="1684"/>
                <a:ext cx="409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  <a:sym typeface="Symbol" pitchFamily="18" charset="2"/>
                  </a:rPr>
                  <a:t></a:t>
                </a:r>
                <a:endParaRPr lang="en-US" altLang="zh-CN" sz="2400" b="1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86" name="Group 46"/>
            <p:cNvGrpSpPr>
              <a:grpSpLocks/>
            </p:cNvGrpSpPr>
            <p:nvPr/>
          </p:nvGrpSpPr>
          <p:grpSpPr bwMode="auto">
            <a:xfrm>
              <a:off x="1088" y="1684"/>
              <a:ext cx="409" cy="495"/>
              <a:chOff x="1088" y="1684"/>
              <a:chExt cx="409" cy="495"/>
            </a:xfrm>
          </p:grpSpPr>
          <p:sp>
            <p:nvSpPr>
              <p:cNvPr id="98" name="AutoShape 47"/>
              <p:cNvSpPr>
                <a:spLocks noChangeArrowheads="1"/>
              </p:cNvSpPr>
              <p:nvPr/>
            </p:nvSpPr>
            <p:spPr bwMode="auto">
              <a:xfrm>
                <a:off x="1171" y="1805"/>
                <a:ext cx="243" cy="37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Text Box 48"/>
              <p:cNvSpPr txBox="1">
                <a:spLocks noChangeArrowheads="1"/>
              </p:cNvSpPr>
              <p:nvPr/>
            </p:nvSpPr>
            <p:spPr bwMode="auto">
              <a:xfrm>
                <a:off x="1088" y="1684"/>
                <a:ext cx="409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  <a:sym typeface="Symbol" pitchFamily="18" charset="2"/>
                  </a:rPr>
                  <a:t></a:t>
                </a:r>
                <a:endParaRPr lang="en-US" altLang="zh-CN" sz="2400" b="1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7" name="Line 49"/>
            <p:cNvSpPr>
              <a:spLocks noChangeShapeType="1"/>
            </p:cNvSpPr>
            <p:nvPr/>
          </p:nvSpPr>
          <p:spPr bwMode="auto">
            <a:xfrm flipH="1">
              <a:off x="748" y="1625"/>
              <a:ext cx="172" cy="1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50"/>
            <p:cNvSpPr>
              <a:spLocks noChangeShapeType="1"/>
            </p:cNvSpPr>
            <p:nvPr/>
          </p:nvSpPr>
          <p:spPr bwMode="auto">
            <a:xfrm>
              <a:off x="1124" y="1625"/>
              <a:ext cx="168" cy="1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51"/>
            <p:cNvSpPr>
              <a:spLocks noChangeShapeType="1"/>
            </p:cNvSpPr>
            <p:nvPr/>
          </p:nvSpPr>
          <p:spPr bwMode="auto">
            <a:xfrm flipH="1">
              <a:off x="703" y="911"/>
              <a:ext cx="203" cy="1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0" name="Group 52"/>
            <p:cNvGrpSpPr>
              <a:grpSpLocks/>
            </p:cNvGrpSpPr>
            <p:nvPr/>
          </p:nvGrpSpPr>
          <p:grpSpPr bwMode="auto">
            <a:xfrm>
              <a:off x="816" y="1139"/>
              <a:ext cx="408" cy="537"/>
              <a:chOff x="816" y="1139"/>
              <a:chExt cx="408" cy="537"/>
            </a:xfrm>
          </p:grpSpPr>
          <p:sp>
            <p:nvSpPr>
              <p:cNvPr id="96" name="Oval 53"/>
              <p:cNvSpPr>
                <a:spLocks noChangeArrowheads="1"/>
              </p:cNvSpPr>
              <p:nvPr/>
            </p:nvSpPr>
            <p:spPr bwMode="auto">
              <a:xfrm>
                <a:off x="891" y="1391"/>
                <a:ext cx="260" cy="285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Text Box 54"/>
              <p:cNvSpPr txBox="1">
                <a:spLocks noChangeArrowheads="1"/>
              </p:cNvSpPr>
              <p:nvPr/>
            </p:nvSpPr>
            <p:spPr bwMode="auto">
              <a:xfrm>
                <a:off x="816" y="1139"/>
                <a:ext cx="408" cy="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600" b="1" i="1">
                    <a:solidFill>
                      <a:schemeClr val="tx2"/>
                    </a:solidFill>
                    <a:latin typeface="Times New Roman" pitchFamily="18" charset="0"/>
                  </a:rPr>
                  <a:t>s</a:t>
                </a:r>
              </a:p>
            </p:txBody>
          </p:sp>
        </p:grpSp>
        <p:sp>
          <p:nvSpPr>
            <p:cNvPr id="91" name="Line 55"/>
            <p:cNvSpPr>
              <a:spLocks noChangeShapeType="1"/>
            </p:cNvSpPr>
            <p:nvPr/>
          </p:nvSpPr>
          <p:spPr bwMode="auto">
            <a:xfrm flipH="1">
              <a:off x="295" y="1253"/>
              <a:ext cx="181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" name="Group 56"/>
            <p:cNvGrpSpPr>
              <a:grpSpLocks/>
            </p:cNvGrpSpPr>
            <p:nvPr/>
          </p:nvGrpSpPr>
          <p:grpSpPr bwMode="auto">
            <a:xfrm>
              <a:off x="1202" y="1026"/>
              <a:ext cx="409" cy="452"/>
              <a:chOff x="1202" y="1026"/>
              <a:chExt cx="409" cy="452"/>
            </a:xfrm>
          </p:grpSpPr>
          <p:sp>
            <p:nvSpPr>
              <p:cNvPr id="94" name="AutoShape 57"/>
              <p:cNvSpPr>
                <a:spLocks noChangeArrowheads="1"/>
              </p:cNvSpPr>
              <p:nvPr/>
            </p:nvSpPr>
            <p:spPr bwMode="auto">
              <a:xfrm>
                <a:off x="1318" y="1103"/>
                <a:ext cx="244" cy="375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Text Box 58"/>
              <p:cNvSpPr txBox="1">
                <a:spLocks noChangeArrowheads="1"/>
              </p:cNvSpPr>
              <p:nvPr/>
            </p:nvSpPr>
            <p:spPr bwMode="auto">
              <a:xfrm>
                <a:off x="1202" y="1026"/>
                <a:ext cx="409" cy="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  <a:sym typeface="Symbol" pitchFamily="18" charset="2"/>
                  </a:rPr>
                  <a:t></a:t>
                </a:r>
                <a:endParaRPr lang="en-US" altLang="zh-CN" sz="2400" b="1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93" name="Line 59"/>
            <p:cNvSpPr>
              <a:spLocks noChangeShapeType="1"/>
            </p:cNvSpPr>
            <p:nvPr/>
          </p:nvSpPr>
          <p:spPr bwMode="auto">
            <a:xfrm>
              <a:off x="1136" y="897"/>
              <a:ext cx="293" cy="1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0" name="Group 62"/>
          <p:cNvGrpSpPr>
            <a:grpSpLocks/>
          </p:cNvGrpSpPr>
          <p:nvPr/>
        </p:nvGrpSpPr>
        <p:grpSpPr bwMode="auto">
          <a:xfrm>
            <a:off x="2709862" y="1009650"/>
            <a:ext cx="2941638" cy="2771775"/>
            <a:chOff x="1730" y="278"/>
            <a:chExt cx="1853" cy="1746"/>
          </a:xfrm>
        </p:grpSpPr>
        <p:grpSp>
          <p:nvGrpSpPr>
            <p:cNvPr id="111" name="Group 63"/>
            <p:cNvGrpSpPr>
              <a:grpSpLocks/>
            </p:cNvGrpSpPr>
            <p:nvPr/>
          </p:nvGrpSpPr>
          <p:grpSpPr bwMode="auto">
            <a:xfrm>
              <a:off x="2395" y="618"/>
              <a:ext cx="401" cy="485"/>
              <a:chOff x="2252" y="799"/>
              <a:chExt cx="401" cy="485"/>
            </a:xfrm>
          </p:grpSpPr>
          <p:sp>
            <p:nvSpPr>
              <p:cNvPr id="136" name="Oval 64"/>
              <p:cNvSpPr>
                <a:spLocks noChangeArrowheads="1"/>
              </p:cNvSpPr>
              <p:nvPr/>
            </p:nvSpPr>
            <p:spPr bwMode="auto">
              <a:xfrm>
                <a:off x="2382" y="998"/>
                <a:ext cx="255" cy="28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" name="Text Box 65"/>
              <p:cNvSpPr txBox="1">
                <a:spLocks noChangeArrowheads="1"/>
              </p:cNvSpPr>
              <p:nvPr/>
            </p:nvSpPr>
            <p:spPr bwMode="auto">
              <a:xfrm>
                <a:off x="2252" y="799"/>
                <a:ext cx="401" cy="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600" b="1" i="1">
                    <a:solidFill>
                      <a:schemeClr val="tx2"/>
                    </a:solidFill>
                    <a:latin typeface="Times New Roman" pitchFamily="18" charset="0"/>
                  </a:rPr>
                  <a:t>s</a:t>
                </a:r>
              </a:p>
            </p:txBody>
          </p:sp>
        </p:grpSp>
        <p:grpSp>
          <p:nvGrpSpPr>
            <p:cNvPr id="112" name="Group 66"/>
            <p:cNvGrpSpPr>
              <a:grpSpLocks/>
            </p:cNvGrpSpPr>
            <p:nvPr/>
          </p:nvGrpSpPr>
          <p:grpSpPr bwMode="auto">
            <a:xfrm>
              <a:off x="2789" y="278"/>
              <a:ext cx="418" cy="497"/>
              <a:chOff x="2789" y="278"/>
              <a:chExt cx="418" cy="497"/>
            </a:xfrm>
          </p:grpSpPr>
          <p:sp>
            <p:nvSpPr>
              <p:cNvPr id="134" name="Oval 67"/>
              <p:cNvSpPr>
                <a:spLocks noChangeArrowheads="1"/>
              </p:cNvSpPr>
              <p:nvPr/>
            </p:nvSpPr>
            <p:spPr bwMode="auto">
              <a:xfrm>
                <a:off x="2952" y="489"/>
                <a:ext cx="255" cy="28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Text Box 68"/>
              <p:cNvSpPr txBox="1">
                <a:spLocks noChangeArrowheads="1"/>
              </p:cNvSpPr>
              <p:nvPr/>
            </p:nvSpPr>
            <p:spPr bwMode="auto">
              <a:xfrm>
                <a:off x="2789" y="278"/>
                <a:ext cx="401" cy="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600" b="1" i="1">
                    <a:solidFill>
                      <a:schemeClr val="tx2"/>
                    </a:solidFill>
                    <a:latin typeface="Times New Roman" pitchFamily="18" charset="0"/>
                  </a:rPr>
                  <a:t>g</a:t>
                </a:r>
              </a:p>
            </p:txBody>
          </p:sp>
        </p:grpSp>
        <p:grpSp>
          <p:nvGrpSpPr>
            <p:cNvPr id="113" name="Group 69"/>
            <p:cNvGrpSpPr>
              <a:grpSpLocks/>
            </p:cNvGrpSpPr>
            <p:nvPr/>
          </p:nvGrpSpPr>
          <p:grpSpPr bwMode="auto">
            <a:xfrm>
              <a:off x="1730" y="1520"/>
              <a:ext cx="401" cy="504"/>
              <a:chOff x="1587" y="1701"/>
              <a:chExt cx="401" cy="504"/>
            </a:xfrm>
          </p:grpSpPr>
          <p:sp>
            <p:nvSpPr>
              <p:cNvPr id="132" name="AutoShape 70"/>
              <p:cNvSpPr>
                <a:spLocks noChangeArrowheads="1"/>
              </p:cNvSpPr>
              <p:nvPr/>
            </p:nvSpPr>
            <p:spPr bwMode="auto">
              <a:xfrm>
                <a:off x="1730" y="1829"/>
                <a:ext cx="239" cy="37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Text Box 71"/>
              <p:cNvSpPr txBox="1">
                <a:spLocks noChangeArrowheads="1"/>
              </p:cNvSpPr>
              <p:nvPr/>
            </p:nvSpPr>
            <p:spPr bwMode="auto">
              <a:xfrm>
                <a:off x="1587" y="1701"/>
                <a:ext cx="401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  <a:sym typeface="Symbol" pitchFamily="18" charset="2"/>
                  </a:rPr>
                  <a:t></a:t>
                </a:r>
                <a:endParaRPr lang="en-US" altLang="zh-CN" sz="2400" b="1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14" name="Group 72"/>
            <p:cNvGrpSpPr>
              <a:grpSpLocks/>
            </p:cNvGrpSpPr>
            <p:nvPr/>
          </p:nvGrpSpPr>
          <p:grpSpPr bwMode="auto">
            <a:xfrm>
              <a:off x="2297" y="1548"/>
              <a:ext cx="401" cy="476"/>
              <a:chOff x="2154" y="1729"/>
              <a:chExt cx="401" cy="476"/>
            </a:xfrm>
          </p:grpSpPr>
          <p:sp>
            <p:nvSpPr>
              <p:cNvPr id="130" name="AutoShape 73"/>
              <p:cNvSpPr>
                <a:spLocks noChangeArrowheads="1"/>
              </p:cNvSpPr>
              <p:nvPr/>
            </p:nvSpPr>
            <p:spPr bwMode="auto">
              <a:xfrm>
                <a:off x="2268" y="1829"/>
                <a:ext cx="239" cy="37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Text Box 74"/>
              <p:cNvSpPr txBox="1">
                <a:spLocks noChangeArrowheads="1"/>
              </p:cNvSpPr>
              <p:nvPr/>
            </p:nvSpPr>
            <p:spPr bwMode="auto">
              <a:xfrm>
                <a:off x="2154" y="1729"/>
                <a:ext cx="401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  <a:sym typeface="Symbol" pitchFamily="18" charset="2"/>
                  </a:rPr>
                  <a:t></a:t>
                </a:r>
                <a:endParaRPr lang="en-US" altLang="zh-CN" sz="2400" b="1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15" name="Group 75"/>
            <p:cNvGrpSpPr>
              <a:grpSpLocks/>
            </p:cNvGrpSpPr>
            <p:nvPr/>
          </p:nvGrpSpPr>
          <p:grpSpPr bwMode="auto">
            <a:xfrm>
              <a:off x="2751" y="1225"/>
              <a:ext cx="401" cy="486"/>
              <a:chOff x="2608" y="1406"/>
              <a:chExt cx="401" cy="486"/>
            </a:xfrm>
          </p:grpSpPr>
          <p:sp>
            <p:nvSpPr>
              <p:cNvPr id="128" name="AutoShape 76"/>
              <p:cNvSpPr>
                <a:spLocks noChangeArrowheads="1"/>
              </p:cNvSpPr>
              <p:nvPr/>
            </p:nvSpPr>
            <p:spPr bwMode="auto">
              <a:xfrm>
                <a:off x="2699" y="1516"/>
                <a:ext cx="239" cy="37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Text Box 77"/>
              <p:cNvSpPr txBox="1">
                <a:spLocks noChangeArrowheads="1"/>
              </p:cNvSpPr>
              <p:nvPr/>
            </p:nvSpPr>
            <p:spPr bwMode="auto">
              <a:xfrm>
                <a:off x="2608" y="1406"/>
                <a:ext cx="401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  <a:sym typeface="Symbol" pitchFamily="18" charset="2"/>
                  </a:rPr>
                  <a:t></a:t>
                </a:r>
                <a:endParaRPr lang="en-US" altLang="zh-CN" sz="2400" b="1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16" name="Line 78"/>
            <p:cNvSpPr>
              <a:spLocks noChangeShapeType="1"/>
            </p:cNvSpPr>
            <p:nvPr/>
          </p:nvSpPr>
          <p:spPr bwMode="auto">
            <a:xfrm flipH="1">
              <a:off x="1996" y="1439"/>
              <a:ext cx="174" cy="1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79"/>
            <p:cNvSpPr>
              <a:spLocks noChangeShapeType="1"/>
            </p:cNvSpPr>
            <p:nvPr/>
          </p:nvSpPr>
          <p:spPr bwMode="auto">
            <a:xfrm>
              <a:off x="2343" y="1435"/>
              <a:ext cx="187" cy="2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80"/>
            <p:cNvSpPr>
              <a:spLocks noChangeShapeType="1"/>
            </p:cNvSpPr>
            <p:nvPr/>
          </p:nvSpPr>
          <p:spPr bwMode="auto">
            <a:xfrm flipH="1">
              <a:off x="2771" y="714"/>
              <a:ext cx="199" cy="1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81"/>
            <p:cNvSpPr>
              <a:spLocks noChangeShapeType="1"/>
            </p:cNvSpPr>
            <p:nvPr/>
          </p:nvSpPr>
          <p:spPr bwMode="auto">
            <a:xfrm>
              <a:off x="2744" y="1076"/>
              <a:ext cx="211" cy="2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0" name="Group 82"/>
            <p:cNvGrpSpPr>
              <a:grpSpLocks/>
            </p:cNvGrpSpPr>
            <p:nvPr/>
          </p:nvGrpSpPr>
          <p:grpSpPr bwMode="auto">
            <a:xfrm>
              <a:off x="2033" y="961"/>
              <a:ext cx="400" cy="521"/>
              <a:chOff x="1890" y="1142"/>
              <a:chExt cx="400" cy="521"/>
            </a:xfrm>
          </p:grpSpPr>
          <p:sp>
            <p:nvSpPr>
              <p:cNvPr id="126" name="Oval 83"/>
              <p:cNvSpPr>
                <a:spLocks noChangeArrowheads="1"/>
              </p:cNvSpPr>
              <p:nvPr/>
            </p:nvSpPr>
            <p:spPr bwMode="auto">
              <a:xfrm>
                <a:off x="1997" y="1377"/>
                <a:ext cx="255" cy="28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Text Box 84"/>
              <p:cNvSpPr txBox="1">
                <a:spLocks noChangeArrowheads="1"/>
              </p:cNvSpPr>
              <p:nvPr/>
            </p:nvSpPr>
            <p:spPr bwMode="auto">
              <a:xfrm>
                <a:off x="1890" y="1142"/>
                <a:ext cx="400" cy="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600" b="1" i="1">
                    <a:solidFill>
                      <a:schemeClr val="tx2"/>
                    </a:solidFill>
                    <a:latin typeface="Times New Roman" pitchFamily="18" charset="0"/>
                  </a:rPr>
                  <a:t>p</a:t>
                </a:r>
              </a:p>
            </p:txBody>
          </p:sp>
        </p:grpSp>
        <p:sp>
          <p:nvSpPr>
            <p:cNvPr id="121" name="Line 85"/>
            <p:cNvSpPr>
              <a:spLocks noChangeShapeType="1"/>
            </p:cNvSpPr>
            <p:nvPr/>
          </p:nvSpPr>
          <p:spPr bwMode="auto">
            <a:xfrm flipH="1">
              <a:off x="2373" y="1076"/>
              <a:ext cx="200" cy="1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2" name="Group 86"/>
            <p:cNvGrpSpPr>
              <a:grpSpLocks/>
            </p:cNvGrpSpPr>
            <p:nvPr/>
          </p:nvGrpSpPr>
          <p:grpSpPr bwMode="auto">
            <a:xfrm>
              <a:off x="3182" y="885"/>
              <a:ext cx="401" cy="465"/>
              <a:chOff x="3039" y="1066"/>
              <a:chExt cx="401" cy="465"/>
            </a:xfrm>
          </p:grpSpPr>
          <p:sp>
            <p:nvSpPr>
              <p:cNvPr id="124" name="AutoShape 87"/>
              <p:cNvSpPr>
                <a:spLocks noChangeArrowheads="1"/>
              </p:cNvSpPr>
              <p:nvPr/>
            </p:nvSpPr>
            <p:spPr bwMode="auto">
              <a:xfrm>
                <a:off x="3139" y="1155"/>
                <a:ext cx="239" cy="37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Text Box 88"/>
              <p:cNvSpPr txBox="1">
                <a:spLocks noChangeArrowheads="1"/>
              </p:cNvSpPr>
              <p:nvPr/>
            </p:nvSpPr>
            <p:spPr bwMode="auto">
              <a:xfrm>
                <a:off x="3039" y="1066"/>
                <a:ext cx="401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  <a:sym typeface="Symbol" pitchFamily="18" charset="2"/>
                  </a:rPr>
                  <a:t></a:t>
                </a:r>
                <a:endParaRPr lang="en-US" altLang="zh-CN" sz="2400" b="1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23" name="Line 89"/>
            <p:cNvSpPr>
              <a:spLocks noChangeShapeType="1"/>
            </p:cNvSpPr>
            <p:nvPr/>
          </p:nvSpPr>
          <p:spPr bwMode="auto">
            <a:xfrm>
              <a:off x="3184" y="715"/>
              <a:ext cx="21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8" name="AutoShape 23"/>
          <p:cNvSpPr>
            <a:spLocks noChangeArrowheads="1"/>
          </p:cNvSpPr>
          <p:nvPr/>
        </p:nvSpPr>
        <p:spPr bwMode="auto">
          <a:xfrm>
            <a:off x="3880814" y="4063354"/>
            <a:ext cx="1440000" cy="185738"/>
          </a:xfrm>
          <a:prstGeom prst="rightArrow">
            <a:avLst>
              <a:gd name="adj1" fmla="val 50000"/>
              <a:gd name="adj2" fmla="val 1579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" name="Text Box 44"/>
          <p:cNvSpPr txBox="1">
            <a:spLocks noChangeArrowheads="1"/>
          </p:cNvSpPr>
          <p:nvPr/>
        </p:nvSpPr>
        <p:spPr bwMode="auto">
          <a:xfrm>
            <a:off x="3811239" y="4390182"/>
            <a:ext cx="16609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err="1" smtClean="0"/>
              <a:t>Zag</a:t>
            </a:r>
            <a:r>
              <a:rPr lang="en-US" altLang="zh-CN" sz="2800" dirty="0" smtClean="0"/>
              <a:t>-Zig </a:t>
            </a:r>
            <a:r>
              <a:rPr lang="en-US" altLang="zh-CN" sz="2800" dirty="0" smtClean="0">
                <a:ea typeface="隶书" pitchFamily="49" charset="-122"/>
              </a:rPr>
              <a:t>(s)</a:t>
            </a:r>
            <a:endParaRPr lang="zh-CN" altLang="en-US" sz="2800" dirty="0"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377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506" name="Picture 3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9" y="1275160"/>
            <a:ext cx="2376487" cy="1674019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233508" name="Picture 3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00339" y="1869281"/>
            <a:ext cx="1800225" cy="63817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233510" name="Picture 38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3438" y="1113235"/>
            <a:ext cx="1797050" cy="1999059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684214" y="1221581"/>
            <a:ext cx="13988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solidFill>
                  <a:schemeClr val="bg1"/>
                </a:solidFill>
              </a:rPr>
              <a:t>Splay(1,S)</a:t>
            </a:r>
          </a:p>
        </p:txBody>
      </p:sp>
      <p:sp>
        <p:nvSpPr>
          <p:cNvPr id="233501" name="Text Box 29"/>
          <p:cNvSpPr txBox="1">
            <a:spLocks noChangeArrowheads="1"/>
          </p:cNvSpPr>
          <p:nvPr/>
        </p:nvSpPr>
        <p:spPr bwMode="auto">
          <a:xfrm>
            <a:off x="6856413" y="2521744"/>
            <a:ext cx="1244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endParaRPr lang="zh-CN" altLang="en-US" sz="1800"/>
          </a:p>
        </p:txBody>
      </p:sp>
      <p:pic>
        <p:nvPicPr>
          <p:cNvPr id="233511" name="Picture 39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7050" y="1762125"/>
            <a:ext cx="1238250" cy="97155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233513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2842022"/>
            <a:ext cx="1509712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3514" name="Picture 4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4" y="3327797"/>
            <a:ext cx="1576387" cy="59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3515" name="Picture 4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9" y="2787254"/>
            <a:ext cx="1303337" cy="1853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600770" y="341432"/>
            <a:ext cx="64157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solidFill>
                  <a:srgbClr val="00B0F0"/>
                </a:solidFill>
                <a:ea typeface="黑体" pitchFamily="2" charset="-122"/>
              </a:rPr>
              <a:t>Splay</a:t>
            </a:r>
            <a:endParaRPr lang="en-US" altLang="zh-CN" sz="4000" dirty="0">
              <a:solidFill>
                <a:srgbClr val="00B0F0"/>
              </a:solidFill>
              <a:ea typeface="黑体" pitchFamily="2" charset="-122"/>
            </a:endParaRPr>
          </a:p>
        </p:txBody>
      </p:sp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250031"/>
            <a:ext cx="810816" cy="80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992438" y="52609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样</a:t>
            </a:r>
            <a:r>
              <a:rPr lang="zh-CN" altLang="en-US" sz="2800" dirty="0" smtClean="0">
                <a:solidFill>
                  <a:schemeClr val="bg1"/>
                </a:solidFill>
              </a:rPr>
              <a:t>例说明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4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8800">
        <p:dissolve/>
      </p:transition>
    </mc:Choice>
    <mc:Fallback xmlns="">
      <p:transition spd="slow" advTm="488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2" name="Rectangle 6"/>
          <p:cNvSpPr>
            <a:spLocks noGrp="1" noRot="1" noChangeArrowheads="1"/>
          </p:cNvSpPr>
          <p:nvPr>
            <p:ph type="body" sz="half" idx="2"/>
          </p:nvPr>
        </p:nvSpPr>
        <p:spPr>
          <a:xfrm>
            <a:off x="4685838" y="1040440"/>
            <a:ext cx="2728913" cy="300175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3300" dirty="0"/>
              <a:t>求极值</a:t>
            </a:r>
            <a:endParaRPr lang="en-US" altLang="zh-CN" sz="3300" dirty="0" smtClean="0"/>
          </a:p>
          <a:p>
            <a:pPr>
              <a:spcBef>
                <a:spcPct val="50000"/>
              </a:spcBef>
            </a:pPr>
            <a:r>
              <a:rPr lang="zh-CN" altLang="en-US" sz="3300" dirty="0" smtClean="0"/>
              <a:t>删除</a:t>
            </a:r>
            <a:endParaRPr lang="zh-CN" altLang="en-US" sz="3300" dirty="0"/>
          </a:p>
          <a:p>
            <a:pPr>
              <a:spcBef>
                <a:spcPct val="50000"/>
              </a:spcBef>
            </a:pPr>
            <a:r>
              <a:rPr lang="zh-CN" altLang="en-US" sz="3300" dirty="0"/>
              <a:t>合并</a:t>
            </a:r>
          </a:p>
          <a:p>
            <a:pPr>
              <a:spcBef>
                <a:spcPct val="50000"/>
              </a:spcBef>
            </a:pPr>
            <a:r>
              <a:rPr lang="zh-CN" altLang="en-US" sz="3300" dirty="0"/>
              <a:t>分离</a:t>
            </a:r>
          </a:p>
        </p:txBody>
      </p:sp>
      <p:sp>
        <p:nvSpPr>
          <p:cNvPr id="234499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348791" y="1040440"/>
            <a:ext cx="2735263" cy="2936349"/>
          </a:xfrm>
        </p:spPr>
        <p:txBody>
          <a:bodyPr/>
          <a:lstStyle/>
          <a:p>
            <a:r>
              <a:rPr lang="zh-CN" altLang="en-US" sz="3300" dirty="0"/>
              <a:t>查找</a:t>
            </a:r>
          </a:p>
          <a:p>
            <a:r>
              <a:rPr lang="zh-CN" altLang="en-US" sz="3300" dirty="0" smtClean="0"/>
              <a:t>插入</a:t>
            </a:r>
            <a:endParaRPr lang="en-US" altLang="zh-CN" sz="3300" dirty="0" smtClean="0"/>
          </a:p>
          <a:p>
            <a:r>
              <a:rPr lang="zh-CN" altLang="en-US" sz="3300" dirty="0"/>
              <a:t>求前趋   </a:t>
            </a:r>
          </a:p>
          <a:p>
            <a:pPr>
              <a:spcBef>
                <a:spcPct val="50000"/>
              </a:spcBef>
            </a:pPr>
            <a:r>
              <a:rPr lang="zh-CN" altLang="en-US" sz="3300" dirty="0"/>
              <a:t>求</a:t>
            </a:r>
            <a:r>
              <a:rPr lang="zh-CN" altLang="en-US" sz="3300" dirty="0" smtClean="0"/>
              <a:t>后继</a:t>
            </a:r>
            <a:endParaRPr lang="en-US" altLang="zh-CN" sz="3300" dirty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600770" y="332554"/>
            <a:ext cx="64157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00B0F0"/>
                </a:solidFill>
                <a:ea typeface="黑体" pitchFamily="2" charset="-122"/>
              </a:rPr>
              <a:t>伸展树的操作</a:t>
            </a:r>
            <a:endParaRPr lang="en-US" altLang="zh-CN" sz="4000" dirty="0">
              <a:solidFill>
                <a:srgbClr val="00B0F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4632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8800">
        <p15:prstTrans prst="pageCurlDouble"/>
      </p:transition>
    </mc:Choice>
    <mc:Fallback xmlns="">
      <p:transition spd="slow" advTm="488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9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450575" y="1049318"/>
            <a:ext cx="2735263" cy="4863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>
                <a:solidFill>
                  <a:srgbClr val="92D050"/>
                </a:solidFill>
              </a:rPr>
              <a:t>求</a:t>
            </a:r>
            <a:r>
              <a:rPr lang="zh-CN" altLang="en-US" sz="2800" dirty="0">
                <a:solidFill>
                  <a:srgbClr val="92D050"/>
                </a:solidFill>
              </a:rPr>
              <a:t>前</a:t>
            </a:r>
            <a:r>
              <a:rPr lang="zh-CN" altLang="en-US" sz="2800" dirty="0" smtClean="0">
                <a:solidFill>
                  <a:srgbClr val="92D050"/>
                </a:solidFill>
              </a:rPr>
              <a:t>趋</a:t>
            </a:r>
            <a:r>
              <a:rPr lang="en-US" altLang="zh-CN" sz="2800" dirty="0" smtClean="0">
                <a:solidFill>
                  <a:srgbClr val="92D050"/>
                </a:solidFill>
              </a:rPr>
              <a:t>\</a:t>
            </a:r>
            <a:r>
              <a:rPr lang="zh-CN" altLang="en-US" sz="2800" dirty="0" smtClean="0">
                <a:solidFill>
                  <a:srgbClr val="92D050"/>
                </a:solidFill>
              </a:rPr>
              <a:t>求</a:t>
            </a:r>
            <a:r>
              <a:rPr lang="zh-CN" altLang="en-US" sz="2800" dirty="0">
                <a:solidFill>
                  <a:srgbClr val="92D050"/>
                </a:solidFill>
              </a:rPr>
              <a:t>后继</a:t>
            </a:r>
            <a:endParaRPr lang="en-US" altLang="zh-CN" sz="28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/>
              <a:t>   </a:t>
            </a:r>
            <a:endParaRPr lang="zh-CN" altLang="en-US" sz="2800" dirty="0"/>
          </a:p>
          <a:p>
            <a:pPr marL="0" indent="0">
              <a:buNone/>
            </a:pPr>
            <a:endParaRPr lang="zh-CN" altLang="en-US" sz="2800" dirty="0">
              <a:solidFill>
                <a:srgbClr val="92D050"/>
              </a:solidFill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600770" y="341432"/>
            <a:ext cx="64157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00B0F0"/>
                </a:solidFill>
                <a:ea typeface="黑体" pitchFamily="2" charset="-122"/>
              </a:rPr>
              <a:t>伸展树的操作</a:t>
            </a:r>
            <a:endParaRPr lang="en-US" altLang="zh-CN" sz="4000" dirty="0">
              <a:solidFill>
                <a:srgbClr val="00B0F0"/>
              </a:solidFill>
              <a:ea typeface="黑体" pitchFamily="2" charset="-122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041604" y="1535634"/>
            <a:ext cx="75340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查找该节点。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该节点</a:t>
            </a:r>
            <a:r>
              <a:rPr lang="zh-CN" altLang="en-US" sz="2400" dirty="0" smtClean="0"/>
              <a:t>的前驱为左子树的最大值，该节点的后继为右子树的最小值。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2967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48800">
        <p14:pan dir="u"/>
      </p:transition>
    </mc:Choice>
    <mc:Fallback xmlns="">
      <p:transition spd="slow" advTm="488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9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450575" y="1049318"/>
            <a:ext cx="2735263" cy="4863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>
                <a:solidFill>
                  <a:srgbClr val="92D050"/>
                </a:solidFill>
              </a:rPr>
              <a:t>删除</a:t>
            </a:r>
            <a:endParaRPr lang="zh-CN" altLang="en-US" sz="2800" dirty="0">
              <a:solidFill>
                <a:srgbClr val="92D050"/>
              </a:solidFill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600770" y="341432"/>
            <a:ext cx="64157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00B0F0"/>
                </a:solidFill>
                <a:ea typeface="黑体" pitchFamily="2" charset="-122"/>
              </a:rPr>
              <a:t>伸展树的操作</a:t>
            </a:r>
            <a:endParaRPr lang="en-US" altLang="zh-CN" sz="4000" dirty="0">
              <a:solidFill>
                <a:srgbClr val="00B0F0"/>
              </a:solidFill>
              <a:ea typeface="黑体" pitchFamily="2" charset="-122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041604" y="1535634"/>
            <a:ext cx="7534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如果该节点没有孩子，</a:t>
            </a:r>
            <a:r>
              <a:rPr lang="zh-CN" altLang="en-US" sz="2400" dirty="0"/>
              <a:t>那么直接</a:t>
            </a:r>
            <a:r>
              <a:rPr lang="zh-CN" altLang="en-US" sz="2400" dirty="0" smtClean="0"/>
              <a:t>将</a:t>
            </a:r>
            <a:r>
              <a:rPr lang="zh-CN" altLang="en-US" sz="2400" dirty="0"/>
              <a:t>该节点</a:t>
            </a:r>
            <a:r>
              <a:rPr lang="zh-CN" altLang="en-US" sz="2400" dirty="0" smtClean="0"/>
              <a:t>删去，将</a:t>
            </a:r>
            <a:r>
              <a:rPr lang="zh-CN" altLang="en-US" sz="2400" dirty="0"/>
              <a:t>该</a:t>
            </a:r>
            <a:r>
              <a:rPr lang="zh-CN" altLang="en-US" sz="2400" dirty="0" smtClean="0"/>
              <a:t>节点的</a:t>
            </a:r>
            <a:r>
              <a:rPr lang="zh-CN" altLang="en-US" sz="2400" dirty="0"/>
              <a:t>父节点</a:t>
            </a:r>
            <a:r>
              <a:rPr lang="zh-CN" altLang="en-US" sz="2400" dirty="0" smtClean="0"/>
              <a:t>调整到</a:t>
            </a:r>
            <a:r>
              <a:rPr lang="zh-CN" altLang="en-US" sz="2400" dirty="0"/>
              <a:t>伸展树的根节点处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如果该</a:t>
            </a:r>
            <a:r>
              <a:rPr lang="zh-CN" altLang="en-US" sz="2400" dirty="0" smtClean="0"/>
              <a:t>节点有</a:t>
            </a:r>
            <a:r>
              <a:rPr lang="zh-CN" altLang="en-US" sz="2400" dirty="0"/>
              <a:t>孩子，</a:t>
            </a:r>
            <a:r>
              <a:rPr lang="zh-CN" altLang="en-US" sz="2400" dirty="0" smtClean="0"/>
              <a:t>那么用该节点的后继替换</a:t>
            </a:r>
            <a:r>
              <a:rPr lang="zh-CN" altLang="en-US" sz="2400" dirty="0"/>
              <a:t>该节点</a:t>
            </a:r>
            <a:r>
              <a:rPr lang="zh-CN" altLang="en-US" sz="2400" dirty="0" smtClean="0"/>
              <a:t>，将</a:t>
            </a:r>
            <a:r>
              <a:rPr lang="zh-CN" altLang="en-US" sz="2400" dirty="0"/>
              <a:t>该</a:t>
            </a:r>
            <a:r>
              <a:rPr lang="zh-CN" altLang="en-US" sz="2400" dirty="0" smtClean="0"/>
              <a:t>节点调整</a:t>
            </a:r>
            <a:r>
              <a:rPr lang="zh-CN" altLang="en-US" sz="2400" dirty="0"/>
              <a:t>到伸展树的根节点处。</a:t>
            </a:r>
          </a:p>
        </p:txBody>
      </p:sp>
    </p:spTree>
    <p:extLst>
      <p:ext uri="{BB962C8B-B14F-4D97-AF65-F5344CB8AC3E}">
        <p14:creationId xmlns:p14="http://schemas.microsoft.com/office/powerpoint/2010/main" val="291032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800">
        <p:fade/>
      </p:transition>
    </mc:Choice>
    <mc:Fallback xmlns="">
      <p:transition spd="med" advTm="488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9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450575" y="1049318"/>
            <a:ext cx="2735263" cy="4863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>
                <a:solidFill>
                  <a:srgbClr val="92D050"/>
                </a:solidFill>
              </a:rPr>
              <a:t>合并</a:t>
            </a:r>
            <a:endParaRPr lang="zh-CN" altLang="en-US" sz="2800" dirty="0">
              <a:solidFill>
                <a:srgbClr val="92D050"/>
              </a:solidFill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600770" y="341432"/>
            <a:ext cx="64157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00B0F0"/>
                </a:solidFill>
                <a:ea typeface="黑体" pitchFamily="2" charset="-122"/>
              </a:rPr>
              <a:t>伸展树的操作</a:t>
            </a:r>
            <a:endParaRPr lang="en-US" altLang="zh-CN" sz="4000" dirty="0">
              <a:solidFill>
                <a:srgbClr val="00B0F0"/>
              </a:solidFill>
              <a:ea typeface="黑体" pitchFamily="2" charset="-122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041604" y="1535634"/>
            <a:ext cx="75340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将两个伸展树</a:t>
            </a:r>
            <a:r>
              <a:rPr lang="en-US" altLang="zh-CN" sz="2400" dirty="0"/>
              <a:t>S1</a:t>
            </a:r>
            <a:r>
              <a:rPr lang="zh-CN" altLang="en-US" sz="2400" dirty="0"/>
              <a:t>与</a:t>
            </a:r>
            <a:r>
              <a:rPr lang="en-US" altLang="zh-CN" sz="2400" dirty="0"/>
              <a:t>S2</a:t>
            </a:r>
            <a:r>
              <a:rPr lang="zh-CN" altLang="en-US" sz="2400" dirty="0"/>
              <a:t>合并成为一个伸展</a:t>
            </a:r>
            <a:r>
              <a:rPr lang="zh-CN" altLang="en-US" sz="2400" dirty="0" smtClean="0"/>
              <a:t>树。如果</a:t>
            </a:r>
            <a:r>
              <a:rPr lang="en-US" altLang="zh-CN" sz="2400" dirty="0"/>
              <a:t>S1</a:t>
            </a:r>
            <a:r>
              <a:rPr lang="zh-CN" altLang="en-US" sz="2400" dirty="0"/>
              <a:t>的所有元素都小于</a:t>
            </a:r>
            <a:r>
              <a:rPr lang="en-US" altLang="zh-CN" sz="2400" dirty="0"/>
              <a:t>S2</a:t>
            </a:r>
            <a:r>
              <a:rPr lang="zh-CN" altLang="en-US" sz="2400" dirty="0"/>
              <a:t>的所有元素，</a:t>
            </a:r>
            <a:r>
              <a:rPr lang="zh-CN" altLang="en-US" sz="2400" dirty="0" smtClean="0"/>
              <a:t>那么求</a:t>
            </a:r>
            <a:r>
              <a:rPr lang="en-US" altLang="zh-CN" sz="2400" dirty="0" smtClean="0"/>
              <a:t>S1</a:t>
            </a:r>
            <a:r>
              <a:rPr lang="zh-CN" altLang="en-US" sz="2400" dirty="0" smtClean="0"/>
              <a:t>的最大值，将</a:t>
            </a:r>
            <a:r>
              <a:rPr lang="en-US" altLang="zh-CN" sz="2400" dirty="0" smtClean="0"/>
              <a:t>S2</a:t>
            </a:r>
            <a:r>
              <a:rPr lang="zh-CN" altLang="en-US" sz="2400" dirty="0" smtClean="0"/>
              <a:t>作为根节点的右子树。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将规模小的伸展树上的节点一一插入规模大的伸展</a:t>
            </a:r>
            <a:r>
              <a:rPr lang="zh-CN" altLang="en-US" sz="2400" dirty="0" smtClean="0"/>
              <a:t>树。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910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800">
        <p:fade/>
      </p:transition>
    </mc:Choice>
    <mc:Fallback xmlns="">
      <p:transition spd="med" advTm="488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9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450575" y="1049318"/>
            <a:ext cx="2735263" cy="4863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92D050"/>
                </a:solidFill>
              </a:rPr>
              <a:t>分离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600770" y="341432"/>
            <a:ext cx="64157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00B0F0"/>
                </a:solidFill>
                <a:ea typeface="黑体" pitchFamily="2" charset="-122"/>
              </a:rPr>
              <a:t>伸展树的操作</a:t>
            </a:r>
            <a:endParaRPr lang="en-US" altLang="zh-CN" sz="4000" dirty="0">
              <a:solidFill>
                <a:srgbClr val="00B0F0"/>
              </a:solidFill>
              <a:ea typeface="黑体" pitchFamily="2" charset="-122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041604" y="1535634"/>
            <a:ext cx="7534096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/>
            </a:lvl1pPr>
          </a:lstStyle>
          <a:p>
            <a:pPr marL="0" indent="0">
              <a:buNone/>
            </a:pPr>
            <a:r>
              <a:rPr lang="zh-CN" altLang="en-US" dirty="0" smtClean="0"/>
              <a:t>         将</a:t>
            </a:r>
            <a:r>
              <a:rPr lang="zh-CN" altLang="en-US" dirty="0"/>
              <a:t>伸展树</a:t>
            </a:r>
            <a:r>
              <a:rPr lang="en-US" altLang="zh-CN" dirty="0"/>
              <a:t>S</a:t>
            </a:r>
            <a:r>
              <a:rPr lang="zh-CN" altLang="en-US" dirty="0"/>
              <a:t>分离为两棵伸展树</a:t>
            </a:r>
            <a:r>
              <a:rPr lang="en-US" altLang="zh-CN" dirty="0"/>
              <a:t>S1</a:t>
            </a:r>
            <a:r>
              <a:rPr lang="zh-CN" altLang="en-US" dirty="0"/>
              <a:t>和</a:t>
            </a:r>
            <a:r>
              <a:rPr lang="en-US" altLang="zh-CN" dirty="0"/>
              <a:t>S2</a:t>
            </a:r>
            <a:r>
              <a:rPr lang="zh-CN" altLang="en-US" dirty="0"/>
              <a:t>，其中</a:t>
            </a:r>
            <a:r>
              <a:rPr lang="en-US" altLang="zh-CN" dirty="0"/>
              <a:t>S1</a:t>
            </a:r>
            <a:r>
              <a:rPr lang="zh-CN" altLang="en-US" dirty="0"/>
              <a:t>中所有元素都小于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S2</a:t>
            </a:r>
            <a:r>
              <a:rPr lang="zh-CN" altLang="en-US" dirty="0"/>
              <a:t>中的所有元素都大于</a:t>
            </a:r>
            <a:r>
              <a:rPr lang="en-US" altLang="zh-CN" dirty="0"/>
              <a:t>x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4154466" y="3159056"/>
            <a:ext cx="130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chemeClr val="accent6"/>
                </a:solidFill>
              </a:rPr>
              <a:t>查找</a:t>
            </a:r>
            <a:r>
              <a:rPr lang="en-US" altLang="zh-CN" sz="3600" dirty="0">
                <a:solidFill>
                  <a:schemeClr val="accent6"/>
                </a:solidFill>
              </a:rPr>
              <a:t>x</a:t>
            </a:r>
            <a:endParaRPr lang="zh-CN" altLang="en-US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687280"/>
      </p:ext>
    </p:extLst>
  </p:cSld>
  <p:clrMapOvr>
    <a:masterClrMapping/>
  </p:clrMapOvr>
  <p:transition spd="slow" advTm="488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600770" y="341432"/>
            <a:ext cx="64157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00B0F0"/>
                </a:solidFill>
                <a:ea typeface="黑体" pitchFamily="2" charset="-122"/>
              </a:rPr>
              <a:t>伸展树的操作</a:t>
            </a:r>
            <a:endParaRPr lang="en-US" altLang="zh-CN" sz="4000" dirty="0">
              <a:solidFill>
                <a:srgbClr val="00B0F0"/>
              </a:solidFill>
              <a:ea typeface="黑体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82600" y="1219940"/>
            <a:ext cx="8207690" cy="275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55985" indent="-255985" algn="l" rtl="0" eaLnBrk="0" fontAlgn="base" hangingPunct="0">
              <a:spcBef>
                <a:spcPts val="2400"/>
              </a:spcBef>
              <a:spcAft>
                <a:spcPct val="0"/>
              </a:spcAft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66700" indent="-213122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6060" indent="-17026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98960" indent="-17026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1860" indent="-17026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400" indent="-171400" algn="l" defTabSz="6856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201" indent="-171400" algn="l" defTabSz="6856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000" indent="-171400" algn="l" defTabSz="6856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3800" indent="-171400" algn="l" defTabSz="6856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buClr>
                <a:srgbClr val="800080"/>
              </a:buClr>
              <a:buSzPct val="50000"/>
              <a:buNone/>
            </a:pPr>
            <a:r>
              <a:rPr lang="zh-CN" altLang="en-US" sz="2400" b="1" dirty="0" smtClean="0">
                <a:latin typeface="Times New Roman" pitchFamily="18" charset="0"/>
                <a:ea typeface="仿宋_GB2312" pitchFamily="49" charset="-122"/>
              </a:rPr>
              <a:t>         从伸展树中删除一个结点的操作也与二叉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查找</a:t>
            </a:r>
            <a:r>
              <a:rPr lang="zh-CN" altLang="en-US" sz="2400" b="1" dirty="0" smtClean="0">
                <a:latin typeface="Times New Roman" pitchFamily="18" charset="0"/>
                <a:ea typeface="仿宋_GB2312" pitchFamily="49" charset="-122"/>
              </a:rPr>
              <a:t>树相同，但需要把被删结点的父结点展开到根结点。</a:t>
            </a:r>
          </a:p>
          <a:p>
            <a:pPr marL="0" indent="0">
              <a:lnSpc>
                <a:spcPct val="105000"/>
              </a:lnSpc>
              <a:buClr>
                <a:srgbClr val="800080"/>
              </a:buClr>
              <a:buSzPct val="50000"/>
              <a:buNone/>
            </a:pPr>
            <a:r>
              <a:rPr lang="zh-CN" altLang="en-US" sz="2400" b="1" dirty="0" smtClean="0">
                <a:latin typeface="Times New Roman" pitchFamily="18" charset="0"/>
                <a:ea typeface="仿宋_GB2312" pitchFamily="49" charset="-122"/>
              </a:rPr>
              <a:t>        伸展树与</a:t>
            </a:r>
            <a:r>
              <a:rPr lang="en-US" altLang="zh-CN" sz="2400" b="1" dirty="0" smtClean="0">
                <a:latin typeface="Times New Roman" pitchFamily="18" charset="0"/>
                <a:ea typeface="仿宋_GB2312" pitchFamily="49" charset="-122"/>
              </a:rPr>
              <a:t>AVL</a:t>
            </a:r>
            <a:r>
              <a:rPr lang="zh-CN" altLang="en-US" sz="2400" b="1" dirty="0" smtClean="0">
                <a:latin typeface="Times New Roman" pitchFamily="18" charset="0"/>
                <a:ea typeface="仿宋_GB2312" pitchFamily="49" charset="-122"/>
              </a:rPr>
              <a:t>树在操作上稍有不同。伸展树的调整与结点被访问（包括搜索、插入、删除）的频率有关，能够进行更合理的调整。而</a:t>
            </a:r>
            <a:r>
              <a:rPr lang="en-US" altLang="zh-CN" sz="2400" b="1" dirty="0" smtClean="0">
                <a:latin typeface="Times New Roman" pitchFamily="18" charset="0"/>
                <a:ea typeface="仿宋_GB2312" pitchFamily="49" charset="-122"/>
              </a:rPr>
              <a:t>AVL</a:t>
            </a:r>
            <a:r>
              <a:rPr lang="zh-CN" altLang="en-US" sz="2400" b="1" dirty="0" smtClean="0">
                <a:latin typeface="Times New Roman" pitchFamily="18" charset="0"/>
                <a:ea typeface="仿宋_GB2312" pitchFamily="49" charset="-122"/>
              </a:rPr>
              <a:t>树的结构调整只与插入、删除的顺序有关，与访问的频率无关。 </a:t>
            </a:r>
            <a:endParaRPr lang="zh-CN" altLang="en-US" sz="2400" b="1" dirty="0">
              <a:latin typeface="Times New Roman" pitchFamily="18" charset="0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316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48800">
        <p14:flythrough/>
      </p:transition>
    </mc:Choice>
    <mc:Fallback xmlns="">
      <p:transition spd="slow" advTm="488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600770" y="341432"/>
            <a:ext cx="64157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00B0F0"/>
                </a:solidFill>
                <a:ea typeface="黑体" pitchFamily="2" charset="-122"/>
              </a:rPr>
              <a:t>伸展树的</a:t>
            </a:r>
            <a:r>
              <a:rPr lang="zh-CN" altLang="en-US" sz="4000" dirty="0">
                <a:solidFill>
                  <a:srgbClr val="00B0F0"/>
                </a:solidFill>
                <a:ea typeface="黑体" pitchFamily="2" charset="-122"/>
              </a:rPr>
              <a:t>区间</a:t>
            </a:r>
            <a:r>
              <a:rPr lang="zh-CN" altLang="en-US" sz="4000" dirty="0" smtClean="0">
                <a:solidFill>
                  <a:srgbClr val="00B0F0"/>
                </a:solidFill>
                <a:ea typeface="黑体" pitchFamily="2" charset="-122"/>
              </a:rPr>
              <a:t>操作</a:t>
            </a:r>
            <a:endParaRPr lang="en-US" altLang="zh-CN" sz="4000" dirty="0">
              <a:solidFill>
                <a:srgbClr val="00B0F0"/>
              </a:solidFill>
              <a:ea typeface="黑体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82600" y="1219940"/>
            <a:ext cx="8207690" cy="2308324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/>
            </a:lvl1pPr>
          </a:lstStyle>
          <a:p>
            <a:r>
              <a:rPr lang="zh-CN" altLang="en-US" dirty="0"/>
              <a:t>将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的前驱作为树根</a:t>
            </a:r>
            <a:r>
              <a:rPr lang="zh-CN" altLang="en-US" dirty="0"/>
              <a:t>，将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的后继作为</a:t>
            </a:r>
            <a:r>
              <a:rPr lang="zh-CN" altLang="en-US" dirty="0"/>
              <a:t>根的右儿子，则根的右儿子的左儿子就代表区间</a:t>
            </a:r>
            <a:r>
              <a:rPr lang="en-US" altLang="zh-CN" dirty="0"/>
              <a:t>[</a:t>
            </a:r>
            <a:r>
              <a:rPr lang="en-US" altLang="zh-CN" dirty="0" err="1"/>
              <a:t>s,e</a:t>
            </a:r>
            <a:r>
              <a:rPr lang="en-US" altLang="zh-CN" dirty="0" smtClean="0"/>
              <a:t>]</a:t>
            </a:r>
          </a:p>
          <a:p>
            <a:r>
              <a:rPr lang="zh-CN" altLang="en-US" dirty="0"/>
              <a:t>计算</a:t>
            </a:r>
            <a:r>
              <a:rPr lang="zh-CN" altLang="en-US" dirty="0" smtClean="0"/>
              <a:t>区间</a:t>
            </a:r>
            <a:r>
              <a:rPr lang="zh-CN" altLang="en-US" dirty="0"/>
              <a:t>和</a:t>
            </a:r>
            <a:r>
              <a:rPr lang="zh-CN" altLang="en-US" dirty="0" smtClean="0"/>
              <a:t>、查询区间极值以及</a:t>
            </a:r>
            <a:r>
              <a:rPr lang="zh-CN" altLang="en-US" dirty="0"/>
              <a:t>成段修改序列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r>
              <a:rPr lang="zh-CN" altLang="en-US" dirty="0"/>
              <a:t>应用</a:t>
            </a:r>
            <a:r>
              <a:rPr lang="en-US" altLang="zh-CN" dirty="0"/>
              <a:t>size</a:t>
            </a:r>
            <a:r>
              <a:rPr lang="zh-CN" altLang="en-US" dirty="0"/>
              <a:t>域，可以区间删除、区间增加、区间</a:t>
            </a:r>
            <a:r>
              <a:rPr lang="zh-CN" altLang="en-US" dirty="0" smtClean="0"/>
              <a:t>翻转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76" t="43697" b="13344"/>
          <a:stretch/>
        </p:blipFill>
        <p:spPr>
          <a:xfrm>
            <a:off x="3756167" y="3528264"/>
            <a:ext cx="1269661" cy="13052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本框 4"/>
          <p:cNvSpPr txBox="1"/>
          <p:nvPr/>
        </p:nvSpPr>
        <p:spPr>
          <a:xfrm>
            <a:off x="5103006" y="399624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[67,83]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61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8800">
        <p:blinds dir="vert"/>
      </p:transition>
    </mc:Choice>
    <mc:Fallback xmlns="">
      <p:transition spd="slow" advTm="488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600770" y="341432"/>
            <a:ext cx="64157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00B0F0"/>
                </a:solidFill>
                <a:ea typeface="黑体" pitchFamily="2" charset="-122"/>
              </a:rPr>
              <a:t>伸展树的复杂度</a:t>
            </a:r>
            <a:endParaRPr lang="en-US" altLang="zh-CN" sz="4000" dirty="0">
              <a:solidFill>
                <a:srgbClr val="00B0F0"/>
              </a:solidFill>
              <a:ea typeface="黑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7049" y="1145220"/>
            <a:ext cx="8228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       伸展树算法时间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复杂度为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O(nlog</a:t>
            </a:r>
            <a:r>
              <a:rPr lang="en-US" altLang="zh-CN" sz="2400" b="1" baseline="300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n)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，空间要求不大，编程和调试也都非常容易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。</a:t>
            </a:r>
            <a:endParaRPr lang="zh-CN" altLang="en-US" dirty="0"/>
          </a:p>
        </p:txBody>
      </p:sp>
      <p:graphicFrame>
        <p:nvGraphicFramePr>
          <p:cNvPr id="9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258157"/>
              </p:ext>
            </p:extLst>
          </p:nvPr>
        </p:nvGraphicFramePr>
        <p:xfrm>
          <a:off x="875010" y="2247068"/>
          <a:ext cx="7632700" cy="1718628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158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344488" indent="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693738" indent="220663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989013" indent="3825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1282700" indent="5461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1739900" indent="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197100" indent="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2654300" indent="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111500" indent="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顺序查找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线段树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AVL</a:t>
                      </a:r>
                      <a:r>
                        <a:rPr kumimoji="0" lang="zh-CN" alt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树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伸展树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A77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时间复杂度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O(n</a:t>
                      </a:r>
                      <a:r>
                        <a:rPr kumimoji="0" lang="en-US" altLang="zh-CN" sz="2200" u="none" strike="noStrike" cap="none" normalizeH="0" baseline="3000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altLang="zh-CN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O(nlog</a:t>
                      </a:r>
                      <a:r>
                        <a:rPr kumimoji="0" lang="en-US" altLang="zh-CN" sz="22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altLang="zh-CN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a)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O(nlog</a:t>
                      </a:r>
                      <a:r>
                        <a:rPr kumimoji="0" lang="en-US" altLang="zh-CN" sz="22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altLang="zh-CN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n)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O(nlog</a:t>
                      </a:r>
                      <a:r>
                        <a:rPr kumimoji="0" lang="en-US" altLang="zh-CN" sz="22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altLang="zh-CN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n)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空间复杂度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O(n)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O(a)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O(n)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O(n)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编程复杂度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非常简单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简单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较复杂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简单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696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8800">
        <p15:prstTrans prst="peelOff"/>
      </p:transition>
    </mc:Choice>
    <mc:Fallback xmlns="">
      <p:transition spd="slow" advTm="488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6" name="Text Box 6"/>
          <p:cNvSpPr txBox="1">
            <a:spLocks noChangeArrowheads="1"/>
          </p:cNvSpPr>
          <p:nvPr/>
        </p:nvSpPr>
        <p:spPr bwMode="auto">
          <a:xfrm>
            <a:off x="1600770" y="341432"/>
            <a:ext cx="64157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solidFill>
                  <a:srgbClr val="00B0F0"/>
                </a:solidFill>
                <a:ea typeface="黑体" pitchFamily="2" charset="-122"/>
              </a:rPr>
              <a:t>Turnover </a:t>
            </a:r>
            <a:r>
              <a:rPr lang="en-US" altLang="zh-CN" sz="4000" dirty="0">
                <a:solidFill>
                  <a:srgbClr val="00B0F0"/>
                </a:solidFill>
                <a:ea typeface="黑体" pitchFamily="2" charset="-122"/>
              </a:rPr>
              <a:t>(HNTSC-02)</a:t>
            </a:r>
          </a:p>
        </p:txBody>
      </p:sp>
      <p:sp>
        <p:nvSpPr>
          <p:cNvPr id="2" name="矩形 1"/>
          <p:cNvSpPr/>
          <p:nvPr/>
        </p:nvSpPr>
        <p:spPr>
          <a:xfrm>
            <a:off x="1034249" y="1238284"/>
            <a:ext cx="7168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         每次</a:t>
            </a:r>
            <a:r>
              <a:rPr lang="zh-CN" altLang="en-US" sz="2400" dirty="0"/>
              <a:t>读入一个数，并且在前面输入的数中找到一个与该数相差最小的一个</a:t>
            </a:r>
          </a:p>
        </p:txBody>
      </p:sp>
      <p:sp>
        <p:nvSpPr>
          <p:cNvPr id="11" name="矩形 10"/>
          <p:cNvSpPr/>
          <p:nvPr/>
        </p:nvSpPr>
        <p:spPr>
          <a:xfrm>
            <a:off x="1034249" y="2175813"/>
            <a:ext cx="71687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遍历</a:t>
            </a:r>
            <a:r>
              <a:rPr lang="zh-CN" altLang="en-US" sz="2400" dirty="0"/>
              <a:t>查找</a:t>
            </a:r>
            <a:r>
              <a:rPr lang="zh-CN" altLang="en-US" sz="2400" dirty="0">
                <a:solidFill>
                  <a:srgbClr val="92D050"/>
                </a:solidFill>
              </a:rPr>
              <a:t>时间复杂度</a:t>
            </a:r>
            <a:r>
              <a:rPr lang="en-US" altLang="zh-CN" sz="2400" dirty="0">
                <a:solidFill>
                  <a:srgbClr val="92D050"/>
                </a:solidFill>
              </a:rPr>
              <a:t>O(n</a:t>
            </a:r>
            <a:r>
              <a:rPr lang="en-US" altLang="zh-CN" sz="2400" baseline="30000" dirty="0">
                <a:solidFill>
                  <a:srgbClr val="92D050"/>
                </a:solidFill>
              </a:rPr>
              <a:t>2</a:t>
            </a:r>
            <a:r>
              <a:rPr lang="en-US" altLang="zh-CN" sz="2400" dirty="0">
                <a:solidFill>
                  <a:srgbClr val="92D050"/>
                </a:solidFill>
              </a:rPr>
              <a:t>)</a:t>
            </a:r>
            <a:endParaRPr lang="zh-CN" altLang="en-US" sz="2400" dirty="0">
              <a:solidFill>
                <a:srgbClr val="92D0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34249" y="2813040"/>
            <a:ext cx="71687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快速排序</a:t>
            </a:r>
            <a:r>
              <a:rPr lang="en-US" altLang="zh-CN" sz="2400" dirty="0"/>
              <a:t>+</a:t>
            </a:r>
            <a:r>
              <a:rPr lang="zh-CN" altLang="en-US" sz="2400" dirty="0"/>
              <a:t>二分查找</a:t>
            </a:r>
            <a:r>
              <a:rPr lang="zh-CN" altLang="en-US" sz="2400" dirty="0" smtClean="0">
                <a:solidFill>
                  <a:srgbClr val="92D050"/>
                </a:solidFill>
              </a:rPr>
              <a:t>时间</a:t>
            </a:r>
            <a:r>
              <a:rPr lang="zh-CN" altLang="en-US" sz="2400" dirty="0">
                <a:solidFill>
                  <a:srgbClr val="92D050"/>
                </a:solidFill>
              </a:rPr>
              <a:t>复杂度</a:t>
            </a:r>
            <a:r>
              <a:rPr lang="en-US" altLang="zh-CN" sz="2400" dirty="0" smtClean="0">
                <a:solidFill>
                  <a:srgbClr val="92D050"/>
                </a:solidFill>
              </a:rPr>
              <a:t>O(n</a:t>
            </a:r>
            <a:r>
              <a:rPr lang="en-US" altLang="zh-CN" sz="2400" baseline="30000" dirty="0" smtClean="0">
                <a:solidFill>
                  <a:srgbClr val="92D050"/>
                </a:solidFill>
              </a:rPr>
              <a:t>2</a:t>
            </a:r>
            <a:r>
              <a:rPr lang="en-US" altLang="zh-CN" sz="2400" dirty="0" smtClean="0">
                <a:solidFill>
                  <a:srgbClr val="92D050"/>
                </a:solidFill>
              </a:rPr>
              <a:t>logn)</a:t>
            </a:r>
            <a:endParaRPr lang="zh-CN" altLang="en-US" sz="2400" dirty="0">
              <a:solidFill>
                <a:srgbClr val="92D0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34249" y="4087494"/>
            <a:ext cx="71687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AVL</a:t>
            </a:r>
            <a:r>
              <a:rPr lang="zh-CN" altLang="en-US" sz="2400" dirty="0">
                <a:solidFill>
                  <a:srgbClr val="92D050"/>
                </a:solidFill>
              </a:rPr>
              <a:t>编程复杂度太高</a:t>
            </a:r>
          </a:p>
        </p:txBody>
      </p:sp>
      <p:sp>
        <p:nvSpPr>
          <p:cNvPr id="7" name="矩形 6"/>
          <p:cNvSpPr/>
          <p:nvPr/>
        </p:nvSpPr>
        <p:spPr>
          <a:xfrm>
            <a:off x="1034249" y="3450267"/>
            <a:ext cx="71687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排序</a:t>
            </a:r>
            <a:r>
              <a:rPr lang="zh-CN" altLang="en-US" sz="2400" dirty="0" smtClean="0"/>
              <a:t>二叉树</a:t>
            </a:r>
            <a:r>
              <a:rPr lang="zh-CN" altLang="en-US" sz="2400" dirty="0">
                <a:solidFill>
                  <a:srgbClr val="92D050"/>
                </a:solidFill>
              </a:rPr>
              <a:t>最坏</a:t>
            </a:r>
            <a:r>
              <a:rPr lang="zh-CN" altLang="en-US" sz="2400" dirty="0" smtClean="0">
                <a:solidFill>
                  <a:srgbClr val="92D050"/>
                </a:solidFill>
              </a:rPr>
              <a:t>时间</a:t>
            </a:r>
            <a:r>
              <a:rPr lang="zh-CN" altLang="en-US" sz="2400" dirty="0">
                <a:solidFill>
                  <a:srgbClr val="92D050"/>
                </a:solidFill>
              </a:rPr>
              <a:t>复杂度</a:t>
            </a:r>
            <a:r>
              <a:rPr lang="en-US" altLang="zh-CN" sz="2400" dirty="0">
                <a:solidFill>
                  <a:srgbClr val="92D050"/>
                </a:solidFill>
              </a:rPr>
              <a:t>O(n</a:t>
            </a:r>
            <a:r>
              <a:rPr lang="en-US" altLang="zh-CN" sz="2400" baseline="30000" dirty="0">
                <a:solidFill>
                  <a:srgbClr val="92D050"/>
                </a:solidFill>
              </a:rPr>
              <a:t>2</a:t>
            </a:r>
            <a:r>
              <a:rPr lang="en-US" altLang="zh-CN" sz="2400" dirty="0">
                <a:solidFill>
                  <a:srgbClr val="92D050"/>
                </a:solidFill>
              </a:rPr>
              <a:t>)</a:t>
            </a:r>
            <a:endParaRPr lang="zh-CN" altLang="en-US" sz="2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0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8800">
        <p14:switch dir="r"/>
      </p:transition>
    </mc:Choice>
    <mc:Fallback xmlns="">
      <p:transition spd="slow" advTm="488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3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600770" y="341432"/>
            <a:ext cx="64157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00B0F0"/>
                </a:solidFill>
                <a:ea typeface="黑体" pitchFamily="2" charset="-122"/>
              </a:rPr>
              <a:t>练习题</a:t>
            </a:r>
            <a:endParaRPr lang="en-US" altLang="zh-CN" sz="4000" dirty="0">
              <a:solidFill>
                <a:srgbClr val="00B0F0"/>
              </a:solidFill>
              <a:ea typeface="黑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7049" y="1145220"/>
            <a:ext cx="82286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6"/>
                </a:solidFill>
                <a:latin typeface="+mn-ea"/>
                <a:ea typeface="+mn-ea"/>
                <a:cs typeface="Courier New" panose="02070309020205020404" pitchFamily="49" charset="0"/>
              </a:rPr>
              <a:t>水题</a:t>
            </a:r>
            <a:endParaRPr lang="en-US" altLang="zh-CN" sz="2400" b="1" dirty="0" smtClean="0">
              <a:solidFill>
                <a:schemeClr val="accent6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r>
              <a:rPr lang="fr-FR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Double Queue </a:t>
            </a:r>
            <a:r>
              <a:rPr lang="fr-FR" altLang="zh-CN" sz="2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POJ</a:t>
            </a:r>
            <a:r>
              <a:rPr lang="fr-FR" altLang="zh-CN" sz="2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 3481)</a:t>
            </a:r>
            <a:endParaRPr lang="fr-FR" altLang="zh-CN" sz="2400" b="1" dirty="0">
              <a:solidFill>
                <a:srgbClr val="FF0000"/>
              </a:solidFill>
              <a:latin typeface="Courier New" panose="02070309020205020404" pitchFamily="49" charset="0"/>
              <a:ea typeface="仿宋_GB2312" pitchFamily="49" charset="-122"/>
              <a:cs typeface="Courier New" panose="02070309020205020404" pitchFamily="49" charset="0"/>
            </a:endParaRPr>
          </a:p>
          <a:p>
            <a:r>
              <a:rPr lang="fr-FR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Black Box </a:t>
            </a:r>
            <a:r>
              <a:rPr lang="fr-FR" altLang="zh-CN" sz="2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POJ</a:t>
            </a:r>
            <a:r>
              <a:rPr lang="fr-FR" altLang="zh-CN" sz="2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 1442,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OpenJudge</a:t>
            </a:r>
            <a:r>
              <a:rPr lang="zh-CN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444</a:t>
            </a:r>
            <a:r>
              <a:rPr lang="fr-FR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)</a:t>
            </a:r>
            <a:endParaRPr lang="en-US" altLang="zh-CN" sz="2400" b="1" dirty="0">
              <a:solidFill>
                <a:srgbClr val="FF0000"/>
              </a:solidFill>
              <a:latin typeface="Courier New" panose="02070309020205020404" pitchFamily="49" charset="0"/>
              <a:ea typeface="仿宋_GB2312" pitchFamily="49" charset="-122"/>
              <a:cs typeface="Courier New" panose="02070309020205020404" pitchFamily="49" charset="0"/>
            </a:endParaRPr>
          </a:p>
          <a:p>
            <a:r>
              <a:rPr lang="en-US" altLang="zh-CN" sz="24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Turnover (FZOJ 1648,Luogu 2234</a:t>
            </a:r>
            <a:r>
              <a:rPr lang="zh-CN" altLang="en-US" sz="2400" b="1" dirty="0" smtClean="0">
                <a:solidFill>
                  <a:srgbClr val="92D050"/>
                </a:solidFill>
                <a:latin typeface="+mn-ea"/>
                <a:ea typeface="+mn-ea"/>
                <a:cs typeface="Courier New" panose="02070309020205020404" pitchFamily="49" charset="0"/>
              </a:rPr>
              <a:t>中文</a:t>
            </a:r>
            <a:r>
              <a:rPr lang="en-US" altLang="zh-CN" sz="24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FFFF00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I Hate It (HDU 1754,Luogu 1531</a:t>
            </a:r>
            <a:r>
              <a:rPr lang="zh-CN" altLang="en-US" sz="2400" b="1" dirty="0">
                <a:solidFill>
                  <a:srgbClr val="92D050"/>
                </a:solidFill>
                <a:latin typeface="+mn-ea"/>
                <a:cs typeface="Courier New" panose="02070309020205020404" pitchFamily="49" charset="0"/>
              </a:rPr>
              <a:t>中文</a:t>
            </a:r>
            <a:r>
              <a:rPr lang="en-US" altLang="zh-CN" sz="24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A 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Simple Problem with Integers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(POJ 3468,OpenJudge</a:t>
            </a:r>
            <a:r>
              <a:rPr lang="zh-CN" alt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2244/2440)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Can 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you answer these queries 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VI (SPOJ 4487)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cashier 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(FZOJ 1649</a:t>
            </a:r>
            <a:r>
              <a:rPr lang="zh-CN" altLang="en-US" sz="2400" b="1" dirty="0">
                <a:solidFill>
                  <a:srgbClr val="92D050"/>
                </a:solidFill>
                <a:latin typeface="+mn-ea"/>
                <a:ea typeface="+mn-ea"/>
                <a:cs typeface="Courier New" panose="02070309020205020404" pitchFamily="49" charset="0"/>
              </a:rPr>
              <a:t>中文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643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48800">
        <p:circle/>
      </p:transition>
    </mc:Choice>
    <mc:Fallback xmlns="">
      <p:transition spd="slow" advTm="488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600770" y="341432"/>
            <a:ext cx="64157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00B0F0"/>
                </a:solidFill>
                <a:ea typeface="黑体" pitchFamily="2" charset="-122"/>
              </a:rPr>
              <a:t>练习题</a:t>
            </a:r>
            <a:endParaRPr lang="en-US" altLang="zh-CN" sz="4000" dirty="0">
              <a:solidFill>
                <a:srgbClr val="00B0F0"/>
              </a:solidFill>
              <a:ea typeface="黑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199" y="1049318"/>
            <a:ext cx="822862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6"/>
                </a:solidFill>
                <a:latin typeface="+mn-ea"/>
                <a:cs typeface="Courier New" panose="02070309020205020404" pitchFamily="49" charset="0"/>
              </a:rPr>
              <a:t>简单题</a:t>
            </a:r>
            <a:endParaRPr lang="en-US" altLang="zh-CN" sz="2400" b="1" dirty="0">
              <a:solidFill>
                <a:schemeClr val="tx2"/>
              </a:solidFill>
              <a:latin typeface="Courier New" panose="02070309020205020404" pitchFamily="49" charset="0"/>
              <a:ea typeface="仿宋_GB2312" pitchFamily="49" charset="-122"/>
              <a:cs typeface="Courier New" panose="02070309020205020404" pitchFamily="49" charset="0"/>
            </a:endParaRPr>
          </a:p>
          <a:p>
            <a:r>
              <a:rPr lang="en-US" altLang="zh-CN" sz="2400" b="1" dirty="0" err="1">
                <a:solidFill>
                  <a:srgbClr val="FFFF00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SuperMemo</a:t>
            </a:r>
            <a:r>
              <a:rPr lang="en-US" altLang="zh-CN" sz="2400" b="1" dirty="0">
                <a:solidFill>
                  <a:srgbClr val="FFFF00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 (POJ 3580,OpenJudge</a:t>
            </a:r>
            <a:r>
              <a:rPr lang="zh-CN" altLang="en-US" sz="2400" b="1" dirty="0">
                <a:solidFill>
                  <a:srgbClr val="FFFF00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7115</a:t>
            </a:r>
            <a:r>
              <a:rPr lang="zh-CN" altLang="en-US" sz="2400" b="1" dirty="0">
                <a:solidFill>
                  <a:srgbClr val="92D050"/>
                </a:solidFill>
                <a:latin typeface="+mn-ea"/>
                <a:cs typeface="Courier New" panose="02070309020205020404" pitchFamily="49" charset="0"/>
              </a:rPr>
              <a:t>中文</a:t>
            </a:r>
            <a:r>
              <a:rPr lang="en-US" altLang="zh-CN" sz="24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)</a:t>
            </a:r>
            <a:endParaRPr lang="en-US" altLang="zh-CN" sz="2400" b="1" dirty="0">
              <a:solidFill>
                <a:srgbClr val="FFFF00"/>
              </a:solidFill>
              <a:latin typeface="Courier New" panose="02070309020205020404" pitchFamily="49" charset="0"/>
              <a:ea typeface="仿宋_GB2312" pitchFamily="49" charset="-122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Feed the dog (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POJ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 2761)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Play with Chain (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HDU</a:t>
            </a:r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 3487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)</a:t>
            </a:r>
            <a:endParaRPr lang="en-US" altLang="zh-CN" sz="2400" b="1" dirty="0">
              <a:solidFill>
                <a:schemeClr val="tx2"/>
              </a:solidFill>
              <a:latin typeface="Courier New" panose="02070309020205020404" pitchFamily="49" charset="0"/>
              <a:ea typeface="仿宋_GB2312" pitchFamily="49" charset="-122"/>
              <a:cs typeface="Courier New" panose="02070309020205020404" pitchFamily="49" charset="0"/>
            </a:endParaRPr>
          </a:p>
          <a:p>
            <a:r>
              <a:rPr lang="zh-CN" altLang="en-US" sz="2400" b="1" dirty="0" smtClean="0">
                <a:solidFill>
                  <a:schemeClr val="accent6"/>
                </a:solidFill>
                <a:latin typeface="+mn-ea"/>
                <a:cs typeface="Courier New" panose="02070309020205020404" pitchFamily="49" charset="0"/>
              </a:rPr>
              <a:t>难题</a:t>
            </a:r>
            <a:r>
              <a:rPr lang="zh-CN" altLang="en-US" sz="2400" b="1" dirty="0">
                <a:solidFill>
                  <a:schemeClr val="accent6"/>
                </a:solidFill>
                <a:latin typeface="+mn-ea"/>
                <a:cs typeface="Courier New" panose="02070309020205020404" pitchFamily="49" charset="0"/>
              </a:rPr>
              <a:t>历练</a:t>
            </a:r>
            <a:endParaRPr lang="en-US" altLang="zh-CN" sz="2400" b="1" dirty="0">
              <a:solidFill>
                <a:schemeClr val="accent6"/>
              </a:solidFill>
              <a:latin typeface="+mn-ea"/>
              <a:cs typeface="Courier New" panose="02070309020205020404" pitchFamily="49" charset="0"/>
            </a:endParaRP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Box (HDU 2475)</a:t>
            </a:r>
            <a:endParaRPr lang="en-US" altLang="zh-CN" sz="2400" b="1" dirty="0">
              <a:solidFill>
                <a:schemeClr val="tx2"/>
              </a:solidFill>
              <a:latin typeface="Courier New" panose="02070309020205020404" pitchFamily="49" charset="0"/>
              <a:ea typeface="仿宋_GB2312" pitchFamily="49" charset="-122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Robotic Sort 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(HDU 1890)</a:t>
            </a:r>
            <a:endParaRPr lang="en-US" altLang="zh-CN" sz="2400" b="1" dirty="0">
              <a:solidFill>
                <a:schemeClr val="tx2"/>
              </a:solidFill>
              <a:latin typeface="Courier New" panose="02070309020205020404" pitchFamily="49" charset="0"/>
              <a:ea typeface="仿宋_GB2312" pitchFamily="49" charset="-122"/>
              <a:cs typeface="Courier New" panose="02070309020205020404" pitchFamily="49" charset="0"/>
            </a:endParaRPr>
          </a:p>
          <a:p>
            <a:r>
              <a:rPr lang="zh-CN" altLang="en-US" sz="2400" b="1" dirty="0" smtClean="0">
                <a:solidFill>
                  <a:schemeClr val="accent6"/>
                </a:solidFill>
                <a:latin typeface="+mn-ea"/>
                <a:cs typeface="Courier New" panose="02070309020205020404" pitchFamily="49" charset="0"/>
              </a:rPr>
              <a:t>挑战</a:t>
            </a:r>
            <a:r>
              <a:rPr lang="en-US" altLang="zh-CN" sz="2400" b="1" dirty="0">
                <a:solidFill>
                  <a:schemeClr val="accent6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NOI</a:t>
            </a:r>
          </a:p>
          <a:p>
            <a:r>
              <a:rPr lang="en-US" altLang="zh-CN" sz="2400" b="1" dirty="0" smtClean="0">
                <a:solidFill>
                  <a:schemeClr val="tx2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Sequence (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Luogu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 2042,NOI2005</a:t>
            </a:r>
            <a:r>
              <a:rPr lang="zh-CN" altLang="en-US" sz="2400" b="1" dirty="0">
                <a:solidFill>
                  <a:srgbClr val="92D050"/>
                </a:solidFill>
                <a:latin typeface="+mn-ea"/>
                <a:cs typeface="Courier New" panose="02070309020205020404" pitchFamily="49" charset="0"/>
              </a:rPr>
              <a:t>中文</a:t>
            </a:r>
            <a:r>
              <a:rPr lang="en-US" altLang="zh-CN" sz="2400" b="1" dirty="0" smtClean="0">
                <a:solidFill>
                  <a:schemeClr val="tx2"/>
                </a:solidFill>
                <a:latin typeface="Courier New" panose="02070309020205020404" pitchFamily="49" charset="0"/>
                <a:ea typeface="仿宋_GB2312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cs typeface="Courier New" panose="02070309020205020404" pitchFamily="49" charset="0"/>
              </a:rPr>
              <a:t>注：首位</a:t>
            </a:r>
            <a:r>
              <a:rPr lang="en-US" altLang="zh-CN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cs typeface="Courier New" panose="02070309020205020404" pitchFamily="49" charset="0"/>
              </a:rPr>
              <a:t>者有</a:t>
            </a:r>
            <a:r>
              <a:rPr lang="zh-CN" altLang="en-US" sz="3200" dirty="0" smtClean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Courier New" panose="02070309020205020404" pitchFamily="49" charset="0"/>
              </a:rPr>
              <a:t>神秘礼物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cs typeface="Courier New" panose="02070309020205020404" pitchFamily="49" charset="0"/>
              </a:rPr>
              <a:t>。</a:t>
            </a:r>
            <a:endParaRPr lang="en-US" altLang="zh-CN" sz="2400" b="1" dirty="0">
              <a:solidFill>
                <a:srgbClr val="FF0000"/>
              </a:solidFill>
              <a:latin typeface="Courier New" panose="02070309020205020404" pitchFamily="49" charset="0"/>
              <a:ea typeface="仿宋_GB2312" pitchFamily="49" charset="-122"/>
              <a:cs typeface="Courier New" panose="020703090202050204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8" t="34199" r="32087" b="34180"/>
          <a:stretch/>
        </p:blipFill>
        <p:spPr>
          <a:xfrm>
            <a:off x="4627839" y="4315399"/>
            <a:ext cx="881413" cy="8281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2226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Tm="48800">
        <p14:glitter pattern="hexagon"/>
      </p:transition>
    </mc:Choice>
    <mc:Fallback xmlns="">
      <p:transition spd="slow" advTm="488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271" y="2539015"/>
            <a:ext cx="31470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The End</a:t>
            </a:r>
            <a:endParaRPr lang="zh-CN" altLang="en-US"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9358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2943" y="2387349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伸展树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181014" y="39726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马玉龙</a:t>
            </a:r>
          </a:p>
        </p:txBody>
      </p:sp>
    </p:spTree>
    <p:extLst>
      <p:ext uri="{BB962C8B-B14F-4D97-AF65-F5344CB8AC3E}">
        <p14:creationId xmlns:p14="http://schemas.microsoft.com/office/powerpoint/2010/main" val="1281076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Rot="1" noChangeArrowheads="1"/>
          </p:cNvSpPr>
          <p:nvPr/>
        </p:nvSpPr>
        <p:spPr>
          <a:xfrm>
            <a:off x="443238" y="1285196"/>
            <a:ext cx="8507413" cy="3021151"/>
          </a:xfrm>
          <a:prstGeom prst="rect">
            <a:avLst/>
          </a:prstGeom>
        </p:spPr>
        <p:txBody>
          <a:bodyPr/>
          <a:lstStyle>
            <a:lvl1pPr marL="255985" indent="-255985" algn="l" rtl="0" eaLnBrk="0" fontAlgn="base" hangingPunct="0">
              <a:spcBef>
                <a:spcPts val="2400"/>
              </a:spcBef>
              <a:spcAft>
                <a:spcPct val="0"/>
              </a:spcAft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66700" indent="-213122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6060" indent="-17026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98960" indent="-17026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1860" indent="-17026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400" indent="-171400" algn="l" defTabSz="6856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201" indent="-171400" algn="l" defTabSz="6856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000" indent="-171400" algn="l" defTabSz="6856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3800" indent="-171400" algn="l" defTabSz="6856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ea typeface="黑体" pitchFamily="2" charset="-122"/>
              </a:rPr>
              <a:t>伸展树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Splay Tree)</a:t>
            </a:r>
            <a:r>
              <a:rPr lang="zh-CN" altLang="en-US" sz="2400" dirty="0" smtClean="0"/>
              <a:t>是二叉查找树的改进。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92D050"/>
                </a:solidFill>
                <a:ea typeface="楷体_GB2312" pitchFamily="49" charset="-122"/>
              </a:rPr>
              <a:t>       伸展</a:t>
            </a:r>
            <a:r>
              <a:rPr lang="zh-CN" altLang="en-US" sz="2400" dirty="0">
                <a:solidFill>
                  <a:srgbClr val="92D050"/>
                </a:solidFill>
                <a:ea typeface="楷体_GB2312" pitchFamily="49" charset="-122"/>
              </a:rPr>
              <a:t>树中的每一个节点</a:t>
            </a:r>
            <a:r>
              <a:rPr lang="en-US" altLang="zh-CN" sz="2400" dirty="0">
                <a:solidFill>
                  <a:srgbClr val="92D050"/>
                </a:solidFill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rgbClr val="92D050"/>
                </a:solidFill>
                <a:ea typeface="楷体_GB2312" pitchFamily="49" charset="-122"/>
              </a:rPr>
              <a:t>都满足：该节点左子树中的每一个元素都小于</a:t>
            </a:r>
            <a:r>
              <a:rPr lang="en-US" altLang="zh-CN" sz="2400" dirty="0">
                <a:solidFill>
                  <a:srgbClr val="92D050"/>
                </a:solidFill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rgbClr val="92D050"/>
                </a:solidFill>
                <a:ea typeface="楷体_GB2312" pitchFamily="49" charset="-122"/>
              </a:rPr>
              <a:t>，而其右子树中的每一个元素都大于</a:t>
            </a:r>
            <a:r>
              <a:rPr lang="en-US" altLang="zh-CN" sz="2400" dirty="0">
                <a:solidFill>
                  <a:srgbClr val="92D050"/>
                </a:solidFill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rgbClr val="92D050"/>
                </a:solidFill>
                <a:ea typeface="楷体_GB2312" pitchFamily="49" charset="-122"/>
              </a:rPr>
              <a:t>。</a:t>
            </a:r>
          </a:p>
          <a:p>
            <a:endParaRPr lang="zh-CN" altLang="en-US" sz="2400" dirty="0" smtClean="0">
              <a:solidFill>
                <a:srgbClr val="92D050"/>
              </a:solidFill>
            </a:endParaRPr>
          </a:p>
          <a:p>
            <a:r>
              <a:rPr lang="zh-CN" altLang="en-US" sz="2400" dirty="0" smtClean="0"/>
              <a:t>伸展树的空间要求、编程</a:t>
            </a:r>
            <a:r>
              <a:rPr lang="zh-CN" altLang="en-US" sz="2400" smtClean="0"/>
              <a:t>难度低。</a:t>
            </a:r>
            <a:endParaRPr lang="zh-CN" altLang="en-US" sz="2400" dirty="0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600770" y="341432"/>
            <a:ext cx="64157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00B0F0"/>
                </a:solidFill>
                <a:ea typeface="黑体" pitchFamily="2" charset="-122"/>
              </a:rPr>
              <a:t>特点</a:t>
            </a:r>
            <a:endParaRPr lang="en-US" altLang="zh-CN" sz="4000" dirty="0">
              <a:solidFill>
                <a:srgbClr val="00B0F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00945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600770" y="341432"/>
            <a:ext cx="64157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00B0F0"/>
                </a:solidFill>
                <a:ea typeface="黑体" pitchFamily="2" charset="-122"/>
              </a:rPr>
              <a:t>主要思路</a:t>
            </a:r>
            <a:endParaRPr lang="en-US" altLang="zh-CN" sz="4000" dirty="0">
              <a:solidFill>
                <a:srgbClr val="00B0F0"/>
              </a:solidFill>
              <a:ea typeface="黑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7049" y="1145220"/>
            <a:ext cx="82286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lvl="1" indent="-381000">
              <a:spcBef>
                <a:spcPct val="15000"/>
              </a:spcBef>
              <a:buClr>
                <a:schemeClr val="tx2"/>
              </a:buClr>
              <a:buSzTx/>
              <a:buFont typeface="Wingdings" pitchFamily="2" charset="2"/>
              <a:buAutoNum type="arabicPeriod"/>
            </a:pP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单一旋转：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将经常访问的结点最终上移到靠近根的地方，使以后的访问更快。</a:t>
            </a:r>
            <a:endParaRPr lang="en-US" altLang="zh-CN" sz="2400" b="1" dirty="0">
              <a:latin typeface="Times New Roman" pitchFamily="18" charset="0"/>
              <a:ea typeface="仿宋_GB2312" pitchFamily="49" charset="-122"/>
            </a:endParaRPr>
          </a:p>
          <a:p>
            <a:pPr marL="381000" lvl="1" indent="-381000">
              <a:lnSpc>
                <a:spcPct val="105000"/>
              </a:lnSpc>
              <a:spcBef>
                <a:spcPct val="15000"/>
              </a:spcBef>
              <a:buClr>
                <a:schemeClr val="tx2"/>
              </a:buClr>
              <a:buSzTx/>
              <a:buFont typeface="Wingdings" pitchFamily="2" charset="2"/>
              <a:buAutoNum type="arabicPeriod" startAt="2"/>
            </a:pP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移动到根部：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假设正访问的结点将以很高的概率再次被访问，对它反复进行子女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―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父结点旋转，直到被访问的结点位于根部为止。</a:t>
            </a:r>
          </a:p>
          <a:p>
            <a:pPr marL="381000" indent="-381000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2400" b="1" dirty="0" smtClean="0">
                <a:latin typeface="Times New Roman" pitchFamily="18" charset="0"/>
                <a:ea typeface="仿宋_GB2312" pitchFamily="49" charset="-122"/>
              </a:rPr>
              <a:t>             每当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访问（搜索、插入或删除）一个结点 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s 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时，伸展树就执行一次叫做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“展开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(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Splay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)”</a:t>
            </a:r>
            <a:r>
              <a:rPr lang="zh-CN" altLang="en-US" sz="2400" b="1" dirty="0" smtClean="0">
                <a:latin typeface="Times New Roman" pitchFamily="18" charset="0"/>
                <a:ea typeface="仿宋_GB2312" pitchFamily="49" charset="-122"/>
              </a:rPr>
              <a:t>的基本操作，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将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结点 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s 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移到二叉搜索树的根部</a:t>
            </a:r>
            <a:r>
              <a:rPr lang="zh-CN" altLang="en-US" sz="2400" b="1" dirty="0">
                <a:latin typeface="Times New Roman" pitchFamily="18" charset="0"/>
                <a:ea typeface="仿宋_GB2312" pitchFamily="49" charset="-122"/>
              </a:rPr>
              <a:t>。</a:t>
            </a:r>
            <a:r>
              <a:rPr lang="zh-CN" altLang="en-US" sz="2400" dirty="0"/>
              <a:t> </a:t>
            </a:r>
          </a:p>
          <a:p>
            <a:pPr marL="381000" lvl="1" indent="-381000">
              <a:spcBef>
                <a:spcPct val="15000"/>
              </a:spcBef>
              <a:buClr>
                <a:schemeClr val="tx2"/>
              </a:buClr>
              <a:buSzTx/>
              <a:buFont typeface="Wingdings" pitchFamily="2" charset="2"/>
              <a:buAutoNum type="arabicPeriod"/>
            </a:pPr>
            <a:endParaRPr lang="zh-CN" altLang="en-US" sz="2400" b="1" dirty="0">
              <a:latin typeface="Times New Roman" pitchFamily="18" charset="0"/>
              <a:ea typeface="仿宋_GB2312" pitchFamily="49" charset="-122"/>
            </a:endParaRPr>
          </a:p>
          <a:p>
            <a:pPr marL="381000" indent="-38100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694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600770" y="341432"/>
            <a:ext cx="64157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solidFill>
                  <a:srgbClr val="00B0F0"/>
                </a:solidFill>
                <a:ea typeface="黑体" pitchFamily="2" charset="-122"/>
              </a:rPr>
              <a:t>Splay</a:t>
            </a:r>
            <a:endParaRPr lang="en-US" altLang="zh-CN" sz="4000" dirty="0">
              <a:solidFill>
                <a:srgbClr val="00B0F0"/>
              </a:solidFill>
              <a:ea typeface="黑体" pitchFamily="2" charset="-122"/>
            </a:endParaRP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 bwMode="auto">
          <a:xfrm>
            <a:off x="470300" y="1072252"/>
            <a:ext cx="8540750" cy="3686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255985" indent="-255985" algn="l" rtl="0" eaLnBrk="0" fontAlgn="base" hangingPunct="0">
              <a:spcBef>
                <a:spcPts val="2400"/>
              </a:spcBef>
              <a:spcAft>
                <a:spcPct val="0"/>
              </a:spcAft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66700" indent="-213122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6060" indent="-17026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98960" indent="-17026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1860" indent="-17026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400" indent="-171400" algn="l" defTabSz="6856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201" indent="-171400" algn="l" defTabSz="6856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000" indent="-171400" algn="l" defTabSz="6856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3800" indent="-171400" algn="l" defTabSz="6856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ea typeface="黑体" pitchFamily="2" charset="-122"/>
              </a:rPr>
              <a:t>伸展操作</a:t>
            </a:r>
            <a:r>
              <a:rPr lang="en-US" altLang="zh-CN" sz="2400" dirty="0" smtClean="0">
                <a:ea typeface="仿宋_GB2312" pitchFamily="49" charset="-122"/>
              </a:rPr>
              <a:t>Splay(</a:t>
            </a:r>
            <a:r>
              <a:rPr lang="en-US" altLang="zh-CN" sz="2400" dirty="0" err="1" smtClean="0">
                <a:ea typeface="仿宋_GB2312" pitchFamily="49" charset="-122"/>
              </a:rPr>
              <a:t>x,S</a:t>
            </a:r>
            <a:r>
              <a:rPr lang="en-US" altLang="zh-CN" sz="2400" dirty="0" smtClean="0">
                <a:ea typeface="仿宋_GB2312" pitchFamily="49" charset="-122"/>
              </a:rPr>
              <a:t>)</a:t>
            </a:r>
            <a:r>
              <a:rPr lang="zh-CN" altLang="en-US" sz="2400" dirty="0" smtClean="0">
                <a:ea typeface="仿宋_GB2312" pitchFamily="49" charset="-122"/>
              </a:rPr>
              <a:t>是在保持伸展树有序性的前提下，通过一系列旋转操作将伸展树</a:t>
            </a:r>
            <a:r>
              <a:rPr lang="en-US" altLang="zh-CN" sz="2400" dirty="0" smtClean="0">
                <a:ea typeface="仿宋_GB2312" pitchFamily="49" charset="-122"/>
              </a:rPr>
              <a:t>S</a:t>
            </a:r>
            <a:r>
              <a:rPr lang="zh-CN" altLang="en-US" sz="2400" dirty="0" smtClean="0">
                <a:ea typeface="仿宋_GB2312" pitchFamily="49" charset="-122"/>
              </a:rPr>
              <a:t>中的元素</a:t>
            </a:r>
            <a:r>
              <a:rPr lang="en-US" altLang="zh-CN" sz="2400" dirty="0" smtClean="0">
                <a:ea typeface="仿宋_GB2312" pitchFamily="49" charset="-122"/>
              </a:rPr>
              <a:t>x</a:t>
            </a:r>
            <a:r>
              <a:rPr lang="zh-CN" altLang="en-US" sz="2400" dirty="0" smtClean="0">
                <a:ea typeface="仿宋_GB2312" pitchFamily="49" charset="-122"/>
              </a:rPr>
              <a:t>调整至树的根部的操作。</a:t>
            </a:r>
            <a:endParaRPr lang="zh-CN" altLang="en-US" sz="24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</a:rPr>
              <a:t>在旋转的过程中，要分三种情况分别处理：</a:t>
            </a:r>
          </a:p>
          <a:p>
            <a:pPr marL="0" indent="0">
              <a:buNone/>
            </a:pPr>
            <a:r>
              <a:rPr lang="zh-CN" altLang="en-US" sz="2400" dirty="0" smtClean="0"/>
              <a:t>  1)</a:t>
            </a:r>
            <a:r>
              <a:rPr lang="en-US" altLang="zh-CN" sz="2400" dirty="0" smtClean="0"/>
              <a:t>Zig </a:t>
            </a:r>
            <a:r>
              <a:rPr lang="zh-CN" altLang="en-US" sz="2400" dirty="0" smtClean="0"/>
              <a:t>或 </a:t>
            </a:r>
            <a:r>
              <a:rPr lang="en-US" altLang="zh-CN" sz="2400" dirty="0" err="1" smtClean="0"/>
              <a:t>Zag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2)Zig-Zig </a:t>
            </a:r>
            <a:r>
              <a:rPr lang="zh-CN" altLang="en-US" sz="2400" dirty="0" smtClean="0"/>
              <a:t>或 </a:t>
            </a:r>
            <a:r>
              <a:rPr lang="en-US" altLang="zh-CN" sz="2400" dirty="0" err="1" smtClean="0"/>
              <a:t>Zag-Zag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3)Zig-</a:t>
            </a:r>
            <a:r>
              <a:rPr lang="en-US" altLang="zh-CN" sz="2400" dirty="0" err="1" smtClean="0"/>
              <a:t>Zag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或 </a:t>
            </a:r>
            <a:r>
              <a:rPr lang="en-US" altLang="zh-CN" sz="2400" dirty="0" err="1" smtClean="0"/>
              <a:t>Zag</a:t>
            </a:r>
            <a:r>
              <a:rPr lang="en-US" altLang="zh-CN" sz="2400" dirty="0" smtClean="0"/>
              <a:t>-Zig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5898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600770" y="341432"/>
            <a:ext cx="64157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solidFill>
                  <a:srgbClr val="00B0F0"/>
                </a:solidFill>
                <a:ea typeface="黑体" pitchFamily="2" charset="-122"/>
              </a:rPr>
              <a:t>Splay</a:t>
            </a:r>
            <a:endParaRPr lang="en-US" altLang="zh-CN" sz="4000" dirty="0">
              <a:solidFill>
                <a:srgbClr val="00B0F0"/>
              </a:solidFill>
              <a:ea typeface="黑体" pitchFamily="2" charset="-122"/>
            </a:endParaRP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5505450" y="1825627"/>
            <a:ext cx="2800350" cy="2055812"/>
            <a:chOff x="3384" y="1275"/>
            <a:chExt cx="1764" cy="1295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4494" y="1593"/>
              <a:ext cx="654" cy="486"/>
              <a:chOff x="4494" y="1593"/>
              <a:chExt cx="654" cy="486"/>
            </a:xfrm>
          </p:grpSpPr>
          <p:sp>
            <p:nvSpPr>
              <p:cNvPr id="24" name="Oval 5"/>
              <p:cNvSpPr>
                <a:spLocks noChangeArrowheads="1"/>
              </p:cNvSpPr>
              <p:nvPr/>
            </p:nvSpPr>
            <p:spPr bwMode="auto">
              <a:xfrm>
                <a:off x="4494" y="1801"/>
                <a:ext cx="257" cy="27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4745" y="1593"/>
                <a:ext cx="403" cy="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800" b="1" i="1">
                    <a:solidFill>
                      <a:schemeClr val="tx2"/>
                    </a:solidFill>
                    <a:latin typeface="Times New Roman" pitchFamily="18" charset="0"/>
                  </a:rPr>
                  <a:t>p</a:t>
                </a:r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4700" y="2073"/>
              <a:ext cx="403" cy="495"/>
              <a:chOff x="4700" y="2073"/>
              <a:chExt cx="403" cy="495"/>
            </a:xfrm>
          </p:grpSpPr>
          <p:sp>
            <p:nvSpPr>
              <p:cNvPr id="22" name="AutoShape 8"/>
              <p:cNvSpPr>
                <a:spLocks noChangeArrowheads="1"/>
              </p:cNvSpPr>
              <p:nvPr/>
            </p:nvSpPr>
            <p:spPr bwMode="auto">
              <a:xfrm>
                <a:off x="4795" y="2201"/>
                <a:ext cx="240" cy="367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Text Box 9"/>
              <p:cNvSpPr txBox="1">
                <a:spLocks noChangeArrowheads="1"/>
              </p:cNvSpPr>
              <p:nvPr/>
            </p:nvSpPr>
            <p:spPr bwMode="auto">
              <a:xfrm>
                <a:off x="4700" y="2073"/>
                <a:ext cx="403" cy="3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  <a:sym typeface="Symbol" pitchFamily="18" charset="2"/>
                  </a:rPr>
                  <a:t></a:t>
                </a:r>
                <a:endParaRPr lang="en-US" altLang="zh-CN" sz="2400" b="1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9" name="Group 10"/>
            <p:cNvGrpSpPr>
              <a:grpSpLocks/>
            </p:cNvGrpSpPr>
            <p:nvPr/>
          </p:nvGrpSpPr>
          <p:grpSpPr bwMode="auto">
            <a:xfrm>
              <a:off x="3787" y="1275"/>
              <a:ext cx="404" cy="461"/>
              <a:chOff x="3787" y="1275"/>
              <a:chExt cx="404" cy="461"/>
            </a:xfrm>
          </p:grpSpPr>
          <p:sp>
            <p:nvSpPr>
              <p:cNvPr id="20" name="Oval 11"/>
              <p:cNvSpPr>
                <a:spLocks noChangeArrowheads="1"/>
              </p:cNvSpPr>
              <p:nvPr/>
            </p:nvSpPr>
            <p:spPr bwMode="auto">
              <a:xfrm>
                <a:off x="3935" y="1457"/>
                <a:ext cx="256" cy="279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Text Box 12"/>
              <p:cNvSpPr txBox="1">
                <a:spLocks noChangeArrowheads="1"/>
              </p:cNvSpPr>
              <p:nvPr/>
            </p:nvSpPr>
            <p:spPr bwMode="auto">
              <a:xfrm>
                <a:off x="3787" y="1275"/>
                <a:ext cx="403" cy="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800" b="1" i="1">
                    <a:solidFill>
                      <a:schemeClr val="tx2"/>
                    </a:solidFill>
                    <a:latin typeface="Times New Roman" pitchFamily="18" charset="0"/>
                  </a:rPr>
                  <a:t>s</a:t>
                </a:r>
              </a:p>
            </p:txBody>
          </p:sp>
        </p:grpSp>
        <p:grpSp>
          <p:nvGrpSpPr>
            <p:cNvPr id="10" name="Group 13"/>
            <p:cNvGrpSpPr>
              <a:grpSpLocks/>
            </p:cNvGrpSpPr>
            <p:nvPr/>
          </p:nvGrpSpPr>
          <p:grpSpPr bwMode="auto">
            <a:xfrm>
              <a:off x="3384" y="1733"/>
              <a:ext cx="403" cy="518"/>
              <a:chOff x="3384" y="1733"/>
              <a:chExt cx="403" cy="518"/>
            </a:xfrm>
          </p:grpSpPr>
          <p:sp>
            <p:nvSpPr>
              <p:cNvPr id="18" name="AutoShape 14"/>
              <p:cNvSpPr>
                <a:spLocks noChangeArrowheads="1"/>
              </p:cNvSpPr>
              <p:nvPr/>
            </p:nvSpPr>
            <p:spPr bwMode="auto">
              <a:xfrm>
                <a:off x="3521" y="1883"/>
                <a:ext cx="240" cy="36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Text Box 15"/>
              <p:cNvSpPr txBox="1">
                <a:spLocks noChangeArrowheads="1"/>
              </p:cNvSpPr>
              <p:nvPr/>
            </p:nvSpPr>
            <p:spPr bwMode="auto">
              <a:xfrm>
                <a:off x="3384" y="1733"/>
                <a:ext cx="403" cy="3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  <a:sym typeface="Symbol" pitchFamily="18" charset="2"/>
                  </a:rPr>
                  <a:t></a:t>
                </a:r>
                <a:endParaRPr lang="en-US" altLang="zh-CN" sz="2400" b="1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1" name="Group 16"/>
            <p:cNvGrpSpPr>
              <a:grpSpLocks/>
            </p:cNvGrpSpPr>
            <p:nvPr/>
          </p:nvGrpSpPr>
          <p:grpSpPr bwMode="auto">
            <a:xfrm>
              <a:off x="4105" y="2073"/>
              <a:ext cx="403" cy="497"/>
              <a:chOff x="4105" y="2073"/>
              <a:chExt cx="403" cy="497"/>
            </a:xfrm>
          </p:grpSpPr>
          <p:sp>
            <p:nvSpPr>
              <p:cNvPr id="16" name="AutoShape 17"/>
              <p:cNvSpPr>
                <a:spLocks noChangeArrowheads="1"/>
              </p:cNvSpPr>
              <p:nvPr/>
            </p:nvSpPr>
            <p:spPr bwMode="auto">
              <a:xfrm>
                <a:off x="4207" y="2203"/>
                <a:ext cx="240" cy="367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Text Box 18"/>
              <p:cNvSpPr txBox="1">
                <a:spLocks noChangeArrowheads="1"/>
              </p:cNvSpPr>
              <p:nvPr/>
            </p:nvSpPr>
            <p:spPr bwMode="auto">
              <a:xfrm>
                <a:off x="4105" y="2073"/>
                <a:ext cx="403" cy="3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  <a:sym typeface="Symbol" pitchFamily="18" charset="2"/>
                  </a:rPr>
                  <a:t></a:t>
                </a:r>
                <a:endParaRPr lang="en-US" altLang="zh-CN" sz="2400" b="1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 flipH="1">
              <a:off x="4326" y="2021"/>
              <a:ext cx="202" cy="1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4729" y="2021"/>
              <a:ext cx="186" cy="1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 flipH="1">
              <a:off x="3648" y="1683"/>
              <a:ext cx="308" cy="1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4171" y="1683"/>
              <a:ext cx="350" cy="1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AutoShape 23"/>
          <p:cNvSpPr>
            <a:spLocks noChangeArrowheads="1"/>
          </p:cNvSpPr>
          <p:nvPr/>
        </p:nvSpPr>
        <p:spPr bwMode="auto">
          <a:xfrm>
            <a:off x="3867875" y="2877730"/>
            <a:ext cx="1440000" cy="185738"/>
          </a:xfrm>
          <a:prstGeom prst="rightArrow">
            <a:avLst>
              <a:gd name="adj1" fmla="val 50000"/>
              <a:gd name="adj2" fmla="val 1579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7" name="Group 24"/>
          <p:cNvGrpSpPr>
            <a:grpSpLocks/>
          </p:cNvGrpSpPr>
          <p:nvPr/>
        </p:nvGrpSpPr>
        <p:grpSpPr bwMode="auto">
          <a:xfrm>
            <a:off x="1293813" y="2330452"/>
            <a:ext cx="639762" cy="773112"/>
            <a:chOff x="731" y="1593"/>
            <a:chExt cx="403" cy="487"/>
          </a:xfrm>
        </p:grpSpPr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852" y="1801"/>
              <a:ext cx="256" cy="27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731" y="1593"/>
              <a:ext cx="403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800" b="1" i="1" dirty="0">
                  <a:solidFill>
                    <a:schemeClr val="tx2"/>
                  </a:solidFill>
                  <a:latin typeface="Times New Roman" pitchFamily="18" charset="0"/>
                </a:rPr>
                <a:t>s</a:t>
              </a:r>
            </a:p>
          </p:txBody>
        </p:sp>
      </p:grpSp>
      <p:grpSp>
        <p:nvGrpSpPr>
          <p:cNvPr id="30" name="Group 27"/>
          <p:cNvGrpSpPr>
            <a:grpSpLocks/>
          </p:cNvGrpSpPr>
          <p:nvPr/>
        </p:nvGrpSpPr>
        <p:grpSpPr bwMode="auto">
          <a:xfrm>
            <a:off x="781050" y="3086102"/>
            <a:ext cx="639763" cy="796925"/>
            <a:chOff x="408" y="2069"/>
            <a:chExt cx="403" cy="502"/>
          </a:xfrm>
        </p:grpSpPr>
        <p:sp>
          <p:nvSpPr>
            <p:cNvPr id="31" name="AutoShape 28"/>
            <p:cNvSpPr>
              <a:spLocks noChangeArrowheads="1"/>
            </p:cNvSpPr>
            <p:nvPr/>
          </p:nvSpPr>
          <p:spPr bwMode="auto">
            <a:xfrm>
              <a:off x="560" y="2203"/>
              <a:ext cx="240" cy="36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408" y="2069"/>
              <a:ext cx="403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</a:t>
              </a:r>
              <a:endParaRPr lang="en-US" altLang="zh-CN" sz="2400" b="1">
                <a:solidFill>
                  <a:schemeClr val="tx2"/>
                </a:solidFill>
              </a:endParaRPr>
            </a:p>
          </p:txBody>
        </p:sp>
      </p:grpSp>
      <p:grpSp>
        <p:nvGrpSpPr>
          <p:cNvPr id="33" name="Group 30"/>
          <p:cNvGrpSpPr>
            <a:grpSpLocks/>
          </p:cNvGrpSpPr>
          <p:nvPr/>
        </p:nvGrpSpPr>
        <p:grpSpPr bwMode="auto">
          <a:xfrm>
            <a:off x="1762125" y="3163889"/>
            <a:ext cx="639763" cy="717550"/>
            <a:chOff x="1026" y="2118"/>
            <a:chExt cx="403" cy="452"/>
          </a:xfrm>
        </p:grpSpPr>
        <p:sp>
          <p:nvSpPr>
            <p:cNvPr id="34" name="AutoShape 31"/>
            <p:cNvSpPr>
              <a:spLocks noChangeArrowheads="1"/>
            </p:cNvSpPr>
            <p:nvPr/>
          </p:nvSpPr>
          <p:spPr bwMode="auto">
            <a:xfrm>
              <a:off x="1151" y="2203"/>
              <a:ext cx="240" cy="36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1026" y="2118"/>
              <a:ext cx="403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</a:t>
              </a:r>
              <a:endParaRPr lang="en-US" altLang="zh-CN" sz="2400" b="1">
                <a:solidFill>
                  <a:schemeClr val="tx2"/>
                </a:solidFill>
              </a:endParaRPr>
            </a:p>
          </p:txBody>
        </p:sp>
      </p:grpSp>
      <p:grpSp>
        <p:nvGrpSpPr>
          <p:cNvPr id="36" name="Group 33"/>
          <p:cNvGrpSpPr>
            <a:grpSpLocks/>
          </p:cNvGrpSpPr>
          <p:nvPr/>
        </p:nvGrpSpPr>
        <p:grpSpPr bwMode="auto">
          <a:xfrm>
            <a:off x="2868613" y="2624139"/>
            <a:ext cx="639762" cy="714375"/>
            <a:chOff x="1723" y="1778"/>
            <a:chExt cx="403" cy="450"/>
          </a:xfrm>
        </p:grpSpPr>
        <p:sp>
          <p:nvSpPr>
            <p:cNvPr id="37" name="AutoShape 34"/>
            <p:cNvSpPr>
              <a:spLocks noChangeArrowheads="1"/>
            </p:cNvSpPr>
            <p:nvPr/>
          </p:nvSpPr>
          <p:spPr bwMode="auto">
            <a:xfrm>
              <a:off x="1824" y="1861"/>
              <a:ext cx="240" cy="36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Text Box 35"/>
            <p:cNvSpPr txBox="1">
              <a:spLocks noChangeArrowheads="1"/>
            </p:cNvSpPr>
            <p:nvPr/>
          </p:nvSpPr>
          <p:spPr bwMode="auto">
            <a:xfrm>
              <a:off x="1723" y="1778"/>
              <a:ext cx="403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</a:t>
              </a:r>
              <a:endParaRPr lang="en-US" altLang="zh-CN" sz="2400" b="1">
                <a:solidFill>
                  <a:schemeClr val="tx2"/>
                </a:solidFill>
              </a:endParaRPr>
            </a:p>
          </p:txBody>
        </p:sp>
      </p:grpSp>
      <p:sp>
        <p:nvSpPr>
          <p:cNvPr id="39" name="Line 36"/>
          <p:cNvSpPr>
            <a:spLocks noChangeShapeType="1"/>
          </p:cNvSpPr>
          <p:nvPr/>
        </p:nvSpPr>
        <p:spPr bwMode="auto">
          <a:xfrm flipH="1">
            <a:off x="1209675" y="3009902"/>
            <a:ext cx="322263" cy="280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1849438" y="3009902"/>
            <a:ext cx="298450" cy="280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H="1">
            <a:off x="1860550" y="2473327"/>
            <a:ext cx="458788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>
            <a:off x="2660650" y="2473327"/>
            <a:ext cx="554038" cy="257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4" name="Group 41"/>
          <p:cNvGrpSpPr>
            <a:grpSpLocks/>
          </p:cNvGrpSpPr>
          <p:nvPr/>
        </p:nvGrpSpPr>
        <p:grpSpPr bwMode="auto">
          <a:xfrm>
            <a:off x="2041525" y="1825627"/>
            <a:ext cx="641350" cy="741362"/>
            <a:chOff x="1202" y="1275"/>
            <a:chExt cx="404" cy="467"/>
          </a:xfrm>
        </p:grpSpPr>
        <p:sp>
          <p:nvSpPr>
            <p:cNvPr id="45" name="Oval 42"/>
            <p:cNvSpPr>
              <a:spLocks noChangeArrowheads="1"/>
            </p:cNvSpPr>
            <p:nvPr/>
          </p:nvSpPr>
          <p:spPr bwMode="auto">
            <a:xfrm>
              <a:off x="1360" y="1480"/>
              <a:ext cx="246" cy="26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1202" y="1275"/>
              <a:ext cx="404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800" b="1" i="1">
                  <a:solidFill>
                    <a:schemeClr val="tx2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sp>
        <p:nvSpPr>
          <p:cNvPr id="47" name="Text Box 44"/>
          <p:cNvSpPr txBox="1">
            <a:spLocks noChangeArrowheads="1"/>
          </p:cNvSpPr>
          <p:nvPr/>
        </p:nvSpPr>
        <p:spPr bwMode="auto">
          <a:xfrm>
            <a:off x="4023538" y="2404131"/>
            <a:ext cx="9621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ea typeface="隶书" pitchFamily="49" charset="-122"/>
              </a:rPr>
              <a:t>Zig(s)</a:t>
            </a:r>
            <a:endParaRPr lang="zh-CN" altLang="en-US" sz="2800" dirty="0">
              <a:ea typeface="隶书" pitchFamily="49" charset="-122"/>
            </a:endParaRPr>
          </a:p>
        </p:txBody>
      </p:sp>
      <p:sp>
        <p:nvSpPr>
          <p:cNvPr id="49" name="AutoShape 23"/>
          <p:cNvSpPr>
            <a:spLocks noChangeArrowheads="1"/>
          </p:cNvSpPr>
          <p:nvPr/>
        </p:nvSpPr>
        <p:spPr bwMode="auto">
          <a:xfrm flipH="1">
            <a:off x="3784600" y="3273594"/>
            <a:ext cx="1440000" cy="187200"/>
          </a:xfrm>
          <a:prstGeom prst="rightArrow">
            <a:avLst>
              <a:gd name="adj1" fmla="val 50000"/>
              <a:gd name="adj2" fmla="val 1579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Text Box 44"/>
          <p:cNvSpPr txBox="1">
            <a:spLocks noChangeArrowheads="1"/>
          </p:cNvSpPr>
          <p:nvPr/>
        </p:nvSpPr>
        <p:spPr bwMode="auto">
          <a:xfrm>
            <a:off x="4023538" y="3400418"/>
            <a:ext cx="10982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err="1" smtClean="0">
                <a:ea typeface="隶书" pitchFamily="49" charset="-122"/>
              </a:rPr>
              <a:t>Zag</a:t>
            </a:r>
            <a:r>
              <a:rPr lang="en-US" altLang="zh-CN" sz="2800" dirty="0" smtClean="0">
                <a:ea typeface="隶书" pitchFamily="49" charset="-122"/>
              </a:rPr>
              <a:t>(p)</a:t>
            </a:r>
            <a:endParaRPr lang="zh-CN" altLang="en-US" sz="2800" dirty="0">
              <a:ea typeface="隶书" pitchFamily="49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992438" y="526098"/>
            <a:ext cx="1632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Zig </a:t>
            </a:r>
            <a:r>
              <a:rPr lang="zh-CN" altLang="en-US" sz="2800" dirty="0"/>
              <a:t>或 </a:t>
            </a:r>
            <a:r>
              <a:rPr lang="en-US" altLang="zh-CN" sz="2800" dirty="0" err="1"/>
              <a:t>Zag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3135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600770" y="341432"/>
            <a:ext cx="64157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solidFill>
                  <a:srgbClr val="00B0F0"/>
                </a:solidFill>
                <a:ea typeface="黑体" pitchFamily="2" charset="-122"/>
              </a:rPr>
              <a:t>Splay</a:t>
            </a:r>
            <a:endParaRPr lang="en-US" altLang="zh-CN" sz="4000" dirty="0">
              <a:solidFill>
                <a:srgbClr val="00B0F0"/>
              </a:solidFill>
              <a:ea typeface="黑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92438" y="526098"/>
            <a:ext cx="2859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Zig-Zig </a:t>
            </a:r>
            <a:r>
              <a:rPr lang="zh-CN" altLang="en-US" sz="2800" dirty="0"/>
              <a:t>或 </a:t>
            </a:r>
            <a:r>
              <a:rPr lang="en-US" altLang="zh-CN" sz="2800" dirty="0" err="1"/>
              <a:t>Zag-Zag</a:t>
            </a:r>
            <a:endParaRPr lang="en-US" altLang="zh-CN" sz="2800" dirty="0"/>
          </a:p>
        </p:txBody>
      </p:sp>
      <p:grpSp>
        <p:nvGrpSpPr>
          <p:cNvPr id="139" name="Group 3"/>
          <p:cNvGrpSpPr>
            <a:grpSpLocks/>
          </p:cNvGrpSpPr>
          <p:nvPr/>
        </p:nvGrpSpPr>
        <p:grpSpPr bwMode="auto">
          <a:xfrm>
            <a:off x="5946775" y="1225398"/>
            <a:ext cx="2922588" cy="2628900"/>
            <a:chOff x="3810" y="436"/>
            <a:chExt cx="1841" cy="1656"/>
          </a:xfrm>
        </p:grpSpPr>
        <p:sp>
          <p:nvSpPr>
            <p:cNvPr id="140" name="Line 4"/>
            <p:cNvSpPr>
              <a:spLocks noChangeShapeType="1"/>
            </p:cNvSpPr>
            <p:nvPr/>
          </p:nvSpPr>
          <p:spPr bwMode="auto">
            <a:xfrm flipH="1">
              <a:off x="4484" y="1162"/>
              <a:ext cx="210" cy="1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5"/>
            <p:cNvSpPr>
              <a:spLocks noChangeShapeType="1"/>
            </p:cNvSpPr>
            <p:nvPr/>
          </p:nvSpPr>
          <p:spPr bwMode="auto">
            <a:xfrm flipH="1">
              <a:off x="4925" y="1531"/>
              <a:ext cx="17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6"/>
            <p:cNvSpPr>
              <a:spLocks noChangeShapeType="1"/>
            </p:cNvSpPr>
            <p:nvPr/>
          </p:nvSpPr>
          <p:spPr bwMode="auto">
            <a:xfrm>
              <a:off x="4854" y="1150"/>
              <a:ext cx="246" cy="2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7"/>
            <p:cNvSpPr>
              <a:spLocks noChangeShapeType="1"/>
            </p:cNvSpPr>
            <p:nvPr/>
          </p:nvSpPr>
          <p:spPr bwMode="auto">
            <a:xfrm>
              <a:off x="5237" y="1516"/>
              <a:ext cx="182" cy="2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8"/>
            <p:cNvSpPr>
              <a:spLocks noChangeShapeType="1"/>
            </p:cNvSpPr>
            <p:nvPr/>
          </p:nvSpPr>
          <p:spPr bwMode="auto">
            <a:xfrm>
              <a:off x="4458" y="817"/>
              <a:ext cx="222" cy="1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5" name="Group 9"/>
            <p:cNvGrpSpPr>
              <a:grpSpLocks/>
            </p:cNvGrpSpPr>
            <p:nvPr/>
          </p:nvGrpSpPr>
          <p:grpSpPr bwMode="auto">
            <a:xfrm>
              <a:off x="4635" y="777"/>
              <a:ext cx="649" cy="429"/>
              <a:chOff x="4635" y="777"/>
              <a:chExt cx="649" cy="429"/>
            </a:xfrm>
          </p:grpSpPr>
          <p:sp>
            <p:nvSpPr>
              <p:cNvPr id="165" name="Oval 10"/>
              <p:cNvSpPr>
                <a:spLocks noChangeArrowheads="1"/>
              </p:cNvSpPr>
              <p:nvPr/>
            </p:nvSpPr>
            <p:spPr bwMode="auto">
              <a:xfrm>
                <a:off x="4635" y="930"/>
                <a:ext cx="247" cy="27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Text Box 11"/>
              <p:cNvSpPr txBox="1">
                <a:spLocks noChangeArrowheads="1"/>
              </p:cNvSpPr>
              <p:nvPr/>
            </p:nvSpPr>
            <p:spPr bwMode="auto">
              <a:xfrm>
                <a:off x="4895" y="777"/>
                <a:ext cx="389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600" b="1" i="1">
                    <a:solidFill>
                      <a:schemeClr val="tx2"/>
                    </a:solidFill>
                    <a:latin typeface="Times New Roman" pitchFamily="18" charset="0"/>
                  </a:rPr>
                  <a:t>p</a:t>
                </a:r>
              </a:p>
            </p:txBody>
          </p:sp>
        </p:grpSp>
        <p:grpSp>
          <p:nvGrpSpPr>
            <p:cNvPr id="146" name="Group 12"/>
            <p:cNvGrpSpPr>
              <a:grpSpLocks/>
            </p:cNvGrpSpPr>
            <p:nvPr/>
          </p:nvGrpSpPr>
          <p:grpSpPr bwMode="auto">
            <a:xfrm>
              <a:off x="5039" y="1094"/>
              <a:ext cx="612" cy="472"/>
              <a:chOff x="5039" y="1094"/>
              <a:chExt cx="612" cy="472"/>
            </a:xfrm>
          </p:grpSpPr>
          <p:sp>
            <p:nvSpPr>
              <p:cNvPr id="163" name="Oval 13"/>
              <p:cNvSpPr>
                <a:spLocks noChangeArrowheads="1"/>
              </p:cNvSpPr>
              <p:nvPr/>
            </p:nvSpPr>
            <p:spPr bwMode="auto">
              <a:xfrm>
                <a:off x="5039" y="1290"/>
                <a:ext cx="248" cy="27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" name="Text Box 14"/>
              <p:cNvSpPr txBox="1">
                <a:spLocks noChangeArrowheads="1"/>
              </p:cNvSpPr>
              <p:nvPr/>
            </p:nvSpPr>
            <p:spPr bwMode="auto">
              <a:xfrm>
                <a:off x="5261" y="1094"/>
                <a:ext cx="390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600" b="1" i="1">
                    <a:solidFill>
                      <a:schemeClr val="tx2"/>
                    </a:solidFill>
                    <a:latin typeface="Times New Roman" pitchFamily="18" charset="0"/>
                  </a:rPr>
                  <a:t>g</a:t>
                </a:r>
              </a:p>
            </p:txBody>
          </p:sp>
        </p:grpSp>
        <p:grpSp>
          <p:nvGrpSpPr>
            <p:cNvPr id="147" name="Group 15"/>
            <p:cNvGrpSpPr>
              <a:grpSpLocks/>
            </p:cNvGrpSpPr>
            <p:nvPr/>
          </p:nvGrpSpPr>
          <p:grpSpPr bwMode="auto">
            <a:xfrm>
              <a:off x="3810" y="890"/>
              <a:ext cx="389" cy="488"/>
              <a:chOff x="3810" y="890"/>
              <a:chExt cx="389" cy="488"/>
            </a:xfrm>
          </p:grpSpPr>
          <p:sp>
            <p:nvSpPr>
              <p:cNvPr id="161" name="AutoShape 16"/>
              <p:cNvSpPr>
                <a:spLocks noChangeArrowheads="1"/>
              </p:cNvSpPr>
              <p:nvPr/>
            </p:nvSpPr>
            <p:spPr bwMode="auto">
              <a:xfrm>
                <a:off x="3951" y="1016"/>
                <a:ext cx="232" cy="362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" name="Text Box 17"/>
              <p:cNvSpPr txBox="1">
                <a:spLocks noChangeArrowheads="1"/>
              </p:cNvSpPr>
              <p:nvPr/>
            </p:nvSpPr>
            <p:spPr bwMode="auto">
              <a:xfrm>
                <a:off x="3810" y="890"/>
                <a:ext cx="389" cy="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  <a:sym typeface="Symbol" pitchFamily="18" charset="2"/>
                  </a:rPr>
                  <a:t></a:t>
                </a:r>
                <a:endParaRPr lang="en-US" altLang="zh-CN" sz="2400" b="1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48" name="Group 18"/>
            <p:cNvGrpSpPr>
              <a:grpSpLocks/>
            </p:cNvGrpSpPr>
            <p:nvPr/>
          </p:nvGrpSpPr>
          <p:grpSpPr bwMode="auto">
            <a:xfrm>
              <a:off x="4241" y="1261"/>
              <a:ext cx="390" cy="465"/>
              <a:chOff x="4241" y="1261"/>
              <a:chExt cx="390" cy="465"/>
            </a:xfrm>
          </p:grpSpPr>
          <p:sp>
            <p:nvSpPr>
              <p:cNvPr id="159" name="AutoShape 19"/>
              <p:cNvSpPr>
                <a:spLocks noChangeArrowheads="1"/>
              </p:cNvSpPr>
              <p:nvPr/>
            </p:nvSpPr>
            <p:spPr bwMode="auto">
              <a:xfrm>
                <a:off x="4366" y="1364"/>
                <a:ext cx="232" cy="362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Text Box 20"/>
              <p:cNvSpPr txBox="1">
                <a:spLocks noChangeArrowheads="1"/>
              </p:cNvSpPr>
              <p:nvPr/>
            </p:nvSpPr>
            <p:spPr bwMode="auto">
              <a:xfrm>
                <a:off x="4241" y="1261"/>
                <a:ext cx="390" cy="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  <a:sym typeface="Symbol" pitchFamily="18" charset="2"/>
                  </a:rPr>
                  <a:t></a:t>
                </a:r>
                <a:endParaRPr lang="en-US" altLang="zh-CN" sz="2400" b="1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49" name="Group 21"/>
            <p:cNvGrpSpPr>
              <a:grpSpLocks/>
            </p:cNvGrpSpPr>
            <p:nvPr/>
          </p:nvGrpSpPr>
          <p:grpSpPr bwMode="auto">
            <a:xfrm>
              <a:off x="4714" y="1593"/>
              <a:ext cx="389" cy="499"/>
              <a:chOff x="4714" y="1593"/>
              <a:chExt cx="389" cy="499"/>
            </a:xfrm>
          </p:grpSpPr>
          <p:sp>
            <p:nvSpPr>
              <p:cNvPr id="157" name="AutoShape 22"/>
              <p:cNvSpPr>
                <a:spLocks noChangeArrowheads="1"/>
              </p:cNvSpPr>
              <p:nvPr/>
            </p:nvSpPr>
            <p:spPr bwMode="auto">
              <a:xfrm>
                <a:off x="4806" y="1729"/>
                <a:ext cx="232" cy="363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Text Box 23"/>
              <p:cNvSpPr txBox="1">
                <a:spLocks noChangeArrowheads="1"/>
              </p:cNvSpPr>
              <p:nvPr/>
            </p:nvSpPr>
            <p:spPr bwMode="auto">
              <a:xfrm>
                <a:off x="4714" y="1593"/>
                <a:ext cx="389" cy="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  <a:sym typeface="Symbol" pitchFamily="18" charset="2"/>
                  </a:rPr>
                  <a:t></a:t>
                </a:r>
                <a:endParaRPr lang="en-US" altLang="zh-CN" sz="2400" b="1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50" name="Group 24"/>
            <p:cNvGrpSpPr>
              <a:grpSpLocks/>
            </p:cNvGrpSpPr>
            <p:nvPr/>
          </p:nvGrpSpPr>
          <p:grpSpPr bwMode="auto">
            <a:xfrm>
              <a:off x="4247" y="436"/>
              <a:ext cx="606" cy="454"/>
              <a:chOff x="4247" y="436"/>
              <a:chExt cx="606" cy="454"/>
            </a:xfrm>
          </p:grpSpPr>
          <p:sp>
            <p:nvSpPr>
              <p:cNvPr id="155" name="Oval 25"/>
              <p:cNvSpPr>
                <a:spLocks noChangeArrowheads="1"/>
              </p:cNvSpPr>
              <p:nvPr/>
            </p:nvSpPr>
            <p:spPr bwMode="auto">
              <a:xfrm>
                <a:off x="4247" y="614"/>
                <a:ext cx="248" cy="27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" name="Text Box 26"/>
              <p:cNvSpPr txBox="1">
                <a:spLocks noChangeArrowheads="1"/>
              </p:cNvSpPr>
              <p:nvPr/>
            </p:nvSpPr>
            <p:spPr bwMode="auto">
              <a:xfrm>
                <a:off x="4464" y="436"/>
                <a:ext cx="389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600" b="1" i="1">
                    <a:solidFill>
                      <a:schemeClr val="tx2"/>
                    </a:solidFill>
                    <a:latin typeface="Times New Roman" pitchFamily="18" charset="0"/>
                  </a:rPr>
                  <a:t>s</a:t>
                </a:r>
              </a:p>
            </p:txBody>
          </p:sp>
        </p:grpSp>
        <p:sp>
          <p:nvSpPr>
            <p:cNvPr id="151" name="Line 27"/>
            <p:cNvSpPr>
              <a:spLocks noChangeShapeType="1"/>
            </p:cNvSpPr>
            <p:nvPr/>
          </p:nvSpPr>
          <p:spPr bwMode="auto">
            <a:xfrm flipH="1">
              <a:off x="4072" y="846"/>
              <a:ext cx="194" cy="1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2" name="Group 28"/>
            <p:cNvGrpSpPr>
              <a:grpSpLocks/>
            </p:cNvGrpSpPr>
            <p:nvPr/>
          </p:nvGrpSpPr>
          <p:grpSpPr bwMode="auto">
            <a:xfrm>
              <a:off x="5193" y="1638"/>
              <a:ext cx="389" cy="451"/>
              <a:chOff x="5193" y="1638"/>
              <a:chExt cx="389" cy="451"/>
            </a:xfrm>
          </p:grpSpPr>
          <p:sp>
            <p:nvSpPr>
              <p:cNvPr id="153" name="AutoShape 29"/>
              <p:cNvSpPr>
                <a:spLocks noChangeArrowheads="1"/>
              </p:cNvSpPr>
              <p:nvPr/>
            </p:nvSpPr>
            <p:spPr bwMode="auto">
              <a:xfrm>
                <a:off x="5305" y="1726"/>
                <a:ext cx="231" cy="363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" name="Text Box 30"/>
              <p:cNvSpPr txBox="1">
                <a:spLocks noChangeArrowheads="1"/>
              </p:cNvSpPr>
              <p:nvPr/>
            </p:nvSpPr>
            <p:spPr bwMode="auto">
              <a:xfrm>
                <a:off x="5193" y="1638"/>
                <a:ext cx="389" cy="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  <a:sym typeface="Symbol" pitchFamily="18" charset="2"/>
                  </a:rPr>
                  <a:t></a:t>
                </a:r>
                <a:endParaRPr lang="en-US" altLang="zh-CN" sz="2400" b="1">
                  <a:solidFill>
                    <a:schemeClr val="tx2"/>
                  </a:solidFill>
                </a:endParaRPr>
              </a:p>
            </p:txBody>
          </p:sp>
        </p:grpSp>
      </p:grpSp>
      <p:grpSp>
        <p:nvGrpSpPr>
          <p:cNvPr id="168" name="Group 32"/>
          <p:cNvGrpSpPr>
            <a:grpSpLocks/>
          </p:cNvGrpSpPr>
          <p:nvPr/>
        </p:nvGrpSpPr>
        <p:grpSpPr bwMode="auto">
          <a:xfrm>
            <a:off x="114300" y="1190473"/>
            <a:ext cx="2878138" cy="2555875"/>
            <a:chOff x="261" y="459"/>
            <a:chExt cx="1813" cy="1610"/>
          </a:xfrm>
        </p:grpSpPr>
        <p:grpSp>
          <p:nvGrpSpPr>
            <p:cNvPr id="169" name="Group 33"/>
            <p:cNvGrpSpPr>
              <a:grpSpLocks/>
            </p:cNvGrpSpPr>
            <p:nvPr/>
          </p:nvGrpSpPr>
          <p:grpSpPr bwMode="auto">
            <a:xfrm>
              <a:off x="884" y="822"/>
              <a:ext cx="425" cy="392"/>
              <a:chOff x="884" y="822"/>
              <a:chExt cx="425" cy="392"/>
            </a:xfrm>
          </p:grpSpPr>
          <p:sp>
            <p:nvSpPr>
              <p:cNvPr id="194" name="Oval 34"/>
              <p:cNvSpPr>
                <a:spLocks noChangeArrowheads="1"/>
              </p:cNvSpPr>
              <p:nvPr/>
            </p:nvSpPr>
            <p:spPr bwMode="auto">
              <a:xfrm>
                <a:off x="1058" y="948"/>
                <a:ext cx="251" cy="26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" name="Text Box 35"/>
              <p:cNvSpPr txBox="1">
                <a:spLocks noChangeArrowheads="1"/>
              </p:cNvSpPr>
              <p:nvPr/>
            </p:nvSpPr>
            <p:spPr bwMode="auto">
              <a:xfrm>
                <a:off x="884" y="822"/>
                <a:ext cx="396" cy="3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600" b="1" i="1">
                    <a:solidFill>
                      <a:schemeClr val="tx2"/>
                    </a:solidFill>
                    <a:latin typeface="Times New Roman" pitchFamily="18" charset="0"/>
                  </a:rPr>
                  <a:t>p</a:t>
                </a:r>
              </a:p>
            </p:txBody>
          </p:sp>
        </p:grpSp>
        <p:grpSp>
          <p:nvGrpSpPr>
            <p:cNvPr id="170" name="Group 36"/>
            <p:cNvGrpSpPr>
              <a:grpSpLocks/>
            </p:cNvGrpSpPr>
            <p:nvPr/>
          </p:nvGrpSpPr>
          <p:grpSpPr bwMode="auto">
            <a:xfrm>
              <a:off x="1315" y="459"/>
              <a:ext cx="416" cy="450"/>
              <a:chOff x="1315" y="459"/>
              <a:chExt cx="416" cy="450"/>
            </a:xfrm>
          </p:grpSpPr>
          <p:sp>
            <p:nvSpPr>
              <p:cNvPr id="192" name="Oval 37"/>
              <p:cNvSpPr>
                <a:spLocks noChangeArrowheads="1"/>
              </p:cNvSpPr>
              <p:nvPr/>
            </p:nvSpPr>
            <p:spPr bwMode="auto">
              <a:xfrm>
                <a:off x="1480" y="642"/>
                <a:ext cx="251" cy="267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3" name="Text Box 38"/>
              <p:cNvSpPr txBox="1">
                <a:spLocks noChangeArrowheads="1"/>
              </p:cNvSpPr>
              <p:nvPr/>
            </p:nvSpPr>
            <p:spPr bwMode="auto">
              <a:xfrm>
                <a:off x="1315" y="459"/>
                <a:ext cx="396" cy="3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600" b="1" i="1">
                    <a:solidFill>
                      <a:schemeClr val="tx2"/>
                    </a:solidFill>
                    <a:latin typeface="Times New Roman" pitchFamily="18" charset="0"/>
                  </a:rPr>
                  <a:t>g</a:t>
                </a:r>
              </a:p>
            </p:txBody>
          </p:sp>
        </p:grpSp>
        <p:grpSp>
          <p:nvGrpSpPr>
            <p:cNvPr id="171" name="Group 39"/>
            <p:cNvGrpSpPr>
              <a:grpSpLocks/>
            </p:cNvGrpSpPr>
            <p:nvPr/>
          </p:nvGrpSpPr>
          <p:grpSpPr bwMode="auto">
            <a:xfrm>
              <a:off x="261" y="1614"/>
              <a:ext cx="396" cy="455"/>
              <a:chOff x="261" y="1614"/>
              <a:chExt cx="396" cy="455"/>
            </a:xfrm>
          </p:grpSpPr>
          <p:sp>
            <p:nvSpPr>
              <p:cNvPr id="190" name="AutoShape 40"/>
              <p:cNvSpPr>
                <a:spLocks noChangeArrowheads="1"/>
              </p:cNvSpPr>
              <p:nvPr/>
            </p:nvSpPr>
            <p:spPr bwMode="auto">
              <a:xfrm>
                <a:off x="414" y="1718"/>
                <a:ext cx="236" cy="351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" name="Text Box 41"/>
              <p:cNvSpPr txBox="1">
                <a:spLocks noChangeArrowheads="1"/>
              </p:cNvSpPr>
              <p:nvPr/>
            </p:nvSpPr>
            <p:spPr bwMode="auto">
              <a:xfrm>
                <a:off x="261" y="1614"/>
                <a:ext cx="39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  <a:sym typeface="Symbol" pitchFamily="18" charset="2"/>
                  </a:rPr>
                  <a:t></a:t>
                </a:r>
                <a:endParaRPr lang="en-US" altLang="zh-CN" sz="2400" b="1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72" name="Group 42"/>
            <p:cNvGrpSpPr>
              <a:grpSpLocks/>
            </p:cNvGrpSpPr>
            <p:nvPr/>
          </p:nvGrpSpPr>
          <p:grpSpPr bwMode="auto">
            <a:xfrm>
              <a:off x="829" y="1616"/>
              <a:ext cx="395" cy="453"/>
              <a:chOff x="829" y="1616"/>
              <a:chExt cx="395" cy="453"/>
            </a:xfrm>
          </p:grpSpPr>
          <p:sp>
            <p:nvSpPr>
              <p:cNvPr id="188" name="AutoShape 43"/>
              <p:cNvSpPr>
                <a:spLocks noChangeArrowheads="1"/>
              </p:cNvSpPr>
              <p:nvPr/>
            </p:nvSpPr>
            <p:spPr bwMode="auto">
              <a:xfrm>
                <a:off x="944" y="1718"/>
                <a:ext cx="235" cy="351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9" name="Text Box 44"/>
              <p:cNvSpPr txBox="1">
                <a:spLocks noChangeArrowheads="1"/>
              </p:cNvSpPr>
              <p:nvPr/>
            </p:nvSpPr>
            <p:spPr bwMode="auto">
              <a:xfrm>
                <a:off x="829" y="1616"/>
                <a:ext cx="395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  <a:sym typeface="Symbol" pitchFamily="18" charset="2"/>
                  </a:rPr>
                  <a:t></a:t>
                </a:r>
                <a:endParaRPr lang="en-US" altLang="zh-CN" sz="2400" b="1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73" name="Group 45"/>
            <p:cNvGrpSpPr>
              <a:grpSpLocks/>
            </p:cNvGrpSpPr>
            <p:nvPr/>
          </p:nvGrpSpPr>
          <p:grpSpPr bwMode="auto">
            <a:xfrm>
              <a:off x="1270" y="1342"/>
              <a:ext cx="396" cy="435"/>
              <a:chOff x="1270" y="1342"/>
              <a:chExt cx="396" cy="435"/>
            </a:xfrm>
          </p:grpSpPr>
          <p:sp>
            <p:nvSpPr>
              <p:cNvPr id="186" name="AutoShape 46"/>
              <p:cNvSpPr>
                <a:spLocks noChangeArrowheads="1"/>
              </p:cNvSpPr>
              <p:nvPr/>
            </p:nvSpPr>
            <p:spPr bwMode="auto">
              <a:xfrm>
                <a:off x="1371" y="1427"/>
                <a:ext cx="236" cy="35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" name="Text Box 47"/>
              <p:cNvSpPr txBox="1">
                <a:spLocks noChangeArrowheads="1"/>
              </p:cNvSpPr>
              <p:nvPr/>
            </p:nvSpPr>
            <p:spPr bwMode="auto">
              <a:xfrm>
                <a:off x="1270" y="1342"/>
                <a:ext cx="396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  <a:sym typeface="Symbol" pitchFamily="18" charset="2"/>
                  </a:rPr>
                  <a:t></a:t>
                </a:r>
                <a:endParaRPr lang="en-US" altLang="zh-CN" sz="2400" b="1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74" name="Line 48"/>
            <p:cNvSpPr>
              <a:spLocks noChangeShapeType="1"/>
            </p:cNvSpPr>
            <p:nvPr/>
          </p:nvSpPr>
          <p:spPr bwMode="auto">
            <a:xfrm flipH="1">
              <a:off x="535" y="1528"/>
              <a:ext cx="173" cy="1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49"/>
            <p:cNvSpPr>
              <a:spLocks noChangeShapeType="1"/>
            </p:cNvSpPr>
            <p:nvPr/>
          </p:nvSpPr>
          <p:spPr bwMode="auto">
            <a:xfrm>
              <a:off x="905" y="1528"/>
              <a:ext cx="158" cy="1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50"/>
            <p:cNvSpPr>
              <a:spLocks noChangeShapeType="1"/>
            </p:cNvSpPr>
            <p:nvPr/>
          </p:nvSpPr>
          <p:spPr bwMode="auto">
            <a:xfrm flipH="1">
              <a:off x="1301" y="852"/>
              <a:ext cx="197" cy="1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51"/>
            <p:cNvSpPr>
              <a:spLocks noChangeShapeType="1"/>
            </p:cNvSpPr>
            <p:nvPr/>
          </p:nvSpPr>
          <p:spPr bwMode="auto">
            <a:xfrm>
              <a:off x="1274" y="1189"/>
              <a:ext cx="211" cy="2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8" name="Group 52"/>
            <p:cNvGrpSpPr>
              <a:grpSpLocks/>
            </p:cNvGrpSpPr>
            <p:nvPr/>
          </p:nvGrpSpPr>
          <p:grpSpPr bwMode="auto">
            <a:xfrm>
              <a:off x="521" y="1139"/>
              <a:ext cx="409" cy="429"/>
              <a:chOff x="521" y="1139"/>
              <a:chExt cx="409" cy="429"/>
            </a:xfrm>
          </p:grpSpPr>
          <p:sp>
            <p:nvSpPr>
              <p:cNvPr id="184" name="Oval 53"/>
              <p:cNvSpPr>
                <a:spLocks noChangeArrowheads="1"/>
              </p:cNvSpPr>
              <p:nvPr/>
            </p:nvSpPr>
            <p:spPr bwMode="auto">
              <a:xfrm>
                <a:off x="678" y="1302"/>
                <a:ext cx="252" cy="26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" name="Text Box 54"/>
              <p:cNvSpPr txBox="1">
                <a:spLocks noChangeArrowheads="1"/>
              </p:cNvSpPr>
              <p:nvPr/>
            </p:nvSpPr>
            <p:spPr bwMode="auto">
              <a:xfrm>
                <a:off x="521" y="1139"/>
                <a:ext cx="396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600" b="1" i="1">
                    <a:solidFill>
                      <a:schemeClr val="tx2"/>
                    </a:solidFill>
                    <a:latin typeface="Times New Roman" pitchFamily="18" charset="0"/>
                  </a:rPr>
                  <a:t>s</a:t>
                </a:r>
              </a:p>
            </p:txBody>
          </p:sp>
        </p:grpSp>
        <p:sp>
          <p:nvSpPr>
            <p:cNvPr id="179" name="Line 55"/>
            <p:cNvSpPr>
              <a:spLocks noChangeShapeType="1"/>
            </p:cNvSpPr>
            <p:nvPr/>
          </p:nvSpPr>
          <p:spPr bwMode="auto">
            <a:xfrm flipH="1">
              <a:off x="908" y="1185"/>
              <a:ext cx="180" cy="1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0" name="Group 56"/>
            <p:cNvGrpSpPr>
              <a:grpSpLocks/>
            </p:cNvGrpSpPr>
            <p:nvPr/>
          </p:nvGrpSpPr>
          <p:grpSpPr bwMode="auto">
            <a:xfrm>
              <a:off x="1678" y="1003"/>
              <a:ext cx="396" cy="438"/>
              <a:chOff x="1678" y="1003"/>
              <a:chExt cx="396" cy="438"/>
            </a:xfrm>
          </p:grpSpPr>
          <p:sp>
            <p:nvSpPr>
              <p:cNvPr id="182" name="AutoShape 57"/>
              <p:cNvSpPr>
                <a:spLocks noChangeArrowheads="1"/>
              </p:cNvSpPr>
              <p:nvPr/>
            </p:nvSpPr>
            <p:spPr bwMode="auto">
              <a:xfrm>
                <a:off x="1806" y="1090"/>
                <a:ext cx="235" cy="351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" name="Text Box 58"/>
              <p:cNvSpPr txBox="1">
                <a:spLocks noChangeArrowheads="1"/>
              </p:cNvSpPr>
              <p:nvPr/>
            </p:nvSpPr>
            <p:spPr bwMode="auto">
              <a:xfrm>
                <a:off x="1678" y="1003"/>
                <a:ext cx="39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  <a:sym typeface="Symbol" pitchFamily="18" charset="2"/>
                  </a:rPr>
                  <a:t></a:t>
                </a:r>
                <a:endParaRPr lang="en-US" altLang="zh-CN" sz="2400" b="1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81" name="Line 59"/>
            <p:cNvSpPr>
              <a:spLocks noChangeShapeType="1"/>
            </p:cNvSpPr>
            <p:nvPr/>
          </p:nvSpPr>
          <p:spPr bwMode="auto">
            <a:xfrm>
              <a:off x="1709" y="852"/>
              <a:ext cx="211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7" name="Group 61"/>
          <p:cNvGrpSpPr>
            <a:grpSpLocks/>
          </p:cNvGrpSpPr>
          <p:nvPr/>
        </p:nvGrpSpPr>
        <p:grpSpPr bwMode="auto">
          <a:xfrm>
            <a:off x="4146550" y="1174598"/>
            <a:ext cx="641350" cy="752475"/>
            <a:chOff x="2971" y="434"/>
            <a:chExt cx="404" cy="474"/>
          </a:xfrm>
        </p:grpSpPr>
        <p:sp>
          <p:nvSpPr>
            <p:cNvPr id="198" name="Oval 62"/>
            <p:cNvSpPr>
              <a:spLocks noChangeArrowheads="1"/>
            </p:cNvSpPr>
            <p:nvPr/>
          </p:nvSpPr>
          <p:spPr bwMode="auto">
            <a:xfrm>
              <a:off x="3113" y="635"/>
              <a:ext cx="256" cy="273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Text Box 63"/>
            <p:cNvSpPr txBox="1">
              <a:spLocks noChangeArrowheads="1"/>
            </p:cNvSpPr>
            <p:nvPr/>
          </p:nvSpPr>
          <p:spPr bwMode="auto">
            <a:xfrm>
              <a:off x="2971" y="434"/>
              <a:ext cx="404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600" b="1" i="1">
                  <a:solidFill>
                    <a:schemeClr val="tx2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200" name="Group 64"/>
          <p:cNvGrpSpPr>
            <a:grpSpLocks/>
          </p:cNvGrpSpPr>
          <p:nvPr/>
        </p:nvGrpSpPr>
        <p:grpSpPr bwMode="auto">
          <a:xfrm>
            <a:off x="4902200" y="1930248"/>
            <a:ext cx="688975" cy="615950"/>
            <a:chOff x="3447" y="910"/>
            <a:chExt cx="434" cy="388"/>
          </a:xfrm>
        </p:grpSpPr>
        <p:sp>
          <p:nvSpPr>
            <p:cNvPr id="201" name="Oval 65"/>
            <p:cNvSpPr>
              <a:spLocks noChangeArrowheads="1"/>
            </p:cNvSpPr>
            <p:nvPr/>
          </p:nvSpPr>
          <p:spPr bwMode="auto">
            <a:xfrm>
              <a:off x="3624" y="997"/>
              <a:ext cx="257" cy="273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Text Box 66"/>
            <p:cNvSpPr txBox="1">
              <a:spLocks noChangeArrowheads="1"/>
            </p:cNvSpPr>
            <p:nvPr/>
          </p:nvSpPr>
          <p:spPr bwMode="auto">
            <a:xfrm>
              <a:off x="3447" y="910"/>
              <a:ext cx="404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600" b="1" i="1">
                  <a:solidFill>
                    <a:schemeClr val="tx2"/>
                  </a:solidFill>
                  <a:latin typeface="Times New Roman" pitchFamily="18" charset="0"/>
                </a:rPr>
                <a:t>g</a:t>
              </a:r>
            </a:p>
          </p:txBody>
        </p:sp>
      </p:grpSp>
      <p:grpSp>
        <p:nvGrpSpPr>
          <p:cNvPr id="203" name="Group 67"/>
          <p:cNvGrpSpPr>
            <a:grpSpLocks/>
          </p:cNvGrpSpPr>
          <p:nvPr/>
        </p:nvGrpSpPr>
        <p:grpSpPr bwMode="auto">
          <a:xfrm>
            <a:off x="2922588" y="2530323"/>
            <a:ext cx="641350" cy="779463"/>
            <a:chOff x="2200" y="1288"/>
            <a:chExt cx="404" cy="491"/>
          </a:xfrm>
        </p:grpSpPr>
        <p:sp>
          <p:nvSpPr>
            <p:cNvPr id="204" name="AutoShape 68"/>
            <p:cNvSpPr>
              <a:spLocks noChangeArrowheads="1"/>
            </p:cNvSpPr>
            <p:nvPr/>
          </p:nvSpPr>
          <p:spPr bwMode="auto">
            <a:xfrm>
              <a:off x="2320" y="1420"/>
              <a:ext cx="241" cy="35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Text Box 69"/>
            <p:cNvSpPr txBox="1">
              <a:spLocks noChangeArrowheads="1"/>
            </p:cNvSpPr>
            <p:nvPr/>
          </p:nvSpPr>
          <p:spPr bwMode="auto">
            <a:xfrm>
              <a:off x="2200" y="1288"/>
              <a:ext cx="404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</a:t>
              </a:r>
              <a:endParaRPr lang="en-US" altLang="zh-CN" sz="2400" b="1">
                <a:solidFill>
                  <a:schemeClr val="tx2"/>
                </a:solidFill>
              </a:endParaRPr>
            </a:p>
          </p:txBody>
        </p:sp>
      </p:grpSp>
      <p:grpSp>
        <p:nvGrpSpPr>
          <p:cNvPr id="206" name="Group 70"/>
          <p:cNvGrpSpPr>
            <a:grpSpLocks/>
          </p:cNvGrpSpPr>
          <p:nvPr/>
        </p:nvGrpSpPr>
        <p:grpSpPr bwMode="auto">
          <a:xfrm>
            <a:off x="3822700" y="2582711"/>
            <a:ext cx="641350" cy="722312"/>
            <a:chOff x="2767" y="1321"/>
            <a:chExt cx="404" cy="455"/>
          </a:xfrm>
        </p:grpSpPr>
        <p:sp>
          <p:nvSpPr>
            <p:cNvPr id="207" name="AutoShape 71"/>
            <p:cNvSpPr>
              <a:spLocks noChangeArrowheads="1"/>
            </p:cNvSpPr>
            <p:nvPr/>
          </p:nvSpPr>
          <p:spPr bwMode="auto">
            <a:xfrm>
              <a:off x="2875" y="1417"/>
              <a:ext cx="241" cy="35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Text Box 72"/>
            <p:cNvSpPr txBox="1">
              <a:spLocks noChangeArrowheads="1"/>
            </p:cNvSpPr>
            <p:nvPr/>
          </p:nvSpPr>
          <p:spPr bwMode="auto">
            <a:xfrm>
              <a:off x="2767" y="1321"/>
              <a:ext cx="404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</a:t>
              </a:r>
              <a:endParaRPr lang="en-US" altLang="zh-CN" sz="2400" b="1">
                <a:solidFill>
                  <a:schemeClr val="tx2"/>
                </a:solidFill>
              </a:endParaRPr>
            </a:p>
          </p:txBody>
        </p:sp>
      </p:grpSp>
      <p:grpSp>
        <p:nvGrpSpPr>
          <p:cNvPr id="209" name="Group 73"/>
          <p:cNvGrpSpPr>
            <a:grpSpLocks/>
          </p:cNvGrpSpPr>
          <p:nvPr/>
        </p:nvGrpSpPr>
        <p:grpSpPr bwMode="auto">
          <a:xfrm>
            <a:off x="4614863" y="2546198"/>
            <a:ext cx="642937" cy="768350"/>
            <a:chOff x="3266" y="1298"/>
            <a:chExt cx="405" cy="484"/>
          </a:xfrm>
        </p:grpSpPr>
        <p:sp>
          <p:nvSpPr>
            <p:cNvPr id="210" name="AutoShape 74"/>
            <p:cNvSpPr>
              <a:spLocks noChangeArrowheads="1"/>
            </p:cNvSpPr>
            <p:nvPr/>
          </p:nvSpPr>
          <p:spPr bwMode="auto">
            <a:xfrm>
              <a:off x="3356" y="1423"/>
              <a:ext cx="242" cy="35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Text Box 75"/>
            <p:cNvSpPr txBox="1">
              <a:spLocks noChangeArrowheads="1"/>
            </p:cNvSpPr>
            <p:nvPr/>
          </p:nvSpPr>
          <p:spPr bwMode="auto">
            <a:xfrm>
              <a:off x="3266" y="1298"/>
              <a:ext cx="405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</a:t>
              </a:r>
              <a:endParaRPr lang="en-US" altLang="zh-CN" sz="2400" b="1">
                <a:solidFill>
                  <a:schemeClr val="tx2"/>
                </a:solidFill>
              </a:endParaRPr>
            </a:p>
          </p:txBody>
        </p:sp>
      </p:grpSp>
      <p:sp>
        <p:nvSpPr>
          <p:cNvPr id="212" name="Line 76"/>
          <p:cNvSpPr>
            <a:spLocks noChangeShapeType="1"/>
          </p:cNvSpPr>
          <p:nvPr/>
        </p:nvSpPr>
        <p:spPr bwMode="auto">
          <a:xfrm flipH="1">
            <a:off x="3309938" y="2438248"/>
            <a:ext cx="279400" cy="296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3" name="Line 77"/>
          <p:cNvSpPr>
            <a:spLocks noChangeShapeType="1"/>
          </p:cNvSpPr>
          <p:nvPr/>
        </p:nvSpPr>
        <p:spPr bwMode="auto">
          <a:xfrm>
            <a:off x="3908425" y="2438248"/>
            <a:ext cx="27305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4" name="Group 78"/>
          <p:cNvGrpSpPr>
            <a:grpSpLocks/>
          </p:cNvGrpSpPr>
          <p:nvPr/>
        </p:nvGrpSpPr>
        <p:grpSpPr bwMode="auto">
          <a:xfrm>
            <a:off x="3281363" y="1827061"/>
            <a:ext cx="668337" cy="674687"/>
            <a:chOff x="2426" y="845"/>
            <a:chExt cx="421" cy="425"/>
          </a:xfrm>
        </p:grpSpPr>
        <p:sp>
          <p:nvSpPr>
            <p:cNvPr id="215" name="Oval 79"/>
            <p:cNvSpPr>
              <a:spLocks noChangeArrowheads="1"/>
            </p:cNvSpPr>
            <p:nvPr/>
          </p:nvSpPr>
          <p:spPr bwMode="auto">
            <a:xfrm>
              <a:off x="2590" y="997"/>
              <a:ext cx="257" cy="273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Text Box 80"/>
            <p:cNvSpPr txBox="1">
              <a:spLocks noChangeArrowheads="1"/>
            </p:cNvSpPr>
            <p:nvPr/>
          </p:nvSpPr>
          <p:spPr bwMode="auto">
            <a:xfrm>
              <a:off x="2426" y="845"/>
              <a:ext cx="404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600" b="1" i="1">
                  <a:solidFill>
                    <a:schemeClr val="tx2"/>
                  </a:solidFill>
                  <a:latin typeface="Times New Roman" pitchFamily="18" charset="0"/>
                </a:rPr>
                <a:t>s</a:t>
              </a:r>
            </a:p>
          </p:txBody>
        </p:sp>
      </p:grpSp>
      <p:sp>
        <p:nvSpPr>
          <p:cNvPr id="217" name="Line 81"/>
          <p:cNvSpPr>
            <a:spLocks noChangeShapeType="1"/>
          </p:cNvSpPr>
          <p:nvPr/>
        </p:nvSpPr>
        <p:spPr bwMode="auto">
          <a:xfrm flipH="1">
            <a:off x="3914775" y="1817536"/>
            <a:ext cx="493713" cy="320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8" name="Group 82"/>
          <p:cNvGrpSpPr>
            <a:grpSpLocks/>
          </p:cNvGrpSpPr>
          <p:nvPr/>
        </p:nvGrpSpPr>
        <p:grpSpPr bwMode="auto">
          <a:xfrm>
            <a:off x="5441950" y="2619223"/>
            <a:ext cx="641350" cy="677863"/>
            <a:chOff x="3787" y="1344"/>
            <a:chExt cx="404" cy="427"/>
          </a:xfrm>
        </p:grpSpPr>
        <p:sp>
          <p:nvSpPr>
            <p:cNvPr id="219" name="AutoShape 83"/>
            <p:cNvSpPr>
              <a:spLocks noChangeArrowheads="1"/>
            </p:cNvSpPr>
            <p:nvPr/>
          </p:nvSpPr>
          <p:spPr bwMode="auto">
            <a:xfrm>
              <a:off x="3901" y="1412"/>
              <a:ext cx="241" cy="35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Text Box 84"/>
            <p:cNvSpPr txBox="1">
              <a:spLocks noChangeArrowheads="1"/>
            </p:cNvSpPr>
            <p:nvPr/>
          </p:nvSpPr>
          <p:spPr bwMode="auto">
            <a:xfrm>
              <a:off x="3787" y="1344"/>
              <a:ext cx="404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 b="1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</a:t>
              </a:r>
              <a:endParaRPr lang="en-US" altLang="zh-CN" sz="2400" b="1">
                <a:solidFill>
                  <a:schemeClr val="tx2"/>
                </a:solidFill>
              </a:endParaRPr>
            </a:p>
          </p:txBody>
        </p:sp>
      </p:grpSp>
      <p:sp>
        <p:nvSpPr>
          <p:cNvPr id="221" name="Line 85"/>
          <p:cNvSpPr>
            <a:spLocks noChangeShapeType="1"/>
          </p:cNvSpPr>
          <p:nvPr/>
        </p:nvSpPr>
        <p:spPr bwMode="auto">
          <a:xfrm>
            <a:off x="4757738" y="1827061"/>
            <a:ext cx="468312" cy="32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" name="Line 87"/>
          <p:cNvSpPr>
            <a:spLocks noChangeShapeType="1"/>
          </p:cNvSpPr>
          <p:nvPr/>
        </p:nvSpPr>
        <p:spPr bwMode="auto">
          <a:xfrm flipH="1">
            <a:off x="4935538" y="2455711"/>
            <a:ext cx="279400" cy="296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4" name="Line 88"/>
          <p:cNvSpPr>
            <a:spLocks noChangeShapeType="1"/>
          </p:cNvSpPr>
          <p:nvPr/>
        </p:nvSpPr>
        <p:spPr bwMode="auto">
          <a:xfrm>
            <a:off x="5534025" y="2455711"/>
            <a:ext cx="268288" cy="271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" name="AutoShape 23"/>
          <p:cNvSpPr>
            <a:spLocks noChangeArrowheads="1"/>
          </p:cNvSpPr>
          <p:nvPr/>
        </p:nvSpPr>
        <p:spPr bwMode="auto">
          <a:xfrm>
            <a:off x="3880814" y="3906416"/>
            <a:ext cx="1440000" cy="185738"/>
          </a:xfrm>
          <a:prstGeom prst="rightArrow">
            <a:avLst>
              <a:gd name="adj1" fmla="val 50000"/>
              <a:gd name="adj2" fmla="val 1579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9" name="Text Box 44"/>
          <p:cNvSpPr txBox="1">
            <a:spLocks noChangeArrowheads="1"/>
          </p:cNvSpPr>
          <p:nvPr/>
        </p:nvSpPr>
        <p:spPr bwMode="auto">
          <a:xfrm>
            <a:off x="3771982" y="3380988"/>
            <a:ext cx="14911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/>
              <a:t>Zig-Zig</a:t>
            </a:r>
            <a:r>
              <a:rPr lang="en-US" altLang="zh-CN" sz="2800" dirty="0" smtClean="0">
                <a:ea typeface="隶书" pitchFamily="49" charset="-122"/>
              </a:rPr>
              <a:t>(s)</a:t>
            </a:r>
            <a:endParaRPr lang="zh-CN" altLang="en-US" sz="2800" dirty="0">
              <a:ea typeface="隶书" pitchFamily="49" charset="-122"/>
            </a:endParaRPr>
          </a:p>
        </p:txBody>
      </p:sp>
      <p:sp>
        <p:nvSpPr>
          <p:cNvPr id="230" name="AutoShape 23"/>
          <p:cNvSpPr>
            <a:spLocks noChangeArrowheads="1"/>
          </p:cNvSpPr>
          <p:nvPr/>
        </p:nvSpPr>
        <p:spPr bwMode="auto">
          <a:xfrm flipH="1">
            <a:off x="3797539" y="4302280"/>
            <a:ext cx="1440000" cy="187200"/>
          </a:xfrm>
          <a:prstGeom prst="rightArrow">
            <a:avLst>
              <a:gd name="adj1" fmla="val 50000"/>
              <a:gd name="adj2" fmla="val 1579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1" name="Text Box 44"/>
          <p:cNvSpPr txBox="1">
            <a:spLocks noChangeArrowheads="1"/>
          </p:cNvSpPr>
          <p:nvPr/>
        </p:nvSpPr>
        <p:spPr bwMode="auto">
          <a:xfrm>
            <a:off x="3691465" y="4415073"/>
            <a:ext cx="17674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 err="1" smtClean="0"/>
              <a:t>Zag-Zag</a:t>
            </a:r>
            <a:r>
              <a:rPr lang="en-US" altLang="zh-CN" sz="2800" dirty="0" smtClean="0">
                <a:ea typeface="隶书" pitchFamily="49" charset="-122"/>
              </a:rPr>
              <a:t>(g)</a:t>
            </a:r>
            <a:endParaRPr lang="zh-CN" altLang="en-US" sz="2800" dirty="0"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763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600770" y="341432"/>
            <a:ext cx="64157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solidFill>
                  <a:srgbClr val="00B0F0"/>
                </a:solidFill>
                <a:ea typeface="黑体" pitchFamily="2" charset="-122"/>
              </a:rPr>
              <a:t>Splay</a:t>
            </a:r>
            <a:endParaRPr lang="en-US" altLang="zh-CN" sz="4000" dirty="0">
              <a:solidFill>
                <a:srgbClr val="00B0F0"/>
              </a:solidFill>
              <a:ea typeface="黑体" pitchFamily="2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92438" y="526098"/>
            <a:ext cx="1220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Zig-</a:t>
            </a:r>
            <a:r>
              <a:rPr lang="en-US" altLang="zh-CN" sz="2800" dirty="0" err="1" smtClean="0"/>
              <a:t>Zag</a:t>
            </a:r>
            <a:endParaRPr lang="en-US" altLang="zh-CN" sz="2800" dirty="0"/>
          </a:p>
        </p:txBody>
      </p:sp>
      <p:grpSp>
        <p:nvGrpSpPr>
          <p:cNvPr id="51" name="Group 3"/>
          <p:cNvGrpSpPr>
            <a:grpSpLocks/>
          </p:cNvGrpSpPr>
          <p:nvPr/>
        </p:nvGrpSpPr>
        <p:grpSpPr bwMode="auto">
          <a:xfrm>
            <a:off x="5614987" y="1558925"/>
            <a:ext cx="3205163" cy="2185987"/>
            <a:chOff x="3651" y="484"/>
            <a:chExt cx="2019" cy="1377"/>
          </a:xfrm>
        </p:grpSpPr>
        <p:sp>
          <p:nvSpPr>
            <p:cNvPr id="52" name="Line 4"/>
            <p:cNvSpPr>
              <a:spLocks noChangeShapeType="1"/>
            </p:cNvSpPr>
            <p:nvPr/>
          </p:nvSpPr>
          <p:spPr bwMode="auto">
            <a:xfrm flipH="1">
              <a:off x="4862" y="1249"/>
              <a:ext cx="181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5"/>
            <p:cNvSpPr>
              <a:spLocks noChangeShapeType="1"/>
            </p:cNvSpPr>
            <p:nvPr/>
          </p:nvSpPr>
          <p:spPr bwMode="auto">
            <a:xfrm>
              <a:off x="4259" y="1230"/>
              <a:ext cx="220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6"/>
            <p:cNvSpPr>
              <a:spLocks noChangeShapeType="1"/>
            </p:cNvSpPr>
            <p:nvPr/>
          </p:nvSpPr>
          <p:spPr bwMode="auto">
            <a:xfrm>
              <a:off x="5250" y="1249"/>
              <a:ext cx="179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7"/>
            <p:cNvSpPr>
              <a:spLocks noChangeShapeType="1"/>
            </p:cNvSpPr>
            <p:nvPr/>
          </p:nvSpPr>
          <p:spPr bwMode="auto">
            <a:xfrm>
              <a:off x="4766" y="864"/>
              <a:ext cx="291" cy="1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6" name="Group 8"/>
            <p:cNvGrpSpPr>
              <a:grpSpLocks/>
            </p:cNvGrpSpPr>
            <p:nvPr/>
          </p:nvGrpSpPr>
          <p:grpSpPr bwMode="auto">
            <a:xfrm>
              <a:off x="3946" y="799"/>
              <a:ext cx="415" cy="507"/>
              <a:chOff x="3946" y="799"/>
              <a:chExt cx="415" cy="507"/>
            </a:xfrm>
          </p:grpSpPr>
          <p:sp>
            <p:nvSpPr>
              <p:cNvPr id="77" name="Oval 9"/>
              <p:cNvSpPr>
                <a:spLocks noChangeArrowheads="1"/>
              </p:cNvSpPr>
              <p:nvPr/>
            </p:nvSpPr>
            <p:spPr bwMode="auto">
              <a:xfrm>
                <a:off x="4068" y="1004"/>
                <a:ext cx="263" cy="302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Text Box 10"/>
              <p:cNvSpPr txBox="1">
                <a:spLocks noChangeArrowheads="1"/>
              </p:cNvSpPr>
              <p:nvPr/>
            </p:nvSpPr>
            <p:spPr bwMode="auto">
              <a:xfrm>
                <a:off x="3946" y="799"/>
                <a:ext cx="415" cy="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400" b="1" i="1">
                    <a:solidFill>
                      <a:schemeClr val="tx2"/>
                    </a:solidFill>
                    <a:latin typeface="Times New Roman" pitchFamily="18" charset="0"/>
                  </a:rPr>
                  <a:t>p</a:t>
                </a:r>
              </a:p>
            </p:txBody>
          </p:sp>
        </p:grpSp>
        <p:grpSp>
          <p:nvGrpSpPr>
            <p:cNvPr id="57" name="Group 11"/>
            <p:cNvGrpSpPr>
              <a:grpSpLocks/>
            </p:cNvGrpSpPr>
            <p:nvPr/>
          </p:nvGrpSpPr>
          <p:grpSpPr bwMode="auto">
            <a:xfrm>
              <a:off x="5011" y="845"/>
              <a:ext cx="659" cy="451"/>
              <a:chOff x="5011" y="845"/>
              <a:chExt cx="659" cy="451"/>
            </a:xfrm>
          </p:grpSpPr>
          <p:sp>
            <p:nvSpPr>
              <p:cNvPr id="75" name="Oval 12"/>
              <p:cNvSpPr>
                <a:spLocks noChangeArrowheads="1"/>
              </p:cNvSpPr>
              <p:nvPr/>
            </p:nvSpPr>
            <p:spPr bwMode="auto">
              <a:xfrm>
                <a:off x="5011" y="994"/>
                <a:ext cx="264" cy="302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Text Box 13"/>
              <p:cNvSpPr txBox="1">
                <a:spLocks noChangeArrowheads="1"/>
              </p:cNvSpPr>
              <p:nvPr/>
            </p:nvSpPr>
            <p:spPr bwMode="auto">
              <a:xfrm>
                <a:off x="5254" y="845"/>
                <a:ext cx="416" cy="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600" b="1" i="1">
                    <a:solidFill>
                      <a:schemeClr val="tx2"/>
                    </a:solidFill>
                    <a:latin typeface="Times New Roman" pitchFamily="18" charset="0"/>
                  </a:rPr>
                  <a:t>g</a:t>
                </a:r>
              </a:p>
            </p:txBody>
          </p:sp>
        </p:grpSp>
        <p:grpSp>
          <p:nvGrpSpPr>
            <p:cNvPr id="58" name="Group 14"/>
            <p:cNvGrpSpPr>
              <a:grpSpLocks/>
            </p:cNvGrpSpPr>
            <p:nvPr/>
          </p:nvGrpSpPr>
          <p:grpSpPr bwMode="auto">
            <a:xfrm>
              <a:off x="3651" y="1384"/>
              <a:ext cx="416" cy="474"/>
              <a:chOff x="3651" y="1384"/>
              <a:chExt cx="416" cy="474"/>
            </a:xfrm>
          </p:grpSpPr>
          <p:sp>
            <p:nvSpPr>
              <p:cNvPr id="73" name="AutoShape 15"/>
              <p:cNvSpPr>
                <a:spLocks noChangeArrowheads="1"/>
              </p:cNvSpPr>
              <p:nvPr/>
            </p:nvSpPr>
            <p:spPr bwMode="auto">
              <a:xfrm>
                <a:off x="3796" y="1461"/>
                <a:ext cx="247" cy="397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Text Box 16"/>
              <p:cNvSpPr txBox="1">
                <a:spLocks noChangeArrowheads="1"/>
              </p:cNvSpPr>
              <p:nvPr/>
            </p:nvSpPr>
            <p:spPr bwMode="auto">
              <a:xfrm>
                <a:off x="3651" y="1384"/>
                <a:ext cx="416" cy="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  <a:sym typeface="Symbol" pitchFamily="18" charset="2"/>
                  </a:rPr>
                  <a:t></a:t>
                </a:r>
                <a:endParaRPr lang="en-US" altLang="zh-CN" sz="2400" b="1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59" name="Group 17"/>
            <p:cNvGrpSpPr>
              <a:grpSpLocks/>
            </p:cNvGrpSpPr>
            <p:nvPr/>
          </p:nvGrpSpPr>
          <p:grpSpPr bwMode="auto">
            <a:xfrm>
              <a:off x="4241" y="1389"/>
              <a:ext cx="416" cy="469"/>
              <a:chOff x="4241" y="1389"/>
              <a:chExt cx="416" cy="469"/>
            </a:xfrm>
          </p:grpSpPr>
          <p:sp>
            <p:nvSpPr>
              <p:cNvPr id="71" name="AutoShape 18"/>
              <p:cNvSpPr>
                <a:spLocks noChangeArrowheads="1"/>
              </p:cNvSpPr>
              <p:nvPr/>
            </p:nvSpPr>
            <p:spPr bwMode="auto">
              <a:xfrm>
                <a:off x="4348" y="1461"/>
                <a:ext cx="248" cy="397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Text Box 19"/>
              <p:cNvSpPr txBox="1">
                <a:spLocks noChangeArrowheads="1"/>
              </p:cNvSpPr>
              <p:nvPr/>
            </p:nvSpPr>
            <p:spPr bwMode="auto">
              <a:xfrm>
                <a:off x="4241" y="1389"/>
                <a:ext cx="416" cy="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  <a:sym typeface="Symbol" pitchFamily="18" charset="2"/>
                  </a:rPr>
                  <a:t></a:t>
                </a:r>
                <a:endParaRPr lang="en-US" altLang="zh-CN" sz="2400" b="1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60" name="Group 20"/>
            <p:cNvGrpSpPr>
              <a:grpSpLocks/>
            </p:cNvGrpSpPr>
            <p:nvPr/>
          </p:nvGrpSpPr>
          <p:grpSpPr bwMode="auto">
            <a:xfrm>
              <a:off x="4649" y="1344"/>
              <a:ext cx="415" cy="517"/>
              <a:chOff x="4649" y="1344"/>
              <a:chExt cx="415" cy="517"/>
            </a:xfrm>
          </p:grpSpPr>
          <p:sp>
            <p:nvSpPr>
              <p:cNvPr id="69" name="AutoShape 21"/>
              <p:cNvSpPr>
                <a:spLocks noChangeArrowheads="1"/>
              </p:cNvSpPr>
              <p:nvPr/>
            </p:nvSpPr>
            <p:spPr bwMode="auto">
              <a:xfrm>
                <a:off x="4733" y="1464"/>
                <a:ext cx="247" cy="397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Text Box 22"/>
              <p:cNvSpPr txBox="1">
                <a:spLocks noChangeArrowheads="1"/>
              </p:cNvSpPr>
              <p:nvPr/>
            </p:nvSpPr>
            <p:spPr bwMode="auto">
              <a:xfrm>
                <a:off x="4649" y="1344"/>
                <a:ext cx="415" cy="4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  <a:sym typeface="Symbol" pitchFamily="18" charset="2"/>
                  </a:rPr>
                  <a:t></a:t>
                </a:r>
                <a:endParaRPr lang="en-US" altLang="zh-CN" sz="2400" b="1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61" name="Line 23"/>
            <p:cNvSpPr>
              <a:spLocks noChangeShapeType="1"/>
            </p:cNvSpPr>
            <p:nvPr/>
          </p:nvSpPr>
          <p:spPr bwMode="auto">
            <a:xfrm flipH="1">
              <a:off x="4293" y="867"/>
              <a:ext cx="265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2" name="Group 24"/>
            <p:cNvGrpSpPr>
              <a:grpSpLocks/>
            </p:cNvGrpSpPr>
            <p:nvPr/>
          </p:nvGrpSpPr>
          <p:grpSpPr bwMode="auto">
            <a:xfrm>
              <a:off x="4369" y="484"/>
              <a:ext cx="421" cy="460"/>
              <a:chOff x="4369" y="484"/>
              <a:chExt cx="421" cy="460"/>
            </a:xfrm>
          </p:grpSpPr>
          <p:sp>
            <p:nvSpPr>
              <p:cNvPr id="67" name="Oval 25"/>
              <p:cNvSpPr>
                <a:spLocks noChangeArrowheads="1"/>
              </p:cNvSpPr>
              <p:nvPr/>
            </p:nvSpPr>
            <p:spPr bwMode="auto">
              <a:xfrm>
                <a:off x="4525" y="642"/>
                <a:ext cx="265" cy="302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Text Box 26"/>
              <p:cNvSpPr txBox="1">
                <a:spLocks noChangeArrowheads="1"/>
              </p:cNvSpPr>
              <p:nvPr/>
            </p:nvSpPr>
            <p:spPr bwMode="auto">
              <a:xfrm>
                <a:off x="4369" y="484"/>
                <a:ext cx="416" cy="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600" b="1" i="1">
                    <a:solidFill>
                      <a:schemeClr val="tx2"/>
                    </a:solidFill>
                    <a:latin typeface="Times New Roman" pitchFamily="18" charset="0"/>
                  </a:rPr>
                  <a:t>s</a:t>
                </a:r>
              </a:p>
            </p:txBody>
          </p:sp>
        </p:grpSp>
        <p:sp>
          <p:nvSpPr>
            <p:cNvPr id="63" name="Line 27"/>
            <p:cNvSpPr>
              <a:spLocks noChangeShapeType="1"/>
            </p:cNvSpPr>
            <p:nvPr/>
          </p:nvSpPr>
          <p:spPr bwMode="auto">
            <a:xfrm flipH="1">
              <a:off x="3923" y="1246"/>
              <a:ext cx="179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4" name="Group 28"/>
            <p:cNvGrpSpPr>
              <a:grpSpLocks/>
            </p:cNvGrpSpPr>
            <p:nvPr/>
          </p:nvGrpSpPr>
          <p:grpSpPr bwMode="auto">
            <a:xfrm>
              <a:off x="5193" y="1384"/>
              <a:ext cx="416" cy="468"/>
              <a:chOff x="5193" y="1384"/>
              <a:chExt cx="416" cy="468"/>
            </a:xfrm>
          </p:grpSpPr>
          <p:sp>
            <p:nvSpPr>
              <p:cNvPr id="65" name="AutoShape 29"/>
              <p:cNvSpPr>
                <a:spLocks noChangeArrowheads="1"/>
              </p:cNvSpPr>
              <p:nvPr/>
            </p:nvSpPr>
            <p:spPr bwMode="auto">
              <a:xfrm>
                <a:off x="5303" y="1455"/>
                <a:ext cx="248" cy="397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Text Box 30"/>
              <p:cNvSpPr txBox="1">
                <a:spLocks noChangeArrowheads="1"/>
              </p:cNvSpPr>
              <p:nvPr/>
            </p:nvSpPr>
            <p:spPr bwMode="auto">
              <a:xfrm>
                <a:off x="5193" y="1384"/>
                <a:ext cx="416" cy="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  <a:sym typeface="Symbol" pitchFamily="18" charset="2"/>
                  </a:rPr>
                  <a:t></a:t>
                </a:r>
                <a:endParaRPr lang="en-US" altLang="zh-CN" sz="2400" b="1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141" name="AutoShape 23"/>
          <p:cNvSpPr>
            <a:spLocks noChangeArrowheads="1"/>
          </p:cNvSpPr>
          <p:nvPr/>
        </p:nvSpPr>
        <p:spPr bwMode="auto">
          <a:xfrm>
            <a:off x="3880814" y="4063354"/>
            <a:ext cx="1440000" cy="185738"/>
          </a:xfrm>
          <a:prstGeom prst="rightArrow">
            <a:avLst>
              <a:gd name="adj1" fmla="val 50000"/>
              <a:gd name="adj2" fmla="val 1579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" name="Text Box 44"/>
          <p:cNvSpPr txBox="1">
            <a:spLocks noChangeArrowheads="1"/>
          </p:cNvSpPr>
          <p:nvPr/>
        </p:nvSpPr>
        <p:spPr bwMode="auto">
          <a:xfrm>
            <a:off x="3811239" y="4390182"/>
            <a:ext cx="16609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Zig-</a:t>
            </a:r>
            <a:r>
              <a:rPr lang="en-US" altLang="zh-CN" sz="2800" dirty="0" err="1" smtClean="0"/>
              <a:t>Zag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ea typeface="隶书" pitchFamily="49" charset="-122"/>
              </a:rPr>
              <a:t>(s)</a:t>
            </a:r>
            <a:endParaRPr lang="zh-CN" altLang="en-US" sz="2800" dirty="0">
              <a:ea typeface="隶书" pitchFamily="49" charset="-122"/>
            </a:endParaRPr>
          </a:p>
        </p:txBody>
      </p:sp>
      <p:grpSp>
        <p:nvGrpSpPr>
          <p:cNvPr id="108" name="Group 3"/>
          <p:cNvGrpSpPr>
            <a:grpSpLocks/>
          </p:cNvGrpSpPr>
          <p:nvPr/>
        </p:nvGrpSpPr>
        <p:grpSpPr bwMode="auto">
          <a:xfrm>
            <a:off x="2838619" y="1300808"/>
            <a:ext cx="2922588" cy="2628900"/>
            <a:chOff x="3810" y="436"/>
            <a:chExt cx="1841" cy="1656"/>
          </a:xfrm>
        </p:grpSpPr>
        <p:sp>
          <p:nvSpPr>
            <p:cNvPr id="109" name="Line 4"/>
            <p:cNvSpPr>
              <a:spLocks noChangeShapeType="1"/>
            </p:cNvSpPr>
            <p:nvPr/>
          </p:nvSpPr>
          <p:spPr bwMode="auto">
            <a:xfrm flipH="1">
              <a:off x="4484" y="1162"/>
              <a:ext cx="210" cy="1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5"/>
            <p:cNvSpPr>
              <a:spLocks noChangeShapeType="1"/>
            </p:cNvSpPr>
            <p:nvPr/>
          </p:nvSpPr>
          <p:spPr bwMode="auto">
            <a:xfrm flipH="1">
              <a:off x="4925" y="1531"/>
              <a:ext cx="170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6"/>
            <p:cNvSpPr>
              <a:spLocks noChangeShapeType="1"/>
            </p:cNvSpPr>
            <p:nvPr/>
          </p:nvSpPr>
          <p:spPr bwMode="auto">
            <a:xfrm>
              <a:off x="4854" y="1150"/>
              <a:ext cx="246" cy="2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7"/>
            <p:cNvSpPr>
              <a:spLocks noChangeShapeType="1"/>
            </p:cNvSpPr>
            <p:nvPr/>
          </p:nvSpPr>
          <p:spPr bwMode="auto">
            <a:xfrm>
              <a:off x="5237" y="1516"/>
              <a:ext cx="182" cy="2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8"/>
            <p:cNvSpPr>
              <a:spLocks noChangeShapeType="1"/>
            </p:cNvSpPr>
            <p:nvPr/>
          </p:nvSpPr>
          <p:spPr bwMode="auto">
            <a:xfrm>
              <a:off x="4458" y="817"/>
              <a:ext cx="222" cy="1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4" name="Group 9"/>
            <p:cNvGrpSpPr>
              <a:grpSpLocks/>
            </p:cNvGrpSpPr>
            <p:nvPr/>
          </p:nvGrpSpPr>
          <p:grpSpPr bwMode="auto">
            <a:xfrm>
              <a:off x="4635" y="777"/>
              <a:ext cx="649" cy="429"/>
              <a:chOff x="4635" y="777"/>
              <a:chExt cx="649" cy="429"/>
            </a:xfrm>
          </p:grpSpPr>
          <p:sp>
            <p:nvSpPr>
              <p:cNvPr id="164" name="Oval 10"/>
              <p:cNvSpPr>
                <a:spLocks noChangeArrowheads="1"/>
              </p:cNvSpPr>
              <p:nvPr/>
            </p:nvSpPr>
            <p:spPr bwMode="auto">
              <a:xfrm>
                <a:off x="4635" y="930"/>
                <a:ext cx="247" cy="27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Text Box 11"/>
              <p:cNvSpPr txBox="1">
                <a:spLocks noChangeArrowheads="1"/>
              </p:cNvSpPr>
              <p:nvPr/>
            </p:nvSpPr>
            <p:spPr bwMode="auto">
              <a:xfrm>
                <a:off x="4895" y="777"/>
                <a:ext cx="389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600" b="1" i="1" dirty="0" smtClean="0">
                    <a:solidFill>
                      <a:schemeClr val="tx2"/>
                    </a:solidFill>
                    <a:latin typeface="Times New Roman" pitchFamily="18" charset="0"/>
                  </a:rPr>
                  <a:t>s</a:t>
                </a:r>
                <a:endParaRPr lang="en-US" altLang="zh-CN" sz="2600" b="1" i="1" dirty="0">
                  <a:solidFill>
                    <a:schemeClr val="tx2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45" name="Group 12"/>
            <p:cNvGrpSpPr>
              <a:grpSpLocks/>
            </p:cNvGrpSpPr>
            <p:nvPr/>
          </p:nvGrpSpPr>
          <p:grpSpPr bwMode="auto">
            <a:xfrm>
              <a:off x="5039" y="1094"/>
              <a:ext cx="612" cy="472"/>
              <a:chOff x="5039" y="1094"/>
              <a:chExt cx="612" cy="472"/>
            </a:xfrm>
          </p:grpSpPr>
          <p:sp>
            <p:nvSpPr>
              <p:cNvPr id="162" name="Oval 13"/>
              <p:cNvSpPr>
                <a:spLocks noChangeArrowheads="1"/>
              </p:cNvSpPr>
              <p:nvPr/>
            </p:nvSpPr>
            <p:spPr bwMode="auto">
              <a:xfrm>
                <a:off x="5039" y="1290"/>
                <a:ext cx="248" cy="27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" name="Text Box 14"/>
              <p:cNvSpPr txBox="1">
                <a:spLocks noChangeArrowheads="1"/>
              </p:cNvSpPr>
              <p:nvPr/>
            </p:nvSpPr>
            <p:spPr bwMode="auto">
              <a:xfrm>
                <a:off x="5261" y="1094"/>
                <a:ext cx="390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600" b="1" i="1">
                    <a:solidFill>
                      <a:schemeClr val="tx2"/>
                    </a:solidFill>
                    <a:latin typeface="Times New Roman" pitchFamily="18" charset="0"/>
                  </a:rPr>
                  <a:t>g</a:t>
                </a:r>
              </a:p>
            </p:txBody>
          </p:sp>
        </p:grpSp>
        <p:grpSp>
          <p:nvGrpSpPr>
            <p:cNvPr id="146" name="Group 15"/>
            <p:cNvGrpSpPr>
              <a:grpSpLocks/>
            </p:cNvGrpSpPr>
            <p:nvPr/>
          </p:nvGrpSpPr>
          <p:grpSpPr bwMode="auto">
            <a:xfrm>
              <a:off x="3810" y="890"/>
              <a:ext cx="389" cy="488"/>
              <a:chOff x="3810" y="890"/>
              <a:chExt cx="389" cy="488"/>
            </a:xfrm>
          </p:grpSpPr>
          <p:sp>
            <p:nvSpPr>
              <p:cNvPr id="160" name="AutoShape 16"/>
              <p:cNvSpPr>
                <a:spLocks noChangeArrowheads="1"/>
              </p:cNvSpPr>
              <p:nvPr/>
            </p:nvSpPr>
            <p:spPr bwMode="auto">
              <a:xfrm>
                <a:off x="3951" y="1016"/>
                <a:ext cx="232" cy="362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" name="Text Box 17"/>
              <p:cNvSpPr txBox="1">
                <a:spLocks noChangeArrowheads="1"/>
              </p:cNvSpPr>
              <p:nvPr/>
            </p:nvSpPr>
            <p:spPr bwMode="auto">
              <a:xfrm>
                <a:off x="3810" y="890"/>
                <a:ext cx="389" cy="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  <a:sym typeface="Symbol" pitchFamily="18" charset="2"/>
                  </a:rPr>
                  <a:t></a:t>
                </a:r>
                <a:endParaRPr lang="en-US" altLang="zh-CN" sz="2400" b="1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47" name="Group 18"/>
            <p:cNvGrpSpPr>
              <a:grpSpLocks/>
            </p:cNvGrpSpPr>
            <p:nvPr/>
          </p:nvGrpSpPr>
          <p:grpSpPr bwMode="auto">
            <a:xfrm>
              <a:off x="4241" y="1261"/>
              <a:ext cx="390" cy="465"/>
              <a:chOff x="4241" y="1261"/>
              <a:chExt cx="390" cy="465"/>
            </a:xfrm>
          </p:grpSpPr>
          <p:sp>
            <p:nvSpPr>
              <p:cNvPr id="158" name="AutoShape 19"/>
              <p:cNvSpPr>
                <a:spLocks noChangeArrowheads="1"/>
              </p:cNvSpPr>
              <p:nvPr/>
            </p:nvSpPr>
            <p:spPr bwMode="auto">
              <a:xfrm>
                <a:off x="4366" y="1364"/>
                <a:ext cx="232" cy="362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Text Box 20"/>
              <p:cNvSpPr txBox="1">
                <a:spLocks noChangeArrowheads="1"/>
              </p:cNvSpPr>
              <p:nvPr/>
            </p:nvSpPr>
            <p:spPr bwMode="auto">
              <a:xfrm>
                <a:off x="4241" y="1261"/>
                <a:ext cx="390" cy="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  <a:sym typeface="Symbol" pitchFamily="18" charset="2"/>
                  </a:rPr>
                  <a:t></a:t>
                </a:r>
                <a:endParaRPr lang="en-US" altLang="zh-CN" sz="2400" b="1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48" name="Group 21"/>
            <p:cNvGrpSpPr>
              <a:grpSpLocks/>
            </p:cNvGrpSpPr>
            <p:nvPr/>
          </p:nvGrpSpPr>
          <p:grpSpPr bwMode="auto">
            <a:xfrm>
              <a:off x="4714" y="1593"/>
              <a:ext cx="389" cy="499"/>
              <a:chOff x="4714" y="1593"/>
              <a:chExt cx="389" cy="499"/>
            </a:xfrm>
          </p:grpSpPr>
          <p:sp>
            <p:nvSpPr>
              <p:cNvPr id="156" name="AutoShape 22"/>
              <p:cNvSpPr>
                <a:spLocks noChangeArrowheads="1"/>
              </p:cNvSpPr>
              <p:nvPr/>
            </p:nvSpPr>
            <p:spPr bwMode="auto">
              <a:xfrm>
                <a:off x="4806" y="1729"/>
                <a:ext cx="232" cy="363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" name="Text Box 23"/>
              <p:cNvSpPr txBox="1">
                <a:spLocks noChangeArrowheads="1"/>
              </p:cNvSpPr>
              <p:nvPr/>
            </p:nvSpPr>
            <p:spPr bwMode="auto">
              <a:xfrm>
                <a:off x="4714" y="1593"/>
                <a:ext cx="389" cy="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  <a:sym typeface="Symbol" pitchFamily="18" charset="2"/>
                  </a:rPr>
                  <a:t></a:t>
                </a:r>
                <a:endParaRPr lang="en-US" altLang="zh-CN" sz="2400" b="1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49" name="Group 24"/>
            <p:cNvGrpSpPr>
              <a:grpSpLocks/>
            </p:cNvGrpSpPr>
            <p:nvPr/>
          </p:nvGrpSpPr>
          <p:grpSpPr bwMode="auto">
            <a:xfrm>
              <a:off x="4247" y="436"/>
              <a:ext cx="606" cy="454"/>
              <a:chOff x="4247" y="436"/>
              <a:chExt cx="606" cy="454"/>
            </a:xfrm>
          </p:grpSpPr>
          <p:sp>
            <p:nvSpPr>
              <p:cNvPr id="154" name="Oval 25"/>
              <p:cNvSpPr>
                <a:spLocks noChangeArrowheads="1"/>
              </p:cNvSpPr>
              <p:nvPr/>
            </p:nvSpPr>
            <p:spPr bwMode="auto">
              <a:xfrm>
                <a:off x="4247" y="614"/>
                <a:ext cx="248" cy="27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" name="Text Box 26"/>
              <p:cNvSpPr txBox="1">
                <a:spLocks noChangeArrowheads="1"/>
              </p:cNvSpPr>
              <p:nvPr/>
            </p:nvSpPr>
            <p:spPr bwMode="auto">
              <a:xfrm>
                <a:off x="4464" y="436"/>
                <a:ext cx="389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600" b="1" i="1" dirty="0" smtClean="0">
                    <a:solidFill>
                      <a:schemeClr val="tx2"/>
                    </a:solidFill>
                    <a:latin typeface="Times New Roman" pitchFamily="18" charset="0"/>
                  </a:rPr>
                  <a:t>p</a:t>
                </a:r>
                <a:endParaRPr lang="en-US" altLang="zh-CN" sz="2600" b="1" i="1" dirty="0">
                  <a:solidFill>
                    <a:schemeClr val="tx2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50" name="Line 27"/>
            <p:cNvSpPr>
              <a:spLocks noChangeShapeType="1"/>
            </p:cNvSpPr>
            <p:nvPr/>
          </p:nvSpPr>
          <p:spPr bwMode="auto">
            <a:xfrm flipH="1">
              <a:off x="4072" y="846"/>
              <a:ext cx="194" cy="1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1" name="Group 28"/>
            <p:cNvGrpSpPr>
              <a:grpSpLocks/>
            </p:cNvGrpSpPr>
            <p:nvPr/>
          </p:nvGrpSpPr>
          <p:grpSpPr bwMode="auto">
            <a:xfrm>
              <a:off x="5193" y="1638"/>
              <a:ext cx="389" cy="451"/>
              <a:chOff x="5193" y="1638"/>
              <a:chExt cx="389" cy="451"/>
            </a:xfrm>
          </p:grpSpPr>
          <p:sp>
            <p:nvSpPr>
              <p:cNvPr id="152" name="AutoShape 29"/>
              <p:cNvSpPr>
                <a:spLocks noChangeArrowheads="1"/>
              </p:cNvSpPr>
              <p:nvPr/>
            </p:nvSpPr>
            <p:spPr bwMode="auto">
              <a:xfrm>
                <a:off x="5305" y="1726"/>
                <a:ext cx="231" cy="363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" name="Text Box 30"/>
              <p:cNvSpPr txBox="1">
                <a:spLocks noChangeArrowheads="1"/>
              </p:cNvSpPr>
              <p:nvPr/>
            </p:nvSpPr>
            <p:spPr bwMode="auto">
              <a:xfrm>
                <a:off x="5193" y="1638"/>
                <a:ext cx="389" cy="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  <a:sym typeface="Symbol" pitchFamily="18" charset="2"/>
                  </a:rPr>
                  <a:t></a:t>
                </a:r>
                <a:endParaRPr lang="en-US" altLang="zh-CN" sz="2400" b="1">
                  <a:solidFill>
                    <a:schemeClr val="tx2"/>
                  </a:solidFill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361426" y="1293551"/>
            <a:ext cx="2339976" cy="2772182"/>
            <a:chOff x="139476" y="1293551"/>
            <a:chExt cx="2339976" cy="2772182"/>
          </a:xfrm>
        </p:grpSpPr>
        <p:sp>
          <p:nvSpPr>
            <p:cNvPr id="167" name="Line 4"/>
            <p:cNvSpPr>
              <a:spLocks noChangeShapeType="1"/>
            </p:cNvSpPr>
            <p:nvPr/>
          </p:nvSpPr>
          <p:spPr bwMode="auto">
            <a:xfrm flipH="1">
              <a:off x="1209451" y="2446076"/>
              <a:ext cx="333375" cy="3063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5"/>
            <p:cNvSpPr>
              <a:spLocks noChangeShapeType="1"/>
            </p:cNvSpPr>
            <p:nvPr/>
          </p:nvSpPr>
          <p:spPr bwMode="auto">
            <a:xfrm flipH="1">
              <a:off x="791901" y="3138340"/>
              <a:ext cx="269875" cy="298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6"/>
            <p:cNvSpPr>
              <a:spLocks noChangeShapeType="1"/>
            </p:cNvSpPr>
            <p:nvPr/>
          </p:nvSpPr>
          <p:spPr bwMode="auto">
            <a:xfrm>
              <a:off x="1796826" y="2427026"/>
              <a:ext cx="390525" cy="3460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7"/>
            <p:cNvSpPr>
              <a:spLocks noChangeShapeType="1"/>
            </p:cNvSpPr>
            <p:nvPr/>
          </p:nvSpPr>
          <p:spPr bwMode="auto">
            <a:xfrm>
              <a:off x="1251111" y="3158197"/>
              <a:ext cx="288925" cy="322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8"/>
            <p:cNvSpPr>
              <a:spLocks noChangeShapeType="1"/>
            </p:cNvSpPr>
            <p:nvPr/>
          </p:nvSpPr>
          <p:spPr bwMode="auto">
            <a:xfrm>
              <a:off x="1168176" y="1898389"/>
              <a:ext cx="352425" cy="252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2" name="Group 9"/>
            <p:cNvGrpSpPr>
              <a:grpSpLocks/>
            </p:cNvGrpSpPr>
            <p:nvPr/>
          </p:nvGrpSpPr>
          <p:grpSpPr bwMode="auto">
            <a:xfrm>
              <a:off x="1449164" y="1834889"/>
              <a:ext cx="1030288" cy="681038"/>
              <a:chOff x="4635" y="777"/>
              <a:chExt cx="649" cy="429"/>
            </a:xfrm>
          </p:grpSpPr>
          <p:sp>
            <p:nvSpPr>
              <p:cNvPr id="192" name="Oval 10"/>
              <p:cNvSpPr>
                <a:spLocks noChangeArrowheads="1"/>
              </p:cNvSpPr>
              <p:nvPr/>
            </p:nvSpPr>
            <p:spPr bwMode="auto">
              <a:xfrm>
                <a:off x="4635" y="930"/>
                <a:ext cx="247" cy="27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3" name="Text Box 11"/>
              <p:cNvSpPr txBox="1">
                <a:spLocks noChangeArrowheads="1"/>
              </p:cNvSpPr>
              <p:nvPr/>
            </p:nvSpPr>
            <p:spPr bwMode="auto">
              <a:xfrm>
                <a:off x="4895" y="777"/>
                <a:ext cx="389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600" b="1" i="1" dirty="0" smtClean="0">
                    <a:solidFill>
                      <a:schemeClr val="tx2"/>
                    </a:solidFill>
                    <a:latin typeface="Times New Roman" pitchFamily="18" charset="0"/>
                  </a:rPr>
                  <a:t>g</a:t>
                </a:r>
                <a:endParaRPr lang="en-US" altLang="zh-CN" sz="2600" b="1" i="1" dirty="0">
                  <a:solidFill>
                    <a:schemeClr val="tx2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73" name="Group 12"/>
            <p:cNvGrpSpPr>
              <a:grpSpLocks/>
            </p:cNvGrpSpPr>
            <p:nvPr/>
          </p:nvGrpSpPr>
          <p:grpSpPr bwMode="auto">
            <a:xfrm>
              <a:off x="963389" y="2665151"/>
              <a:ext cx="971550" cy="622300"/>
              <a:chOff x="5039" y="1232"/>
              <a:chExt cx="612" cy="392"/>
            </a:xfrm>
          </p:grpSpPr>
          <p:sp>
            <p:nvSpPr>
              <p:cNvPr id="190" name="Oval 13"/>
              <p:cNvSpPr>
                <a:spLocks noChangeArrowheads="1"/>
              </p:cNvSpPr>
              <p:nvPr/>
            </p:nvSpPr>
            <p:spPr bwMode="auto">
              <a:xfrm>
                <a:off x="5039" y="1290"/>
                <a:ext cx="248" cy="27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" name="Text Box 14"/>
              <p:cNvSpPr txBox="1">
                <a:spLocks noChangeArrowheads="1"/>
              </p:cNvSpPr>
              <p:nvPr/>
            </p:nvSpPr>
            <p:spPr bwMode="auto">
              <a:xfrm>
                <a:off x="5261" y="1232"/>
                <a:ext cx="390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600" b="1" i="1" dirty="0" smtClean="0">
                    <a:solidFill>
                      <a:schemeClr val="tx2"/>
                    </a:solidFill>
                    <a:latin typeface="Times New Roman" pitchFamily="18" charset="0"/>
                  </a:rPr>
                  <a:t>s</a:t>
                </a:r>
                <a:endParaRPr lang="en-US" altLang="zh-CN" sz="2600" b="1" i="1" dirty="0">
                  <a:solidFill>
                    <a:schemeClr val="tx2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74" name="Group 15"/>
            <p:cNvGrpSpPr>
              <a:grpSpLocks/>
            </p:cNvGrpSpPr>
            <p:nvPr/>
          </p:nvGrpSpPr>
          <p:grpSpPr bwMode="auto">
            <a:xfrm>
              <a:off x="139476" y="2014276"/>
              <a:ext cx="617538" cy="774700"/>
              <a:chOff x="3810" y="890"/>
              <a:chExt cx="389" cy="488"/>
            </a:xfrm>
          </p:grpSpPr>
          <p:sp>
            <p:nvSpPr>
              <p:cNvPr id="188" name="AutoShape 16"/>
              <p:cNvSpPr>
                <a:spLocks noChangeArrowheads="1"/>
              </p:cNvSpPr>
              <p:nvPr/>
            </p:nvSpPr>
            <p:spPr bwMode="auto">
              <a:xfrm>
                <a:off x="3951" y="1016"/>
                <a:ext cx="232" cy="362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9" name="Text Box 17"/>
              <p:cNvSpPr txBox="1">
                <a:spLocks noChangeArrowheads="1"/>
              </p:cNvSpPr>
              <p:nvPr/>
            </p:nvSpPr>
            <p:spPr bwMode="auto">
              <a:xfrm>
                <a:off x="3810" y="890"/>
                <a:ext cx="389" cy="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  <a:sym typeface="Symbol" pitchFamily="18" charset="2"/>
                  </a:rPr>
                  <a:t></a:t>
                </a:r>
                <a:endParaRPr lang="en-US" altLang="zh-CN" sz="2400" b="1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75" name="Group 18"/>
            <p:cNvGrpSpPr>
              <a:grpSpLocks/>
            </p:cNvGrpSpPr>
            <p:nvPr/>
          </p:nvGrpSpPr>
          <p:grpSpPr bwMode="auto">
            <a:xfrm>
              <a:off x="248073" y="3319329"/>
              <a:ext cx="735013" cy="692150"/>
              <a:chOff x="4141" y="1296"/>
              <a:chExt cx="463" cy="436"/>
            </a:xfrm>
          </p:grpSpPr>
          <p:sp>
            <p:nvSpPr>
              <p:cNvPr id="186" name="AutoShape 19"/>
              <p:cNvSpPr>
                <a:spLocks noChangeArrowheads="1"/>
              </p:cNvSpPr>
              <p:nvPr/>
            </p:nvSpPr>
            <p:spPr bwMode="auto">
              <a:xfrm>
                <a:off x="4372" y="1370"/>
                <a:ext cx="232" cy="362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" name="Text Box 20"/>
              <p:cNvSpPr txBox="1">
                <a:spLocks noChangeArrowheads="1"/>
              </p:cNvSpPr>
              <p:nvPr/>
            </p:nvSpPr>
            <p:spPr bwMode="auto">
              <a:xfrm>
                <a:off x="4141" y="1296"/>
                <a:ext cx="390" cy="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400" b="1" dirty="0">
                    <a:solidFill>
                      <a:schemeClr val="tx2"/>
                    </a:solidFill>
                    <a:latin typeface="Times New Roman" pitchFamily="18" charset="0"/>
                    <a:sym typeface="Symbol" pitchFamily="18" charset="2"/>
                  </a:rPr>
                  <a:t></a:t>
                </a:r>
                <a:endParaRPr lang="en-US" altLang="zh-CN" sz="2400" b="1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76" name="Group 21"/>
            <p:cNvGrpSpPr>
              <a:grpSpLocks/>
            </p:cNvGrpSpPr>
            <p:nvPr/>
          </p:nvGrpSpPr>
          <p:grpSpPr bwMode="auto">
            <a:xfrm>
              <a:off x="1200539" y="3273570"/>
              <a:ext cx="617538" cy="792163"/>
              <a:chOff x="4714" y="1593"/>
              <a:chExt cx="389" cy="499"/>
            </a:xfrm>
          </p:grpSpPr>
          <p:sp>
            <p:nvSpPr>
              <p:cNvPr id="184" name="AutoShape 22"/>
              <p:cNvSpPr>
                <a:spLocks noChangeArrowheads="1"/>
              </p:cNvSpPr>
              <p:nvPr/>
            </p:nvSpPr>
            <p:spPr bwMode="auto">
              <a:xfrm>
                <a:off x="4806" y="1729"/>
                <a:ext cx="232" cy="363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" name="Text Box 23"/>
              <p:cNvSpPr txBox="1">
                <a:spLocks noChangeArrowheads="1"/>
              </p:cNvSpPr>
              <p:nvPr/>
            </p:nvSpPr>
            <p:spPr bwMode="auto">
              <a:xfrm>
                <a:off x="4714" y="1593"/>
                <a:ext cx="389" cy="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400" b="1">
                    <a:solidFill>
                      <a:schemeClr val="tx2"/>
                    </a:solidFill>
                    <a:latin typeface="Times New Roman" pitchFamily="18" charset="0"/>
                    <a:sym typeface="Symbol" pitchFamily="18" charset="2"/>
                  </a:rPr>
                  <a:t></a:t>
                </a:r>
                <a:endParaRPr lang="en-US" altLang="zh-CN" sz="2400" b="1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77" name="Group 24"/>
            <p:cNvGrpSpPr>
              <a:grpSpLocks/>
            </p:cNvGrpSpPr>
            <p:nvPr/>
          </p:nvGrpSpPr>
          <p:grpSpPr bwMode="auto">
            <a:xfrm>
              <a:off x="833214" y="1293551"/>
              <a:ext cx="962025" cy="720725"/>
              <a:chOff x="4247" y="436"/>
              <a:chExt cx="606" cy="454"/>
            </a:xfrm>
          </p:grpSpPr>
          <p:sp>
            <p:nvSpPr>
              <p:cNvPr id="182" name="Oval 25"/>
              <p:cNvSpPr>
                <a:spLocks noChangeArrowheads="1"/>
              </p:cNvSpPr>
              <p:nvPr/>
            </p:nvSpPr>
            <p:spPr bwMode="auto">
              <a:xfrm>
                <a:off x="4247" y="614"/>
                <a:ext cx="248" cy="27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" name="Text Box 26"/>
              <p:cNvSpPr txBox="1">
                <a:spLocks noChangeArrowheads="1"/>
              </p:cNvSpPr>
              <p:nvPr/>
            </p:nvSpPr>
            <p:spPr bwMode="auto">
              <a:xfrm>
                <a:off x="4464" y="436"/>
                <a:ext cx="389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600" b="1" i="1" dirty="0" smtClean="0">
                    <a:solidFill>
                      <a:schemeClr val="tx2"/>
                    </a:solidFill>
                    <a:latin typeface="Times New Roman" pitchFamily="18" charset="0"/>
                  </a:rPr>
                  <a:t>p</a:t>
                </a:r>
                <a:endParaRPr lang="en-US" altLang="zh-CN" sz="2600" b="1" i="1" dirty="0">
                  <a:solidFill>
                    <a:schemeClr val="tx2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78" name="Line 27"/>
            <p:cNvSpPr>
              <a:spLocks noChangeShapeType="1"/>
            </p:cNvSpPr>
            <p:nvPr/>
          </p:nvSpPr>
          <p:spPr bwMode="auto">
            <a:xfrm flipH="1">
              <a:off x="555401" y="1944426"/>
              <a:ext cx="307975" cy="25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9" name="Group 28"/>
            <p:cNvGrpSpPr>
              <a:grpSpLocks/>
            </p:cNvGrpSpPr>
            <p:nvPr/>
          </p:nvGrpSpPr>
          <p:grpSpPr bwMode="auto">
            <a:xfrm>
              <a:off x="1838286" y="2657326"/>
              <a:ext cx="617538" cy="715963"/>
              <a:chOff x="5193" y="1638"/>
              <a:chExt cx="389" cy="451"/>
            </a:xfrm>
          </p:grpSpPr>
          <p:sp>
            <p:nvSpPr>
              <p:cNvPr id="180" name="AutoShape 29"/>
              <p:cNvSpPr>
                <a:spLocks noChangeArrowheads="1"/>
              </p:cNvSpPr>
              <p:nvPr/>
            </p:nvSpPr>
            <p:spPr bwMode="auto">
              <a:xfrm>
                <a:off x="5305" y="1726"/>
                <a:ext cx="231" cy="363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1" name="Text Box 30"/>
              <p:cNvSpPr txBox="1">
                <a:spLocks noChangeArrowheads="1"/>
              </p:cNvSpPr>
              <p:nvPr/>
            </p:nvSpPr>
            <p:spPr bwMode="auto">
              <a:xfrm>
                <a:off x="5193" y="1638"/>
                <a:ext cx="389" cy="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400" b="1" dirty="0">
                    <a:solidFill>
                      <a:schemeClr val="tx2"/>
                    </a:solidFill>
                    <a:latin typeface="Times New Roman" pitchFamily="18" charset="0"/>
                    <a:sym typeface="Symbol" pitchFamily="18" charset="2"/>
                  </a:rPr>
                  <a:t></a:t>
                </a:r>
                <a:endParaRPr lang="en-US" altLang="zh-CN" sz="2400" b="1" dirty="0">
                  <a:solidFill>
                    <a:schemeClr val="tx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116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1114A11KWBG">
  <a:themeElements>
    <a:clrScheme name="自定义 1">
      <a:dk1>
        <a:srgbClr val="FFFFFF"/>
      </a:dk1>
      <a:lt1>
        <a:srgbClr val="555555"/>
      </a:lt1>
      <a:dk2>
        <a:srgbClr val="FFFFFF"/>
      </a:dk2>
      <a:lt2>
        <a:srgbClr val="555555"/>
      </a:lt2>
      <a:accent1>
        <a:srgbClr val="D47348"/>
      </a:accent1>
      <a:accent2>
        <a:srgbClr val="D4A444"/>
      </a:accent2>
      <a:accent3>
        <a:srgbClr val="EE96CC"/>
      </a:accent3>
      <a:accent4>
        <a:srgbClr val="B6ACDD"/>
      </a:accent4>
      <a:accent5>
        <a:srgbClr val="AA8FFF"/>
      </a:accent5>
      <a:accent6>
        <a:srgbClr val="FFC000"/>
      </a:accent6>
      <a:hlink>
        <a:srgbClr val="00B0F0"/>
      </a:hlink>
      <a:folHlink>
        <a:srgbClr val="7F7F7F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A000120141114A11KPBG</Template>
  <TotalTime>11187</TotalTime>
  <Words>1081</Words>
  <Application>Microsoft Office PowerPoint</Application>
  <PresentationFormat>全屏显示(16:9)</PresentationFormat>
  <Paragraphs>198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仿宋_GB2312</vt:lpstr>
      <vt:lpstr>黑体</vt:lpstr>
      <vt:lpstr>华文行楷</vt:lpstr>
      <vt:lpstr>楷体</vt:lpstr>
      <vt:lpstr>楷体_GB2312</vt:lpstr>
      <vt:lpstr>隶书</vt:lpstr>
      <vt:lpstr>宋体</vt:lpstr>
      <vt:lpstr>微软雅黑</vt:lpstr>
      <vt:lpstr>幼圆</vt:lpstr>
      <vt:lpstr>Arial</vt:lpstr>
      <vt:lpstr>Broadway</vt:lpstr>
      <vt:lpstr>Calibri</vt:lpstr>
      <vt:lpstr>Courier New</vt:lpstr>
      <vt:lpstr>Symbol</vt:lpstr>
      <vt:lpstr>Times New Roman</vt:lpstr>
      <vt:lpstr>Wingdings</vt:lpstr>
      <vt:lpstr>A000120141114A11KWBG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第一周C语言学习总结</dc:title>
  <dc:creator>Pin Jaa</dc:creator>
  <cp:lastModifiedBy>IDC</cp:lastModifiedBy>
  <cp:revision>497</cp:revision>
  <dcterms:created xsi:type="dcterms:W3CDTF">2015-01-07T13:50:35Z</dcterms:created>
  <dcterms:modified xsi:type="dcterms:W3CDTF">2016-08-05T02:58:02Z</dcterms:modified>
</cp:coreProperties>
</file>