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78" r:id="rId2"/>
    <p:sldId id="779" r:id="rId3"/>
    <p:sldId id="800" r:id="rId4"/>
    <p:sldId id="801" r:id="rId5"/>
    <p:sldId id="803" r:id="rId6"/>
    <p:sldId id="802" r:id="rId7"/>
    <p:sldId id="805" r:id="rId8"/>
    <p:sldId id="804" r:id="rId9"/>
    <p:sldId id="806" r:id="rId10"/>
    <p:sldId id="807" r:id="rId11"/>
    <p:sldId id="699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77" d="100"/>
          <a:sy n="77" d="100"/>
        </p:scale>
        <p:origin x="92" y="260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1EC757-16B5-46D2-BA60-C4C2F1ACD1FF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C0F3F1-3648-46D9-B4F4-A26B08E3E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568 w 2070399"/>
              <a:gd name="T1" fmla="*/ 1612290 h 2070399"/>
              <a:gd name="T2" fmla="*/ 351437 w 2070399"/>
              <a:gd name="T3" fmla="*/ 256730 h 2070399"/>
              <a:gd name="T4" fmla="*/ 1717754 w 2070399"/>
              <a:gd name="T5" fmla="*/ 259820 h 2070399"/>
              <a:gd name="T6" fmla="*/ 1885474 w 2070399"/>
              <a:gd name="T7" fmla="*/ 1616158 h 2070399"/>
              <a:gd name="T8" fmla="*/ 1885473 w 2070399"/>
              <a:gd name="T9" fmla="*/ 1616158 h 2070399"/>
              <a:gd name="T10" fmla="*/ 1717753 w 2070399"/>
              <a:gd name="T11" fmla="*/ 259820 h 2070399"/>
              <a:gd name="T12" fmla="*/ 351436 w 2070399"/>
              <a:gd name="T13" fmla="*/ 256730 h 2070399"/>
              <a:gd name="T14" fmla="*/ 177567 w 2070399"/>
              <a:gd name="T15" fmla="*/ 1612290 h 2070399"/>
              <a:gd name="T16" fmla="*/ 177568 w 2070399"/>
              <a:gd name="T17" fmla="*/ 161229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E881-BA42-4673-8E82-957E3217AB1B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1DA39-6FC2-4AAE-966C-AF1D9CD992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741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AE301-C9F5-4CA4-A52B-98E3EA7680F4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38EF3-39B5-4E35-8C61-709C0F714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1035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B8A32-A6CE-47B2-B809-BD53DFC02FE6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60EF-2A59-406B-A5C9-5A7C1962A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5701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3FA6E-5EC0-420F-8F7A-793062EF9E3A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C1E5D-01E4-498D-A635-F43E0A206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714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6069-03C3-4451-A7F3-4448CA7F7E1A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7CC8-D697-4C9C-AFA5-038566C806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858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8EA5-F002-4A41-AE25-C802E65215DC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0D99-316C-4BA5-8A0A-2C8FA8D422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3240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DA62C-9F05-48B8-B290-A8517670613C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B8E34-04BF-462A-B163-267C6E2621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7565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2CA82-138E-4FB3-BD6C-27D5B3E69A96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0AF7B-AC8C-48FB-9A41-709E9D1EF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3883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9B16-3581-4F30-AA4E-C16FE9A6FC3F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5CA02-0921-4A9E-B761-A5443F4B2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2390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ED96-854B-4CDF-B71C-3EC96CA57EF8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3F5F9-7C34-4924-B0D4-E1CBEEEE3B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897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52D30-B9B1-460D-831B-572E38553B3F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EED2F-6238-4FB4-9A4D-74E5E08B17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1578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E301772-B1FF-4538-866B-F196665D9687}" type="datetimeFigureOut">
              <a:rPr lang="zh-CN" altLang="en-US"/>
              <a:pPr>
                <a:defRPr/>
              </a:pPr>
              <a:t>2016/5/22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83B4473-6CF9-495F-AFDB-9D5DDFBBA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40" r:id="rId7"/>
    <p:sldLayoutId id="2147483835" r:id="rId8"/>
    <p:sldLayoutId id="2147483836" r:id="rId9"/>
    <p:sldLayoutId id="2147483837" r:id="rId10"/>
    <p:sldLayoutId id="214748383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	    在一个果园里，多多已经将所有的果子打了下来，而且按果子的不同种类分成了不同的堆。多多决定把所有的果子合成一堆。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	    每一次合并，多多可以把两堆果子合并到一起，消耗的体力等于两堆果子的重量之和。可以看出，所有的果子经过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次合并之后，就只剩下一堆了。多多在合并果子时总共消耗的体力等于每次合并所耗体力之和。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	    因为还要花大力气把这些果子搬回家，所以多多在合并果子时要尽可能地节省体力。假定每个果子重量都为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，并且已知果子的种类数和每种果子的数目，你的任务是设计出合并的次序方案，使多多耗费的体力最少，并输出这个最小的体力耗费值。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	    例如有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种果子，数目依次为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。可以先将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堆合并，新堆数目为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，耗费体力为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。接着，将新堆与原先的第三堆合并，又得到新的堆，数目为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，耗费体力为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。所以多多总共耗费体力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=3+12=15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。可以证明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为最小的体力耗费值。</a:t>
            </a: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合并果子</a:t>
            </a:r>
            <a:r>
              <a:rPr lang="en-US" altLang="zh-CN" b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(fruit)</a:t>
            </a:r>
            <a:endParaRPr lang="zh-CN" altLang="en-US" b="1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</a:t>
            </a:r>
            <a:r>
              <a:rPr lang="zh-CN" altLang="en-US" dirty="0" smtClean="0"/>
              <a:t>树</a:t>
            </a:r>
            <a:r>
              <a:rPr lang="zh-CN" altLang="en-US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哈夫曼编码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280" y="2090541"/>
            <a:ext cx="8864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如果可以使用</a:t>
            </a:r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0~7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编码，请问如何编码会最短？</a:t>
            </a:r>
            <a:endParaRPr lang="en-US" altLang="zh-CN" sz="2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/>
              <a:t>每次选</a:t>
            </a:r>
            <a:r>
              <a:rPr lang="en-US" altLang="zh-CN" sz="2400" dirty="0"/>
              <a:t>8</a:t>
            </a:r>
            <a:r>
              <a:rPr lang="zh-CN" altLang="en-US" sz="2400" dirty="0"/>
              <a:t>个最小的元素合成一个新的元素。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最后可能会出现最后剩下的元素少于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个，如何解决？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/>
              <a:t>计算，接近所给元素个数（不小于）的</a:t>
            </a:r>
            <a:r>
              <a:rPr lang="zh-CN" altLang="en-US" sz="2400" dirty="0" smtClean="0"/>
              <a:t>最小完全</a:t>
            </a:r>
            <a:r>
              <a:rPr lang="en-US" altLang="zh-CN" sz="2400" dirty="0" smtClean="0"/>
              <a:t>8</a:t>
            </a:r>
            <a:r>
              <a:rPr lang="zh-CN" altLang="en-US" sz="2400" dirty="0"/>
              <a:t>叉树的节点个数是多少，并使用权值为</a:t>
            </a:r>
            <a:r>
              <a:rPr lang="en-US" altLang="zh-CN" sz="2400" dirty="0"/>
              <a:t>0</a:t>
            </a:r>
            <a:r>
              <a:rPr lang="zh-CN" altLang="en-US" sz="2400" dirty="0"/>
              <a:t>的叶子节点补齐，再进行哈夫曼编码即</a:t>
            </a:r>
            <a:r>
              <a:rPr lang="zh-CN" altLang="en-US" sz="2400" dirty="0" smtClean="0"/>
              <a:t>可。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如果使用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0~k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编码，你知道如何做了吗？</a:t>
            </a:r>
          </a:p>
          <a:p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81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2560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>
          <a:xfrm>
            <a:off x="1981200" y="468313"/>
            <a:ext cx="8229600" cy="56594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输入文件</a:t>
            </a:r>
            <a:r>
              <a:rPr lang="en-US" altLang="zh-CN" smtClean="0"/>
              <a:t>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　　输入文件</a:t>
            </a:r>
            <a:r>
              <a:rPr lang="en-US" altLang="zh-CN" smtClean="0"/>
              <a:t>fruit.in</a:t>
            </a:r>
            <a:r>
              <a:rPr lang="zh-CN" altLang="en-US" smtClean="0"/>
              <a:t>包括两行，第一行是一个整数</a:t>
            </a:r>
            <a:r>
              <a:rPr lang="en-US" altLang="zh-CN" smtClean="0"/>
              <a:t>n</a:t>
            </a:r>
            <a:r>
              <a:rPr lang="zh-CN" altLang="en-US" smtClean="0"/>
              <a:t>（</a:t>
            </a:r>
            <a:r>
              <a:rPr lang="en-US" altLang="zh-CN" smtClean="0"/>
              <a:t>1 &lt;= n &lt;= </a:t>
            </a:r>
            <a:r>
              <a:rPr lang="en-US" altLang="zh-CN" smtClean="0">
                <a:solidFill>
                  <a:schemeClr val="accent1"/>
                </a:solidFill>
              </a:rPr>
              <a:t>30000</a:t>
            </a:r>
            <a:r>
              <a:rPr lang="zh-CN" altLang="en-US" smtClean="0"/>
              <a:t>），表示果子的种类数。第二行包含</a:t>
            </a:r>
            <a:r>
              <a:rPr lang="en-US" altLang="zh-CN" smtClean="0"/>
              <a:t>n</a:t>
            </a:r>
            <a:r>
              <a:rPr lang="zh-CN" altLang="en-US" smtClean="0"/>
              <a:t>个整数，用空格分隔，第</a:t>
            </a:r>
            <a:r>
              <a:rPr lang="en-US" altLang="zh-CN" smtClean="0"/>
              <a:t>i</a:t>
            </a:r>
            <a:r>
              <a:rPr lang="zh-CN" altLang="en-US" smtClean="0"/>
              <a:t>个整数</a:t>
            </a:r>
            <a:r>
              <a:rPr lang="en-US" altLang="zh-CN" smtClean="0"/>
              <a:t>ai</a:t>
            </a:r>
            <a:r>
              <a:rPr lang="zh-CN" altLang="en-US" smtClean="0"/>
              <a:t>（</a:t>
            </a:r>
            <a:r>
              <a:rPr lang="en-US" altLang="zh-CN" smtClean="0"/>
              <a:t>1 &lt;= ai &lt;= </a:t>
            </a:r>
            <a:r>
              <a:rPr lang="en-US" altLang="zh-CN" smtClean="0">
                <a:solidFill>
                  <a:schemeClr val="accent1"/>
                </a:solidFill>
              </a:rPr>
              <a:t>20000</a:t>
            </a:r>
            <a:r>
              <a:rPr lang="zh-CN" altLang="en-US" smtClean="0"/>
              <a:t>）是第</a:t>
            </a:r>
            <a:r>
              <a:rPr lang="en-US" altLang="zh-CN" smtClean="0"/>
              <a:t>i</a:t>
            </a:r>
            <a:r>
              <a:rPr lang="zh-CN" altLang="en-US" smtClean="0"/>
              <a:t>种果子的数目。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输出文件</a:t>
            </a:r>
            <a:r>
              <a:rPr lang="en-US" altLang="zh-CN" smtClean="0"/>
              <a:t>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　　输出文件</a:t>
            </a:r>
            <a:r>
              <a:rPr lang="en-US" altLang="zh-CN" smtClean="0"/>
              <a:t>fruit.out</a:t>
            </a:r>
            <a:r>
              <a:rPr lang="zh-CN" altLang="en-US" smtClean="0"/>
              <a:t>包括一行，这一行只包含一个整数，也就是最小的体力耗费值。输入数据保证这个值小于</a:t>
            </a:r>
            <a:r>
              <a:rPr lang="en-US" altLang="zh-CN" smtClean="0"/>
              <a:t>231</a:t>
            </a:r>
            <a:r>
              <a:rPr lang="zh-CN" altLang="en-US" smtClean="0"/>
              <a:t>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006600" y="4537075"/>
            <a:ext cx="2289175" cy="175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样例一输入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　　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　　</a:t>
            </a:r>
            <a:r>
              <a:rPr lang="en-US" altLang="zh-CN" dirty="0">
                <a:ea typeface="宋体" panose="02010600030101010101" pitchFamily="2" charset="-122"/>
              </a:rPr>
              <a:t>1 2 9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样例一输入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　　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　　</a:t>
            </a:r>
            <a:r>
              <a:rPr lang="en-US" altLang="zh-CN" dirty="0">
                <a:ea typeface="宋体" panose="02010600030101010101" pitchFamily="2" charset="-122"/>
              </a:rPr>
              <a:t>3 5 1 7 6 4 2 5 4 1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389438" y="4613275"/>
            <a:ext cx="1798637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样例一输出</a:t>
            </a:r>
            <a:r>
              <a:rPr lang="en-US" altLang="zh-CN">
                <a:ea typeface="宋体" panose="02010600030101010101" pitchFamily="2" charset="-122"/>
              </a:rPr>
              <a:t>】</a:t>
            </a:r>
          </a:p>
          <a:p>
            <a:r>
              <a:rPr lang="zh-CN" altLang="en-US">
                <a:ea typeface="宋体" panose="02010600030101010101" pitchFamily="2" charset="-122"/>
              </a:rPr>
              <a:t>　　</a:t>
            </a:r>
            <a:r>
              <a:rPr lang="en-US" altLang="zh-CN">
                <a:ea typeface="宋体" panose="02010600030101010101" pitchFamily="2" charset="-122"/>
              </a:rPr>
              <a:t>15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样例一输出</a:t>
            </a:r>
            <a:r>
              <a:rPr lang="en-US" altLang="zh-CN">
                <a:ea typeface="宋体" panose="02010600030101010101" pitchFamily="2" charset="-122"/>
              </a:rPr>
              <a:t>】</a:t>
            </a:r>
          </a:p>
          <a:p>
            <a:r>
              <a:rPr lang="zh-CN" altLang="en-US">
                <a:ea typeface="宋体" panose="02010600030101010101" pitchFamily="2" charset="-122"/>
              </a:rPr>
              <a:t>　　</a:t>
            </a:r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15063" y="4589463"/>
            <a:ext cx="399573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数据规模</a:t>
            </a:r>
            <a:r>
              <a:rPr lang="en-US" altLang="zh-CN">
                <a:ea typeface="宋体" panose="02010600030101010101" pitchFamily="2" charset="-122"/>
              </a:rPr>
              <a:t>】</a:t>
            </a:r>
          </a:p>
          <a:p>
            <a:r>
              <a:rPr lang="zh-CN" altLang="en-US">
                <a:ea typeface="宋体" panose="02010600030101010101" pitchFamily="2" charset="-122"/>
              </a:rPr>
              <a:t>对于</a:t>
            </a:r>
            <a:r>
              <a:rPr lang="en-US" altLang="zh-CN">
                <a:ea typeface="宋体" panose="02010600030101010101" pitchFamily="2" charset="-122"/>
              </a:rPr>
              <a:t>30%</a:t>
            </a:r>
            <a:r>
              <a:rPr lang="zh-CN" altLang="en-US">
                <a:ea typeface="宋体" panose="02010600030101010101" pitchFamily="2" charset="-122"/>
              </a:rPr>
              <a:t>的数据，保证有</a:t>
            </a:r>
            <a:r>
              <a:rPr lang="en-US" altLang="zh-CN">
                <a:ea typeface="宋体" panose="02010600030101010101" pitchFamily="2" charset="-122"/>
              </a:rPr>
              <a:t>n &lt;= 1000</a:t>
            </a:r>
            <a:r>
              <a:rPr lang="zh-CN" altLang="en-US">
                <a:ea typeface="宋体" panose="02010600030101010101" pitchFamily="2" charset="-122"/>
              </a:rPr>
              <a:t>；</a:t>
            </a:r>
          </a:p>
          <a:p>
            <a:r>
              <a:rPr lang="zh-CN" altLang="en-US">
                <a:ea typeface="宋体" panose="02010600030101010101" pitchFamily="2" charset="-122"/>
              </a:rPr>
              <a:t>对于</a:t>
            </a:r>
            <a:r>
              <a:rPr lang="en-US" altLang="zh-CN">
                <a:ea typeface="宋体" panose="02010600030101010101" pitchFamily="2" charset="-122"/>
              </a:rPr>
              <a:t>50%</a:t>
            </a:r>
            <a:r>
              <a:rPr lang="zh-CN" altLang="en-US">
                <a:ea typeface="宋体" panose="02010600030101010101" pitchFamily="2" charset="-122"/>
              </a:rPr>
              <a:t>的数据，保证有</a:t>
            </a:r>
            <a:r>
              <a:rPr lang="en-US" altLang="zh-CN">
                <a:ea typeface="宋体" panose="02010600030101010101" pitchFamily="2" charset="-122"/>
              </a:rPr>
              <a:t>n &lt;= 5000</a:t>
            </a:r>
            <a:r>
              <a:rPr lang="zh-CN" altLang="en-US">
                <a:ea typeface="宋体" panose="02010600030101010101" pitchFamily="2" charset="-122"/>
              </a:rPr>
              <a:t>；</a:t>
            </a:r>
          </a:p>
          <a:p>
            <a:r>
              <a:rPr lang="zh-CN" altLang="en-US">
                <a:ea typeface="宋体" panose="02010600030101010101" pitchFamily="2" charset="-122"/>
              </a:rPr>
              <a:t>对于全部的数据，保证有</a:t>
            </a:r>
            <a:r>
              <a:rPr lang="en-US" altLang="zh-CN">
                <a:ea typeface="宋体" panose="02010600030101010101" pitchFamily="2" charset="-122"/>
              </a:rPr>
              <a:t>n &lt;= 30000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回想下它的合并方案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322" y="1998147"/>
            <a:ext cx="40070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10</a:t>
            </a:r>
          </a:p>
          <a:p>
            <a:r>
              <a:rPr lang="en-US" altLang="zh-CN" sz="4000" dirty="0" smtClean="0">
                <a:ea typeface="宋体" panose="02010600030101010101" pitchFamily="2" charset="-122"/>
              </a:rPr>
              <a:t>3 5 1 7 6 4 2 5 4 1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07150" y="4653259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10967224" y="4709444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371276" y="5963457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8404302" y="4732316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9293610" y="4732316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7671109" y="4643607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10234031" y="4709444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6983450" y="4643607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5055219" y="5963457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5609062" y="5308358"/>
            <a:ext cx="498088" cy="4980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4720682" y="5308358"/>
            <a:ext cx="498088" cy="498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6" name="椭圆 15"/>
          <p:cNvSpPr/>
          <p:nvPr/>
        </p:nvSpPr>
        <p:spPr>
          <a:xfrm>
            <a:off x="5203901" y="4653259"/>
            <a:ext cx="498088" cy="498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17" name="椭圆 16"/>
          <p:cNvSpPr/>
          <p:nvPr/>
        </p:nvSpPr>
        <p:spPr>
          <a:xfrm>
            <a:off x="5701989" y="3998160"/>
            <a:ext cx="498088" cy="4980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7285463" y="3988801"/>
            <a:ext cx="498088" cy="4980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19" name="椭圆 18"/>
          <p:cNvSpPr/>
          <p:nvPr/>
        </p:nvSpPr>
        <p:spPr>
          <a:xfrm>
            <a:off x="10510024" y="3973933"/>
            <a:ext cx="660709" cy="6607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0" name="椭圆 19"/>
          <p:cNvSpPr/>
          <p:nvPr/>
        </p:nvSpPr>
        <p:spPr>
          <a:xfrm>
            <a:off x="8762999" y="3914889"/>
            <a:ext cx="660709" cy="6607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13</a:t>
            </a:r>
            <a:endParaRPr lang="zh-CN" altLang="en-US" sz="2000" dirty="0"/>
          </a:p>
        </p:txBody>
      </p:sp>
      <p:sp>
        <p:nvSpPr>
          <p:cNvPr id="21" name="椭圆 20"/>
          <p:cNvSpPr/>
          <p:nvPr/>
        </p:nvSpPr>
        <p:spPr>
          <a:xfrm>
            <a:off x="6458413" y="3170843"/>
            <a:ext cx="660709" cy="6607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15</a:t>
            </a:r>
            <a:endParaRPr lang="zh-CN" altLang="en-US" sz="2000" dirty="0"/>
          </a:p>
        </p:txBody>
      </p:sp>
      <p:sp>
        <p:nvSpPr>
          <p:cNvPr id="22" name="椭圆 21"/>
          <p:cNvSpPr/>
          <p:nvPr/>
        </p:nvSpPr>
        <p:spPr>
          <a:xfrm>
            <a:off x="9632794" y="3170842"/>
            <a:ext cx="660709" cy="6607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23" name="椭圆 22"/>
          <p:cNvSpPr/>
          <p:nvPr/>
        </p:nvSpPr>
        <p:spPr>
          <a:xfrm>
            <a:off x="8125984" y="2250946"/>
            <a:ext cx="660709" cy="6607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38</a:t>
            </a:r>
            <a:endParaRPr lang="zh-CN" altLang="en-US" sz="2000" dirty="0"/>
          </a:p>
        </p:txBody>
      </p:sp>
      <p:cxnSp>
        <p:nvCxnSpPr>
          <p:cNvPr id="25" name="直接连接符 24"/>
          <p:cNvCxnSpPr>
            <a:stCxn id="7" idx="0"/>
            <a:endCxn id="15" idx="3"/>
          </p:cNvCxnSpPr>
          <p:nvPr/>
        </p:nvCxnSpPr>
        <p:spPr>
          <a:xfrm flipV="1">
            <a:off x="4620320" y="5733503"/>
            <a:ext cx="173305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055219" y="5061343"/>
            <a:ext cx="173305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560509" y="4451246"/>
            <a:ext cx="173305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187419" y="3758847"/>
            <a:ext cx="270994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195502" y="2744852"/>
            <a:ext cx="871272" cy="53500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32494" y="4408886"/>
            <a:ext cx="145155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653346" y="4528630"/>
            <a:ext cx="145155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0510024" y="4594467"/>
            <a:ext cx="145155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397499" y="3712556"/>
            <a:ext cx="235295" cy="2023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0"/>
            <a:endCxn id="15" idx="5"/>
          </p:cNvCxnSpPr>
          <p:nvPr/>
        </p:nvCxnSpPr>
        <p:spPr>
          <a:xfrm flipH="1" flipV="1">
            <a:off x="5145827" y="5733503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5606736" y="5115427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6007489" y="4473747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7079252" y="3716574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7678084" y="4413653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324639" y="3669177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8836600" y="2752291"/>
            <a:ext cx="796194" cy="4322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11037158" y="4519665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9308911" y="4473747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8812" y="3712556"/>
            <a:ext cx="422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如果每个节点与父节点的边，加上该节点的值作为权值。</a:t>
            </a:r>
            <a:endParaRPr lang="en-US" altLang="zh-CN" sz="2400" dirty="0" smtClean="0"/>
          </a:p>
          <a:p>
            <a:r>
              <a:rPr lang="zh-CN" altLang="en-US" sz="2400" dirty="0" smtClean="0"/>
              <a:t>该问题可转化为</a:t>
            </a:r>
            <a:endParaRPr lang="en-US" altLang="zh-CN" sz="2400" dirty="0" smtClean="0"/>
          </a:p>
          <a:p>
            <a:r>
              <a:rPr lang="zh-CN" altLang="en-US" sz="3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权值和最小的树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17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哈夫曼树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Huffman Tree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639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哈夫曼树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6194" y="2004916"/>
            <a:ext cx="98549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给定</a:t>
            </a:r>
            <a:r>
              <a:rPr lang="en-US" altLang="zh-CN" sz="3200" dirty="0"/>
              <a:t>n</a:t>
            </a:r>
            <a:r>
              <a:rPr lang="zh-CN" altLang="en-US" sz="3200" dirty="0"/>
              <a:t>个权值作为</a:t>
            </a:r>
            <a:r>
              <a:rPr lang="en-US" altLang="zh-CN" sz="3200" dirty="0"/>
              <a:t>n</a:t>
            </a:r>
            <a:r>
              <a:rPr lang="zh-CN" altLang="en-US" sz="3200" dirty="0"/>
              <a:t>的叶子结点，构造一棵二叉树，若带权路径长度达到最小，称这样的二叉树为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最优二叉树</a:t>
            </a:r>
            <a:r>
              <a:rPr lang="zh-CN" altLang="en-US" sz="3200" dirty="0"/>
              <a:t>，也称为哈夫曼树</a:t>
            </a:r>
            <a:r>
              <a:rPr lang="en-US" altLang="zh-CN" sz="3200" dirty="0"/>
              <a:t>(Huffman Tree)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特性：</a:t>
            </a:r>
            <a:endParaRPr lang="en-US" altLang="zh-CN" sz="32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/>
              <a:t>哈</a:t>
            </a:r>
            <a:r>
              <a:rPr lang="zh-CN" altLang="en-US" sz="3200" dirty="0"/>
              <a:t>夫曼树是带权路径长度最短的</a:t>
            </a:r>
            <a:r>
              <a:rPr lang="zh-CN" altLang="en-US" sz="3200" dirty="0" smtClean="0"/>
              <a:t>树；</a:t>
            </a:r>
            <a:endParaRPr lang="en-US" altLang="zh-CN" sz="3200" dirty="0" smtClean="0"/>
          </a:p>
          <a:p>
            <a:r>
              <a:rPr lang="zh-CN" altLang="en-US" sz="3200" dirty="0" smtClean="0"/>
              <a:t>权</a:t>
            </a:r>
            <a:r>
              <a:rPr lang="zh-CN" altLang="en-US" sz="3200" dirty="0"/>
              <a:t>值较大的结点离根较</a:t>
            </a:r>
            <a:r>
              <a:rPr lang="zh-CN" altLang="en-US" sz="3200" dirty="0" smtClean="0"/>
              <a:t>近；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5496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哈夫曼树</a:t>
            </a:r>
            <a:r>
              <a:rPr lang="zh-CN" altLang="en-US" sz="4000" b="1" dirty="0" smtClean="0">
                <a:solidFill>
                  <a:schemeClr val="accent2"/>
                </a:solidFill>
              </a:rPr>
              <a:t>构造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280" y="1841678"/>
            <a:ext cx="6308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个权值，则构造出的哈夫曼树有</a:t>
            </a:r>
            <a:r>
              <a:rPr lang="en-US" altLang="zh-CN" sz="2400" dirty="0"/>
              <a:t>n</a:t>
            </a:r>
            <a:r>
              <a:rPr lang="zh-CN" altLang="en-US" sz="2400" dirty="0"/>
              <a:t>个叶子结点。 </a:t>
            </a:r>
            <a:r>
              <a:rPr lang="en-US" altLang="zh-CN" sz="2400" dirty="0"/>
              <a:t>n</a:t>
            </a:r>
            <a:r>
              <a:rPr lang="zh-CN" altLang="en-US" sz="2400" dirty="0"/>
              <a:t>个权值分别设为 </a:t>
            </a:r>
            <a:r>
              <a:rPr lang="en-US" altLang="zh-CN" sz="2400" dirty="0"/>
              <a:t>w1</a:t>
            </a:r>
            <a:r>
              <a:rPr lang="zh-CN" altLang="en-US" sz="2400" dirty="0"/>
              <a:t>、</a:t>
            </a:r>
            <a:r>
              <a:rPr lang="en-US" altLang="zh-CN" sz="2400" dirty="0"/>
              <a:t>w2</a:t>
            </a:r>
            <a:r>
              <a:rPr lang="zh-CN" altLang="en-US" sz="2400" dirty="0"/>
              <a:t>、</a:t>
            </a:r>
            <a:r>
              <a:rPr lang="en-US" altLang="zh-CN" sz="2400" dirty="0"/>
              <a:t>…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wn</a:t>
            </a:r>
            <a:r>
              <a:rPr lang="zh-CN" altLang="en-US" sz="2400" dirty="0"/>
              <a:t>，则哈夫曼树的构造规则为：</a:t>
            </a:r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将</a:t>
            </a:r>
            <a:r>
              <a:rPr lang="en-US" altLang="zh-CN" sz="2400" dirty="0"/>
              <a:t>w1</a:t>
            </a:r>
            <a:r>
              <a:rPr lang="zh-CN" altLang="en-US" sz="2400" dirty="0"/>
              <a:t>、</a:t>
            </a:r>
            <a:r>
              <a:rPr lang="en-US" altLang="zh-CN" sz="2400" dirty="0"/>
              <a:t>w2</a:t>
            </a:r>
            <a:r>
              <a:rPr lang="zh-CN" altLang="en-US" sz="2400" dirty="0"/>
              <a:t>、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wn</a:t>
            </a:r>
            <a:r>
              <a:rPr lang="zh-CN" altLang="en-US" sz="2400" dirty="0"/>
              <a:t>看成是有</a:t>
            </a:r>
            <a:r>
              <a:rPr lang="en-US" altLang="zh-CN" sz="2400" dirty="0"/>
              <a:t>n </a:t>
            </a:r>
            <a:r>
              <a:rPr lang="zh-CN" altLang="en-US" sz="2400" dirty="0"/>
              <a:t>棵树的森林</a:t>
            </a:r>
            <a:r>
              <a:rPr lang="en-US" altLang="zh-CN" sz="2400" dirty="0"/>
              <a:t>(</a:t>
            </a:r>
            <a:r>
              <a:rPr lang="zh-CN" altLang="en-US" sz="2400" dirty="0"/>
              <a:t>每棵树仅有一个结点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在森林中选出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两个根结点的权值最小</a:t>
            </a:r>
            <a:r>
              <a:rPr lang="zh-CN" altLang="en-US" sz="2400" dirty="0"/>
              <a:t>的树合并，作为一棵新树的左、右子树，且新树的根结点权值为其左、右子树根结点权值之和；</a:t>
            </a:r>
          </a:p>
          <a:p>
            <a:r>
              <a:rPr lang="en-US" altLang="zh-CN" sz="2400" dirty="0"/>
              <a:t>(3)</a:t>
            </a:r>
            <a:r>
              <a:rPr lang="zh-CN" altLang="en-US" sz="2400" dirty="0"/>
              <a:t>从森林中删除选取的两棵树，并将新树加入森林；</a:t>
            </a:r>
          </a:p>
          <a:p>
            <a:r>
              <a:rPr lang="en-US" altLang="zh-CN" sz="2400" dirty="0"/>
              <a:t>(4)</a:t>
            </a:r>
            <a:r>
              <a:rPr lang="zh-CN" altLang="en-US" sz="2400" dirty="0"/>
              <a:t>重复</a:t>
            </a:r>
            <a:r>
              <a:rPr lang="en-US" altLang="zh-CN" sz="2400" dirty="0"/>
              <a:t>(2)</a:t>
            </a:r>
            <a:r>
              <a:rPr lang="zh-CN" altLang="en-US" sz="2400" dirty="0"/>
              <a:t>、</a:t>
            </a:r>
            <a:r>
              <a:rPr lang="en-US" altLang="zh-CN" sz="2400" dirty="0"/>
              <a:t>(3)</a:t>
            </a:r>
            <a:r>
              <a:rPr lang="zh-CN" altLang="en-US" sz="2400" dirty="0"/>
              <a:t>步，直到森林中只剩一棵树为止，该树即为所求得的哈夫曼树。</a:t>
            </a:r>
          </a:p>
        </p:txBody>
      </p:sp>
      <p:pic>
        <p:nvPicPr>
          <p:cNvPr id="5" name="Picture 2" descr="http://www.educity.cn/article_images/2014-01-23/9201c327-5e3d-4976-b87e-2d8e44c91b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79" y="2095869"/>
            <a:ext cx="3952786" cy="36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81815" y="3501483"/>
            <a:ext cx="3605561" cy="75084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7278029" y="2215376"/>
            <a:ext cx="3642732" cy="1419922"/>
          </a:xfrm>
          <a:prstGeom prst="wedgeRectCallout">
            <a:avLst>
              <a:gd name="adj1" fmla="val -56139"/>
              <a:gd name="adj2" fmla="val 63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如何实现？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、使用堆；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、使用双队列；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912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</a:t>
            </a:r>
            <a:r>
              <a:rPr lang="zh-CN" altLang="en-US" dirty="0" smtClean="0"/>
              <a:t>树</a:t>
            </a:r>
            <a:r>
              <a:rPr lang="zh-CN" altLang="en-US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zh-CN" altLang="en-US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9249" y="1828801"/>
            <a:ext cx="786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定长编码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编码方式中，每个字母的编码长度都相同。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3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前缀码：</a:t>
            </a:r>
            <a:endParaRPr lang="en-US" altLang="zh-CN" sz="36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在一个字符集中，任何一个字符的编码都不是另一个字符编码的前缀。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762050" y="2923116"/>
            <a:ext cx="411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A: 01    B: 00    C: 10    D: 11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93367" y="292311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AAAAABCD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708844" y="2913438"/>
            <a:ext cx="316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0101010101001011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694986" y="5482794"/>
            <a:ext cx="411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A: 0    B: 10    C: 110    D: 111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304157" y="54924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AAAAABCD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802032" y="5482793"/>
            <a:ext cx="316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0000010110111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036313" y="744742"/>
            <a:ext cx="3620429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32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/>
              <a:t>如果既不是定长编码，又不是前缀码的编码可用吗？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724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/>
      <p:bldP spid="5" grpId="0" uiExpand="1"/>
      <p:bldP spid="6" grpId="0" uiExpand="1"/>
      <p:bldP spid="7" grpId="0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</a:t>
            </a:r>
            <a:r>
              <a:rPr lang="zh-CN" altLang="en-US" dirty="0" smtClean="0"/>
              <a:t>树</a:t>
            </a:r>
            <a:r>
              <a:rPr lang="zh-CN" altLang="en-US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哈夫曼编码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9179" y="1574693"/>
            <a:ext cx="89057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夫曼编</a:t>
            </a:r>
            <a:r>
              <a:rPr lang="zh-CN" altLang="en-US" sz="3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/>
              <a:t>不同的字母出现的频率不同（已知）</a:t>
            </a:r>
            <a:r>
              <a:rPr lang="zh-CN" altLang="en-US" sz="2400" dirty="0" smtClean="0"/>
              <a:t>，使</a:t>
            </a:r>
            <a:r>
              <a:rPr lang="zh-CN" altLang="en-US" sz="2400" dirty="0"/>
              <a:t>得编码尽量</a:t>
            </a:r>
            <a:r>
              <a:rPr lang="zh-CN" altLang="en-US" sz="2400" dirty="0" smtClean="0"/>
              <a:t>短的一种编码方式。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r>
              <a:rPr lang="en-US" altLang="zh-CN" sz="2400" dirty="0"/>
              <a:t>A:0.3   B:0.2   C:0.5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将左边看作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，右边看作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，从根到叶子节点</a:t>
            </a:r>
            <a:endParaRPr lang="en-US" altLang="zh-CN" sz="2400" dirty="0" smtClean="0"/>
          </a:p>
          <a:p>
            <a:r>
              <a:rPr lang="zh-CN" altLang="en-US" sz="2400" dirty="0" smtClean="0"/>
              <a:t>经历的边即为编码：</a:t>
            </a:r>
            <a:endParaRPr lang="en-US" altLang="zh-CN" sz="2400" dirty="0" smtClean="0"/>
          </a:p>
          <a:p>
            <a:r>
              <a:rPr lang="en-US" altLang="zh-CN" sz="2400" dirty="0" smtClean="0"/>
              <a:t>C:0        </a:t>
            </a:r>
            <a:r>
              <a:rPr lang="en-US" altLang="zh-CN" sz="2400" dirty="0"/>
              <a:t>A:10         </a:t>
            </a:r>
            <a:r>
              <a:rPr lang="en-US" altLang="zh-CN" sz="2400" dirty="0" smtClean="0"/>
              <a:t>B:11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002845" y="5805031"/>
            <a:ext cx="806607" cy="80660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</a:t>
            </a:r>
          </a:p>
          <a:p>
            <a:pPr algn="ctr"/>
            <a:r>
              <a:rPr lang="en-US" altLang="zh-CN" sz="2400" dirty="0" smtClean="0"/>
              <a:t>0.3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9212755" y="5805031"/>
            <a:ext cx="806607" cy="80660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</a:t>
            </a:r>
          </a:p>
          <a:p>
            <a:pPr algn="ctr"/>
            <a:r>
              <a:rPr lang="en-US" altLang="zh-CN" sz="2400" dirty="0" smtClean="0"/>
              <a:t>0.2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10079769" y="4898290"/>
            <a:ext cx="806607" cy="80660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</a:t>
            </a:r>
          </a:p>
          <a:p>
            <a:pPr algn="ctr"/>
            <a:r>
              <a:rPr lang="en-US" altLang="zh-CN" sz="2400" dirty="0" smtClean="0"/>
              <a:t>0.3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8571568" y="4810269"/>
            <a:ext cx="806607" cy="80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0.5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9378175" y="3743741"/>
            <a:ext cx="806607" cy="80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  <p:cxnSp>
        <p:nvCxnSpPr>
          <p:cNvPr id="10" name="直接连接符 9"/>
          <p:cNvCxnSpPr>
            <a:stCxn id="5" idx="0"/>
            <a:endCxn id="8" idx="3"/>
          </p:cNvCxnSpPr>
          <p:nvPr/>
        </p:nvCxnSpPr>
        <p:spPr>
          <a:xfrm flipV="1">
            <a:off x="8406149" y="5498751"/>
            <a:ext cx="283544" cy="3062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9235189" y="4529079"/>
            <a:ext cx="173305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8" idx="5"/>
          </p:cNvCxnSpPr>
          <p:nvPr/>
        </p:nvCxnSpPr>
        <p:spPr>
          <a:xfrm flipH="1" flipV="1">
            <a:off x="9260050" y="5498751"/>
            <a:ext cx="356009" cy="3062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0158299" y="4580315"/>
            <a:ext cx="158436" cy="2299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74871" y="4378712"/>
            <a:ext cx="2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250974" y="5326387"/>
            <a:ext cx="2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460884" y="5326387"/>
            <a:ext cx="2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00949" y="4395649"/>
            <a:ext cx="2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8219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</a:t>
            </a:r>
            <a:r>
              <a:rPr lang="zh-CN" altLang="en-US" dirty="0" smtClean="0"/>
              <a:t>树</a:t>
            </a:r>
            <a:r>
              <a:rPr lang="zh-CN" altLang="en-US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8929" y="1822202"/>
            <a:ext cx="8581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、按照频率先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排序；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、在序列中找到最小的两个，合并为一个；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、如果序列只剩下一个数，结束，否则跳到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步继续执行。</a:t>
            </a:r>
          </a:p>
        </p:txBody>
      </p:sp>
      <p:sp>
        <p:nvSpPr>
          <p:cNvPr id="8" name="矩形 7"/>
          <p:cNvSpPr/>
          <p:nvPr/>
        </p:nvSpPr>
        <p:spPr>
          <a:xfrm>
            <a:off x="1408929" y="3921655"/>
            <a:ext cx="31074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r>
              <a:rPr lang="en-US" altLang="zh-CN" sz="2400" dirty="0" smtClean="0"/>
              <a:t>A:0.3   B:0.2   C:0.5</a:t>
            </a:r>
          </a:p>
          <a:p>
            <a:r>
              <a:rPr lang="zh-CN" altLang="en-US" sz="2400" dirty="0" smtClean="0"/>
              <a:t>最短编码方式：</a:t>
            </a:r>
            <a:endParaRPr lang="en-US" altLang="zh-CN" sz="2400" dirty="0" smtClean="0"/>
          </a:p>
          <a:p>
            <a:r>
              <a:rPr lang="en-US" altLang="zh-CN" sz="2400" dirty="0" smtClean="0"/>
              <a:t>C:0        A:10         B:11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4107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9230</TotalTime>
  <Words>946</Words>
  <Application>Microsoft Office PowerPoint</Application>
  <PresentationFormat>宽屏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Calibri</vt:lpstr>
      <vt:lpstr>幼圆</vt:lpstr>
      <vt:lpstr>Arial</vt:lpstr>
      <vt:lpstr>Broadway</vt:lpstr>
      <vt:lpstr>微软雅黑</vt:lpstr>
      <vt:lpstr>宋体</vt:lpstr>
      <vt:lpstr>Wingdings</vt:lpstr>
      <vt:lpstr>黑体</vt:lpstr>
      <vt:lpstr>A000120141114A11KWBG</vt:lpstr>
      <vt:lpstr>合并果子(fruit)</vt:lpstr>
      <vt:lpstr>PowerPoint 演示文稿</vt:lpstr>
      <vt:lpstr>回想下它的合并方案</vt:lpstr>
      <vt:lpstr>哈夫曼树</vt:lpstr>
      <vt:lpstr>哈夫曼树</vt:lpstr>
      <vt:lpstr>哈夫曼树构造</vt:lpstr>
      <vt:lpstr>哈夫曼树应用</vt:lpstr>
      <vt:lpstr>哈夫曼树应用——哈夫曼编码</vt:lpstr>
      <vt:lpstr>哈夫曼树构造</vt:lpstr>
      <vt:lpstr>哈夫曼树应用——哈夫曼编码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435</cp:revision>
  <dcterms:created xsi:type="dcterms:W3CDTF">2015-01-07T13:50:35Z</dcterms:created>
  <dcterms:modified xsi:type="dcterms:W3CDTF">2016-05-22T14:57:08Z</dcterms:modified>
</cp:coreProperties>
</file>