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80" r:id="rId2"/>
    <p:sldId id="281" r:id="rId3"/>
    <p:sldId id="282" r:id="rId4"/>
    <p:sldId id="256" r:id="rId5"/>
    <p:sldId id="263" r:id="rId6"/>
    <p:sldId id="265" r:id="rId7"/>
    <p:sldId id="277" r:id="rId8"/>
    <p:sldId id="278" r:id="rId9"/>
    <p:sldId id="266" r:id="rId10"/>
    <p:sldId id="268" r:id="rId11"/>
    <p:sldId id="267" r:id="rId12"/>
    <p:sldId id="273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7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7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9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1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4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4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1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1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4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5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88593-10C4-4B09-87DF-9A2219EABAE8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C0E4C-C26C-4851-9423-81BBB07B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Fzoj</a:t>
            </a:r>
            <a:r>
              <a:rPr lang="en-US" altLang="zh-CN" dirty="0" smtClean="0"/>
              <a:t> 1635 </a:t>
            </a:r>
            <a:r>
              <a:rPr lang="zh-CN" altLang="en-US" dirty="0" smtClean="0"/>
              <a:t>图书管理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83083" y="2756221"/>
            <a:ext cx="80364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题目描述</a:t>
            </a:r>
          </a:p>
          <a:p>
            <a:r>
              <a:rPr lang="zh-CN" altLang="en-US" sz="2400" dirty="0"/>
              <a:t>图书管理是一件十分繁杂的工作，图书馆每天都会有许多新书缴入，为了更方便管理图书（以便于帮助想要结束的客人快速查找是否有他们所需要的书），我们需要设计一个图书朝着系统，该系统需要支持两种操作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add(s)</a:t>
            </a:r>
            <a:r>
              <a:rPr lang="zh-CN" altLang="en-US" sz="2400" dirty="0"/>
              <a:t>，表示新加入一本书名为</a:t>
            </a:r>
            <a:r>
              <a:rPr lang="en-US" altLang="zh-CN" sz="2400" dirty="0"/>
              <a:t>s</a:t>
            </a:r>
            <a:r>
              <a:rPr lang="zh-CN" altLang="en-US" sz="2400" dirty="0"/>
              <a:t>的图书；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find</a:t>
            </a:r>
            <a:r>
              <a:rPr lang="zh-CN" altLang="en-US" sz="2400" dirty="0"/>
              <a:t>（</a:t>
            </a:r>
            <a:r>
              <a:rPr lang="en-US" altLang="zh-CN" sz="2400" dirty="0"/>
              <a:t>s)</a:t>
            </a:r>
            <a:r>
              <a:rPr lang="zh-CN" altLang="en-US" sz="2400" dirty="0"/>
              <a:t>，表示查询是否存在一本书名为</a:t>
            </a:r>
            <a:r>
              <a:rPr lang="en-US" altLang="zh-CN" sz="2400" dirty="0"/>
              <a:t>s</a:t>
            </a:r>
            <a:r>
              <a:rPr lang="zh-CN" altLang="en-US" sz="2400" dirty="0"/>
              <a:t>的图书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702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447" y="980996"/>
            <a:ext cx="9733682" cy="1303867"/>
          </a:xfrm>
        </p:spPr>
        <p:txBody>
          <a:bodyPr/>
          <a:lstStyle/>
          <a:p>
            <a:pPr algn="l"/>
            <a:r>
              <a:rPr lang="zh-CN" altLang="en-US" dirty="0" smtClean="0"/>
              <a:t> 字典树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33020" y="4222347"/>
            <a:ext cx="5588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33093" y="3283724"/>
            <a:ext cx="539329" cy="56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77694" y="4688473"/>
            <a:ext cx="5969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76309" y="4807531"/>
            <a:ext cx="564174" cy="56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225882" y="1771601"/>
            <a:ext cx="522075" cy="50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205527" y="2843448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047568" y="4437518"/>
            <a:ext cx="537464" cy="51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167417" y="3647668"/>
            <a:ext cx="521724" cy="56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415734" y="5652733"/>
            <a:ext cx="596900" cy="54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006356" y="5250010"/>
            <a:ext cx="505987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7"/>
            <a:endCxn id="5" idx="2"/>
          </p:cNvCxnSpPr>
          <p:nvPr/>
        </p:nvCxnSpPr>
        <p:spPr>
          <a:xfrm flipV="1">
            <a:off x="2409986" y="3564943"/>
            <a:ext cx="323107" cy="7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3440483" y="4967873"/>
            <a:ext cx="1037211" cy="1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7" idx="2"/>
          </p:cNvCxnSpPr>
          <p:nvPr/>
        </p:nvCxnSpPr>
        <p:spPr>
          <a:xfrm>
            <a:off x="2409986" y="4688473"/>
            <a:ext cx="466323" cy="40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9" idx="7"/>
            <a:endCxn id="8" idx="3"/>
          </p:cNvCxnSpPr>
          <p:nvPr/>
        </p:nvCxnSpPr>
        <p:spPr>
          <a:xfrm flipV="1">
            <a:off x="6512343" y="2204859"/>
            <a:ext cx="789995" cy="49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9" idx="6"/>
            <a:endCxn id="9" idx="1"/>
          </p:cNvCxnSpPr>
          <p:nvPr/>
        </p:nvCxnSpPr>
        <p:spPr>
          <a:xfrm>
            <a:off x="6585791" y="2872797"/>
            <a:ext cx="703430" cy="5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5"/>
            <a:endCxn id="12" idx="2"/>
          </p:cNvCxnSpPr>
          <p:nvPr/>
        </p:nvCxnSpPr>
        <p:spPr>
          <a:xfrm>
            <a:off x="3357862" y="5290625"/>
            <a:ext cx="1057872" cy="63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7"/>
            <a:endCxn id="10" idx="2"/>
          </p:cNvCxnSpPr>
          <p:nvPr/>
        </p:nvCxnSpPr>
        <p:spPr>
          <a:xfrm flipV="1">
            <a:off x="4987180" y="4696971"/>
            <a:ext cx="1060388" cy="7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5"/>
            <a:endCxn id="13" idx="2"/>
          </p:cNvCxnSpPr>
          <p:nvPr/>
        </p:nvCxnSpPr>
        <p:spPr>
          <a:xfrm>
            <a:off x="4987180" y="5165439"/>
            <a:ext cx="1019176" cy="34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9" idx="5"/>
            <a:endCxn id="11" idx="1"/>
          </p:cNvCxnSpPr>
          <p:nvPr/>
        </p:nvCxnSpPr>
        <p:spPr>
          <a:xfrm>
            <a:off x="6512343" y="3043421"/>
            <a:ext cx="731479" cy="68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879266" y="2840202"/>
            <a:ext cx="522121" cy="53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7"/>
            <a:endCxn id="23" idx="2"/>
          </p:cNvCxnSpPr>
          <p:nvPr/>
        </p:nvCxnSpPr>
        <p:spPr>
          <a:xfrm flipV="1">
            <a:off x="3193439" y="3108195"/>
            <a:ext cx="685827" cy="2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069400" y="2647724"/>
            <a:ext cx="543002" cy="531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84259" y="2631497"/>
            <a:ext cx="501532" cy="482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3" idx="7"/>
            <a:endCxn id="38" idx="2"/>
          </p:cNvCxnSpPr>
          <p:nvPr/>
        </p:nvCxnSpPr>
        <p:spPr>
          <a:xfrm flipV="1">
            <a:off x="4324924" y="2913407"/>
            <a:ext cx="744476" cy="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6"/>
            <a:endCxn id="39" idx="2"/>
          </p:cNvCxnSpPr>
          <p:nvPr/>
        </p:nvCxnSpPr>
        <p:spPr>
          <a:xfrm flipV="1">
            <a:off x="5612402" y="2872797"/>
            <a:ext cx="471857" cy="4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8569400" y="1485857"/>
            <a:ext cx="587126" cy="53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0343316" y="1595908"/>
            <a:ext cx="608089" cy="58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" idx="6"/>
            <a:endCxn id="85" idx="2"/>
          </p:cNvCxnSpPr>
          <p:nvPr/>
        </p:nvCxnSpPr>
        <p:spPr>
          <a:xfrm flipV="1">
            <a:off x="7747957" y="1751274"/>
            <a:ext cx="821443" cy="2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6"/>
            <a:endCxn id="86" idx="2"/>
          </p:cNvCxnSpPr>
          <p:nvPr/>
        </p:nvCxnSpPr>
        <p:spPr>
          <a:xfrm>
            <a:off x="9156526" y="1751274"/>
            <a:ext cx="1186790" cy="13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8456559" y="3724565"/>
            <a:ext cx="603484" cy="5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9537393" y="3725019"/>
            <a:ext cx="580136" cy="565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10637818" y="3685312"/>
            <a:ext cx="547820" cy="52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11" idx="6"/>
            <a:endCxn id="100" idx="2"/>
          </p:cNvCxnSpPr>
          <p:nvPr/>
        </p:nvCxnSpPr>
        <p:spPr>
          <a:xfrm>
            <a:off x="7689141" y="3930392"/>
            <a:ext cx="767418" cy="7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0" idx="6"/>
            <a:endCxn id="101" idx="2"/>
          </p:cNvCxnSpPr>
          <p:nvPr/>
        </p:nvCxnSpPr>
        <p:spPr>
          <a:xfrm>
            <a:off x="9060043" y="4007516"/>
            <a:ext cx="477350" cy="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1" idx="6"/>
            <a:endCxn id="102" idx="2"/>
          </p:cNvCxnSpPr>
          <p:nvPr/>
        </p:nvCxnSpPr>
        <p:spPr>
          <a:xfrm flipV="1">
            <a:off x="10117529" y="3946238"/>
            <a:ext cx="520289" cy="6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7657369" y="4350313"/>
            <a:ext cx="660770" cy="57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62" name="椭圆 161"/>
          <p:cNvSpPr/>
          <p:nvPr/>
        </p:nvSpPr>
        <p:spPr>
          <a:xfrm>
            <a:off x="9460380" y="4461525"/>
            <a:ext cx="513055" cy="48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63" name="椭圆 162"/>
          <p:cNvSpPr/>
          <p:nvPr/>
        </p:nvSpPr>
        <p:spPr>
          <a:xfrm>
            <a:off x="7718560" y="5309541"/>
            <a:ext cx="511068" cy="51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9456442" y="5382027"/>
            <a:ext cx="513054" cy="47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10" idx="6"/>
            <a:endCxn id="161" idx="2"/>
          </p:cNvCxnSpPr>
          <p:nvPr/>
        </p:nvCxnSpPr>
        <p:spPr>
          <a:xfrm flipV="1">
            <a:off x="6585032" y="4637611"/>
            <a:ext cx="1072337" cy="5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1" idx="6"/>
            <a:endCxn id="162" idx="2"/>
          </p:cNvCxnSpPr>
          <p:nvPr/>
        </p:nvCxnSpPr>
        <p:spPr>
          <a:xfrm>
            <a:off x="8318139" y="4637611"/>
            <a:ext cx="1142241" cy="6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3" idx="6"/>
            <a:endCxn id="163" idx="2"/>
          </p:cNvCxnSpPr>
          <p:nvPr/>
        </p:nvCxnSpPr>
        <p:spPr>
          <a:xfrm>
            <a:off x="6512343" y="5506794"/>
            <a:ext cx="1206217" cy="5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3" idx="6"/>
            <a:endCxn id="164" idx="2"/>
          </p:cNvCxnSpPr>
          <p:nvPr/>
        </p:nvCxnSpPr>
        <p:spPr>
          <a:xfrm>
            <a:off x="8229628" y="5566325"/>
            <a:ext cx="1226814" cy="5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79994" y="4225118"/>
            <a:ext cx="610685" cy="630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直接箭头连接符 218"/>
          <p:cNvCxnSpPr>
            <a:stCxn id="218" idx="6"/>
            <a:endCxn id="4" idx="2"/>
          </p:cNvCxnSpPr>
          <p:nvPr/>
        </p:nvCxnSpPr>
        <p:spPr>
          <a:xfrm flipV="1">
            <a:off x="1290679" y="4495397"/>
            <a:ext cx="642341" cy="4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内容占位符 95"/>
          <p:cNvSpPr txBox="1">
            <a:spLocks noGrp="1"/>
          </p:cNvSpPr>
          <p:nvPr>
            <p:ph idx="1"/>
          </p:nvPr>
        </p:nvSpPr>
        <p:spPr>
          <a:xfrm>
            <a:off x="1082280" y="2465129"/>
            <a:ext cx="414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如图：储存</a:t>
            </a:r>
            <a:r>
              <a:rPr lang="en-US" altLang="zh-CN" dirty="0" smtClean="0"/>
              <a:t>thirteen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thirty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thirtieth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twenty</a:t>
            </a:r>
            <a:r>
              <a:rPr lang="zh-CN" altLang="en-US" dirty="0" smtClean="0"/>
              <a:t>，           </a:t>
            </a:r>
            <a:r>
              <a:rPr lang="en-US" altLang="zh-CN" dirty="0" smtClean="0"/>
              <a:t>twelve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two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38" grpId="0" animBg="1"/>
      <p:bldP spid="39" grpId="0" animBg="1"/>
      <p:bldP spid="85" grpId="0" animBg="1"/>
      <p:bldP spid="86" grpId="0" animBg="1"/>
      <p:bldP spid="100" grpId="0" animBg="1"/>
      <p:bldP spid="101" grpId="0" animBg="1"/>
      <p:bldP spid="102" grpId="0" animBg="1"/>
      <p:bldP spid="161" grpId="0" animBg="1"/>
      <p:bldP spid="162" grpId="0" animBg="1"/>
      <p:bldP spid="163" grpId="0" animBg="1"/>
      <p:bldP spid="164" grpId="0" animBg="1"/>
      <p:bldP spid="218" grpId="0" animBg="1"/>
      <p:bldP spid="2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压缩的字典树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4279" y="4044605"/>
            <a:ext cx="5588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17983" y="3051532"/>
            <a:ext cx="747596" cy="80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hirt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169101" y="4986547"/>
            <a:ext cx="5969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78669" y="4933809"/>
            <a:ext cx="574674" cy="571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32321" y="2122165"/>
            <a:ext cx="714762" cy="796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een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132321" y="327231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494854" y="3963149"/>
            <a:ext cx="716229" cy="646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nty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96000" y="4094495"/>
            <a:ext cx="739403" cy="736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ieth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91252" y="5726562"/>
            <a:ext cx="596900" cy="54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8642559" y="5420460"/>
            <a:ext cx="653274" cy="61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lve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" idx="7"/>
            <a:endCxn id="5" idx="2"/>
          </p:cNvCxnSpPr>
          <p:nvPr/>
        </p:nvCxnSpPr>
        <p:spPr>
          <a:xfrm flipV="1">
            <a:off x="2431245" y="3451547"/>
            <a:ext cx="1186738" cy="67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6" idx="2"/>
          </p:cNvCxnSpPr>
          <p:nvPr/>
        </p:nvCxnSpPr>
        <p:spPr>
          <a:xfrm>
            <a:off x="4253343" y="5219560"/>
            <a:ext cx="1915758" cy="4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" idx="5"/>
            <a:endCxn id="7" idx="2"/>
          </p:cNvCxnSpPr>
          <p:nvPr/>
        </p:nvCxnSpPr>
        <p:spPr>
          <a:xfrm>
            <a:off x="2431245" y="4510731"/>
            <a:ext cx="1247424" cy="70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" idx="7"/>
            <a:endCxn id="8" idx="2"/>
          </p:cNvCxnSpPr>
          <p:nvPr/>
        </p:nvCxnSpPr>
        <p:spPr>
          <a:xfrm flipV="1">
            <a:off x="4256096" y="2520218"/>
            <a:ext cx="1876225" cy="6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" idx="6"/>
            <a:endCxn id="9" idx="1"/>
          </p:cNvCxnSpPr>
          <p:nvPr/>
        </p:nvCxnSpPr>
        <p:spPr>
          <a:xfrm flipV="1">
            <a:off x="4365579" y="3356009"/>
            <a:ext cx="1850436" cy="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" idx="5"/>
            <a:endCxn id="12" idx="2"/>
          </p:cNvCxnSpPr>
          <p:nvPr/>
        </p:nvCxnSpPr>
        <p:spPr>
          <a:xfrm>
            <a:off x="4169184" y="5421616"/>
            <a:ext cx="2022068" cy="57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" idx="7"/>
            <a:endCxn id="10" idx="2"/>
          </p:cNvCxnSpPr>
          <p:nvPr/>
        </p:nvCxnSpPr>
        <p:spPr>
          <a:xfrm flipV="1">
            <a:off x="6678587" y="4286288"/>
            <a:ext cx="1816267" cy="7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" idx="5"/>
            <a:endCxn id="55" idx="2"/>
          </p:cNvCxnSpPr>
          <p:nvPr/>
        </p:nvCxnSpPr>
        <p:spPr>
          <a:xfrm>
            <a:off x="6678587" y="5463513"/>
            <a:ext cx="1963972" cy="26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" idx="5"/>
            <a:endCxn id="11" idx="1"/>
          </p:cNvCxnSpPr>
          <p:nvPr/>
        </p:nvCxnSpPr>
        <p:spPr>
          <a:xfrm>
            <a:off x="4256096" y="3734400"/>
            <a:ext cx="1948187" cy="46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705481" y="4002167"/>
            <a:ext cx="610685" cy="630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>
            <a:stCxn id="129" idx="6"/>
            <a:endCxn id="4" idx="2"/>
          </p:cNvCxnSpPr>
          <p:nvPr/>
        </p:nvCxnSpPr>
        <p:spPr>
          <a:xfrm flipV="1">
            <a:off x="1316166" y="4317655"/>
            <a:ext cx="638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5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447" y="980996"/>
            <a:ext cx="9733682" cy="1303867"/>
          </a:xfrm>
        </p:spPr>
        <p:txBody>
          <a:bodyPr/>
          <a:lstStyle/>
          <a:p>
            <a:pPr algn="l"/>
            <a:r>
              <a:rPr lang="zh-CN" altLang="en-US" dirty="0" smtClean="0"/>
              <a:t> 字典树</a:t>
            </a:r>
            <a:endParaRPr lang="zh-CN" altLang="en-US" dirty="0"/>
          </a:p>
        </p:txBody>
      </p:sp>
      <p:sp>
        <p:nvSpPr>
          <p:cNvPr id="294" name="内容占位符 95"/>
          <p:cNvSpPr txBox="1">
            <a:spLocks noGrp="1"/>
          </p:cNvSpPr>
          <p:nvPr>
            <p:ph idx="1"/>
          </p:nvPr>
        </p:nvSpPr>
        <p:spPr>
          <a:xfrm>
            <a:off x="1082280" y="2465128"/>
            <a:ext cx="5280422" cy="245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如图所示</a:t>
            </a:r>
            <a:r>
              <a:rPr lang="en-US" altLang="zh-CN" dirty="0" smtClean="0"/>
              <a:t>:</a:t>
            </a:r>
            <a:r>
              <a:rPr lang="zh-CN" altLang="en-US" dirty="0" smtClean="0"/>
              <a:t>压缩的字典树将不存在只有一个孩子的结点，节省了时间与空间</a:t>
            </a:r>
            <a:endParaRPr lang="en-US" altLang="zh-CN" dirty="0" smtClean="0"/>
          </a:p>
          <a:p>
            <a:r>
              <a:rPr lang="zh-CN" altLang="en-US" dirty="0" smtClean="0"/>
              <a:t>但时间与空间的节省是有代价的，有时在插入新字符串的时候需要将压缩字典树的某个节点拆开</a:t>
            </a:r>
            <a:endParaRPr lang="zh-CN" altLang="en-US" dirty="0"/>
          </a:p>
        </p:txBody>
      </p:sp>
      <p:pic>
        <p:nvPicPr>
          <p:cNvPr id="4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1" y="878347"/>
            <a:ext cx="5080000" cy="259907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1" y="3477417"/>
            <a:ext cx="5080000" cy="26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Fzoj</a:t>
            </a:r>
            <a:r>
              <a:rPr lang="en-US" altLang="zh-CN" b="1" dirty="0" smtClean="0"/>
              <a:t> 1634 </a:t>
            </a:r>
            <a:r>
              <a:rPr lang="zh-CN" altLang="en-US" b="1" dirty="0" smtClean="0"/>
              <a:t>前缀</a:t>
            </a:r>
            <a:endParaRPr lang="en-US" altLang="zh-CN" b="1" dirty="0" smtClean="0"/>
          </a:p>
          <a:p>
            <a:r>
              <a:rPr lang="en-US" altLang="zh-CN" b="1" dirty="0" err="1" smtClean="0"/>
              <a:t>Fzoj</a:t>
            </a:r>
            <a:r>
              <a:rPr lang="en-US" altLang="zh-CN" b="1" dirty="0" smtClean="0"/>
              <a:t> 1635 </a:t>
            </a:r>
            <a:r>
              <a:rPr lang="zh-CN" altLang="en-US" b="1" dirty="0" smtClean="0"/>
              <a:t>图书管理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5840" y="2455102"/>
            <a:ext cx="105803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输入</a:t>
            </a:r>
            <a:endParaRPr lang="zh-CN" altLang="en-US" sz="2400" b="1" dirty="0"/>
          </a:p>
          <a:p>
            <a:r>
              <a:rPr lang="zh-CN" altLang="en-US" sz="2400" dirty="0"/>
              <a:t>第一行包括一个正整数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（</a:t>
            </a:r>
            <a:r>
              <a:rPr lang="en-US" altLang="zh-CN" sz="2400" dirty="0"/>
              <a:t>n≤10000</a:t>
            </a:r>
            <a:r>
              <a:rPr lang="zh-CN" altLang="en-US" sz="2400" dirty="0"/>
              <a:t>），表示操作数。</a:t>
            </a:r>
          </a:p>
          <a:p>
            <a:r>
              <a:rPr lang="zh-CN" altLang="en-US" sz="2400" dirty="0"/>
              <a:t>以下</a:t>
            </a:r>
            <a:r>
              <a:rPr lang="en-US" altLang="zh-CN" sz="2400" dirty="0"/>
              <a:t>n</a:t>
            </a:r>
            <a:r>
              <a:rPr lang="zh-CN" altLang="en-US" sz="2400" dirty="0"/>
              <a:t>行，每行所给出两个操作中的一种，指令格式为：</a:t>
            </a:r>
          </a:p>
          <a:p>
            <a:r>
              <a:rPr lang="en-US" altLang="zh-CN" sz="2400" dirty="0"/>
              <a:t>add s</a:t>
            </a:r>
          </a:p>
          <a:p>
            <a:r>
              <a:rPr lang="en-US" altLang="zh-CN" sz="2400" dirty="0"/>
              <a:t>find s</a:t>
            </a:r>
          </a:p>
          <a:p>
            <a:r>
              <a:rPr lang="zh-CN" altLang="en-US" sz="2400" dirty="0"/>
              <a:t>在书名</a:t>
            </a:r>
            <a:r>
              <a:rPr lang="en-US" altLang="zh-CN" sz="2400" dirty="0"/>
              <a:t>s</a:t>
            </a:r>
            <a:r>
              <a:rPr lang="zh-CN" altLang="en-US" sz="2400" dirty="0"/>
              <a:t>与指令间有一个空格，保证书名长度都不超过</a:t>
            </a:r>
            <a:r>
              <a:rPr lang="en-US" altLang="zh-CN" sz="2400" dirty="0"/>
              <a:t>200</a:t>
            </a:r>
            <a:r>
              <a:rPr lang="zh-CN" altLang="en-US" sz="2400" dirty="0"/>
              <a:t>，可以加上读入数据是准确无误的。</a:t>
            </a:r>
          </a:p>
          <a:p>
            <a:r>
              <a:rPr lang="zh-CN" altLang="en-US" sz="2400" b="1" dirty="0"/>
              <a:t>输出</a:t>
            </a:r>
          </a:p>
          <a:p>
            <a:r>
              <a:rPr lang="zh-CN" altLang="en-US" sz="2400" dirty="0"/>
              <a:t>对于每个</a:t>
            </a:r>
            <a:r>
              <a:rPr lang="en-US" altLang="zh-CN" sz="2400" dirty="0"/>
              <a:t>find</a:t>
            </a:r>
            <a:r>
              <a:rPr lang="zh-CN" altLang="en-US" sz="2400" dirty="0"/>
              <a:t>指令，对应输出一行</a:t>
            </a:r>
            <a:r>
              <a:rPr lang="en-US" altLang="zh-CN" sz="2400" dirty="0"/>
              <a:t>yes</a:t>
            </a:r>
            <a:r>
              <a:rPr lang="zh-CN" altLang="en-US" sz="2400" dirty="0"/>
              <a:t>或</a:t>
            </a:r>
            <a:r>
              <a:rPr lang="en-US" altLang="zh-CN" sz="2400" dirty="0"/>
              <a:t>no</a:t>
            </a:r>
            <a:r>
              <a:rPr lang="zh-CN" altLang="en-US" sz="2400" dirty="0"/>
              <a:t>，表示该书是否存在。注意：开始时图书馆没有一本书，另外书名区分大小写。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Fzoj</a:t>
            </a:r>
            <a:r>
              <a:rPr lang="en-US" altLang="zh-CN" dirty="0" smtClean="0"/>
              <a:t> 1635 </a:t>
            </a:r>
            <a:r>
              <a:rPr lang="zh-CN" altLang="en-US" dirty="0" smtClean="0"/>
              <a:t>图书管理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题，如果</a:t>
            </a:r>
            <a:r>
              <a:rPr lang="zh-CN" altLang="en-US" dirty="0"/>
              <a:t>每</a:t>
            </a:r>
            <a:r>
              <a:rPr lang="zh-CN" altLang="en-US" dirty="0" smtClean="0"/>
              <a:t>输入一本书名就用一个数组来存，那么每次寻找时就需要遍历所有储存过的数组，那是很容易超时的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Fzoj</a:t>
            </a:r>
            <a:r>
              <a:rPr lang="en-US" altLang="zh-CN" dirty="0" smtClean="0"/>
              <a:t> 1635 </a:t>
            </a:r>
            <a:r>
              <a:rPr lang="zh-CN" altLang="en-US" dirty="0" smtClean="0"/>
              <a:t>图书管理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2263" y="1645663"/>
            <a:ext cx="7515617" cy="1515533"/>
          </a:xfrm>
        </p:spPr>
        <p:txBody>
          <a:bodyPr/>
          <a:lstStyle/>
          <a:p>
            <a:r>
              <a:rPr lang="zh-CN" altLang="en-US" sz="9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字典树</a:t>
            </a:r>
            <a:endParaRPr lang="zh-CN" altLang="en-US" sz="9600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18772" y="4124373"/>
            <a:ext cx="5924811" cy="551951"/>
          </a:xfrm>
        </p:spPr>
        <p:txBody>
          <a:bodyPr>
            <a:noAutofit/>
          </a:bodyPr>
          <a:lstStyle/>
          <a:p>
            <a:r>
              <a:rPr lang="en-US" altLang="zh-CN" sz="4400" dirty="0" err="1" smtClean="0">
                <a:solidFill>
                  <a:srgbClr val="FFC000"/>
                </a:solidFill>
                <a:latin typeface="Segoe Print" panose="02000600000000000000" pitchFamily="2" charset="0"/>
              </a:rPr>
              <a:t>Trie</a:t>
            </a:r>
            <a:r>
              <a:rPr lang="en-US" altLang="zh-CN" sz="4400" dirty="0" smtClean="0">
                <a:solidFill>
                  <a:srgbClr val="FFC000"/>
                </a:solidFill>
                <a:latin typeface="Segoe Print" panose="02000600000000000000" pitchFamily="2" charset="0"/>
              </a:rPr>
              <a:t> Tree</a:t>
            </a:r>
            <a:endParaRPr lang="zh-CN" altLang="en-US" sz="4400" dirty="0">
              <a:solidFill>
                <a:srgbClr val="FFC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字典树：又</a:t>
            </a:r>
            <a:r>
              <a:rPr lang="zh-CN" altLang="en-US" dirty="0"/>
              <a:t>称单词查找树，</a:t>
            </a:r>
            <a:r>
              <a:rPr lang="en-US" altLang="zh-CN" dirty="0" err="1"/>
              <a:t>Trie</a:t>
            </a:r>
            <a:r>
              <a:rPr lang="zh-CN" altLang="en-US" dirty="0"/>
              <a:t>树，是一种树形结构，是一种哈希树的</a:t>
            </a:r>
            <a:r>
              <a:rPr lang="zh-CN" altLang="en-US" dirty="0" smtClean="0"/>
              <a:t>变种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典型：统计</a:t>
            </a:r>
            <a:r>
              <a:rPr lang="zh-CN" altLang="en-US" dirty="0"/>
              <a:t>，排序和保存大量的字符串（但不仅限于字符串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r>
              <a:rPr lang="zh-CN" altLang="en-US" dirty="0"/>
              <a:t>利用字符串的公共前缀来减少查询时间，最大限度地减少无谓的字符串比较，查询效率</a:t>
            </a:r>
            <a:r>
              <a:rPr lang="zh-CN" altLang="en-US" dirty="0" smtClean="0"/>
              <a:t>比哈</a:t>
            </a:r>
            <a:r>
              <a:rPr lang="zh-CN" altLang="en-US" dirty="0"/>
              <a:t>希树高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字典</a:t>
            </a:r>
            <a:r>
              <a:rPr lang="zh-CN" altLang="en-US" dirty="0" smtClean="0"/>
              <a:t>树运用到了记忆化搜索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字典树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95400" y="2415463"/>
            <a:ext cx="9601196" cy="3318936"/>
          </a:xfrm>
        </p:spPr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图所示即为一颗字典树，它包含了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ASCLL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BASIC</a:t>
            </a:r>
          </a:p>
          <a:p>
            <a:r>
              <a:rPr lang="zh-CN" altLang="en-US" dirty="0" smtClean="0"/>
              <a:t>存储字典树一般用“孩子兄弟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表示法”一个指针指向该结点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的第一个孩子结点，另一个指针指向该结点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的下一个兄弟结点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69179" y="462318"/>
            <a:ext cx="1564439" cy="867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76581" y="1537682"/>
            <a:ext cx="688932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811537" y="1515871"/>
            <a:ext cx="739036" cy="73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096000" y="2772486"/>
            <a:ext cx="680581" cy="660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584509" y="2749498"/>
            <a:ext cx="676405" cy="68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377841" y="3859409"/>
            <a:ext cx="718158" cy="68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707688" y="3859409"/>
            <a:ext cx="757825" cy="680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584509" y="4847573"/>
            <a:ext cx="676405" cy="688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713950" y="5613173"/>
            <a:ext cx="739035" cy="75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9720197" y="2841549"/>
            <a:ext cx="751562" cy="74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9256734" y="3893078"/>
            <a:ext cx="776614" cy="754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0533342" y="4841310"/>
            <a:ext cx="726509" cy="688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9550573" y="5608102"/>
            <a:ext cx="795926" cy="75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5" name="减号 34"/>
          <p:cNvSpPr/>
          <p:nvPr/>
        </p:nvSpPr>
        <p:spPr>
          <a:xfrm rot="18101975">
            <a:off x="7097241" y="1102232"/>
            <a:ext cx="716119" cy="64472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减号 35"/>
          <p:cNvSpPr/>
          <p:nvPr/>
        </p:nvSpPr>
        <p:spPr>
          <a:xfrm rot="18180567">
            <a:off x="6215451" y="2174634"/>
            <a:ext cx="1026530" cy="616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减号 36"/>
          <p:cNvSpPr/>
          <p:nvPr/>
        </p:nvSpPr>
        <p:spPr>
          <a:xfrm rot="18132457">
            <a:off x="5650696" y="3348999"/>
            <a:ext cx="902155" cy="62372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减号 37"/>
          <p:cNvSpPr/>
          <p:nvPr/>
        </p:nvSpPr>
        <p:spPr>
          <a:xfrm rot="14040160">
            <a:off x="6355167" y="3439500"/>
            <a:ext cx="845184" cy="4407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减号 38"/>
          <p:cNvSpPr/>
          <p:nvPr/>
        </p:nvSpPr>
        <p:spPr>
          <a:xfrm rot="14318192">
            <a:off x="6988129" y="2176469"/>
            <a:ext cx="1064581" cy="6274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减号 39"/>
          <p:cNvSpPr/>
          <p:nvPr/>
        </p:nvSpPr>
        <p:spPr>
          <a:xfrm rot="3154313">
            <a:off x="8547647" y="1056907"/>
            <a:ext cx="662480" cy="6448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减号 40"/>
          <p:cNvSpPr/>
          <p:nvPr/>
        </p:nvSpPr>
        <p:spPr>
          <a:xfrm rot="3299344">
            <a:off x="9051211" y="2251066"/>
            <a:ext cx="1221811" cy="6126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减号 41"/>
          <p:cNvSpPr/>
          <p:nvPr/>
        </p:nvSpPr>
        <p:spPr>
          <a:xfrm rot="7052023">
            <a:off x="9619750" y="3447267"/>
            <a:ext cx="630351" cy="59967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减号 42"/>
          <p:cNvSpPr/>
          <p:nvPr/>
        </p:nvSpPr>
        <p:spPr>
          <a:xfrm rot="3333691">
            <a:off x="7119132" y="4495456"/>
            <a:ext cx="798428" cy="43311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减号 43"/>
          <p:cNvSpPr/>
          <p:nvPr/>
        </p:nvSpPr>
        <p:spPr>
          <a:xfrm rot="7996925">
            <a:off x="7189842" y="5346831"/>
            <a:ext cx="636147" cy="4923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减号 44"/>
          <p:cNvSpPr/>
          <p:nvPr/>
        </p:nvSpPr>
        <p:spPr>
          <a:xfrm rot="2374927">
            <a:off x="9717434" y="4519993"/>
            <a:ext cx="1089762" cy="5373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减号 45"/>
          <p:cNvSpPr/>
          <p:nvPr/>
        </p:nvSpPr>
        <p:spPr>
          <a:xfrm rot="18951237">
            <a:off x="10078066" y="5369402"/>
            <a:ext cx="710180" cy="47527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  <p:bldP spid="16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0476" y="599697"/>
            <a:ext cx="51941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add</a:t>
            </a:r>
            <a:r>
              <a:rPr lang="en-US" altLang="zh-CN" dirty="0" smtClean="0"/>
              <a:t>(){//</a:t>
            </a:r>
            <a:r>
              <a:rPr lang="zh-CN" altLang="en-US" dirty="0" smtClean="0"/>
              <a:t>将字符串加入字典树</a:t>
            </a:r>
            <a:endParaRPr lang="en-US" altLang="zh-CN" dirty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l=</a:t>
            </a:r>
            <a:r>
              <a:rPr lang="en-US" altLang="zh-CN" dirty="0" err="1"/>
              <a:t>strlen</a:t>
            </a:r>
            <a:r>
              <a:rPr lang="en-US" altLang="zh-CN" dirty="0"/>
              <a:t>(s+1),k=0;</a:t>
            </a:r>
          </a:p>
          <a:p>
            <a:r>
              <a:rPr lang="en-US" altLang="zh-CN" dirty="0" smtClean="0"/>
              <a:t>          while(1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if(tree[k</a:t>
            </a:r>
            <a:r>
              <a:rPr lang="en-US" altLang="zh-CN" dirty="0"/>
              <a:t>].deep==l){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tree[k</a:t>
            </a:r>
            <a:r>
              <a:rPr lang="en-US" altLang="zh-CN" dirty="0"/>
              <a:t>].over=1;</a:t>
            </a:r>
          </a:p>
          <a:p>
            <a:r>
              <a:rPr lang="en-US" altLang="zh-CN" dirty="0"/>
              <a:t>		break;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if(tree[k</a:t>
            </a:r>
            <a:r>
              <a:rPr lang="en-US" altLang="zh-CN" dirty="0"/>
              <a:t>].child==-1){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此时已到达叶子节点，需新建节点</a:t>
            </a:r>
            <a:endParaRPr lang="en-US" altLang="zh-CN" dirty="0"/>
          </a:p>
          <a:p>
            <a:r>
              <a:rPr lang="en-US" altLang="zh-CN" dirty="0" smtClean="0"/>
              <a:t>		now++;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tree[now].</a:t>
            </a:r>
            <a:r>
              <a:rPr lang="en-US" altLang="zh-CN" dirty="0"/>
              <a:t>deep=tree[k].deep+1;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tree[now].word=s[tree[now].</a:t>
            </a:r>
            <a:r>
              <a:rPr lang="en-US" altLang="zh-CN" dirty="0"/>
              <a:t>deep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tree[now].</a:t>
            </a:r>
            <a:r>
              <a:rPr lang="en-US" altLang="zh-CN" dirty="0"/>
              <a:t>over=0;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tree[now].</a:t>
            </a:r>
            <a:r>
              <a:rPr lang="en-US" altLang="zh-CN" dirty="0"/>
              <a:t>brother=-1;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tree[now].</a:t>
            </a:r>
            <a:r>
              <a:rPr lang="en-US" altLang="zh-CN" dirty="0"/>
              <a:t>child=-1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			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tree[k].</a:t>
            </a:r>
            <a:r>
              <a:rPr lang="en-US" altLang="zh-CN" dirty="0" smtClean="0"/>
              <a:t>child=now;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k=now;</a:t>
            </a:r>
            <a:endParaRPr lang="en-US" altLang="zh-CN" dirty="0"/>
          </a:p>
          <a:p>
            <a:r>
              <a:rPr lang="en-US" altLang="zh-CN" dirty="0" smtClean="0"/>
              <a:t>	}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809994" y="2516180"/>
            <a:ext cx="6876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else{//</a:t>
            </a:r>
            <a:r>
              <a:rPr lang="zh-CN" altLang="en-US" dirty="0" smtClean="0"/>
              <a:t>此时说明字符串到目前为止的部分已在字典树中存在</a:t>
            </a:r>
            <a:r>
              <a:rPr lang="zh-CN" altLang="en-US" dirty="0"/>
              <a:t>	</a:t>
            </a:r>
            <a:r>
              <a:rPr lang="en-US" altLang="zh-CN" dirty="0" smtClean="0"/>
              <a:t>k=tree[k</a:t>
            </a:r>
            <a:r>
              <a:rPr lang="en-US" altLang="zh-CN" dirty="0"/>
              <a:t>].child;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在孩子节点中寻找是否存在与当前插入字符相同的节点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while(tree[k</a:t>
            </a:r>
            <a:r>
              <a:rPr lang="en-US" altLang="zh-CN" dirty="0"/>
              <a:t>].word!=s[tree[k].deep]  </a:t>
            </a:r>
            <a:r>
              <a:rPr lang="en-US" altLang="zh-CN" dirty="0" smtClean="0"/>
              <a:t>&amp;&amp;tree[k</a:t>
            </a:r>
            <a:r>
              <a:rPr lang="en-US" altLang="zh-CN" dirty="0"/>
              <a:t>].brother!=-1 ) </a:t>
            </a:r>
            <a:r>
              <a:rPr lang="en-US" altLang="zh-CN" dirty="0" smtClean="0"/>
              <a:t>	k=tree[k</a:t>
            </a:r>
            <a:r>
              <a:rPr lang="en-US" altLang="zh-CN" dirty="0"/>
              <a:t>].brother;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/>
              <a:t>如果找不到</a:t>
            </a:r>
            <a:r>
              <a:rPr lang="zh-CN" altLang="en-US" dirty="0" smtClean="0"/>
              <a:t>，就需要新建一个孩子结点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if(tree[k</a:t>
            </a:r>
            <a:r>
              <a:rPr lang="en-US" altLang="zh-CN" dirty="0"/>
              <a:t>].word!=s[tree[k].deep</a:t>
            </a:r>
            <a:r>
              <a:rPr lang="en-US" altLang="zh-CN" dirty="0" smtClean="0"/>
              <a:t>]){</a:t>
            </a:r>
          </a:p>
          <a:p>
            <a:r>
              <a:rPr lang="en-US" altLang="zh-CN" dirty="0" smtClean="0"/>
              <a:t>	……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          } 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6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9615" y="877318"/>
            <a:ext cx="94529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find(){</a:t>
            </a:r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l=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(s+1),k=0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/>
              <a:t>          while(1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if(tree[k</a:t>
            </a:r>
            <a:r>
              <a:rPr lang="en-US" altLang="zh-CN" sz="2400" dirty="0"/>
              <a:t>].deep==l &amp;&amp; tree[k].over ) return 1;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if(tree[k</a:t>
            </a:r>
            <a:r>
              <a:rPr lang="en-US" altLang="zh-CN" sz="2400" dirty="0"/>
              <a:t>].child==-1) { return 0;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else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	k=tree[k].child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在孩子节点中寻找与其相同的节点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while(tree[k].word!=s[tree[k].deep]  &amp;&amp;  tree[k].brother!=-1 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k=tree[k</a:t>
            </a:r>
            <a:r>
              <a:rPr lang="en-US" altLang="zh-CN" sz="2400" dirty="0"/>
              <a:t>].brother;</a:t>
            </a:r>
          </a:p>
          <a:p>
            <a:r>
              <a:rPr lang="en-US" altLang="zh-CN" sz="2400" dirty="0"/>
              <a:t>		if(tree[k].word!=s[tree[k].deep] ) return 0;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 smtClean="0"/>
              <a:t>         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0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</a:t>
            </a:r>
            <a:r>
              <a:rPr lang="zh-CN" altLang="en-US" dirty="0" smtClean="0"/>
              <a:t>在许多时候，字典树中字母的个数远大于单词的个数</a:t>
            </a:r>
            <a:r>
              <a:rPr lang="zh-CN" altLang="en-US" dirty="0"/>
              <a:t>，</a:t>
            </a:r>
            <a:r>
              <a:rPr lang="zh-CN" altLang="en-US" dirty="0" smtClean="0"/>
              <a:t>此时可能就会有许多结点只有一个孩子，会大量损耗时间，空间，若将只有一个孩子的结点合并起来，则可节省大量时间空间</a:t>
            </a:r>
            <a:endParaRPr lang="en-US" altLang="zh-CN" dirty="0" smtClean="0"/>
          </a:p>
          <a:p>
            <a:r>
              <a:rPr lang="zh-CN" altLang="en-US" dirty="0"/>
              <a:t>压缩的字典</a:t>
            </a:r>
            <a:r>
              <a:rPr lang="zh-CN" altLang="en-US" dirty="0" smtClean="0"/>
              <a:t>树（</a:t>
            </a:r>
            <a:r>
              <a:rPr lang="en-US" altLang="zh-CN" dirty="0" smtClean="0"/>
              <a:t>Compressed 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）就采用了这种思想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2729</TotalTime>
  <Words>632</Words>
  <Application>Microsoft Office PowerPoint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方正舒体</vt:lpstr>
      <vt:lpstr>华文新魏</vt:lpstr>
      <vt:lpstr>Arial</vt:lpstr>
      <vt:lpstr>Garamond</vt:lpstr>
      <vt:lpstr>Segoe Print</vt:lpstr>
      <vt:lpstr>环保</vt:lpstr>
      <vt:lpstr>Fzoj 1635 图书管理</vt:lpstr>
      <vt:lpstr>Fzoj 1635 图书管理</vt:lpstr>
      <vt:lpstr>Fzoj 1635 图书管理</vt:lpstr>
      <vt:lpstr>字典树</vt:lpstr>
      <vt:lpstr>字典树</vt:lpstr>
      <vt:lpstr>字典树</vt:lpstr>
      <vt:lpstr>PowerPoint 演示文稿</vt:lpstr>
      <vt:lpstr>PowerPoint 演示文稿</vt:lpstr>
      <vt:lpstr>字典树</vt:lpstr>
      <vt:lpstr> 字典树</vt:lpstr>
      <vt:lpstr>压缩的字典树</vt:lpstr>
      <vt:lpstr> 字典树</vt:lpstr>
      <vt:lpstr>练习题</vt:lpstr>
    </vt:vector>
  </TitlesOfParts>
  <Company>xndxfz.com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哈夫曼二叉树&amp;&amp;字典树</dc:title>
  <dc:creator>IDC</dc:creator>
  <cp:lastModifiedBy>IDC-404</cp:lastModifiedBy>
  <cp:revision>64</cp:revision>
  <dcterms:created xsi:type="dcterms:W3CDTF">2016-06-25T05:59:14Z</dcterms:created>
  <dcterms:modified xsi:type="dcterms:W3CDTF">2016-07-30T07:55:16Z</dcterms:modified>
</cp:coreProperties>
</file>