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9"/>
  </p:notesMasterIdLst>
  <p:sldIdLst>
    <p:sldId id="413" r:id="rId3"/>
    <p:sldId id="414" r:id="rId4"/>
    <p:sldId id="419" r:id="rId5"/>
    <p:sldId id="420" r:id="rId6"/>
    <p:sldId id="421" r:id="rId7"/>
    <p:sldId id="422" r:id="rId8"/>
    <p:sldId id="423" r:id="rId9"/>
    <p:sldId id="416" r:id="rId10"/>
    <p:sldId id="417" r:id="rId11"/>
    <p:sldId id="418" r:id="rId12"/>
    <p:sldId id="415" r:id="rId13"/>
    <p:sldId id="424" r:id="rId14"/>
    <p:sldId id="425" r:id="rId15"/>
    <p:sldId id="426" r:id="rId16"/>
    <p:sldId id="427" r:id="rId17"/>
    <p:sldId id="428" r:id="rId18"/>
    <p:sldId id="429" r:id="rId19"/>
    <p:sldId id="430" r:id="rId20"/>
    <p:sldId id="431" r:id="rId21"/>
    <p:sldId id="437" r:id="rId22"/>
    <p:sldId id="433" r:id="rId23"/>
    <p:sldId id="434" r:id="rId24"/>
    <p:sldId id="435" r:id="rId25"/>
    <p:sldId id="436" r:id="rId26"/>
    <p:sldId id="438" r:id="rId27"/>
    <p:sldId id="26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2890" autoAdjust="0"/>
  </p:normalViewPr>
  <p:slideViewPr>
    <p:cSldViewPr snapToGrid="0">
      <p:cViewPr varScale="1">
        <p:scale>
          <a:sx n="107" d="100"/>
          <a:sy n="107" d="100"/>
        </p:scale>
        <p:origin x="780" y="96"/>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t>2016/8/4</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t>‹#›</a:t>
            </a:fld>
            <a:endParaRPr lang="zh-CN"/>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ctrTitle"/>
          </p:nvPr>
        </p:nvSpPr>
        <p:spPr>
          <a:xfrm>
            <a:off x="838200" y="2061006"/>
            <a:ext cx="10515600" cy="2387600"/>
          </a:xfrm>
        </p:spPr>
        <p:txBody>
          <a:bodyPr anchor="b">
            <a:normAutofit/>
          </a:bodyPr>
          <a:lstStyle>
            <a:lvl1pPr algn="l" latinLnBrk="0">
              <a:defRPr lang="zh-CN" sz="5400">
                <a:solidFill>
                  <a:schemeClr val="bg1"/>
                </a:solidFill>
              </a:defRPr>
            </a:lvl1pPr>
          </a:lstStyle>
          <a:p>
            <a:r>
              <a:rPr lang="zh-CN" altLang="en-US" smtClean="0"/>
              <a:t>单击此处编辑母版标题样式</a:t>
            </a:r>
            <a:endParaRPr lang="zh-CN"/>
          </a:p>
        </p:txBody>
      </p:sp>
      <p:sp>
        <p:nvSpPr>
          <p:cNvPr id="3" name="副标题 2"/>
          <p:cNvSpPr>
            <a:spLocks noGrp="1"/>
          </p:cNvSpPr>
          <p:nvPr>
            <p:ph type="subTitle" idx="1"/>
          </p:nvPr>
        </p:nvSpPr>
        <p:spPr>
          <a:xfrm>
            <a:off x="838202" y="5110609"/>
            <a:ext cx="6705599" cy="1137793"/>
          </a:xfrm>
        </p:spPr>
        <p:txBody>
          <a:bodyPr>
            <a:normAutofit/>
          </a:bodyPr>
          <a:lstStyle>
            <a:lvl1pPr marL="0" indent="0" algn="l" latinLnBrk="0">
              <a:lnSpc>
                <a:spcPct val="150000"/>
              </a:lnSpc>
              <a:spcBef>
                <a:spcPts val="600"/>
              </a:spcBef>
              <a:buNone/>
              <a:defRPr lang="zh-CN" sz="2800">
                <a:solidFill>
                  <a:srgbClr val="D24726"/>
                </a:solidFill>
                <a:latin typeface="+mj-lt"/>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smtClean="0"/>
              <a:t>单击此处编辑母版副标题样式</a:t>
            </a:r>
            <a:endParaRPr lang="zh-CN" dirty="0"/>
          </a:p>
        </p:txBody>
      </p:sp>
      <p:sp>
        <p:nvSpPr>
          <p:cNvPr id="4" name="日期占位符 3"/>
          <p:cNvSpPr>
            <a:spLocks noGrp="1"/>
          </p:cNvSpPr>
          <p:nvPr>
            <p:ph type="dt" sz="half" idx="10"/>
          </p:nvPr>
        </p:nvSpPr>
        <p:spPr/>
        <p:txBody>
          <a:bodyPr/>
          <a:lstStyle/>
          <a:p>
            <a:fld id="{8BEEBAAA-29B5-4AF5-BC5F-7E580C29002D}" type="datetimeFigureOut">
              <a:t>2016/8/4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2016/8/4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竖排标题 1"/>
          <p:cNvSpPr>
            <a:spLocks noGrp="1"/>
          </p:cNvSpPr>
          <p:nvPr>
            <p:ph type="title" orient="vert"/>
          </p:nvPr>
        </p:nvSpPr>
        <p:spPr>
          <a:xfrm>
            <a:off x="10215419" y="365125"/>
            <a:ext cx="1819564" cy="5811838"/>
          </a:xfrm>
        </p:spPr>
        <p:txBody>
          <a:bodyPr vert="eaVert"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2016/8/4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4434" y="0"/>
            <a:ext cx="10749367" cy="1208868"/>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idx="1"/>
          </p:nvPr>
        </p:nvSpPr>
        <p:spPr>
          <a:xfrm>
            <a:off x="838201" y="1825625"/>
            <a:ext cx="4167753" cy="4351338"/>
          </a:xfrm>
        </p:spPr>
        <p:txBody>
          <a:bodyPr>
            <a:normAutofit/>
          </a:bodyPr>
          <a:lstStyle>
            <a:lvl1pPr marL="0" indent="0" latinLnBrk="0">
              <a:lnSpc>
                <a:spcPct val="150000"/>
              </a:lnSpc>
              <a:spcAft>
                <a:spcPts val="1200"/>
              </a:spcAft>
              <a:buNone/>
              <a:defRPr lang="zh-CN" sz="1600">
                <a:solidFill>
                  <a:schemeClr val="bg1">
                    <a:lumMod val="50000"/>
                  </a:schemeClr>
                </a:solidFill>
              </a:defRPr>
            </a:lvl1pPr>
            <a:lvl2pPr latinLnBrk="0">
              <a:lnSpc>
                <a:spcPct val="150000"/>
              </a:lnSpc>
              <a:spcAft>
                <a:spcPts val="1200"/>
              </a:spcAft>
              <a:defRPr lang="zh-CN" sz="1400">
                <a:solidFill>
                  <a:schemeClr val="bg1">
                    <a:lumMod val="50000"/>
                  </a:schemeClr>
                </a:solidFill>
              </a:defRPr>
            </a:lvl2pPr>
            <a:lvl3pPr latinLnBrk="0">
              <a:lnSpc>
                <a:spcPct val="150000"/>
              </a:lnSpc>
              <a:spcAft>
                <a:spcPts val="1200"/>
              </a:spcAft>
              <a:defRPr lang="zh-CN" sz="1200">
                <a:solidFill>
                  <a:schemeClr val="bg1">
                    <a:lumMod val="50000"/>
                  </a:schemeClr>
                </a:solidFill>
              </a:defRPr>
            </a:lvl3pPr>
            <a:lvl4pPr latinLnBrk="0">
              <a:lnSpc>
                <a:spcPct val="150000"/>
              </a:lnSpc>
              <a:spcAft>
                <a:spcPts val="1200"/>
              </a:spcAft>
              <a:defRPr lang="zh-CN" sz="1100">
                <a:solidFill>
                  <a:schemeClr val="bg1">
                    <a:lumMod val="50000"/>
                  </a:schemeClr>
                </a:solidFill>
              </a:defRPr>
            </a:lvl4pPr>
            <a:lvl5pPr latinLnBrk="0">
              <a:lnSpc>
                <a:spcPct val="150000"/>
              </a:lnSpc>
              <a:spcAft>
                <a:spcPts val="1200"/>
              </a:spcAft>
              <a:defRPr lang="zh-CN" sz="1100">
                <a:solidFill>
                  <a:schemeClr val="bg1">
                    <a:lumMod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t>2016/8/4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838201" y="2402238"/>
            <a:ext cx="4508715" cy="2187227"/>
          </a:xfrm>
        </p:spPr>
        <p:txBody>
          <a:bodyPr anchor="ctr">
            <a:noAutofit/>
          </a:bodyPr>
          <a:lstStyle>
            <a:lvl1pPr algn="l" latinLnBrk="0">
              <a:defRPr lang="zh-CN" sz="4800">
                <a:solidFill>
                  <a:srgbClr val="D24726"/>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6323308" y="2402237"/>
            <a:ext cx="5269424" cy="2187226"/>
          </a:xfrm>
        </p:spPr>
        <p:txBody>
          <a:bodyPr anchor="ctr">
            <a:normAutofit/>
          </a:bodyPr>
          <a:lstStyle>
            <a:lvl1pPr marL="0" indent="0" latinLnBrk="0">
              <a:lnSpc>
                <a:spcPct val="150000"/>
              </a:lnSpc>
              <a:buNone/>
              <a:defRPr lang="zh-CN" sz="2800">
                <a:solidFill>
                  <a:schemeClr val="bg1"/>
                </a:solidFill>
                <a:latin typeface="+mj-lt"/>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t>2016/8/4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sz="half" idx="1"/>
          </p:nvPr>
        </p:nvSpPr>
        <p:spPr>
          <a:xfrm>
            <a:off x="838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内容占位符 3"/>
          <p:cNvSpPr>
            <a:spLocks noGrp="1"/>
          </p:cNvSpPr>
          <p:nvPr>
            <p:ph sz="half" idx="2"/>
          </p:nvPr>
        </p:nvSpPr>
        <p:spPr>
          <a:xfrm>
            <a:off x="6172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日期占位符 4"/>
          <p:cNvSpPr>
            <a:spLocks noGrp="1"/>
          </p:cNvSpPr>
          <p:nvPr>
            <p:ph type="dt" sz="half" idx="10"/>
          </p:nvPr>
        </p:nvSpPr>
        <p:spPr/>
        <p:txBody>
          <a:bodyPr/>
          <a:lstStyle/>
          <a:p>
            <a:fld id="{8BEEBAAA-29B5-4AF5-BC5F-7E580C29002D}" type="datetimeFigureOut">
              <a:t>2016/8/4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
        <p:nvSpPr>
          <p:cNvPr id="9" name="矩形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0"/>
            <a:ext cx="10737851"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831851" y="1489075"/>
            <a:ext cx="515620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831851" y="2193927"/>
            <a:ext cx="5156200"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文本占位符 4"/>
          <p:cNvSpPr>
            <a:spLocks noGrp="1"/>
          </p:cNvSpPr>
          <p:nvPr>
            <p:ph type="body" sz="quarter" idx="3"/>
          </p:nvPr>
        </p:nvSpPr>
        <p:spPr>
          <a:xfrm>
            <a:off x="6189664" y="1489075"/>
            <a:ext cx="5157787"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189664" y="2193927"/>
            <a:ext cx="5157787"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7" name="日期占位符 6"/>
          <p:cNvSpPr>
            <a:spLocks noGrp="1"/>
          </p:cNvSpPr>
          <p:nvPr>
            <p:ph type="dt" sz="half" idx="10"/>
          </p:nvPr>
        </p:nvSpPr>
        <p:spPr/>
        <p:txBody>
          <a:bodyPr/>
          <a:lstStyle/>
          <a:p>
            <a:fld id="{8BEEBAAA-29B5-4AF5-BC5F-7E580C29002D}" type="datetimeFigureOut">
              <a:t>2016/8/4</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t>‹#›</a:t>
            </a:fld>
            <a:endParaRPr lang="zh-CN"/>
          </a:p>
        </p:txBody>
      </p:sp>
      <p:sp>
        <p:nvSpPr>
          <p:cNvPr id="11" name="矩形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t>2016/8/4</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t>‹#›</a:t>
            </a:fld>
            <a:endParaRPr lang="zh-CN"/>
          </a:p>
        </p:txBody>
      </p:sp>
      <p:sp>
        <p:nvSpPr>
          <p:cNvPr id="7" name="矩形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EBAAA-29B5-4AF5-BC5F-7E580C29002D}" type="datetimeFigureOut">
              <a:t>2016/8/4</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内容占位符 2"/>
          <p:cNvSpPr>
            <a:spLocks noGrp="1"/>
          </p:cNvSpPr>
          <p:nvPr>
            <p:ph idx="1"/>
          </p:nvPr>
        </p:nvSpPr>
        <p:spPr>
          <a:xfrm>
            <a:off x="5183188" y="987427"/>
            <a:ext cx="6172200" cy="487362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2016/8/4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图片占位符 2"/>
          <p:cNvSpPr>
            <a:spLocks noGrp="1"/>
          </p:cNvSpPr>
          <p:nvPr>
            <p:ph type="pic" idx="1"/>
          </p:nvPr>
        </p:nvSpPr>
        <p:spPr>
          <a:xfrm>
            <a:off x="5183188" y="987427"/>
            <a:ext cx="6172200" cy="4873625"/>
          </a:xfrm>
        </p:spPr>
        <p:txBody>
          <a:bodyPr/>
          <a:lstStyle>
            <a:lvl1pPr marL="0" indent="0" latinLnBrk="0">
              <a:buNone/>
              <a:defRPr lang="zh-CN" sz="32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2016/8/4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BEEBAAA-29B5-4AF5-BC5F-7E580C29002D}" type="datetimeFigureOut">
              <a:rPr lang="en-US" altLang="zh-CN" smtClean="0"/>
              <a:pPr/>
              <a:t>8/4/2016</a:t>
            </a:fld>
            <a:endParaRPr lang="zh-CN" altLang="en-US"/>
          </a:p>
        </p:txBody>
      </p:sp>
      <p:sp>
        <p:nvSpPr>
          <p:cNvPr id="5" name="页脚占位符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en-US" altLang="zh-CN"/>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a:xfrm>
            <a:off x="2165026" y="1668430"/>
            <a:ext cx="9322124" cy="4411663"/>
          </a:xfrm>
        </p:spPr>
        <p:txBody>
          <a:bodyPr>
            <a:noAutofit/>
          </a:bodyPr>
          <a:lstStyle/>
          <a:p>
            <a:pPr marL="0" indent="0">
              <a:buNone/>
            </a:pPr>
            <a:r>
              <a:rPr lang="zh-CN" altLang="zh-CN" sz="1800" b="1" dirty="0">
                <a:solidFill>
                  <a:schemeClr val="tx1"/>
                </a:solidFill>
              </a:rPr>
              <a:t>描述：</a:t>
            </a:r>
            <a:endParaRPr lang="zh-CN" altLang="zh-CN" sz="1800" dirty="0">
              <a:solidFill>
                <a:schemeClr val="tx1"/>
              </a:solidFill>
            </a:endParaRPr>
          </a:p>
          <a:p>
            <a:pPr marL="0" indent="0">
              <a:lnSpc>
                <a:spcPct val="100000"/>
              </a:lnSpc>
              <a:buNone/>
            </a:pPr>
            <a:r>
              <a:rPr lang="zh-CN" altLang="zh-CN" sz="1800" dirty="0">
                <a:solidFill>
                  <a:schemeClr val="tx1"/>
                </a:solidFill>
              </a:rPr>
              <a:t>给出一串数，如果这个数之前出现过，则输出</a:t>
            </a:r>
            <a:r>
              <a:rPr lang="en-US" altLang="zh-CN" sz="1800" dirty="0">
                <a:solidFill>
                  <a:schemeClr val="tx1"/>
                </a:solidFill>
              </a:rPr>
              <a:t>yes</a:t>
            </a:r>
            <a:r>
              <a:rPr lang="zh-CN" altLang="zh-CN" sz="1800" dirty="0">
                <a:solidFill>
                  <a:schemeClr val="tx1"/>
                </a:solidFill>
              </a:rPr>
              <a:t>，否则则输出</a:t>
            </a:r>
            <a:r>
              <a:rPr lang="en-US" altLang="zh-CN" sz="1800" dirty="0">
                <a:solidFill>
                  <a:schemeClr val="tx1"/>
                </a:solidFill>
              </a:rPr>
              <a:t>no</a:t>
            </a:r>
            <a:r>
              <a:rPr lang="zh-CN" altLang="zh-CN" sz="1800" dirty="0" smtClean="0">
                <a:solidFill>
                  <a:schemeClr val="tx1"/>
                </a:solidFill>
              </a:rPr>
              <a:t>。</a:t>
            </a:r>
            <a:endParaRPr lang="zh-CN" altLang="zh-CN" sz="1800" dirty="0">
              <a:solidFill>
                <a:schemeClr val="tx1"/>
              </a:solidFill>
            </a:endParaRPr>
          </a:p>
          <a:p>
            <a:pPr marL="0" indent="0">
              <a:buNone/>
            </a:pPr>
            <a:r>
              <a:rPr lang="zh-CN" altLang="zh-CN" sz="1800" b="1" dirty="0">
                <a:solidFill>
                  <a:schemeClr val="tx1"/>
                </a:solidFill>
              </a:rPr>
              <a:t>输入：</a:t>
            </a:r>
            <a:endParaRPr lang="zh-CN" altLang="zh-CN" sz="1800" dirty="0">
              <a:solidFill>
                <a:schemeClr val="tx1"/>
              </a:solidFill>
            </a:endParaRPr>
          </a:p>
          <a:p>
            <a:pPr marL="0" indent="0">
              <a:buNone/>
            </a:pPr>
            <a:r>
              <a:rPr lang="zh-CN" altLang="zh-CN" sz="1800" dirty="0">
                <a:solidFill>
                  <a:schemeClr val="tx1"/>
                </a:solidFill>
              </a:rPr>
              <a:t>第一行</a:t>
            </a:r>
            <a:r>
              <a:rPr lang="en-US" altLang="zh-CN" sz="1800" dirty="0">
                <a:solidFill>
                  <a:schemeClr val="tx1"/>
                </a:solidFill>
              </a:rPr>
              <a:t>n(n&lt;=100000)</a:t>
            </a:r>
            <a:endParaRPr lang="zh-CN" altLang="zh-CN" sz="1800" dirty="0">
              <a:solidFill>
                <a:schemeClr val="tx1"/>
              </a:solidFill>
            </a:endParaRPr>
          </a:p>
          <a:p>
            <a:pPr marL="0" indent="0">
              <a:buNone/>
            </a:pPr>
            <a:r>
              <a:rPr lang="zh-CN" altLang="zh-CN" sz="1800" dirty="0">
                <a:solidFill>
                  <a:schemeClr val="tx1"/>
                </a:solidFill>
              </a:rPr>
              <a:t>第二行</a:t>
            </a:r>
            <a:r>
              <a:rPr lang="en-US" altLang="zh-CN" sz="1800" dirty="0">
                <a:solidFill>
                  <a:schemeClr val="tx1"/>
                </a:solidFill>
              </a:rPr>
              <a:t>n</a:t>
            </a:r>
            <a:r>
              <a:rPr lang="zh-CN" altLang="zh-CN" sz="1800" dirty="0">
                <a:solidFill>
                  <a:schemeClr val="tx1"/>
                </a:solidFill>
              </a:rPr>
              <a:t>个数；（每个数都是</a:t>
            </a:r>
            <a:r>
              <a:rPr lang="en-US" altLang="zh-CN" sz="1800" dirty="0" err="1">
                <a:solidFill>
                  <a:schemeClr val="tx1"/>
                </a:solidFill>
              </a:rPr>
              <a:t>int</a:t>
            </a:r>
            <a:r>
              <a:rPr lang="zh-CN" altLang="zh-CN" sz="1800" dirty="0">
                <a:solidFill>
                  <a:schemeClr val="tx1"/>
                </a:solidFill>
              </a:rPr>
              <a:t>范围内）</a:t>
            </a:r>
          </a:p>
          <a:p>
            <a:pPr marL="0" indent="0">
              <a:buNone/>
            </a:pPr>
            <a:r>
              <a:rPr lang="en-US" altLang="zh-CN" sz="1800" dirty="0">
                <a:solidFill>
                  <a:schemeClr val="tx1"/>
                </a:solidFill>
              </a:rPr>
              <a:t> </a:t>
            </a:r>
            <a:endParaRPr lang="zh-CN" altLang="zh-CN" sz="1800" dirty="0">
              <a:solidFill>
                <a:schemeClr val="tx1"/>
              </a:solidFill>
            </a:endParaRPr>
          </a:p>
          <a:p>
            <a:pPr marL="0" indent="0">
              <a:buNone/>
            </a:pPr>
            <a:r>
              <a:rPr lang="zh-CN" altLang="zh-CN" sz="1800" b="1" dirty="0">
                <a:solidFill>
                  <a:schemeClr val="tx1"/>
                </a:solidFill>
              </a:rPr>
              <a:t>输出：</a:t>
            </a:r>
            <a:endParaRPr lang="zh-CN" altLang="zh-CN" sz="1800" dirty="0">
              <a:solidFill>
                <a:schemeClr val="tx1"/>
              </a:solidFill>
            </a:endParaRPr>
          </a:p>
          <a:p>
            <a:pPr marL="0" indent="0">
              <a:buNone/>
            </a:pPr>
            <a:r>
              <a:rPr lang="en-US" altLang="zh-CN" sz="1800" dirty="0">
                <a:solidFill>
                  <a:schemeClr val="tx1"/>
                </a:solidFill>
              </a:rPr>
              <a:t>n</a:t>
            </a:r>
            <a:r>
              <a:rPr lang="zh-CN" altLang="zh-CN" sz="1800" dirty="0">
                <a:solidFill>
                  <a:schemeClr val="tx1"/>
                </a:solidFill>
              </a:rPr>
              <a:t>行，每行为</a:t>
            </a:r>
            <a:r>
              <a:rPr lang="en-US" altLang="zh-CN" sz="1800" dirty="0">
                <a:solidFill>
                  <a:schemeClr val="tx1"/>
                </a:solidFill>
              </a:rPr>
              <a:t>yes</a:t>
            </a:r>
            <a:r>
              <a:rPr lang="zh-CN" altLang="zh-CN" sz="1800" dirty="0">
                <a:solidFill>
                  <a:schemeClr val="tx1"/>
                </a:solidFill>
              </a:rPr>
              <a:t>或</a:t>
            </a:r>
            <a:r>
              <a:rPr lang="en-US" altLang="zh-CN" sz="1800" dirty="0">
                <a:solidFill>
                  <a:schemeClr val="tx1"/>
                </a:solidFill>
              </a:rPr>
              <a:t>no</a:t>
            </a:r>
            <a:endParaRPr lang="zh-CN" altLang="zh-CN" sz="1800" dirty="0">
              <a:solidFill>
                <a:schemeClr val="tx1"/>
              </a:solidFill>
            </a:endParaRPr>
          </a:p>
        </p:txBody>
      </p:sp>
      <p:sp>
        <p:nvSpPr>
          <p:cNvPr id="5123" name="标题 1"/>
          <p:cNvSpPr>
            <a:spLocks noGrp="1"/>
          </p:cNvSpPr>
          <p:nvPr>
            <p:ph type="title"/>
          </p:nvPr>
        </p:nvSpPr>
        <p:spPr/>
        <p:txBody>
          <a:bodyPr/>
          <a:lstStyle/>
          <a:p>
            <a:r>
              <a:rPr lang="zh-CN" altLang="zh-CN" dirty="0"/>
              <a:t>找重复</a:t>
            </a:r>
          </a:p>
        </p:txBody>
      </p:sp>
    </p:spTree>
    <p:extLst>
      <p:ext uri="{BB962C8B-B14F-4D97-AF65-F5344CB8AC3E}">
        <p14:creationId xmlns:p14="http://schemas.microsoft.com/office/powerpoint/2010/main" val="3556240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2061006"/>
            <a:ext cx="2262188" cy="2387600"/>
          </a:xfrm>
        </p:spPr>
        <p:txBody>
          <a:bodyPr/>
          <a:lstStyle/>
          <a:p>
            <a:r>
              <a:rPr lang="zh-CN" altLang="en-US" dirty="0" smtClean="0"/>
              <a:t>平衡树</a:t>
            </a:r>
            <a:endParaRPr lang="zh-CN" altLang="en-US" dirty="0"/>
          </a:p>
        </p:txBody>
      </p:sp>
      <p:sp>
        <p:nvSpPr>
          <p:cNvPr id="3" name="副标题 2"/>
          <p:cNvSpPr>
            <a:spLocks noGrp="1"/>
          </p:cNvSpPr>
          <p:nvPr>
            <p:ph type="subTitle" idx="1"/>
          </p:nvPr>
        </p:nvSpPr>
        <p:spPr/>
        <p:txBody>
          <a:bodyPr/>
          <a:lstStyle/>
          <a:p>
            <a:endParaRPr lang="zh-CN" altLang="en-US"/>
          </a:p>
        </p:txBody>
      </p:sp>
      <p:sp>
        <p:nvSpPr>
          <p:cNvPr id="5" name="矩形 4"/>
          <p:cNvSpPr/>
          <p:nvPr/>
        </p:nvSpPr>
        <p:spPr>
          <a:xfrm>
            <a:off x="3249124" y="3525276"/>
            <a:ext cx="2950551" cy="923330"/>
          </a:xfrm>
          <a:prstGeom prst="rect">
            <a:avLst/>
          </a:prstGeom>
        </p:spPr>
        <p:txBody>
          <a:bodyPr wrap="none">
            <a:spAutoFit/>
          </a:bodyPr>
          <a:lstStyle/>
          <a:p>
            <a:r>
              <a:rPr lang="en-US" altLang="zh-CN" sz="5400" dirty="0">
                <a:solidFill>
                  <a:prstClr val="white"/>
                </a:solidFill>
                <a:latin typeface="Microsoft YaHei UI" panose="020B0503020204020204" pitchFamily="34" charset="-122"/>
                <a:ea typeface="Microsoft YaHei UI" panose="020B0503020204020204" pitchFamily="34" charset="-122"/>
                <a:cs typeface="+mj-cs"/>
              </a:rPr>
              <a:t>——AVL</a:t>
            </a:r>
            <a:endParaRPr lang="zh-CN" altLang="en-US" dirty="0"/>
          </a:p>
        </p:txBody>
      </p:sp>
    </p:spTree>
    <p:extLst>
      <p:ext uri="{BB962C8B-B14F-4D97-AF65-F5344CB8AC3E}">
        <p14:creationId xmlns:p14="http://schemas.microsoft.com/office/powerpoint/2010/main" val="25480109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AVL </a:t>
            </a:r>
            <a:r>
              <a:rPr lang="zh-CN" altLang="en-US" dirty="0" smtClean="0"/>
              <a:t>定义</a:t>
            </a:r>
            <a:endParaRPr lang="zh-CN" altLang="en-US" dirty="0"/>
          </a:p>
        </p:txBody>
      </p:sp>
      <p:sp>
        <p:nvSpPr>
          <p:cNvPr id="3" name="文本框 2"/>
          <p:cNvSpPr txBox="1"/>
          <p:nvPr/>
        </p:nvSpPr>
        <p:spPr>
          <a:xfrm>
            <a:off x="1443038" y="1757362"/>
            <a:ext cx="8086725" cy="2220351"/>
          </a:xfrm>
          <a:prstGeom prst="rect">
            <a:avLst/>
          </a:prstGeom>
          <a:noFill/>
        </p:spPr>
        <p:txBody>
          <a:bodyPr wrap="square" rtlCol="0">
            <a:spAutoFit/>
          </a:bodyPr>
          <a:lstStyle/>
          <a:p>
            <a:pPr>
              <a:lnSpc>
                <a:spcPct val="150000"/>
              </a:lnSpc>
            </a:pPr>
            <a:r>
              <a:rPr lang="en-US" altLang="zh-CN" sz="3200" dirty="0" smtClean="0"/>
              <a:t>AVL</a:t>
            </a:r>
            <a:r>
              <a:rPr lang="zh-CN" altLang="en-US" sz="3200" dirty="0" smtClean="0"/>
              <a:t>树是空树，或满足以下定义的树：</a:t>
            </a:r>
            <a:endParaRPr lang="en-US" altLang="zh-CN" sz="3200" dirty="0" smtClean="0"/>
          </a:p>
          <a:p>
            <a:pPr>
              <a:lnSpc>
                <a:spcPct val="150000"/>
              </a:lnSpc>
            </a:pPr>
            <a:r>
              <a:rPr lang="en-US" altLang="zh-CN" sz="3200" dirty="0" smtClean="0"/>
              <a:t>1</a:t>
            </a:r>
            <a:r>
              <a:rPr lang="zh-CN" altLang="en-US" sz="3200" dirty="0" smtClean="0"/>
              <a:t>、左右子树都是</a:t>
            </a:r>
            <a:r>
              <a:rPr lang="en-US" altLang="zh-CN" sz="3200" dirty="0" smtClean="0"/>
              <a:t>AVL</a:t>
            </a:r>
            <a:r>
              <a:rPr lang="zh-CN" altLang="en-US" sz="3200" dirty="0" smtClean="0"/>
              <a:t>树；</a:t>
            </a:r>
            <a:endParaRPr lang="en-US" altLang="zh-CN" sz="3200" dirty="0" smtClean="0"/>
          </a:p>
          <a:p>
            <a:pPr>
              <a:lnSpc>
                <a:spcPct val="150000"/>
              </a:lnSpc>
            </a:pPr>
            <a:r>
              <a:rPr lang="en-US" altLang="zh-CN" sz="3200" dirty="0" smtClean="0"/>
              <a:t>2</a:t>
            </a:r>
            <a:r>
              <a:rPr lang="zh-CN" altLang="en-US" sz="3200" dirty="0" smtClean="0"/>
              <a:t>、左右子树高度只差不超过</a:t>
            </a:r>
            <a:r>
              <a:rPr lang="en-US" altLang="zh-CN" sz="3200" dirty="0" smtClean="0"/>
              <a:t>1</a:t>
            </a:r>
            <a:r>
              <a:rPr lang="zh-CN" altLang="en-US" sz="3200" dirty="0" smtClean="0"/>
              <a:t>；</a:t>
            </a:r>
            <a:endParaRPr lang="zh-CN" altLang="en-US" sz="3200" dirty="0"/>
          </a:p>
        </p:txBody>
      </p:sp>
      <p:sp>
        <p:nvSpPr>
          <p:cNvPr id="4" name="文本框 3"/>
          <p:cNvSpPr txBox="1"/>
          <p:nvPr/>
        </p:nvSpPr>
        <p:spPr>
          <a:xfrm>
            <a:off x="1443038" y="4672013"/>
            <a:ext cx="6600825" cy="1077218"/>
          </a:xfrm>
          <a:prstGeom prst="rect">
            <a:avLst/>
          </a:prstGeom>
          <a:noFill/>
        </p:spPr>
        <p:txBody>
          <a:bodyPr wrap="square" rtlCol="0">
            <a:spAutoFit/>
          </a:bodyPr>
          <a:lstStyle/>
          <a:p>
            <a:r>
              <a:rPr lang="zh-CN" altLang="en-US" sz="3200" dirty="0" smtClean="0"/>
              <a:t>定义平衡因子：</a:t>
            </a:r>
            <a:endParaRPr lang="en-US" altLang="zh-CN" sz="3200" dirty="0" smtClean="0"/>
          </a:p>
          <a:p>
            <a:r>
              <a:rPr lang="zh-CN" altLang="en-US" sz="3200" dirty="0" smtClean="0"/>
              <a:t>左子树高度</a:t>
            </a:r>
            <a:r>
              <a:rPr lang="en-US" altLang="zh-CN" sz="3200" dirty="0" smtClean="0"/>
              <a:t>-</a:t>
            </a:r>
            <a:r>
              <a:rPr lang="zh-CN" altLang="en-US" sz="3200" dirty="0" smtClean="0"/>
              <a:t>右子树高度</a:t>
            </a:r>
            <a:endParaRPr lang="zh-CN" altLang="en-US" sz="3200" dirty="0"/>
          </a:p>
        </p:txBody>
      </p:sp>
    </p:spTree>
    <p:extLst>
      <p:ext uri="{BB962C8B-B14F-4D97-AF65-F5344CB8AC3E}">
        <p14:creationId xmlns:p14="http://schemas.microsoft.com/office/powerpoint/2010/main" val="195675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fade">
                                      <p:cBhvr>
                                        <p:cTn id="2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dirty="0" smtClean="0"/>
              <a:t>AVL</a:t>
            </a:r>
            <a:r>
              <a:rPr lang="zh-CN" altLang="en-US" dirty="0"/>
              <a:t>树</a:t>
            </a:r>
          </a:p>
        </p:txBody>
      </p:sp>
      <p:sp>
        <p:nvSpPr>
          <p:cNvPr id="27651" name="Rectangle 3"/>
          <p:cNvSpPr>
            <a:spLocks noGrp="1" noChangeArrowheads="1"/>
          </p:cNvSpPr>
          <p:nvPr>
            <p:ph type="body" idx="1"/>
          </p:nvPr>
        </p:nvSpPr>
        <p:spPr>
          <a:xfrm>
            <a:off x="1062224" y="1700555"/>
            <a:ext cx="4167753" cy="392521"/>
          </a:xfrm>
        </p:spPr>
        <p:txBody>
          <a:bodyPr>
            <a:noAutofit/>
          </a:bodyPr>
          <a:lstStyle/>
          <a:p>
            <a:r>
              <a:rPr lang="zh-CN" altLang="en-US" sz="3600" b="1" dirty="0">
                <a:solidFill>
                  <a:schemeClr val="tx1"/>
                </a:solidFill>
              </a:rPr>
              <a:t>举例</a:t>
            </a:r>
          </a:p>
        </p:txBody>
      </p:sp>
      <p:grpSp>
        <p:nvGrpSpPr>
          <p:cNvPr id="27652" name="Group 4"/>
          <p:cNvGrpSpPr>
            <a:grpSpLocks/>
          </p:cNvGrpSpPr>
          <p:nvPr/>
        </p:nvGrpSpPr>
        <p:grpSpPr bwMode="auto">
          <a:xfrm>
            <a:off x="6477000" y="2324100"/>
            <a:ext cx="3505200" cy="2247900"/>
            <a:chOff x="240" y="2112"/>
            <a:chExt cx="2318" cy="1745"/>
          </a:xfrm>
        </p:grpSpPr>
        <p:sp>
          <p:nvSpPr>
            <p:cNvPr id="27653" name="Oval 5"/>
            <p:cNvSpPr>
              <a:spLocks noChangeArrowheads="1"/>
            </p:cNvSpPr>
            <p:nvPr/>
          </p:nvSpPr>
          <p:spPr bwMode="auto">
            <a:xfrm>
              <a:off x="1203" y="2112"/>
              <a:ext cx="256" cy="272"/>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56</a:t>
              </a:r>
            </a:p>
          </p:txBody>
        </p:sp>
        <p:sp>
          <p:nvSpPr>
            <p:cNvPr id="27654" name="Oval 6"/>
            <p:cNvSpPr>
              <a:spLocks noChangeArrowheads="1"/>
            </p:cNvSpPr>
            <p:nvPr/>
          </p:nvSpPr>
          <p:spPr bwMode="auto">
            <a:xfrm>
              <a:off x="1742" y="2384"/>
              <a:ext cx="255" cy="271"/>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64</a:t>
              </a:r>
            </a:p>
          </p:txBody>
        </p:sp>
        <p:sp>
          <p:nvSpPr>
            <p:cNvPr id="27655" name="Oval 7"/>
            <p:cNvSpPr>
              <a:spLocks noChangeArrowheads="1"/>
            </p:cNvSpPr>
            <p:nvPr/>
          </p:nvSpPr>
          <p:spPr bwMode="auto">
            <a:xfrm>
              <a:off x="240" y="2733"/>
              <a:ext cx="254" cy="271"/>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5</a:t>
              </a:r>
            </a:p>
          </p:txBody>
        </p:sp>
        <p:sp>
          <p:nvSpPr>
            <p:cNvPr id="27656" name="Oval 8"/>
            <p:cNvSpPr>
              <a:spLocks noChangeArrowheads="1"/>
            </p:cNvSpPr>
            <p:nvPr/>
          </p:nvSpPr>
          <p:spPr bwMode="auto">
            <a:xfrm>
              <a:off x="2167" y="2733"/>
              <a:ext cx="255" cy="271"/>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92</a:t>
              </a:r>
            </a:p>
          </p:txBody>
        </p:sp>
        <p:sp>
          <p:nvSpPr>
            <p:cNvPr id="27657" name="Oval 9"/>
            <p:cNvSpPr>
              <a:spLocks noChangeArrowheads="1"/>
            </p:cNvSpPr>
            <p:nvPr/>
          </p:nvSpPr>
          <p:spPr bwMode="auto">
            <a:xfrm>
              <a:off x="1090" y="2733"/>
              <a:ext cx="255" cy="271"/>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37</a:t>
              </a:r>
            </a:p>
          </p:txBody>
        </p:sp>
        <p:sp>
          <p:nvSpPr>
            <p:cNvPr id="27658" name="Oval 10"/>
            <p:cNvSpPr>
              <a:spLocks noChangeArrowheads="1"/>
            </p:cNvSpPr>
            <p:nvPr/>
          </p:nvSpPr>
          <p:spPr bwMode="auto">
            <a:xfrm>
              <a:off x="2304" y="3552"/>
              <a:ext cx="254" cy="272"/>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88</a:t>
              </a:r>
            </a:p>
          </p:txBody>
        </p:sp>
        <p:sp>
          <p:nvSpPr>
            <p:cNvPr id="27659" name="Line 11"/>
            <p:cNvSpPr>
              <a:spLocks noChangeShapeType="1"/>
            </p:cNvSpPr>
            <p:nvPr/>
          </p:nvSpPr>
          <p:spPr bwMode="auto">
            <a:xfrm flipH="1">
              <a:off x="893" y="2267"/>
              <a:ext cx="310" cy="194"/>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0" name="Line 12"/>
            <p:cNvSpPr>
              <a:spLocks noChangeShapeType="1"/>
            </p:cNvSpPr>
            <p:nvPr/>
          </p:nvSpPr>
          <p:spPr bwMode="auto">
            <a:xfrm flipH="1">
              <a:off x="466" y="2609"/>
              <a:ext cx="224" cy="163"/>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1" name="Line 13"/>
            <p:cNvSpPr>
              <a:spLocks noChangeShapeType="1"/>
            </p:cNvSpPr>
            <p:nvPr/>
          </p:nvSpPr>
          <p:spPr bwMode="auto">
            <a:xfrm>
              <a:off x="1459" y="2267"/>
              <a:ext cx="283" cy="194"/>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2" name="Line 14"/>
            <p:cNvSpPr>
              <a:spLocks noChangeShapeType="1"/>
            </p:cNvSpPr>
            <p:nvPr/>
          </p:nvSpPr>
          <p:spPr bwMode="auto">
            <a:xfrm>
              <a:off x="893" y="2578"/>
              <a:ext cx="226" cy="194"/>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3" name="Line 15"/>
            <p:cNvSpPr>
              <a:spLocks noChangeShapeType="1"/>
            </p:cNvSpPr>
            <p:nvPr/>
          </p:nvSpPr>
          <p:spPr bwMode="auto">
            <a:xfrm flipH="1">
              <a:off x="841" y="2966"/>
              <a:ext cx="278" cy="267"/>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4" name="Line 16"/>
            <p:cNvSpPr>
              <a:spLocks noChangeShapeType="1"/>
            </p:cNvSpPr>
            <p:nvPr/>
          </p:nvSpPr>
          <p:spPr bwMode="auto">
            <a:xfrm>
              <a:off x="1969" y="2616"/>
              <a:ext cx="227" cy="156"/>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5" name="Line 17"/>
            <p:cNvSpPr>
              <a:spLocks noChangeShapeType="1"/>
            </p:cNvSpPr>
            <p:nvPr/>
          </p:nvSpPr>
          <p:spPr bwMode="auto">
            <a:xfrm flipH="1">
              <a:off x="2026" y="2993"/>
              <a:ext cx="216" cy="205"/>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6" name="Line 18"/>
            <p:cNvSpPr>
              <a:spLocks noChangeShapeType="1"/>
            </p:cNvSpPr>
            <p:nvPr/>
          </p:nvSpPr>
          <p:spPr bwMode="auto">
            <a:xfrm>
              <a:off x="2081" y="3391"/>
              <a:ext cx="271" cy="209"/>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7" name="Oval 19"/>
            <p:cNvSpPr>
              <a:spLocks noChangeArrowheads="1"/>
            </p:cNvSpPr>
            <p:nvPr/>
          </p:nvSpPr>
          <p:spPr bwMode="auto">
            <a:xfrm>
              <a:off x="382" y="3585"/>
              <a:ext cx="254" cy="272"/>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19</a:t>
              </a:r>
            </a:p>
          </p:txBody>
        </p:sp>
        <p:sp>
          <p:nvSpPr>
            <p:cNvPr id="27668" name="Line 20"/>
            <p:cNvSpPr>
              <a:spLocks noChangeShapeType="1"/>
            </p:cNvSpPr>
            <p:nvPr/>
          </p:nvSpPr>
          <p:spPr bwMode="auto">
            <a:xfrm flipH="1">
              <a:off x="552" y="3353"/>
              <a:ext cx="226" cy="232"/>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9" name="Oval 21"/>
            <p:cNvSpPr>
              <a:spLocks noChangeArrowheads="1"/>
            </p:cNvSpPr>
            <p:nvPr/>
          </p:nvSpPr>
          <p:spPr bwMode="auto">
            <a:xfrm>
              <a:off x="1855" y="3160"/>
              <a:ext cx="255" cy="270"/>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80</a:t>
              </a:r>
            </a:p>
          </p:txBody>
        </p:sp>
        <p:sp>
          <p:nvSpPr>
            <p:cNvPr id="27670" name="Oval 22"/>
            <p:cNvSpPr>
              <a:spLocks noChangeArrowheads="1"/>
            </p:cNvSpPr>
            <p:nvPr/>
          </p:nvSpPr>
          <p:spPr bwMode="auto">
            <a:xfrm>
              <a:off x="690" y="3137"/>
              <a:ext cx="255" cy="270"/>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21</a:t>
              </a:r>
            </a:p>
          </p:txBody>
        </p:sp>
        <p:sp>
          <p:nvSpPr>
            <p:cNvPr id="27671" name="Oval 23"/>
            <p:cNvSpPr>
              <a:spLocks noChangeArrowheads="1"/>
            </p:cNvSpPr>
            <p:nvPr/>
          </p:nvSpPr>
          <p:spPr bwMode="auto">
            <a:xfrm>
              <a:off x="665" y="2384"/>
              <a:ext cx="255" cy="271"/>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13</a:t>
              </a:r>
            </a:p>
          </p:txBody>
        </p:sp>
        <p:sp>
          <p:nvSpPr>
            <p:cNvPr id="27672" name="Line 24"/>
            <p:cNvSpPr>
              <a:spLocks noChangeShapeType="1"/>
            </p:cNvSpPr>
            <p:nvPr/>
          </p:nvSpPr>
          <p:spPr bwMode="auto">
            <a:xfrm flipH="1">
              <a:off x="1680" y="3408"/>
              <a:ext cx="216" cy="205"/>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73" name="Oval 25"/>
            <p:cNvSpPr>
              <a:spLocks noChangeArrowheads="1"/>
            </p:cNvSpPr>
            <p:nvPr/>
          </p:nvSpPr>
          <p:spPr bwMode="auto">
            <a:xfrm>
              <a:off x="1509" y="3575"/>
              <a:ext cx="255" cy="270"/>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75</a:t>
              </a:r>
            </a:p>
          </p:txBody>
        </p:sp>
      </p:grpSp>
      <p:sp>
        <p:nvSpPr>
          <p:cNvPr id="27674" name="Text Box 26"/>
          <p:cNvSpPr txBox="1">
            <a:spLocks noChangeArrowheads="1"/>
          </p:cNvSpPr>
          <p:nvPr/>
        </p:nvSpPr>
        <p:spPr bwMode="auto">
          <a:xfrm>
            <a:off x="3657600" y="5089526"/>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a:latin typeface="Tahoma" panose="020B0604030504040204" pitchFamily="34" charset="0"/>
              </a:rPr>
              <a:t>AVL</a:t>
            </a:r>
            <a:r>
              <a:rPr kumimoji="1" lang="zh-CN" altLang="en-US" sz="2000">
                <a:latin typeface="Tahoma" panose="020B0604030504040204" pitchFamily="34" charset="0"/>
              </a:rPr>
              <a:t>树</a:t>
            </a:r>
          </a:p>
        </p:txBody>
      </p:sp>
      <p:sp>
        <p:nvSpPr>
          <p:cNvPr id="27675" name="Text Box 27"/>
          <p:cNvSpPr txBox="1">
            <a:spLocks noChangeArrowheads="1"/>
          </p:cNvSpPr>
          <p:nvPr/>
        </p:nvSpPr>
        <p:spPr bwMode="auto">
          <a:xfrm>
            <a:off x="7696200" y="5089526"/>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a:latin typeface="Tahoma" panose="020B0604030504040204" pitchFamily="34" charset="0"/>
              </a:rPr>
              <a:t>非</a:t>
            </a:r>
            <a:r>
              <a:rPr kumimoji="1" lang="en-US" altLang="zh-CN" sz="2000">
                <a:latin typeface="Tahoma" panose="020B0604030504040204" pitchFamily="34" charset="0"/>
              </a:rPr>
              <a:t>AVL</a:t>
            </a:r>
            <a:r>
              <a:rPr kumimoji="1" lang="zh-CN" altLang="en-US" sz="2000">
                <a:latin typeface="Tahoma" panose="020B0604030504040204" pitchFamily="34" charset="0"/>
              </a:rPr>
              <a:t>树</a:t>
            </a:r>
          </a:p>
        </p:txBody>
      </p:sp>
      <p:grpSp>
        <p:nvGrpSpPr>
          <p:cNvPr id="27676" name="Group 28"/>
          <p:cNvGrpSpPr>
            <a:grpSpLocks/>
          </p:cNvGrpSpPr>
          <p:nvPr/>
        </p:nvGrpSpPr>
        <p:grpSpPr bwMode="auto">
          <a:xfrm>
            <a:off x="2667000" y="2362200"/>
            <a:ext cx="3124200" cy="2133600"/>
            <a:chOff x="720" y="3072"/>
            <a:chExt cx="1876" cy="911"/>
          </a:xfrm>
        </p:grpSpPr>
        <p:sp>
          <p:nvSpPr>
            <p:cNvPr id="27677" name="Oval 29"/>
            <p:cNvSpPr>
              <a:spLocks noChangeArrowheads="1"/>
            </p:cNvSpPr>
            <p:nvPr/>
          </p:nvSpPr>
          <p:spPr bwMode="auto">
            <a:xfrm>
              <a:off x="1584" y="3072"/>
              <a:ext cx="196" cy="191"/>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56</a:t>
              </a:r>
            </a:p>
          </p:txBody>
        </p:sp>
        <p:sp>
          <p:nvSpPr>
            <p:cNvPr id="27678" name="Oval 30"/>
            <p:cNvSpPr>
              <a:spLocks noChangeArrowheads="1"/>
            </p:cNvSpPr>
            <p:nvPr/>
          </p:nvSpPr>
          <p:spPr bwMode="auto">
            <a:xfrm>
              <a:off x="720" y="3508"/>
              <a:ext cx="195" cy="190"/>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5</a:t>
              </a:r>
            </a:p>
          </p:txBody>
        </p:sp>
        <p:sp>
          <p:nvSpPr>
            <p:cNvPr id="27679" name="Line 31"/>
            <p:cNvSpPr>
              <a:spLocks noChangeShapeType="1"/>
            </p:cNvSpPr>
            <p:nvPr/>
          </p:nvSpPr>
          <p:spPr bwMode="auto">
            <a:xfrm flipH="1">
              <a:off x="1220" y="3168"/>
              <a:ext cx="364" cy="149"/>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0" name="Line 32"/>
            <p:cNvSpPr>
              <a:spLocks noChangeShapeType="1"/>
            </p:cNvSpPr>
            <p:nvPr/>
          </p:nvSpPr>
          <p:spPr bwMode="auto">
            <a:xfrm flipH="1">
              <a:off x="893" y="3421"/>
              <a:ext cx="172" cy="114"/>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1" name="Line 33"/>
            <p:cNvSpPr>
              <a:spLocks noChangeShapeType="1"/>
            </p:cNvSpPr>
            <p:nvPr/>
          </p:nvSpPr>
          <p:spPr bwMode="auto">
            <a:xfrm>
              <a:off x="1776" y="3168"/>
              <a:ext cx="288" cy="15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2" name="Line 34"/>
            <p:cNvSpPr>
              <a:spLocks noChangeShapeType="1"/>
            </p:cNvSpPr>
            <p:nvPr/>
          </p:nvSpPr>
          <p:spPr bwMode="auto">
            <a:xfrm>
              <a:off x="1220" y="3399"/>
              <a:ext cx="173" cy="136"/>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3" name="Line 35"/>
            <p:cNvSpPr>
              <a:spLocks noChangeShapeType="1"/>
            </p:cNvSpPr>
            <p:nvPr/>
          </p:nvSpPr>
          <p:spPr bwMode="auto">
            <a:xfrm flipH="1">
              <a:off x="1180" y="3671"/>
              <a:ext cx="213" cy="187"/>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4" name="Line 36"/>
            <p:cNvSpPr>
              <a:spLocks noChangeShapeType="1"/>
            </p:cNvSpPr>
            <p:nvPr/>
          </p:nvSpPr>
          <p:spPr bwMode="auto">
            <a:xfrm>
              <a:off x="2238" y="3427"/>
              <a:ext cx="174" cy="109"/>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5" name="Line 37"/>
            <p:cNvSpPr>
              <a:spLocks noChangeShapeType="1"/>
            </p:cNvSpPr>
            <p:nvPr/>
          </p:nvSpPr>
          <p:spPr bwMode="auto">
            <a:xfrm flipH="1">
              <a:off x="1920" y="3409"/>
              <a:ext cx="215" cy="143"/>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6" name="Line 38"/>
            <p:cNvSpPr>
              <a:spLocks noChangeShapeType="1"/>
            </p:cNvSpPr>
            <p:nvPr/>
          </p:nvSpPr>
          <p:spPr bwMode="auto">
            <a:xfrm>
              <a:off x="1872" y="3648"/>
              <a:ext cx="192" cy="192"/>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7" name="Oval 39"/>
            <p:cNvSpPr>
              <a:spLocks noChangeArrowheads="1"/>
            </p:cNvSpPr>
            <p:nvPr/>
          </p:nvSpPr>
          <p:spPr bwMode="auto">
            <a:xfrm>
              <a:off x="1776" y="3504"/>
              <a:ext cx="196" cy="189"/>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64</a:t>
              </a:r>
            </a:p>
          </p:txBody>
        </p:sp>
        <p:sp>
          <p:nvSpPr>
            <p:cNvPr id="27688" name="Oval 40"/>
            <p:cNvSpPr>
              <a:spLocks noChangeArrowheads="1"/>
            </p:cNvSpPr>
            <p:nvPr/>
          </p:nvSpPr>
          <p:spPr bwMode="auto">
            <a:xfrm>
              <a:off x="1065" y="3791"/>
              <a:ext cx="195" cy="189"/>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19</a:t>
              </a:r>
            </a:p>
          </p:txBody>
        </p:sp>
        <p:sp>
          <p:nvSpPr>
            <p:cNvPr id="27689" name="Oval 41"/>
            <p:cNvSpPr>
              <a:spLocks noChangeArrowheads="1"/>
            </p:cNvSpPr>
            <p:nvPr/>
          </p:nvSpPr>
          <p:spPr bwMode="auto">
            <a:xfrm>
              <a:off x="1046" y="3263"/>
              <a:ext cx="195" cy="190"/>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13</a:t>
              </a:r>
            </a:p>
          </p:txBody>
        </p:sp>
        <p:sp>
          <p:nvSpPr>
            <p:cNvPr id="27690" name="Line 42"/>
            <p:cNvSpPr>
              <a:spLocks noChangeShapeType="1"/>
            </p:cNvSpPr>
            <p:nvPr/>
          </p:nvSpPr>
          <p:spPr bwMode="auto">
            <a:xfrm flipH="1">
              <a:off x="2352" y="3600"/>
              <a:ext cx="144" cy="24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91" name="Oval 43"/>
            <p:cNvSpPr>
              <a:spLocks noChangeArrowheads="1"/>
            </p:cNvSpPr>
            <p:nvPr/>
          </p:nvSpPr>
          <p:spPr bwMode="auto">
            <a:xfrm>
              <a:off x="1968" y="3792"/>
              <a:ext cx="196" cy="190"/>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75</a:t>
              </a:r>
            </a:p>
          </p:txBody>
        </p:sp>
        <p:sp>
          <p:nvSpPr>
            <p:cNvPr id="27692" name="Oval 44"/>
            <p:cNvSpPr>
              <a:spLocks noChangeArrowheads="1"/>
            </p:cNvSpPr>
            <p:nvPr/>
          </p:nvSpPr>
          <p:spPr bwMode="auto">
            <a:xfrm>
              <a:off x="1632" y="3792"/>
              <a:ext cx="194" cy="191"/>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37</a:t>
              </a:r>
            </a:p>
          </p:txBody>
        </p:sp>
        <p:sp>
          <p:nvSpPr>
            <p:cNvPr id="27693" name="Line 45"/>
            <p:cNvSpPr>
              <a:spLocks noChangeShapeType="1"/>
            </p:cNvSpPr>
            <p:nvPr/>
          </p:nvSpPr>
          <p:spPr bwMode="auto">
            <a:xfrm>
              <a:off x="1536" y="3648"/>
              <a:ext cx="144" cy="144"/>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94" name="Oval 46"/>
            <p:cNvSpPr>
              <a:spLocks noChangeArrowheads="1"/>
            </p:cNvSpPr>
            <p:nvPr/>
          </p:nvSpPr>
          <p:spPr bwMode="auto">
            <a:xfrm>
              <a:off x="2064" y="3264"/>
              <a:ext cx="195" cy="190"/>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80</a:t>
              </a:r>
            </a:p>
          </p:txBody>
        </p:sp>
        <p:sp>
          <p:nvSpPr>
            <p:cNvPr id="27695" name="Oval 47"/>
            <p:cNvSpPr>
              <a:spLocks noChangeArrowheads="1"/>
            </p:cNvSpPr>
            <p:nvPr/>
          </p:nvSpPr>
          <p:spPr bwMode="auto">
            <a:xfrm>
              <a:off x="2400" y="3504"/>
              <a:ext cx="196" cy="190"/>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92</a:t>
              </a:r>
            </a:p>
          </p:txBody>
        </p:sp>
        <p:sp>
          <p:nvSpPr>
            <p:cNvPr id="27696" name="Oval 48"/>
            <p:cNvSpPr>
              <a:spLocks noChangeArrowheads="1"/>
            </p:cNvSpPr>
            <p:nvPr/>
          </p:nvSpPr>
          <p:spPr bwMode="auto">
            <a:xfrm>
              <a:off x="2208" y="3792"/>
              <a:ext cx="195" cy="191"/>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88</a:t>
              </a:r>
            </a:p>
          </p:txBody>
        </p:sp>
        <p:sp>
          <p:nvSpPr>
            <p:cNvPr id="27697" name="Oval 49"/>
            <p:cNvSpPr>
              <a:spLocks noChangeArrowheads="1"/>
            </p:cNvSpPr>
            <p:nvPr/>
          </p:nvSpPr>
          <p:spPr bwMode="auto">
            <a:xfrm>
              <a:off x="1371" y="3508"/>
              <a:ext cx="196" cy="190"/>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66"/>
                  </a:solidFill>
                  <a:latin typeface="Times New Roman" panose="02020603050405020304" pitchFamily="18" charset="0"/>
                  <a:ea typeface="楷体_GB2312" pitchFamily="49" charset="-122"/>
                </a:rPr>
                <a:t>21</a:t>
              </a:r>
            </a:p>
          </p:txBody>
        </p:sp>
      </p:grpSp>
    </p:spTree>
    <p:extLst>
      <p:ext uri="{BB962C8B-B14F-4D97-AF65-F5344CB8AC3E}">
        <p14:creationId xmlns:p14="http://schemas.microsoft.com/office/powerpoint/2010/main" val="38606699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dirty="0" smtClean="0"/>
              <a:t>AVL</a:t>
            </a:r>
            <a:r>
              <a:rPr lang="zh-CN" altLang="en-US" dirty="0"/>
              <a:t>树</a:t>
            </a:r>
          </a:p>
        </p:txBody>
      </p:sp>
      <p:sp>
        <p:nvSpPr>
          <p:cNvPr id="27651" name="Rectangle 3"/>
          <p:cNvSpPr>
            <a:spLocks noGrp="1" noChangeArrowheads="1"/>
          </p:cNvSpPr>
          <p:nvPr>
            <p:ph type="body" idx="1"/>
          </p:nvPr>
        </p:nvSpPr>
        <p:spPr>
          <a:xfrm>
            <a:off x="1053259" y="1276382"/>
            <a:ext cx="4167753" cy="786926"/>
          </a:xfrm>
        </p:spPr>
        <p:txBody>
          <a:bodyPr>
            <a:noAutofit/>
          </a:bodyPr>
          <a:lstStyle/>
          <a:p>
            <a:r>
              <a:rPr lang="zh-CN" altLang="en-US" sz="3600" b="1" dirty="0" smtClean="0">
                <a:solidFill>
                  <a:schemeClr val="tx1"/>
                </a:solidFill>
              </a:rPr>
              <a:t>节点定义</a:t>
            </a:r>
            <a:endParaRPr lang="zh-CN" altLang="en-US" sz="3600" b="1" dirty="0">
              <a:solidFill>
                <a:schemeClr val="tx1"/>
              </a:solidFill>
            </a:endParaRPr>
          </a:p>
        </p:txBody>
      </p:sp>
      <p:sp>
        <p:nvSpPr>
          <p:cNvPr id="2" name="文本框 1"/>
          <p:cNvSpPr txBox="1"/>
          <p:nvPr/>
        </p:nvSpPr>
        <p:spPr>
          <a:xfrm>
            <a:off x="2581834" y="2015211"/>
            <a:ext cx="6544235" cy="1754326"/>
          </a:xfrm>
          <a:prstGeom prst="rect">
            <a:avLst/>
          </a:prstGeom>
          <a:noFill/>
        </p:spPr>
        <p:txBody>
          <a:bodyPr wrap="square" rtlCol="0">
            <a:spAutoFit/>
          </a:bodyPr>
          <a:lstStyle/>
          <a:p>
            <a:r>
              <a:rPr lang="en-US" altLang="zh-CN" sz="3600" dirty="0" err="1" smtClean="0"/>
              <a:t>struct</a:t>
            </a:r>
            <a:r>
              <a:rPr lang="en-US" altLang="zh-CN" sz="3600" dirty="0" smtClean="0"/>
              <a:t> node{</a:t>
            </a:r>
          </a:p>
          <a:p>
            <a:r>
              <a:rPr lang="en-US" altLang="zh-CN" sz="3600" dirty="0" smtClean="0"/>
              <a:t>	</a:t>
            </a:r>
            <a:r>
              <a:rPr lang="en-US" altLang="zh-CN" sz="3600" dirty="0" err="1" smtClean="0"/>
              <a:t>int</a:t>
            </a:r>
            <a:r>
              <a:rPr lang="en-US" altLang="zh-CN" sz="3600" dirty="0" smtClean="0"/>
              <a:t> </a:t>
            </a:r>
            <a:r>
              <a:rPr lang="en-US" altLang="zh-CN" sz="3600" dirty="0" err="1" smtClean="0"/>
              <a:t>left,right,height,key</a:t>
            </a:r>
            <a:r>
              <a:rPr lang="en-US" altLang="zh-CN" sz="3600" dirty="0" smtClean="0"/>
              <a:t>;</a:t>
            </a:r>
            <a:endParaRPr lang="en-US" altLang="zh-CN" sz="3600" dirty="0"/>
          </a:p>
          <a:p>
            <a:r>
              <a:rPr lang="en-US" altLang="zh-CN" sz="3600" dirty="0" smtClean="0"/>
              <a:t>}</a:t>
            </a:r>
            <a:endParaRPr lang="zh-CN" altLang="en-US" sz="3600" dirty="0"/>
          </a:p>
        </p:txBody>
      </p:sp>
      <p:sp>
        <p:nvSpPr>
          <p:cNvPr id="3" name="文本框 2"/>
          <p:cNvSpPr txBox="1"/>
          <p:nvPr/>
        </p:nvSpPr>
        <p:spPr>
          <a:xfrm>
            <a:off x="3299011" y="3275447"/>
            <a:ext cx="5549152" cy="400110"/>
          </a:xfrm>
          <a:prstGeom prst="rect">
            <a:avLst/>
          </a:prstGeom>
          <a:noFill/>
        </p:spPr>
        <p:txBody>
          <a:bodyPr wrap="square" rtlCol="0">
            <a:spAutoFit/>
          </a:bodyPr>
          <a:lstStyle/>
          <a:p>
            <a:r>
              <a:rPr lang="en-US" altLang="zh-CN" sz="2000" dirty="0" smtClean="0"/>
              <a:t>//</a:t>
            </a:r>
            <a:r>
              <a:rPr lang="zh-CN" altLang="en-US" sz="2000" dirty="0" smtClean="0"/>
              <a:t>左子树地址、右子树地址、树的高度、点的值</a:t>
            </a:r>
            <a:endParaRPr lang="zh-CN" altLang="en-US" sz="2000" dirty="0"/>
          </a:p>
        </p:txBody>
      </p:sp>
      <p:sp>
        <p:nvSpPr>
          <p:cNvPr id="52" name="文本框 51"/>
          <p:cNvSpPr txBox="1"/>
          <p:nvPr/>
        </p:nvSpPr>
        <p:spPr>
          <a:xfrm>
            <a:off x="2581834" y="4507891"/>
            <a:ext cx="6544235" cy="2308324"/>
          </a:xfrm>
          <a:prstGeom prst="rect">
            <a:avLst/>
          </a:prstGeom>
          <a:noFill/>
        </p:spPr>
        <p:txBody>
          <a:bodyPr wrap="square" rtlCol="0">
            <a:spAutoFit/>
          </a:bodyPr>
          <a:lstStyle/>
          <a:p>
            <a:r>
              <a:rPr lang="en-US" altLang="zh-CN" sz="3600" dirty="0" err="1"/>
              <a:t>i</a:t>
            </a:r>
            <a:r>
              <a:rPr lang="en-US" altLang="zh-CN" sz="3600" dirty="0" err="1" smtClean="0"/>
              <a:t>nt</a:t>
            </a:r>
            <a:r>
              <a:rPr lang="en-US" altLang="zh-CN" sz="3600" dirty="0" smtClean="0"/>
              <a:t> h(</a:t>
            </a:r>
            <a:r>
              <a:rPr lang="en-US" altLang="zh-CN" sz="3600" dirty="0" err="1" smtClean="0"/>
              <a:t>int</a:t>
            </a:r>
            <a:r>
              <a:rPr lang="en-US" altLang="zh-CN" sz="3600" dirty="0" smtClean="0"/>
              <a:t> </a:t>
            </a:r>
            <a:r>
              <a:rPr lang="en-US" altLang="zh-CN" sz="3600" dirty="0" err="1" smtClean="0"/>
              <a:t>rt</a:t>
            </a:r>
            <a:r>
              <a:rPr lang="en-US" altLang="zh-CN" sz="3600" dirty="0" smtClean="0"/>
              <a:t>){</a:t>
            </a:r>
          </a:p>
          <a:p>
            <a:r>
              <a:rPr lang="en-US" altLang="zh-CN" sz="3600" dirty="0" smtClean="0"/>
              <a:t>	if(</a:t>
            </a:r>
            <a:r>
              <a:rPr lang="en-US" altLang="zh-CN" sz="3600" dirty="0" err="1" smtClean="0"/>
              <a:t>rt</a:t>
            </a:r>
            <a:r>
              <a:rPr lang="en-US" altLang="zh-CN" sz="3600" dirty="0" smtClean="0"/>
              <a:t>==0) return -1;</a:t>
            </a:r>
          </a:p>
          <a:p>
            <a:r>
              <a:rPr lang="en-US" altLang="zh-CN" sz="3600" dirty="0"/>
              <a:t>	</a:t>
            </a:r>
            <a:r>
              <a:rPr lang="en-US" altLang="zh-CN" sz="3600" dirty="0" smtClean="0"/>
              <a:t>return no[</a:t>
            </a:r>
            <a:r>
              <a:rPr lang="en-US" altLang="zh-CN" sz="3600" dirty="0" err="1" smtClean="0"/>
              <a:t>rt</a:t>
            </a:r>
            <a:r>
              <a:rPr lang="en-US" altLang="zh-CN" sz="3600" dirty="0" smtClean="0"/>
              <a:t>].height;</a:t>
            </a:r>
            <a:endParaRPr lang="en-US" altLang="zh-CN" sz="3600" dirty="0"/>
          </a:p>
          <a:p>
            <a:r>
              <a:rPr lang="en-US" altLang="zh-CN" sz="3600" dirty="0" smtClean="0"/>
              <a:t>}</a:t>
            </a:r>
            <a:endParaRPr lang="zh-CN" altLang="en-US" sz="3600" dirty="0"/>
          </a:p>
        </p:txBody>
      </p:sp>
      <p:sp>
        <p:nvSpPr>
          <p:cNvPr id="53" name="Rectangle 3"/>
          <p:cNvSpPr txBox="1">
            <a:spLocks noChangeArrowheads="1"/>
          </p:cNvSpPr>
          <p:nvPr/>
        </p:nvSpPr>
        <p:spPr>
          <a:xfrm>
            <a:off x="1053258" y="3702527"/>
            <a:ext cx="4167753" cy="786926"/>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lang="zh-CN" sz="1600" kern="1200">
                <a:solidFill>
                  <a:schemeClr val="bg1">
                    <a:lumMod val="50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lang="zh-CN" sz="1400" kern="1200">
                <a:solidFill>
                  <a:schemeClr val="bg1">
                    <a:lumMod val="50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lang="zh-CN" sz="1200" kern="1200">
                <a:solidFill>
                  <a:schemeClr val="bg1">
                    <a:lumMod val="50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lang="zh-CN" sz="1100" kern="1200">
                <a:solidFill>
                  <a:schemeClr val="bg1">
                    <a:lumMod val="50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lang="zh-CN" sz="1100" kern="1200">
                <a:solidFill>
                  <a:schemeClr val="bg1">
                    <a:lumMod val="50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a:lstStyle>
          <a:p>
            <a:r>
              <a:rPr lang="zh-CN" altLang="en-US" sz="3600" b="1" dirty="0" smtClean="0">
                <a:solidFill>
                  <a:schemeClr val="tx1"/>
                </a:solidFill>
              </a:rPr>
              <a:t>获取节点高度：</a:t>
            </a:r>
            <a:endParaRPr lang="zh-CN" altLang="en-US" sz="3600" b="1" dirty="0">
              <a:solidFill>
                <a:schemeClr val="tx1"/>
              </a:solidFill>
            </a:endParaRPr>
          </a:p>
        </p:txBody>
      </p:sp>
      <p:sp>
        <p:nvSpPr>
          <p:cNvPr id="54" name="文本框 53"/>
          <p:cNvSpPr txBox="1"/>
          <p:nvPr/>
        </p:nvSpPr>
        <p:spPr>
          <a:xfrm>
            <a:off x="7628963" y="5163434"/>
            <a:ext cx="5549152" cy="400110"/>
          </a:xfrm>
          <a:prstGeom prst="rect">
            <a:avLst/>
          </a:prstGeom>
          <a:noFill/>
        </p:spPr>
        <p:txBody>
          <a:bodyPr wrap="square" rtlCol="0">
            <a:spAutoFit/>
          </a:bodyPr>
          <a:lstStyle/>
          <a:p>
            <a:r>
              <a:rPr lang="en-US" altLang="zh-CN" sz="2000" dirty="0" smtClean="0"/>
              <a:t>//</a:t>
            </a:r>
            <a:r>
              <a:rPr lang="zh-CN" altLang="en-US" sz="2000" dirty="0" smtClean="0"/>
              <a:t>当</a:t>
            </a:r>
            <a:r>
              <a:rPr lang="en-US" altLang="zh-CN" sz="2000" dirty="0" err="1" smtClean="0"/>
              <a:t>rt</a:t>
            </a:r>
            <a:r>
              <a:rPr lang="en-US" altLang="zh-CN" sz="2000" dirty="0" smtClean="0"/>
              <a:t>==0</a:t>
            </a:r>
            <a:r>
              <a:rPr lang="zh-CN" altLang="en-US" sz="2000" dirty="0" smtClean="0"/>
              <a:t>，说明该子树为空</a:t>
            </a:r>
            <a:endParaRPr lang="zh-CN" altLang="en-US" sz="2000" dirty="0"/>
          </a:p>
        </p:txBody>
      </p:sp>
    </p:spTree>
    <p:extLst>
      <p:ext uri="{BB962C8B-B14F-4D97-AF65-F5344CB8AC3E}">
        <p14:creationId xmlns:p14="http://schemas.microsoft.com/office/powerpoint/2010/main" val="35941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2">
                                            <p:txEl>
                                              <p:pRg st="0" end="0"/>
                                            </p:txEl>
                                          </p:spTgt>
                                        </p:tgtEl>
                                        <p:attrNameLst>
                                          <p:attrName>style.visibility</p:attrName>
                                        </p:attrNameLst>
                                      </p:cBhvr>
                                      <p:to>
                                        <p:strVal val="visible"/>
                                      </p:to>
                                    </p:set>
                                    <p:animEffect transition="in" filter="fade">
                                      <p:cBhvr>
                                        <p:cTn id="32" dur="500"/>
                                        <p:tgtEl>
                                          <p:spTgt spid="5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2">
                                            <p:txEl>
                                              <p:pRg st="1" end="1"/>
                                            </p:txEl>
                                          </p:spTgt>
                                        </p:tgtEl>
                                        <p:attrNameLst>
                                          <p:attrName>style.visibility</p:attrName>
                                        </p:attrNameLst>
                                      </p:cBhvr>
                                      <p:to>
                                        <p:strVal val="visible"/>
                                      </p:to>
                                    </p:set>
                                    <p:animEffect transition="in" filter="fade">
                                      <p:cBhvr>
                                        <p:cTn id="37" dur="500"/>
                                        <p:tgtEl>
                                          <p:spTgt spid="5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2">
                                            <p:txEl>
                                              <p:pRg st="2" end="2"/>
                                            </p:txEl>
                                          </p:spTgt>
                                        </p:tgtEl>
                                        <p:attrNameLst>
                                          <p:attrName>style.visibility</p:attrName>
                                        </p:attrNameLst>
                                      </p:cBhvr>
                                      <p:to>
                                        <p:strVal val="visible"/>
                                      </p:to>
                                    </p:set>
                                    <p:animEffect transition="in" filter="fade">
                                      <p:cBhvr>
                                        <p:cTn id="42" dur="500"/>
                                        <p:tgtEl>
                                          <p:spTgt spid="52">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2">
                                            <p:txEl>
                                              <p:pRg st="3" end="3"/>
                                            </p:txEl>
                                          </p:spTgt>
                                        </p:tgtEl>
                                        <p:attrNameLst>
                                          <p:attrName>style.visibility</p:attrName>
                                        </p:attrNameLst>
                                      </p:cBhvr>
                                      <p:to>
                                        <p:strVal val="visible"/>
                                      </p:to>
                                    </p:set>
                                    <p:animEffect transition="in" filter="fade">
                                      <p:cBhvr>
                                        <p:cTn id="47" dur="500"/>
                                        <p:tgtEl>
                                          <p:spTgt spid="52">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fade">
                                      <p:cBhvr>
                                        <p:cTn id="5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52" grpId="0" build="p"/>
      <p:bldP spid="53" grpId="0"/>
      <p:bldP spid="5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b="1" dirty="0" smtClean="0"/>
              <a:t>AVL</a:t>
            </a:r>
            <a:r>
              <a:rPr lang="zh-CN" altLang="en-US" b="1" dirty="0" smtClean="0"/>
              <a:t>树     插入</a:t>
            </a:r>
            <a:r>
              <a:rPr lang="zh-CN" altLang="en-US" b="1" dirty="0"/>
              <a:t>操作</a:t>
            </a:r>
          </a:p>
        </p:txBody>
      </p:sp>
      <p:sp>
        <p:nvSpPr>
          <p:cNvPr id="28675" name="Rectangle 3"/>
          <p:cNvSpPr>
            <a:spLocks noGrp="1" noChangeArrowheads="1"/>
          </p:cNvSpPr>
          <p:nvPr>
            <p:ph type="body" idx="1"/>
          </p:nvPr>
        </p:nvSpPr>
        <p:spPr>
          <a:xfrm>
            <a:off x="838201" y="1825625"/>
            <a:ext cx="9462246" cy="4351338"/>
          </a:xfrm>
        </p:spPr>
        <p:txBody>
          <a:bodyPr>
            <a:normAutofit/>
          </a:bodyPr>
          <a:lstStyle/>
          <a:p>
            <a:r>
              <a:rPr lang="zh-CN" altLang="en-US" sz="2800" dirty="0" smtClean="0"/>
              <a:t>当</a:t>
            </a:r>
            <a:r>
              <a:rPr lang="zh-CN" altLang="en-US" sz="2800" dirty="0"/>
              <a:t>插入一个</a:t>
            </a:r>
            <a:r>
              <a:rPr lang="en-US" altLang="zh-CN" sz="2800" dirty="0"/>
              <a:t>key=x</a:t>
            </a:r>
            <a:r>
              <a:rPr lang="zh-CN" altLang="en-US" sz="2800" dirty="0"/>
              <a:t>的新节点后，只有从插入点到根节点的路径上的点的平衡可能被改变，我们需要</a:t>
            </a:r>
            <a:r>
              <a:rPr lang="zh-CN" altLang="en-US" sz="2800" dirty="0">
                <a:solidFill>
                  <a:srgbClr val="FF0000"/>
                </a:solidFill>
              </a:rPr>
              <a:t>从下向上</a:t>
            </a:r>
            <a:r>
              <a:rPr lang="zh-CN" altLang="en-US" sz="2800" dirty="0"/>
              <a:t>依次维护路径上的每一个点，重新平衡这棵树。</a:t>
            </a:r>
          </a:p>
        </p:txBody>
      </p:sp>
    </p:spTree>
    <p:extLst>
      <p:ext uri="{BB962C8B-B14F-4D97-AF65-F5344CB8AC3E}">
        <p14:creationId xmlns:p14="http://schemas.microsoft.com/office/powerpoint/2010/main" val="36723442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blinds(horizontal)">
                                      <p:cBhvr>
                                        <p:cTn id="7" dur="500"/>
                                        <p:tgtEl>
                                          <p:spTgt spid="286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b="1" dirty="0"/>
              <a:t>AVL</a:t>
            </a:r>
            <a:r>
              <a:rPr lang="zh-CN" altLang="en-US" b="1" dirty="0"/>
              <a:t>树     插入操作</a:t>
            </a:r>
            <a:endParaRPr lang="zh-CN" altLang="en-US" dirty="0"/>
          </a:p>
        </p:txBody>
      </p:sp>
      <p:sp>
        <p:nvSpPr>
          <p:cNvPr id="29699" name="Rectangle 3"/>
          <p:cNvSpPr>
            <a:spLocks noGrp="1" noChangeArrowheads="1"/>
          </p:cNvSpPr>
          <p:nvPr>
            <p:ph type="body" idx="1"/>
          </p:nvPr>
        </p:nvSpPr>
        <p:spPr>
          <a:xfrm>
            <a:off x="900954" y="1655295"/>
            <a:ext cx="10582834" cy="4799293"/>
          </a:xfrm>
        </p:spPr>
        <p:txBody>
          <a:bodyPr>
            <a:normAutofit fontScale="70000" lnSpcReduction="20000"/>
          </a:bodyPr>
          <a:lstStyle/>
          <a:p>
            <a:r>
              <a:rPr lang="zh-CN" altLang="en-US" sz="5800" b="1" dirty="0" smtClean="0">
                <a:solidFill>
                  <a:schemeClr val="tx1"/>
                </a:solidFill>
              </a:rPr>
              <a:t>插入</a:t>
            </a:r>
            <a:r>
              <a:rPr lang="zh-CN" altLang="en-US" sz="5800" b="1" dirty="0">
                <a:solidFill>
                  <a:schemeClr val="tx1"/>
                </a:solidFill>
              </a:rPr>
              <a:t>分类</a:t>
            </a:r>
          </a:p>
          <a:p>
            <a:r>
              <a:rPr lang="zh-CN" altLang="en-US" sz="2800" dirty="0">
                <a:cs typeface="Arial" panose="020B0604020202020204" pitchFamily="34" charset="0"/>
              </a:rPr>
              <a:t>假设需要重新平衡的节点为</a:t>
            </a:r>
            <a:r>
              <a:rPr lang="en-US" altLang="zh-CN" sz="2800" dirty="0">
                <a:cs typeface="Arial" panose="020B0604020202020204" pitchFamily="34" charset="0"/>
              </a:rPr>
              <a:t>a,</a:t>
            </a:r>
            <a:r>
              <a:rPr lang="zh-CN" altLang="en-US" sz="2800" dirty="0">
                <a:cs typeface="Arial" panose="020B0604020202020204" pitchFamily="34" charset="0"/>
              </a:rPr>
              <a:t>不平衡时左右子树高度差一定为</a:t>
            </a:r>
            <a:r>
              <a:rPr lang="en-US" altLang="zh-CN" sz="2800" dirty="0">
                <a:cs typeface="Arial" panose="020B0604020202020204" pitchFamily="34" charset="0"/>
              </a:rPr>
              <a:t>2</a:t>
            </a:r>
            <a:r>
              <a:rPr lang="zh-CN" altLang="en-US" sz="2800" dirty="0">
                <a:cs typeface="Arial" panose="020B0604020202020204" pitchFamily="34" charset="0"/>
              </a:rPr>
              <a:t>，有以下四种情况：</a:t>
            </a:r>
          </a:p>
          <a:p>
            <a:r>
              <a:rPr lang="en-US" altLang="zh-CN" sz="2800" dirty="0">
                <a:cs typeface="Arial" panose="020B0604020202020204" pitchFamily="34" charset="0"/>
              </a:rPr>
              <a:t>(1)x</a:t>
            </a:r>
            <a:r>
              <a:rPr lang="zh-CN" altLang="en-US" sz="2800" dirty="0">
                <a:cs typeface="Arial" panose="020B0604020202020204" pitchFamily="34" charset="0"/>
              </a:rPr>
              <a:t>插在</a:t>
            </a:r>
            <a:r>
              <a:rPr lang="en-US" altLang="zh-CN" sz="2800" dirty="0">
                <a:cs typeface="Arial" panose="020B0604020202020204" pitchFamily="34" charset="0"/>
              </a:rPr>
              <a:t>a</a:t>
            </a:r>
            <a:r>
              <a:rPr lang="zh-CN" altLang="en-US" sz="2800" dirty="0">
                <a:cs typeface="Arial" panose="020B0604020202020204" pitchFamily="34" charset="0"/>
              </a:rPr>
              <a:t>的左儿子的左子树</a:t>
            </a:r>
          </a:p>
          <a:p>
            <a:r>
              <a:rPr lang="en-US" altLang="zh-CN" sz="2800" dirty="0">
                <a:cs typeface="Arial" panose="020B0604020202020204" pitchFamily="34" charset="0"/>
              </a:rPr>
              <a:t>(2)x</a:t>
            </a:r>
            <a:r>
              <a:rPr lang="zh-CN" altLang="en-US" sz="2800" dirty="0">
                <a:cs typeface="Arial" panose="020B0604020202020204" pitchFamily="34" charset="0"/>
              </a:rPr>
              <a:t>插在</a:t>
            </a:r>
            <a:r>
              <a:rPr lang="en-US" altLang="zh-CN" sz="2800" dirty="0">
                <a:cs typeface="Arial" panose="020B0604020202020204" pitchFamily="34" charset="0"/>
              </a:rPr>
              <a:t>a</a:t>
            </a:r>
            <a:r>
              <a:rPr lang="zh-CN" altLang="en-US" sz="2800" dirty="0">
                <a:cs typeface="Arial" panose="020B0604020202020204" pitchFamily="34" charset="0"/>
              </a:rPr>
              <a:t>的左儿子的右子树</a:t>
            </a:r>
          </a:p>
          <a:p>
            <a:r>
              <a:rPr lang="en-US" altLang="zh-CN" sz="2800" dirty="0">
                <a:cs typeface="Arial" panose="020B0604020202020204" pitchFamily="34" charset="0"/>
              </a:rPr>
              <a:t>(3)x</a:t>
            </a:r>
            <a:r>
              <a:rPr lang="zh-CN" altLang="en-US" sz="2800" dirty="0">
                <a:cs typeface="Arial" panose="020B0604020202020204" pitchFamily="34" charset="0"/>
              </a:rPr>
              <a:t>插在</a:t>
            </a:r>
            <a:r>
              <a:rPr lang="en-US" altLang="zh-CN" sz="2800" dirty="0">
                <a:cs typeface="Arial" panose="020B0604020202020204" pitchFamily="34" charset="0"/>
              </a:rPr>
              <a:t>a</a:t>
            </a:r>
            <a:r>
              <a:rPr lang="zh-CN" altLang="en-US" sz="2800" dirty="0">
                <a:cs typeface="Arial" panose="020B0604020202020204" pitchFamily="34" charset="0"/>
              </a:rPr>
              <a:t>的右儿子的左子树</a:t>
            </a:r>
          </a:p>
          <a:p>
            <a:r>
              <a:rPr lang="en-US" altLang="zh-CN" sz="2800" dirty="0">
                <a:cs typeface="Arial" panose="020B0604020202020204" pitchFamily="34" charset="0"/>
              </a:rPr>
              <a:t>(4)x</a:t>
            </a:r>
            <a:r>
              <a:rPr lang="zh-CN" altLang="en-US" sz="2800" dirty="0">
                <a:cs typeface="Arial" panose="020B0604020202020204" pitchFamily="34" charset="0"/>
              </a:rPr>
              <a:t>插在</a:t>
            </a:r>
            <a:r>
              <a:rPr lang="en-US" altLang="zh-CN" sz="2800" dirty="0">
                <a:cs typeface="Arial" panose="020B0604020202020204" pitchFamily="34" charset="0"/>
              </a:rPr>
              <a:t>a</a:t>
            </a:r>
            <a:r>
              <a:rPr lang="zh-CN" altLang="en-US" sz="2800" dirty="0">
                <a:cs typeface="Arial" panose="020B0604020202020204" pitchFamily="34" charset="0"/>
              </a:rPr>
              <a:t>的右儿子的右子树</a:t>
            </a:r>
          </a:p>
          <a:p>
            <a:r>
              <a:rPr lang="zh-CN" altLang="en-US" sz="2800" dirty="0">
                <a:cs typeface="Arial" panose="020B0604020202020204" pitchFamily="34" charset="0"/>
              </a:rPr>
              <a:t>其中</a:t>
            </a:r>
            <a:r>
              <a:rPr lang="en-US" altLang="zh-CN" sz="2800" dirty="0">
                <a:cs typeface="Arial" panose="020B0604020202020204" pitchFamily="34" charset="0"/>
              </a:rPr>
              <a:t>(1)</a:t>
            </a:r>
            <a:r>
              <a:rPr lang="zh-CN" altLang="en-US" sz="2800" dirty="0">
                <a:cs typeface="Arial" panose="020B0604020202020204" pitchFamily="34" charset="0"/>
              </a:rPr>
              <a:t>和</a:t>
            </a:r>
            <a:r>
              <a:rPr lang="en-US" altLang="zh-CN" sz="2800" dirty="0">
                <a:cs typeface="Arial" panose="020B0604020202020204" pitchFamily="34" charset="0"/>
              </a:rPr>
              <a:t>(4)</a:t>
            </a:r>
            <a:r>
              <a:rPr lang="zh-CN" altLang="en-US" sz="2800" dirty="0">
                <a:cs typeface="Arial" panose="020B0604020202020204" pitchFamily="34" charset="0"/>
              </a:rPr>
              <a:t>、</a:t>
            </a:r>
            <a:r>
              <a:rPr lang="en-US" altLang="zh-CN" sz="2800" dirty="0">
                <a:cs typeface="Arial" panose="020B0604020202020204" pitchFamily="34" charset="0"/>
              </a:rPr>
              <a:t>(2)</a:t>
            </a:r>
            <a:r>
              <a:rPr lang="zh-CN" altLang="en-US" sz="2800" dirty="0">
                <a:cs typeface="Arial" panose="020B0604020202020204" pitchFamily="34" charset="0"/>
              </a:rPr>
              <a:t>和</a:t>
            </a:r>
            <a:r>
              <a:rPr lang="en-US" altLang="zh-CN" sz="2800" dirty="0">
                <a:cs typeface="Arial" panose="020B0604020202020204" pitchFamily="34" charset="0"/>
              </a:rPr>
              <a:t>(3)</a:t>
            </a:r>
            <a:r>
              <a:rPr lang="zh-CN" altLang="en-US" sz="2800" dirty="0">
                <a:cs typeface="Arial" panose="020B0604020202020204" pitchFamily="34" charset="0"/>
              </a:rPr>
              <a:t>是对称的，分别通过</a:t>
            </a:r>
            <a:r>
              <a:rPr lang="zh-CN" altLang="en-US" sz="2800" dirty="0">
                <a:solidFill>
                  <a:srgbClr val="FF0000"/>
                </a:solidFill>
                <a:cs typeface="Arial" panose="020B0604020202020204" pitchFamily="34" charset="0"/>
              </a:rPr>
              <a:t>单旋转</a:t>
            </a:r>
            <a:r>
              <a:rPr lang="zh-CN" altLang="en-US" sz="2800" dirty="0">
                <a:cs typeface="Arial" panose="020B0604020202020204" pitchFamily="34" charset="0"/>
              </a:rPr>
              <a:t>和</a:t>
            </a:r>
            <a:r>
              <a:rPr lang="zh-CN" altLang="en-US" sz="2800" dirty="0">
                <a:solidFill>
                  <a:srgbClr val="FF0000"/>
                </a:solidFill>
                <a:cs typeface="Arial" panose="020B0604020202020204" pitchFamily="34" charset="0"/>
              </a:rPr>
              <a:t>双旋转</a:t>
            </a:r>
            <a:r>
              <a:rPr lang="zh-CN" altLang="en-US" sz="2800" dirty="0">
                <a:cs typeface="Arial" panose="020B0604020202020204" pitchFamily="34" charset="0"/>
              </a:rPr>
              <a:t>来解决。</a:t>
            </a:r>
          </a:p>
        </p:txBody>
      </p:sp>
    </p:spTree>
    <p:extLst>
      <p:ext uri="{BB962C8B-B14F-4D97-AF65-F5344CB8AC3E}">
        <p14:creationId xmlns:p14="http://schemas.microsoft.com/office/powerpoint/2010/main" val="37455976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blinds(horizontal)">
                                      <p:cBhvr>
                                        <p:cTn id="7" dur="500"/>
                                        <p:tgtEl>
                                          <p:spTgt spid="29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blinds(horizontal)">
                                      <p:cBhvr>
                                        <p:cTn id="12" dur="500"/>
                                        <p:tgtEl>
                                          <p:spTgt spid="296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Effect transition="in" filter="blinds(horizontal)">
                                      <p:cBhvr>
                                        <p:cTn id="17" dur="500"/>
                                        <p:tgtEl>
                                          <p:spTgt spid="296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699">
                                            <p:txEl>
                                              <p:pRg st="3" end="3"/>
                                            </p:txEl>
                                          </p:spTgt>
                                        </p:tgtEl>
                                        <p:attrNameLst>
                                          <p:attrName>style.visibility</p:attrName>
                                        </p:attrNameLst>
                                      </p:cBhvr>
                                      <p:to>
                                        <p:strVal val="visible"/>
                                      </p:to>
                                    </p:set>
                                    <p:animEffect transition="in" filter="blinds(horizontal)">
                                      <p:cBhvr>
                                        <p:cTn id="22" dur="500"/>
                                        <p:tgtEl>
                                          <p:spTgt spid="296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9699">
                                            <p:txEl>
                                              <p:pRg st="4" end="4"/>
                                            </p:txEl>
                                          </p:spTgt>
                                        </p:tgtEl>
                                        <p:attrNameLst>
                                          <p:attrName>style.visibility</p:attrName>
                                        </p:attrNameLst>
                                      </p:cBhvr>
                                      <p:to>
                                        <p:strVal val="visible"/>
                                      </p:to>
                                    </p:set>
                                    <p:animEffect transition="in" filter="blinds(horizontal)">
                                      <p:cBhvr>
                                        <p:cTn id="27" dur="500"/>
                                        <p:tgtEl>
                                          <p:spTgt spid="296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9699">
                                            <p:txEl>
                                              <p:pRg st="5" end="5"/>
                                            </p:txEl>
                                          </p:spTgt>
                                        </p:tgtEl>
                                        <p:attrNameLst>
                                          <p:attrName>style.visibility</p:attrName>
                                        </p:attrNameLst>
                                      </p:cBhvr>
                                      <p:to>
                                        <p:strVal val="visible"/>
                                      </p:to>
                                    </p:set>
                                    <p:animEffect transition="in" filter="blinds(horizontal)">
                                      <p:cBhvr>
                                        <p:cTn id="32" dur="500"/>
                                        <p:tgtEl>
                                          <p:spTgt spid="296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9699">
                                            <p:txEl>
                                              <p:pRg st="6" end="6"/>
                                            </p:txEl>
                                          </p:spTgt>
                                        </p:tgtEl>
                                        <p:attrNameLst>
                                          <p:attrName>style.visibility</p:attrName>
                                        </p:attrNameLst>
                                      </p:cBhvr>
                                      <p:to>
                                        <p:strVal val="visible"/>
                                      </p:to>
                                    </p:set>
                                    <p:animEffect transition="in" filter="blinds(horizontal)">
                                      <p:cBhvr>
                                        <p:cTn id="37" dur="500"/>
                                        <p:tgtEl>
                                          <p:spTgt spid="296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b="1" dirty="0"/>
              <a:t>AVL</a:t>
            </a:r>
            <a:r>
              <a:rPr lang="zh-CN" altLang="en-US" b="1" dirty="0"/>
              <a:t>树     插入操作</a:t>
            </a:r>
            <a:endParaRPr lang="zh-CN" altLang="en-US" dirty="0"/>
          </a:p>
        </p:txBody>
      </p:sp>
      <p:sp>
        <p:nvSpPr>
          <p:cNvPr id="30723" name="Rectangle 3"/>
          <p:cNvSpPr>
            <a:spLocks noGrp="1" noChangeArrowheads="1"/>
          </p:cNvSpPr>
          <p:nvPr>
            <p:ph type="body" idx="1"/>
          </p:nvPr>
        </p:nvSpPr>
        <p:spPr>
          <a:xfrm>
            <a:off x="835027" y="1534319"/>
            <a:ext cx="11353799" cy="4351338"/>
          </a:xfrm>
        </p:spPr>
        <p:txBody>
          <a:bodyPr/>
          <a:lstStyle/>
          <a:p>
            <a:pPr>
              <a:lnSpc>
                <a:spcPct val="100000"/>
              </a:lnSpc>
            </a:pPr>
            <a:r>
              <a:rPr lang="zh-CN" altLang="en-US" sz="2400" b="1" dirty="0" smtClean="0">
                <a:solidFill>
                  <a:schemeClr val="tx1"/>
                </a:solidFill>
              </a:rPr>
              <a:t>单</a:t>
            </a:r>
            <a:r>
              <a:rPr lang="zh-CN" altLang="en-US" sz="2400" b="1" dirty="0">
                <a:solidFill>
                  <a:schemeClr val="tx1"/>
                </a:solidFill>
              </a:rPr>
              <a:t>旋转</a:t>
            </a:r>
            <a:endParaRPr lang="zh-CN" altLang="en-US" b="1" dirty="0">
              <a:solidFill>
                <a:schemeClr val="tx1"/>
              </a:solidFill>
            </a:endParaRPr>
          </a:p>
          <a:p>
            <a:pPr>
              <a:lnSpc>
                <a:spcPct val="100000"/>
              </a:lnSpc>
            </a:pPr>
            <a:r>
              <a:rPr lang="zh-CN" altLang="en-US" sz="2800" dirty="0"/>
              <a:t>插入发生在“外边”</a:t>
            </a:r>
            <a:r>
              <a:rPr lang="en-US" altLang="zh-CN" sz="2800" dirty="0"/>
              <a:t>(“</a:t>
            </a:r>
            <a:r>
              <a:rPr lang="zh-CN" altLang="en-US" sz="2800" dirty="0"/>
              <a:t>左</a:t>
            </a:r>
            <a:r>
              <a:rPr lang="en-US" altLang="zh-CN" sz="2800" dirty="0"/>
              <a:t>-</a:t>
            </a:r>
            <a:r>
              <a:rPr lang="zh-CN" altLang="en-US" sz="2800" dirty="0"/>
              <a:t>左”或“右</a:t>
            </a:r>
            <a:r>
              <a:rPr lang="en-US" altLang="zh-CN" sz="2800" dirty="0"/>
              <a:t>-</a:t>
            </a:r>
            <a:r>
              <a:rPr lang="zh-CN" altLang="en-US" sz="2800" dirty="0"/>
              <a:t>右”</a:t>
            </a:r>
            <a:r>
              <a:rPr lang="en-US" altLang="zh-CN" sz="2800" dirty="0"/>
              <a:t>)</a:t>
            </a:r>
            <a:r>
              <a:rPr lang="zh-CN" altLang="en-US" sz="2800" dirty="0"/>
              <a:t>，通过一次单旋转就完成调整。</a:t>
            </a:r>
          </a:p>
          <a:p>
            <a:pPr>
              <a:lnSpc>
                <a:spcPct val="100000"/>
              </a:lnSpc>
            </a:pPr>
            <a:r>
              <a:rPr lang="zh-CN" altLang="en-US" sz="2800" dirty="0" smtClean="0"/>
              <a:t>情况</a:t>
            </a:r>
            <a:r>
              <a:rPr lang="en-US" altLang="zh-CN" sz="2800" dirty="0"/>
              <a:t>(1)</a:t>
            </a:r>
            <a:r>
              <a:rPr lang="zh-CN" altLang="en-US" sz="2800" dirty="0">
                <a:cs typeface="Arial" panose="020B0604020202020204" pitchFamily="34" charset="0"/>
              </a:rPr>
              <a:t>插在</a:t>
            </a:r>
            <a:r>
              <a:rPr lang="en-US" altLang="zh-CN" sz="2800" dirty="0">
                <a:cs typeface="Arial" panose="020B0604020202020204" pitchFamily="34" charset="0"/>
              </a:rPr>
              <a:t>a</a:t>
            </a:r>
            <a:r>
              <a:rPr lang="zh-CN" altLang="en-US" sz="2800" dirty="0">
                <a:cs typeface="Arial" panose="020B0604020202020204" pitchFamily="34" charset="0"/>
              </a:rPr>
              <a:t>的左儿子的左子树</a:t>
            </a:r>
          </a:p>
        </p:txBody>
      </p:sp>
      <p:grpSp>
        <p:nvGrpSpPr>
          <p:cNvPr id="30785" name="Group 65"/>
          <p:cNvGrpSpPr>
            <a:grpSpLocks/>
          </p:cNvGrpSpPr>
          <p:nvPr/>
        </p:nvGrpSpPr>
        <p:grpSpPr bwMode="auto">
          <a:xfrm>
            <a:off x="1981200" y="4158226"/>
            <a:ext cx="2787650" cy="1928812"/>
            <a:chOff x="288" y="2337"/>
            <a:chExt cx="1756" cy="1215"/>
          </a:xfrm>
        </p:grpSpPr>
        <p:sp>
          <p:nvSpPr>
            <p:cNvPr id="30729" name="Line 9"/>
            <p:cNvSpPr>
              <a:spLocks noChangeShapeType="1"/>
            </p:cNvSpPr>
            <p:nvPr/>
          </p:nvSpPr>
          <p:spPr bwMode="auto">
            <a:xfrm flipH="1">
              <a:off x="962" y="2561"/>
              <a:ext cx="233" cy="209"/>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773" name="Group 53"/>
            <p:cNvGrpSpPr>
              <a:grpSpLocks/>
            </p:cNvGrpSpPr>
            <p:nvPr/>
          </p:nvGrpSpPr>
          <p:grpSpPr bwMode="auto">
            <a:xfrm>
              <a:off x="288" y="2337"/>
              <a:ext cx="1756" cy="1215"/>
              <a:chOff x="288" y="2307"/>
              <a:chExt cx="1756" cy="1215"/>
            </a:xfrm>
          </p:grpSpPr>
          <p:sp>
            <p:nvSpPr>
              <p:cNvPr id="30727" name="Line 7"/>
              <p:cNvSpPr>
                <a:spLocks noChangeShapeType="1"/>
              </p:cNvSpPr>
              <p:nvPr/>
            </p:nvSpPr>
            <p:spPr bwMode="auto">
              <a:xfrm>
                <a:off x="962" y="2895"/>
                <a:ext cx="280" cy="251"/>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8" name="Line 8"/>
              <p:cNvSpPr>
                <a:spLocks noChangeShapeType="1"/>
              </p:cNvSpPr>
              <p:nvPr/>
            </p:nvSpPr>
            <p:spPr bwMode="auto">
              <a:xfrm>
                <a:off x="1242" y="2561"/>
                <a:ext cx="279" cy="251"/>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0" name="Rectangle 10"/>
              <p:cNvSpPr>
                <a:spLocks noChangeArrowheads="1"/>
              </p:cNvSpPr>
              <p:nvPr/>
            </p:nvSpPr>
            <p:spPr bwMode="auto">
              <a:xfrm>
                <a:off x="1428" y="2770"/>
                <a:ext cx="233" cy="459"/>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chemeClr val="bg2"/>
                    </a:solidFill>
                    <a:latin typeface="Times New Roman" panose="02020603050405020304" pitchFamily="18" charset="0"/>
                  </a:rPr>
                  <a:t>h</a:t>
                </a:r>
              </a:p>
            </p:txBody>
          </p:sp>
          <p:sp>
            <p:nvSpPr>
              <p:cNvPr id="30731" name="Oval 11"/>
              <p:cNvSpPr>
                <a:spLocks noChangeArrowheads="1"/>
              </p:cNvSpPr>
              <p:nvPr/>
            </p:nvSpPr>
            <p:spPr bwMode="auto">
              <a:xfrm>
                <a:off x="1102" y="2436"/>
                <a:ext cx="233" cy="209"/>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30732" name="Line 12"/>
              <p:cNvSpPr>
                <a:spLocks noChangeShapeType="1"/>
              </p:cNvSpPr>
              <p:nvPr/>
            </p:nvSpPr>
            <p:spPr bwMode="auto">
              <a:xfrm flipH="1">
                <a:off x="623" y="2895"/>
                <a:ext cx="233" cy="209"/>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3" name="Oval 13"/>
              <p:cNvSpPr>
                <a:spLocks noChangeArrowheads="1"/>
              </p:cNvSpPr>
              <p:nvPr/>
            </p:nvSpPr>
            <p:spPr bwMode="auto">
              <a:xfrm>
                <a:off x="775" y="2728"/>
                <a:ext cx="233" cy="209"/>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4" name="Rectangle 14"/>
              <p:cNvSpPr>
                <a:spLocks noChangeArrowheads="1"/>
              </p:cNvSpPr>
              <p:nvPr/>
            </p:nvSpPr>
            <p:spPr bwMode="auto">
              <a:xfrm>
                <a:off x="449" y="3062"/>
                <a:ext cx="233" cy="460"/>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dirty="0">
                    <a:solidFill>
                      <a:schemeClr val="bg2"/>
                    </a:solidFill>
                    <a:latin typeface="Times New Roman" panose="02020603050405020304" pitchFamily="18" charset="0"/>
                  </a:rPr>
                  <a:t>h</a:t>
                </a:r>
              </a:p>
            </p:txBody>
          </p:sp>
          <p:sp>
            <p:nvSpPr>
              <p:cNvPr id="30735" name="Rectangle 15"/>
              <p:cNvSpPr>
                <a:spLocks noChangeArrowheads="1"/>
              </p:cNvSpPr>
              <p:nvPr/>
            </p:nvSpPr>
            <p:spPr bwMode="auto">
              <a:xfrm>
                <a:off x="1055" y="3062"/>
                <a:ext cx="233" cy="460"/>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chemeClr val="bg2"/>
                    </a:solidFill>
                    <a:latin typeface="Times New Roman" panose="02020603050405020304" pitchFamily="18" charset="0"/>
                  </a:rPr>
                  <a:t>h</a:t>
                </a:r>
              </a:p>
            </p:txBody>
          </p:sp>
          <p:sp>
            <p:nvSpPr>
              <p:cNvPr id="30736" name="Text Box 16"/>
              <p:cNvSpPr txBox="1">
                <a:spLocks noChangeArrowheads="1"/>
              </p:cNvSpPr>
              <p:nvPr/>
            </p:nvSpPr>
            <p:spPr bwMode="auto">
              <a:xfrm>
                <a:off x="822" y="230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p>
            </p:txBody>
          </p:sp>
          <p:sp>
            <p:nvSpPr>
              <p:cNvPr id="30737" name="Text Box 17"/>
              <p:cNvSpPr txBox="1">
                <a:spLocks noChangeArrowheads="1"/>
              </p:cNvSpPr>
              <p:nvPr/>
            </p:nvSpPr>
            <p:spPr bwMode="auto">
              <a:xfrm>
                <a:off x="1697" y="2540"/>
                <a:ext cx="3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r>
                  <a:rPr lang="en-US" altLang="zh-CN" sz="2400" b="1" baseline="-25000">
                    <a:solidFill>
                      <a:srgbClr val="003399"/>
                    </a:solidFill>
                    <a:latin typeface="Times New Roman" panose="02020603050405020304" pitchFamily="18" charset="0"/>
                  </a:rPr>
                  <a:t>R</a:t>
                </a:r>
              </a:p>
            </p:txBody>
          </p:sp>
          <p:sp>
            <p:nvSpPr>
              <p:cNvPr id="30738" name="Text Box 18"/>
              <p:cNvSpPr txBox="1">
                <a:spLocks noChangeArrowheads="1"/>
              </p:cNvSpPr>
              <p:nvPr/>
            </p:nvSpPr>
            <p:spPr bwMode="auto">
              <a:xfrm>
                <a:off x="1148" y="2831"/>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R</a:t>
                </a:r>
              </a:p>
            </p:txBody>
          </p:sp>
          <p:sp>
            <p:nvSpPr>
              <p:cNvPr id="30739" name="Text Box 19"/>
              <p:cNvSpPr txBox="1">
                <a:spLocks noChangeArrowheads="1"/>
              </p:cNvSpPr>
              <p:nvPr/>
            </p:nvSpPr>
            <p:spPr bwMode="auto">
              <a:xfrm>
                <a:off x="542" y="2592"/>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30740" name="Text Box 20"/>
              <p:cNvSpPr txBox="1">
                <a:spLocks noChangeArrowheads="1"/>
              </p:cNvSpPr>
              <p:nvPr/>
            </p:nvSpPr>
            <p:spPr bwMode="auto">
              <a:xfrm>
                <a:off x="288" y="2798"/>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L</a:t>
                </a:r>
              </a:p>
            </p:txBody>
          </p:sp>
        </p:grpSp>
      </p:grpSp>
      <p:grpSp>
        <p:nvGrpSpPr>
          <p:cNvPr id="30784" name="Group 64"/>
          <p:cNvGrpSpPr>
            <a:grpSpLocks/>
          </p:cNvGrpSpPr>
          <p:nvPr/>
        </p:nvGrpSpPr>
        <p:grpSpPr bwMode="auto">
          <a:xfrm>
            <a:off x="7754938" y="4272526"/>
            <a:ext cx="2455862" cy="1890712"/>
            <a:chOff x="3877" y="2361"/>
            <a:chExt cx="1547" cy="1191"/>
          </a:xfrm>
        </p:grpSpPr>
        <p:sp>
          <p:nvSpPr>
            <p:cNvPr id="30756" name="Line 36"/>
            <p:cNvSpPr>
              <a:spLocks noChangeShapeType="1"/>
            </p:cNvSpPr>
            <p:nvPr/>
          </p:nvSpPr>
          <p:spPr bwMode="auto">
            <a:xfrm flipH="1">
              <a:off x="4546" y="2913"/>
              <a:ext cx="233" cy="209"/>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783" name="Group 63"/>
            <p:cNvGrpSpPr>
              <a:grpSpLocks/>
            </p:cNvGrpSpPr>
            <p:nvPr/>
          </p:nvGrpSpPr>
          <p:grpSpPr bwMode="auto">
            <a:xfrm>
              <a:off x="3877" y="2361"/>
              <a:ext cx="1547" cy="1191"/>
              <a:chOff x="3932" y="2349"/>
              <a:chExt cx="1547" cy="1191"/>
            </a:xfrm>
          </p:grpSpPr>
          <p:sp>
            <p:nvSpPr>
              <p:cNvPr id="30752" name="Line 32"/>
              <p:cNvSpPr>
                <a:spLocks noChangeShapeType="1"/>
              </p:cNvSpPr>
              <p:nvPr/>
            </p:nvSpPr>
            <p:spPr bwMode="auto">
              <a:xfrm>
                <a:off x="4546" y="2579"/>
                <a:ext cx="279" cy="251"/>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3" name="Line 33"/>
              <p:cNvSpPr>
                <a:spLocks noChangeShapeType="1"/>
              </p:cNvSpPr>
              <p:nvPr/>
            </p:nvSpPr>
            <p:spPr bwMode="auto">
              <a:xfrm flipH="1">
                <a:off x="4219" y="2579"/>
                <a:ext cx="280" cy="251"/>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4" name="Oval 34"/>
              <p:cNvSpPr>
                <a:spLocks noChangeArrowheads="1"/>
              </p:cNvSpPr>
              <p:nvPr/>
            </p:nvSpPr>
            <p:spPr bwMode="auto">
              <a:xfrm>
                <a:off x="4732" y="2746"/>
                <a:ext cx="233" cy="209"/>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5" name="Oval 35"/>
              <p:cNvSpPr>
                <a:spLocks noChangeArrowheads="1"/>
              </p:cNvSpPr>
              <p:nvPr/>
            </p:nvSpPr>
            <p:spPr bwMode="auto">
              <a:xfrm>
                <a:off x="4406" y="2454"/>
                <a:ext cx="233" cy="209"/>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7" name="Rectangle 37"/>
              <p:cNvSpPr>
                <a:spLocks noChangeArrowheads="1"/>
              </p:cNvSpPr>
              <p:nvPr/>
            </p:nvSpPr>
            <p:spPr bwMode="auto">
              <a:xfrm>
                <a:off x="4460" y="3071"/>
                <a:ext cx="233" cy="460"/>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chemeClr val="bg2"/>
                    </a:solidFill>
                    <a:latin typeface="Times New Roman" panose="02020603050405020304" pitchFamily="18" charset="0"/>
                  </a:rPr>
                  <a:t>h</a:t>
                </a:r>
              </a:p>
            </p:txBody>
          </p:sp>
          <p:sp>
            <p:nvSpPr>
              <p:cNvPr id="30758" name="Line 38"/>
              <p:cNvSpPr>
                <a:spLocks noChangeShapeType="1"/>
              </p:cNvSpPr>
              <p:nvPr/>
            </p:nvSpPr>
            <p:spPr bwMode="auto">
              <a:xfrm>
                <a:off x="4919" y="2913"/>
                <a:ext cx="279" cy="251"/>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9" name="Rectangle 39"/>
              <p:cNvSpPr>
                <a:spLocks noChangeArrowheads="1"/>
              </p:cNvSpPr>
              <p:nvPr/>
            </p:nvSpPr>
            <p:spPr bwMode="auto">
              <a:xfrm>
                <a:off x="5059" y="3080"/>
                <a:ext cx="233" cy="460"/>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chemeClr val="bg2"/>
                    </a:solidFill>
                    <a:latin typeface="Times New Roman" panose="02020603050405020304" pitchFamily="18" charset="0"/>
                  </a:rPr>
                  <a:t>h</a:t>
                </a:r>
              </a:p>
            </p:txBody>
          </p:sp>
          <p:sp>
            <p:nvSpPr>
              <p:cNvPr id="30760" name="Rectangle 40"/>
              <p:cNvSpPr>
                <a:spLocks noChangeArrowheads="1"/>
              </p:cNvSpPr>
              <p:nvPr/>
            </p:nvSpPr>
            <p:spPr bwMode="auto">
              <a:xfrm>
                <a:off x="4079" y="2830"/>
                <a:ext cx="233" cy="710"/>
              </a:xfrm>
              <a:prstGeom prst="rect">
                <a:avLst/>
              </a:prstGeom>
              <a:solidFill>
                <a:schemeClr val="folHlink"/>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2400" b="1" i="1">
                    <a:solidFill>
                      <a:schemeClr val="bg2"/>
                    </a:solidFill>
                    <a:latin typeface="Times New Roman" panose="02020603050405020304" pitchFamily="18" charset="0"/>
                  </a:rPr>
                  <a:t>h</a:t>
                </a:r>
              </a:p>
              <a:p>
                <a:pPr>
                  <a:lnSpc>
                    <a:spcPct val="60000"/>
                  </a:lnSpc>
                </a:pPr>
                <a:r>
                  <a:rPr lang="en-US" altLang="zh-CN" sz="2400" b="1" i="1">
                    <a:solidFill>
                      <a:schemeClr val="bg2"/>
                    </a:solidFill>
                    <a:latin typeface="Times New Roman" panose="02020603050405020304" pitchFamily="18" charset="0"/>
                  </a:rPr>
                  <a:t>+</a:t>
                </a:r>
              </a:p>
              <a:p>
                <a:pPr>
                  <a:lnSpc>
                    <a:spcPct val="60000"/>
                  </a:lnSpc>
                </a:pPr>
                <a:r>
                  <a:rPr lang="en-US" altLang="zh-CN" sz="2400" b="1">
                    <a:solidFill>
                      <a:schemeClr val="bg2"/>
                    </a:solidFill>
                    <a:latin typeface="Times New Roman" panose="02020603050405020304" pitchFamily="18" charset="0"/>
                  </a:rPr>
                  <a:t>1</a:t>
                </a:r>
                <a:endParaRPr lang="en-US" altLang="zh-CN" sz="2400" b="1" i="1">
                  <a:solidFill>
                    <a:schemeClr val="bg2"/>
                  </a:solidFill>
                  <a:latin typeface="Times New Roman" panose="02020603050405020304" pitchFamily="18" charset="0"/>
                </a:endParaRPr>
              </a:p>
            </p:txBody>
          </p:sp>
          <p:sp>
            <p:nvSpPr>
              <p:cNvPr id="30761" name="Text Box 41"/>
              <p:cNvSpPr txBox="1">
                <a:spLocks noChangeArrowheads="1"/>
              </p:cNvSpPr>
              <p:nvPr/>
            </p:nvSpPr>
            <p:spPr bwMode="auto">
              <a:xfrm>
                <a:off x="5132" y="2831"/>
                <a:ext cx="3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r>
                  <a:rPr lang="en-US" altLang="zh-CN" sz="2400" b="1" baseline="-25000">
                    <a:solidFill>
                      <a:srgbClr val="003399"/>
                    </a:solidFill>
                    <a:latin typeface="Times New Roman" panose="02020603050405020304" pitchFamily="18" charset="0"/>
                  </a:rPr>
                  <a:t>R</a:t>
                </a:r>
              </a:p>
            </p:txBody>
          </p:sp>
          <p:sp>
            <p:nvSpPr>
              <p:cNvPr id="30762" name="Text Box 42"/>
              <p:cNvSpPr txBox="1">
                <a:spLocks noChangeArrowheads="1"/>
              </p:cNvSpPr>
              <p:nvPr/>
            </p:nvSpPr>
            <p:spPr bwMode="auto">
              <a:xfrm>
                <a:off x="4364" y="2831"/>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R</a:t>
                </a:r>
              </a:p>
            </p:txBody>
          </p:sp>
          <p:sp>
            <p:nvSpPr>
              <p:cNvPr id="30763" name="Text Box 43"/>
              <p:cNvSpPr txBox="1">
                <a:spLocks noChangeArrowheads="1"/>
              </p:cNvSpPr>
              <p:nvPr/>
            </p:nvSpPr>
            <p:spPr bwMode="auto">
              <a:xfrm>
                <a:off x="4953" y="2616"/>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30764" name="Text Box 44"/>
              <p:cNvSpPr txBox="1">
                <a:spLocks noChangeArrowheads="1"/>
              </p:cNvSpPr>
              <p:nvPr/>
            </p:nvSpPr>
            <p:spPr bwMode="auto">
              <a:xfrm>
                <a:off x="4640" y="2349"/>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30765" name="Text Box 45"/>
              <p:cNvSpPr txBox="1">
                <a:spLocks noChangeArrowheads="1"/>
              </p:cNvSpPr>
              <p:nvPr/>
            </p:nvSpPr>
            <p:spPr bwMode="auto">
              <a:xfrm>
                <a:off x="3932" y="2557"/>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L</a:t>
                </a:r>
              </a:p>
            </p:txBody>
          </p:sp>
        </p:grpSp>
      </p:grpSp>
      <p:grpSp>
        <p:nvGrpSpPr>
          <p:cNvPr id="30778" name="Group 58"/>
          <p:cNvGrpSpPr>
            <a:grpSpLocks/>
          </p:cNvGrpSpPr>
          <p:nvPr/>
        </p:nvGrpSpPr>
        <p:grpSpPr bwMode="auto">
          <a:xfrm>
            <a:off x="4794251" y="4189976"/>
            <a:ext cx="2544763" cy="2354262"/>
            <a:chOff x="2060" y="2357"/>
            <a:chExt cx="1603" cy="1483"/>
          </a:xfrm>
        </p:grpSpPr>
        <p:sp>
          <p:nvSpPr>
            <p:cNvPr id="30751" name="Text Box 31"/>
            <p:cNvSpPr txBox="1">
              <a:spLocks noChangeArrowheads="1"/>
            </p:cNvSpPr>
            <p:nvPr/>
          </p:nvSpPr>
          <p:spPr bwMode="auto">
            <a:xfrm>
              <a:off x="2060" y="2845"/>
              <a:ext cx="329"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L</a:t>
              </a:r>
            </a:p>
          </p:txBody>
        </p:sp>
        <p:grpSp>
          <p:nvGrpSpPr>
            <p:cNvPr id="30777" name="Group 57"/>
            <p:cNvGrpSpPr>
              <a:grpSpLocks/>
            </p:cNvGrpSpPr>
            <p:nvPr/>
          </p:nvGrpSpPr>
          <p:grpSpPr bwMode="auto">
            <a:xfrm>
              <a:off x="2256" y="2357"/>
              <a:ext cx="1407" cy="1483"/>
              <a:chOff x="2256" y="2309"/>
              <a:chExt cx="1407" cy="1483"/>
            </a:xfrm>
          </p:grpSpPr>
          <p:sp>
            <p:nvSpPr>
              <p:cNvPr id="30743" name="Line 23"/>
              <p:cNvSpPr>
                <a:spLocks noChangeShapeType="1"/>
              </p:cNvSpPr>
              <p:nvPr/>
            </p:nvSpPr>
            <p:spPr bwMode="auto">
              <a:xfrm>
                <a:off x="2769" y="2936"/>
                <a:ext cx="280" cy="251"/>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776" name="Group 56"/>
              <p:cNvGrpSpPr>
                <a:grpSpLocks/>
              </p:cNvGrpSpPr>
              <p:nvPr/>
            </p:nvGrpSpPr>
            <p:grpSpPr bwMode="auto">
              <a:xfrm>
                <a:off x="2256" y="2309"/>
                <a:ext cx="1407" cy="1483"/>
                <a:chOff x="2256" y="2330"/>
                <a:chExt cx="1407" cy="1483"/>
              </a:xfrm>
            </p:grpSpPr>
            <p:sp>
              <p:nvSpPr>
                <p:cNvPr id="30725" name="Line 5"/>
                <p:cNvSpPr>
                  <a:spLocks noChangeShapeType="1"/>
                </p:cNvSpPr>
                <p:nvPr/>
              </p:nvSpPr>
              <p:spPr bwMode="auto">
                <a:xfrm>
                  <a:off x="3096" y="2644"/>
                  <a:ext cx="280" cy="25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6" name="Line 6"/>
                <p:cNvSpPr>
                  <a:spLocks noChangeShapeType="1"/>
                </p:cNvSpPr>
                <p:nvPr/>
              </p:nvSpPr>
              <p:spPr bwMode="auto">
                <a:xfrm flipH="1">
                  <a:off x="2350" y="2936"/>
                  <a:ext cx="233" cy="209"/>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1" name="Line 21"/>
                <p:cNvSpPr>
                  <a:spLocks noChangeShapeType="1"/>
                </p:cNvSpPr>
                <p:nvPr/>
              </p:nvSpPr>
              <p:spPr bwMode="auto">
                <a:xfrm flipH="1">
                  <a:off x="2723" y="2621"/>
                  <a:ext cx="233" cy="209"/>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2" name="Rectangle 22"/>
                <p:cNvSpPr>
                  <a:spLocks noChangeArrowheads="1"/>
                </p:cNvSpPr>
                <p:nvPr/>
              </p:nvSpPr>
              <p:spPr bwMode="auto">
                <a:xfrm>
                  <a:off x="3236" y="2811"/>
                  <a:ext cx="233" cy="459"/>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chemeClr val="bg2"/>
                      </a:solidFill>
                      <a:latin typeface="Times New Roman" panose="02020603050405020304" pitchFamily="18" charset="0"/>
                    </a:rPr>
                    <a:t>h</a:t>
                  </a:r>
                </a:p>
              </p:txBody>
            </p:sp>
            <p:sp>
              <p:nvSpPr>
                <p:cNvPr id="30744" name="Oval 24"/>
                <p:cNvSpPr>
                  <a:spLocks noChangeArrowheads="1"/>
                </p:cNvSpPr>
                <p:nvPr/>
              </p:nvSpPr>
              <p:spPr bwMode="auto">
                <a:xfrm>
                  <a:off x="2583" y="2769"/>
                  <a:ext cx="233" cy="209"/>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5" name="Oval 25"/>
                <p:cNvSpPr>
                  <a:spLocks noChangeArrowheads="1"/>
                </p:cNvSpPr>
                <p:nvPr/>
              </p:nvSpPr>
              <p:spPr bwMode="auto">
                <a:xfrm>
                  <a:off x="2909" y="2477"/>
                  <a:ext cx="233" cy="208"/>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6" name="Rectangle 26"/>
                <p:cNvSpPr>
                  <a:spLocks noChangeArrowheads="1"/>
                </p:cNvSpPr>
                <p:nvPr/>
              </p:nvSpPr>
              <p:spPr bwMode="auto">
                <a:xfrm>
                  <a:off x="2256" y="3103"/>
                  <a:ext cx="234" cy="710"/>
                </a:xfrm>
                <a:prstGeom prst="rect">
                  <a:avLst/>
                </a:prstGeom>
                <a:solidFill>
                  <a:schemeClr val="folHlink"/>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2400" b="1" i="1">
                      <a:solidFill>
                        <a:schemeClr val="bg2"/>
                      </a:solidFill>
                      <a:latin typeface="Times New Roman" panose="02020603050405020304" pitchFamily="18" charset="0"/>
                    </a:rPr>
                    <a:t>h</a:t>
                  </a:r>
                </a:p>
                <a:p>
                  <a:pPr>
                    <a:lnSpc>
                      <a:spcPct val="60000"/>
                    </a:lnSpc>
                  </a:pPr>
                  <a:r>
                    <a:rPr lang="en-US" altLang="zh-CN" sz="2400" b="1" i="1">
                      <a:solidFill>
                        <a:schemeClr val="bg2"/>
                      </a:solidFill>
                      <a:latin typeface="Times New Roman" panose="02020603050405020304" pitchFamily="18" charset="0"/>
                    </a:rPr>
                    <a:t>+</a:t>
                  </a:r>
                </a:p>
                <a:p>
                  <a:pPr>
                    <a:lnSpc>
                      <a:spcPct val="60000"/>
                    </a:lnSpc>
                  </a:pPr>
                  <a:r>
                    <a:rPr lang="en-US" altLang="zh-CN" sz="2400" b="1">
                      <a:solidFill>
                        <a:schemeClr val="bg2"/>
                      </a:solidFill>
                      <a:latin typeface="Times New Roman" panose="02020603050405020304" pitchFamily="18" charset="0"/>
                    </a:rPr>
                    <a:t>1</a:t>
                  </a:r>
                  <a:endParaRPr lang="en-US" altLang="zh-CN" sz="2400" b="1" i="1">
                    <a:solidFill>
                      <a:schemeClr val="bg2"/>
                    </a:solidFill>
                    <a:latin typeface="Times New Roman" panose="02020603050405020304" pitchFamily="18" charset="0"/>
                  </a:endParaRPr>
                </a:p>
              </p:txBody>
            </p:sp>
            <p:sp>
              <p:nvSpPr>
                <p:cNvPr id="30747" name="Text Box 27"/>
                <p:cNvSpPr txBox="1">
                  <a:spLocks noChangeArrowheads="1"/>
                </p:cNvSpPr>
                <p:nvPr/>
              </p:nvSpPr>
              <p:spPr bwMode="auto">
                <a:xfrm>
                  <a:off x="2350" y="2622"/>
                  <a:ext cx="244"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30748" name="Text Box 28"/>
                <p:cNvSpPr txBox="1">
                  <a:spLocks noChangeArrowheads="1"/>
                </p:cNvSpPr>
                <p:nvPr/>
              </p:nvSpPr>
              <p:spPr bwMode="auto">
                <a:xfrm>
                  <a:off x="2664" y="2330"/>
                  <a:ext cx="255"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30749" name="Text Box 29"/>
                <p:cNvSpPr txBox="1">
                  <a:spLocks noChangeArrowheads="1"/>
                </p:cNvSpPr>
                <p:nvPr/>
              </p:nvSpPr>
              <p:spPr bwMode="auto">
                <a:xfrm>
                  <a:off x="3316" y="2580"/>
                  <a:ext cx="347"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r>
                    <a:rPr lang="en-US" altLang="zh-CN" sz="2400" b="1" baseline="-25000">
                      <a:solidFill>
                        <a:srgbClr val="003399"/>
                      </a:solidFill>
                      <a:latin typeface="Times New Roman" panose="02020603050405020304" pitchFamily="18" charset="0"/>
                    </a:rPr>
                    <a:t>R</a:t>
                  </a:r>
                </a:p>
              </p:txBody>
            </p:sp>
            <p:sp>
              <p:nvSpPr>
                <p:cNvPr id="30750" name="Text Box 30"/>
                <p:cNvSpPr txBox="1">
                  <a:spLocks noChangeArrowheads="1"/>
                </p:cNvSpPr>
                <p:nvPr/>
              </p:nvSpPr>
              <p:spPr bwMode="auto">
                <a:xfrm>
                  <a:off x="2909" y="2873"/>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R</a:t>
                  </a:r>
                </a:p>
              </p:txBody>
            </p:sp>
            <p:sp>
              <p:nvSpPr>
                <p:cNvPr id="30766" name="Rectangle 46"/>
                <p:cNvSpPr>
                  <a:spLocks noChangeArrowheads="1"/>
                </p:cNvSpPr>
                <p:nvPr/>
              </p:nvSpPr>
              <p:spPr bwMode="auto">
                <a:xfrm>
                  <a:off x="2816" y="3103"/>
                  <a:ext cx="233" cy="459"/>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chemeClr val="bg2"/>
                      </a:solidFill>
                      <a:latin typeface="Times New Roman" panose="02020603050405020304" pitchFamily="18" charset="0"/>
                    </a:rPr>
                    <a:t>h</a:t>
                  </a:r>
                </a:p>
              </p:txBody>
            </p:sp>
          </p:grpSp>
        </p:grpSp>
      </p:grpSp>
      <p:grpSp>
        <p:nvGrpSpPr>
          <p:cNvPr id="30787" name="Group 67"/>
          <p:cNvGrpSpPr>
            <a:grpSpLocks/>
          </p:cNvGrpSpPr>
          <p:nvPr/>
        </p:nvGrpSpPr>
        <p:grpSpPr bwMode="auto">
          <a:xfrm>
            <a:off x="4267200" y="4120126"/>
            <a:ext cx="1371600" cy="519112"/>
            <a:chOff x="1728" y="2313"/>
            <a:chExt cx="864" cy="327"/>
          </a:xfrm>
        </p:grpSpPr>
        <p:sp>
          <p:nvSpPr>
            <p:cNvPr id="30774" name="AutoShape 54"/>
            <p:cNvSpPr>
              <a:spLocks noChangeArrowheads="1"/>
            </p:cNvSpPr>
            <p:nvPr/>
          </p:nvSpPr>
          <p:spPr bwMode="auto">
            <a:xfrm>
              <a:off x="1776" y="2448"/>
              <a:ext cx="816" cy="192"/>
            </a:xfrm>
            <a:prstGeom prst="rightArrow">
              <a:avLst>
                <a:gd name="adj1" fmla="val 50000"/>
                <a:gd name="adj2" fmla="val 106250"/>
              </a:avLst>
            </a:prstGeom>
            <a:solidFill>
              <a:schemeClr val="accent1"/>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75" name="Text Box 55"/>
            <p:cNvSpPr txBox="1">
              <a:spLocks noChangeArrowheads="1"/>
            </p:cNvSpPr>
            <p:nvPr/>
          </p:nvSpPr>
          <p:spPr bwMode="auto">
            <a:xfrm>
              <a:off x="1728" y="2313"/>
              <a:ext cx="8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0000"/>
                  </a:solidFill>
                </a:rPr>
                <a:t>插入</a:t>
              </a:r>
              <a:r>
                <a:rPr lang="en-US" altLang="zh-CN" b="1">
                  <a:solidFill>
                    <a:srgbClr val="FF0000"/>
                  </a:solidFill>
                </a:rPr>
                <a:t>X</a:t>
              </a:r>
            </a:p>
          </p:txBody>
        </p:sp>
      </p:grpSp>
      <p:grpSp>
        <p:nvGrpSpPr>
          <p:cNvPr id="30788" name="Group 68"/>
          <p:cNvGrpSpPr>
            <a:grpSpLocks/>
          </p:cNvGrpSpPr>
          <p:nvPr/>
        </p:nvGrpSpPr>
        <p:grpSpPr bwMode="auto">
          <a:xfrm>
            <a:off x="6781800" y="4058214"/>
            <a:ext cx="1371600" cy="581025"/>
            <a:chOff x="3312" y="2361"/>
            <a:chExt cx="864" cy="366"/>
          </a:xfrm>
        </p:grpSpPr>
        <p:sp>
          <p:nvSpPr>
            <p:cNvPr id="30779" name="AutoShape 59"/>
            <p:cNvSpPr>
              <a:spLocks noChangeArrowheads="1"/>
            </p:cNvSpPr>
            <p:nvPr/>
          </p:nvSpPr>
          <p:spPr bwMode="auto">
            <a:xfrm>
              <a:off x="3360" y="2535"/>
              <a:ext cx="816" cy="192"/>
            </a:xfrm>
            <a:prstGeom prst="rightArrow">
              <a:avLst>
                <a:gd name="adj1" fmla="val 50000"/>
                <a:gd name="adj2" fmla="val 106250"/>
              </a:avLst>
            </a:prstGeom>
            <a:solidFill>
              <a:schemeClr val="accent1"/>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80" name="Text Box 60"/>
            <p:cNvSpPr txBox="1">
              <a:spLocks noChangeArrowheads="1"/>
            </p:cNvSpPr>
            <p:nvPr/>
          </p:nvSpPr>
          <p:spPr bwMode="auto">
            <a:xfrm>
              <a:off x="3312" y="2361"/>
              <a:ext cx="8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0000"/>
                  </a:solidFill>
                </a:rPr>
                <a:t>单旋转</a:t>
              </a:r>
            </a:p>
          </p:txBody>
        </p:sp>
      </p:grpSp>
    </p:spTree>
    <p:extLst>
      <p:ext uri="{BB962C8B-B14F-4D97-AF65-F5344CB8AC3E}">
        <p14:creationId xmlns:p14="http://schemas.microsoft.com/office/powerpoint/2010/main" val="38909925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blinds(horizontal)">
                                      <p:cBhvr>
                                        <p:cTn id="7" dur="500"/>
                                        <p:tgtEl>
                                          <p:spTgt spid="30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blinds(horizontal)">
                                      <p:cBhvr>
                                        <p:cTn id="12" dur="500"/>
                                        <p:tgtEl>
                                          <p:spTgt spid="30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Effect transition="in" filter="blinds(horizontal)">
                                      <p:cBhvr>
                                        <p:cTn id="17" dur="500"/>
                                        <p:tgtEl>
                                          <p:spTgt spid="307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0785"/>
                                        </p:tgtEl>
                                        <p:attrNameLst>
                                          <p:attrName>style.visibility</p:attrName>
                                        </p:attrNameLst>
                                      </p:cBhvr>
                                      <p:to>
                                        <p:strVal val="visible"/>
                                      </p:to>
                                    </p:set>
                                    <p:animEffect transition="in" filter="blinds(horizontal)">
                                      <p:cBhvr>
                                        <p:cTn id="22" dur="500"/>
                                        <p:tgtEl>
                                          <p:spTgt spid="307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0787"/>
                                        </p:tgtEl>
                                        <p:attrNameLst>
                                          <p:attrName>style.visibility</p:attrName>
                                        </p:attrNameLst>
                                      </p:cBhvr>
                                      <p:to>
                                        <p:strVal val="visible"/>
                                      </p:to>
                                    </p:set>
                                    <p:animEffect transition="in" filter="blinds(horizontal)">
                                      <p:cBhvr>
                                        <p:cTn id="27" dur="500"/>
                                        <p:tgtEl>
                                          <p:spTgt spid="3078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0778"/>
                                        </p:tgtEl>
                                        <p:attrNameLst>
                                          <p:attrName>style.visibility</p:attrName>
                                        </p:attrNameLst>
                                      </p:cBhvr>
                                      <p:to>
                                        <p:strVal val="visible"/>
                                      </p:to>
                                    </p:set>
                                    <p:animEffect transition="in" filter="blinds(horizontal)">
                                      <p:cBhvr>
                                        <p:cTn id="32" dur="500"/>
                                        <p:tgtEl>
                                          <p:spTgt spid="3077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0788"/>
                                        </p:tgtEl>
                                        <p:attrNameLst>
                                          <p:attrName>style.visibility</p:attrName>
                                        </p:attrNameLst>
                                      </p:cBhvr>
                                      <p:to>
                                        <p:strVal val="visible"/>
                                      </p:to>
                                    </p:set>
                                    <p:animEffect transition="in" filter="blinds(horizontal)">
                                      <p:cBhvr>
                                        <p:cTn id="37" dur="500"/>
                                        <p:tgtEl>
                                          <p:spTgt spid="3078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0784"/>
                                        </p:tgtEl>
                                        <p:attrNameLst>
                                          <p:attrName>style.visibility</p:attrName>
                                        </p:attrNameLst>
                                      </p:cBhvr>
                                      <p:to>
                                        <p:strVal val="visible"/>
                                      </p:to>
                                    </p:set>
                                    <p:animEffect transition="in" filter="blinds(horizontal)">
                                      <p:cBhvr>
                                        <p:cTn id="42" dur="500"/>
                                        <p:tgtEl>
                                          <p:spTgt spid="30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b="1" dirty="0"/>
              <a:t>AVL</a:t>
            </a:r>
            <a:r>
              <a:rPr lang="zh-CN" altLang="en-US" b="1" dirty="0"/>
              <a:t>树     插入操作</a:t>
            </a:r>
            <a:endParaRPr lang="zh-CN" altLang="en-US" dirty="0"/>
          </a:p>
        </p:txBody>
      </p:sp>
      <p:sp>
        <p:nvSpPr>
          <p:cNvPr id="33795" name="Rectangle 3"/>
          <p:cNvSpPr>
            <a:spLocks noGrp="1" noChangeArrowheads="1"/>
          </p:cNvSpPr>
          <p:nvPr>
            <p:ph type="body" idx="1"/>
          </p:nvPr>
        </p:nvSpPr>
        <p:spPr>
          <a:xfrm>
            <a:off x="845578" y="1577182"/>
            <a:ext cx="10421470" cy="4351338"/>
          </a:xfrm>
        </p:spPr>
        <p:txBody>
          <a:bodyPr/>
          <a:lstStyle/>
          <a:p>
            <a:r>
              <a:rPr lang="zh-CN" altLang="en-US" sz="2800" b="1" dirty="0" smtClean="0">
                <a:solidFill>
                  <a:schemeClr val="tx1"/>
                </a:solidFill>
              </a:rPr>
              <a:t>单</a:t>
            </a:r>
            <a:r>
              <a:rPr lang="zh-CN" altLang="en-US" sz="2800" b="1" dirty="0">
                <a:solidFill>
                  <a:schemeClr val="tx1"/>
                </a:solidFill>
              </a:rPr>
              <a:t>旋转</a:t>
            </a:r>
            <a:endParaRPr lang="zh-CN" altLang="en-US" sz="4400" b="1" dirty="0">
              <a:solidFill>
                <a:schemeClr val="tx1"/>
              </a:solidFill>
            </a:endParaRPr>
          </a:p>
          <a:p>
            <a:r>
              <a:rPr lang="zh-CN" altLang="en-US" sz="2800" dirty="0"/>
              <a:t>情况</a:t>
            </a:r>
            <a:r>
              <a:rPr lang="en-US" altLang="zh-CN" sz="2800" dirty="0"/>
              <a:t>(4)</a:t>
            </a:r>
            <a:r>
              <a:rPr lang="zh-CN" altLang="en-US" sz="2800" dirty="0">
                <a:cs typeface="Arial" panose="020B0604020202020204" pitchFamily="34" charset="0"/>
              </a:rPr>
              <a:t>插在</a:t>
            </a:r>
            <a:r>
              <a:rPr lang="en-US" altLang="zh-CN" sz="2800" dirty="0">
                <a:cs typeface="Arial" panose="020B0604020202020204" pitchFamily="34" charset="0"/>
              </a:rPr>
              <a:t>a</a:t>
            </a:r>
            <a:r>
              <a:rPr lang="zh-CN" altLang="en-US" sz="2800" dirty="0">
                <a:cs typeface="Arial" panose="020B0604020202020204" pitchFamily="34" charset="0"/>
              </a:rPr>
              <a:t>的右儿子的右子树</a:t>
            </a:r>
          </a:p>
        </p:txBody>
      </p:sp>
      <p:grpSp>
        <p:nvGrpSpPr>
          <p:cNvPr id="33845" name="Group 53"/>
          <p:cNvGrpSpPr>
            <a:grpSpLocks/>
          </p:cNvGrpSpPr>
          <p:nvPr/>
        </p:nvGrpSpPr>
        <p:grpSpPr bwMode="auto">
          <a:xfrm>
            <a:off x="3810000" y="3742766"/>
            <a:ext cx="1371600" cy="1143000"/>
            <a:chOff x="1728" y="1920"/>
            <a:chExt cx="864" cy="720"/>
          </a:xfrm>
        </p:grpSpPr>
        <p:sp>
          <p:nvSpPr>
            <p:cNvPr id="33846" name="AutoShape 54"/>
            <p:cNvSpPr>
              <a:spLocks noChangeArrowheads="1"/>
            </p:cNvSpPr>
            <p:nvPr/>
          </p:nvSpPr>
          <p:spPr bwMode="auto">
            <a:xfrm>
              <a:off x="1776" y="2448"/>
              <a:ext cx="816" cy="192"/>
            </a:xfrm>
            <a:prstGeom prst="rightArrow">
              <a:avLst>
                <a:gd name="adj1" fmla="val 50000"/>
                <a:gd name="adj2" fmla="val 106250"/>
              </a:avLst>
            </a:prstGeom>
            <a:solidFill>
              <a:schemeClr val="accent1"/>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47" name="Text Box 55"/>
            <p:cNvSpPr txBox="1">
              <a:spLocks noChangeArrowheads="1"/>
            </p:cNvSpPr>
            <p:nvPr/>
          </p:nvSpPr>
          <p:spPr bwMode="auto">
            <a:xfrm>
              <a:off x="1728" y="1920"/>
              <a:ext cx="816"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0000"/>
                  </a:solidFill>
                </a:rPr>
                <a:t>插入</a:t>
              </a:r>
              <a:r>
                <a:rPr lang="en-US" altLang="zh-CN" b="1">
                  <a:solidFill>
                    <a:srgbClr val="FF0000"/>
                  </a:solidFill>
                </a:rPr>
                <a:t>X</a:t>
              </a:r>
              <a:r>
                <a:rPr lang="zh-CN" altLang="en-US" b="1">
                  <a:solidFill>
                    <a:srgbClr val="FF0000"/>
                  </a:solidFill>
                </a:rPr>
                <a:t>到</a:t>
              </a:r>
              <a:r>
                <a:rPr lang="en-US" altLang="zh-CN" b="1">
                  <a:solidFill>
                    <a:srgbClr val="FF0000"/>
                  </a:solidFill>
                </a:rPr>
                <a:t>A</a:t>
              </a:r>
              <a:r>
                <a:rPr lang="zh-CN" altLang="en-US" b="1">
                  <a:solidFill>
                    <a:srgbClr val="FF0000"/>
                  </a:solidFill>
                </a:rPr>
                <a:t>的右儿子的右子树</a:t>
              </a:r>
            </a:p>
          </p:txBody>
        </p:sp>
      </p:grpSp>
      <p:grpSp>
        <p:nvGrpSpPr>
          <p:cNvPr id="33848" name="Group 56"/>
          <p:cNvGrpSpPr>
            <a:grpSpLocks/>
          </p:cNvGrpSpPr>
          <p:nvPr/>
        </p:nvGrpSpPr>
        <p:grpSpPr bwMode="auto">
          <a:xfrm>
            <a:off x="7086600" y="3909454"/>
            <a:ext cx="1371600" cy="747712"/>
            <a:chOff x="3360" y="2169"/>
            <a:chExt cx="864" cy="471"/>
          </a:xfrm>
        </p:grpSpPr>
        <p:sp>
          <p:nvSpPr>
            <p:cNvPr id="33849" name="AutoShape 57"/>
            <p:cNvSpPr>
              <a:spLocks noChangeArrowheads="1"/>
            </p:cNvSpPr>
            <p:nvPr/>
          </p:nvSpPr>
          <p:spPr bwMode="auto">
            <a:xfrm>
              <a:off x="3408" y="2448"/>
              <a:ext cx="816" cy="192"/>
            </a:xfrm>
            <a:prstGeom prst="rightArrow">
              <a:avLst>
                <a:gd name="adj1" fmla="val 50000"/>
                <a:gd name="adj2" fmla="val 106250"/>
              </a:avLst>
            </a:prstGeom>
            <a:solidFill>
              <a:schemeClr val="accent1"/>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50" name="Text Box 58"/>
            <p:cNvSpPr txBox="1">
              <a:spLocks noChangeArrowheads="1"/>
            </p:cNvSpPr>
            <p:nvPr/>
          </p:nvSpPr>
          <p:spPr bwMode="auto">
            <a:xfrm>
              <a:off x="3360" y="2169"/>
              <a:ext cx="8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0000"/>
                  </a:solidFill>
                </a:rPr>
                <a:t>单旋转</a:t>
              </a:r>
            </a:p>
          </p:txBody>
        </p:sp>
      </p:grpSp>
      <p:grpSp>
        <p:nvGrpSpPr>
          <p:cNvPr id="33902" name="Group 110"/>
          <p:cNvGrpSpPr>
            <a:grpSpLocks/>
          </p:cNvGrpSpPr>
          <p:nvPr/>
        </p:nvGrpSpPr>
        <p:grpSpPr bwMode="auto">
          <a:xfrm>
            <a:off x="1600201" y="3742766"/>
            <a:ext cx="2760663" cy="2122488"/>
            <a:chOff x="336" y="2311"/>
            <a:chExt cx="1739" cy="1337"/>
          </a:xfrm>
        </p:grpSpPr>
        <p:sp>
          <p:nvSpPr>
            <p:cNvPr id="33863" name="Text Box 71"/>
            <p:cNvSpPr txBox="1">
              <a:spLocks noChangeArrowheads="1"/>
            </p:cNvSpPr>
            <p:nvPr/>
          </p:nvSpPr>
          <p:spPr bwMode="auto">
            <a:xfrm>
              <a:off x="1104" y="2311"/>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grpSp>
          <p:nvGrpSpPr>
            <p:cNvPr id="33901" name="Group 109"/>
            <p:cNvGrpSpPr>
              <a:grpSpLocks/>
            </p:cNvGrpSpPr>
            <p:nvPr/>
          </p:nvGrpSpPr>
          <p:grpSpPr bwMode="auto">
            <a:xfrm>
              <a:off x="336" y="2400"/>
              <a:ext cx="1739" cy="1248"/>
              <a:chOff x="336" y="2400"/>
              <a:chExt cx="1739" cy="1248"/>
            </a:xfrm>
          </p:grpSpPr>
          <p:sp>
            <p:nvSpPr>
              <p:cNvPr id="33865" name="Text Box 73"/>
              <p:cNvSpPr txBox="1">
                <a:spLocks noChangeArrowheads="1"/>
              </p:cNvSpPr>
              <p:nvPr/>
            </p:nvSpPr>
            <p:spPr bwMode="auto">
              <a:xfrm>
                <a:off x="1739" y="2983"/>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R</a:t>
                </a:r>
              </a:p>
            </p:txBody>
          </p:sp>
          <p:sp>
            <p:nvSpPr>
              <p:cNvPr id="33866" name="Text Box 74"/>
              <p:cNvSpPr txBox="1">
                <a:spLocks noChangeArrowheads="1"/>
              </p:cNvSpPr>
              <p:nvPr/>
            </p:nvSpPr>
            <p:spPr bwMode="auto">
              <a:xfrm>
                <a:off x="336" y="2621"/>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r>
                  <a:rPr lang="en-US" altLang="zh-CN" sz="2400" b="1" baseline="-25000">
                    <a:solidFill>
                      <a:srgbClr val="003399"/>
                    </a:solidFill>
                    <a:latin typeface="Times New Roman" panose="02020603050405020304" pitchFamily="18" charset="0"/>
                  </a:rPr>
                  <a:t>L</a:t>
                </a:r>
              </a:p>
            </p:txBody>
          </p:sp>
          <p:grpSp>
            <p:nvGrpSpPr>
              <p:cNvPr id="33900" name="Group 108"/>
              <p:cNvGrpSpPr>
                <a:grpSpLocks/>
              </p:cNvGrpSpPr>
              <p:nvPr/>
            </p:nvGrpSpPr>
            <p:grpSpPr bwMode="auto">
              <a:xfrm>
                <a:off x="624" y="2400"/>
                <a:ext cx="1152" cy="1248"/>
                <a:chOff x="586" y="2470"/>
                <a:chExt cx="1152" cy="1248"/>
              </a:xfrm>
            </p:grpSpPr>
            <p:sp>
              <p:nvSpPr>
                <p:cNvPr id="33854" name="Line 62"/>
                <p:cNvSpPr>
                  <a:spLocks noChangeShapeType="1"/>
                </p:cNvSpPr>
                <p:nvPr/>
              </p:nvSpPr>
              <p:spPr bwMode="auto">
                <a:xfrm>
                  <a:off x="1066" y="2662"/>
                  <a:ext cx="288" cy="288"/>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55" name="Line 63"/>
                <p:cNvSpPr>
                  <a:spLocks noChangeShapeType="1"/>
                </p:cNvSpPr>
                <p:nvPr/>
              </p:nvSpPr>
              <p:spPr bwMode="auto">
                <a:xfrm>
                  <a:off x="1402" y="2998"/>
                  <a:ext cx="288" cy="288"/>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56" name="Line 64"/>
                <p:cNvSpPr>
                  <a:spLocks noChangeShapeType="1"/>
                </p:cNvSpPr>
                <p:nvPr/>
              </p:nvSpPr>
              <p:spPr bwMode="auto">
                <a:xfrm flipH="1">
                  <a:off x="682" y="2662"/>
                  <a:ext cx="240" cy="24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57" name="Rectangle 65"/>
                <p:cNvSpPr>
                  <a:spLocks noChangeArrowheads="1"/>
                </p:cNvSpPr>
                <p:nvPr/>
              </p:nvSpPr>
              <p:spPr bwMode="auto">
                <a:xfrm>
                  <a:off x="586" y="2854"/>
                  <a:ext cx="240" cy="528"/>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chemeClr val="bg2"/>
                      </a:solidFill>
                      <a:latin typeface="Times New Roman" panose="02020603050405020304" pitchFamily="18" charset="0"/>
                    </a:rPr>
                    <a:t>h</a:t>
                  </a:r>
                </a:p>
              </p:txBody>
            </p:sp>
            <p:sp>
              <p:nvSpPr>
                <p:cNvPr id="33858" name="Oval 66"/>
                <p:cNvSpPr>
                  <a:spLocks noChangeArrowheads="1"/>
                </p:cNvSpPr>
                <p:nvPr/>
              </p:nvSpPr>
              <p:spPr bwMode="auto">
                <a:xfrm>
                  <a:off x="874" y="2470"/>
                  <a:ext cx="240" cy="240"/>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59" name="Line 67"/>
                <p:cNvSpPr>
                  <a:spLocks noChangeShapeType="1"/>
                </p:cNvSpPr>
                <p:nvPr/>
              </p:nvSpPr>
              <p:spPr bwMode="auto">
                <a:xfrm flipH="1">
                  <a:off x="1018" y="2998"/>
                  <a:ext cx="240" cy="24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60" name="Oval 68"/>
                <p:cNvSpPr>
                  <a:spLocks noChangeArrowheads="1"/>
                </p:cNvSpPr>
                <p:nvPr/>
              </p:nvSpPr>
              <p:spPr bwMode="auto">
                <a:xfrm>
                  <a:off x="1210" y="2806"/>
                  <a:ext cx="240" cy="240"/>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61" name="Rectangle 69"/>
                <p:cNvSpPr>
                  <a:spLocks noChangeArrowheads="1"/>
                </p:cNvSpPr>
                <p:nvPr/>
              </p:nvSpPr>
              <p:spPr bwMode="auto">
                <a:xfrm>
                  <a:off x="970" y="3190"/>
                  <a:ext cx="240" cy="528"/>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chemeClr val="bg2"/>
                      </a:solidFill>
                      <a:latin typeface="Times New Roman" panose="02020603050405020304" pitchFamily="18" charset="0"/>
                    </a:rPr>
                    <a:t>h</a:t>
                  </a:r>
                </a:p>
              </p:txBody>
            </p:sp>
            <p:sp>
              <p:nvSpPr>
                <p:cNvPr id="33862" name="Rectangle 70"/>
                <p:cNvSpPr>
                  <a:spLocks noChangeArrowheads="1"/>
                </p:cNvSpPr>
                <p:nvPr/>
              </p:nvSpPr>
              <p:spPr bwMode="auto">
                <a:xfrm>
                  <a:off x="1498" y="3190"/>
                  <a:ext cx="240" cy="528"/>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chemeClr val="bg2"/>
                      </a:solidFill>
                      <a:latin typeface="Times New Roman" panose="02020603050405020304" pitchFamily="18" charset="0"/>
                    </a:rPr>
                    <a:t>h</a:t>
                  </a:r>
                </a:p>
              </p:txBody>
            </p:sp>
            <p:sp>
              <p:nvSpPr>
                <p:cNvPr id="33864" name="Text Box 72"/>
                <p:cNvSpPr txBox="1">
                  <a:spLocks noChangeArrowheads="1"/>
                </p:cNvSpPr>
                <p:nvPr/>
              </p:nvSpPr>
              <p:spPr bwMode="auto">
                <a:xfrm>
                  <a:off x="1440" y="264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33867" name="Text Box 75"/>
                <p:cNvSpPr txBox="1">
                  <a:spLocks noChangeArrowheads="1"/>
                </p:cNvSpPr>
                <p:nvPr/>
              </p:nvSpPr>
              <p:spPr bwMode="auto">
                <a:xfrm>
                  <a:off x="826" y="2935"/>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L</a:t>
                  </a:r>
                </a:p>
              </p:txBody>
            </p:sp>
          </p:grpSp>
        </p:grpSp>
      </p:grpSp>
      <p:grpSp>
        <p:nvGrpSpPr>
          <p:cNvPr id="33905" name="Group 113"/>
          <p:cNvGrpSpPr>
            <a:grpSpLocks/>
          </p:cNvGrpSpPr>
          <p:nvPr/>
        </p:nvGrpSpPr>
        <p:grpSpPr bwMode="auto">
          <a:xfrm>
            <a:off x="5011738" y="3631642"/>
            <a:ext cx="2760662" cy="2778125"/>
            <a:chOff x="2170" y="2256"/>
            <a:chExt cx="1739" cy="1750"/>
          </a:xfrm>
        </p:grpSpPr>
        <p:sp>
          <p:nvSpPr>
            <p:cNvPr id="33874" name="Rectangle 82"/>
            <p:cNvSpPr>
              <a:spLocks noChangeArrowheads="1"/>
            </p:cNvSpPr>
            <p:nvPr/>
          </p:nvSpPr>
          <p:spPr bwMode="auto">
            <a:xfrm>
              <a:off x="3332" y="3190"/>
              <a:ext cx="240" cy="816"/>
            </a:xfrm>
            <a:prstGeom prst="rect">
              <a:avLst/>
            </a:prstGeom>
            <a:solidFill>
              <a:schemeClr val="folHlink"/>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2400" b="1" i="1">
                  <a:solidFill>
                    <a:schemeClr val="bg2"/>
                  </a:solidFill>
                  <a:latin typeface="Times New Roman" panose="02020603050405020304" pitchFamily="18" charset="0"/>
                </a:rPr>
                <a:t>h</a:t>
              </a:r>
            </a:p>
            <a:p>
              <a:pPr>
                <a:lnSpc>
                  <a:spcPct val="60000"/>
                </a:lnSpc>
              </a:pPr>
              <a:r>
                <a:rPr lang="en-US" altLang="zh-CN" sz="2400" b="1" i="1">
                  <a:solidFill>
                    <a:schemeClr val="bg2"/>
                  </a:solidFill>
                  <a:latin typeface="Times New Roman" panose="02020603050405020304" pitchFamily="18" charset="0"/>
                </a:rPr>
                <a:t>+</a:t>
              </a:r>
            </a:p>
            <a:p>
              <a:pPr>
                <a:lnSpc>
                  <a:spcPct val="60000"/>
                </a:lnSpc>
              </a:pPr>
              <a:r>
                <a:rPr lang="en-US" altLang="zh-CN" sz="2400" b="1">
                  <a:solidFill>
                    <a:schemeClr val="bg2"/>
                  </a:solidFill>
                  <a:latin typeface="Times New Roman" panose="02020603050405020304" pitchFamily="18" charset="0"/>
                </a:rPr>
                <a:t>1</a:t>
              </a:r>
              <a:endParaRPr lang="en-US" altLang="zh-CN" sz="2400" b="1" i="1">
                <a:solidFill>
                  <a:schemeClr val="bg2"/>
                </a:solidFill>
                <a:latin typeface="Times New Roman" panose="02020603050405020304" pitchFamily="18" charset="0"/>
              </a:endParaRPr>
            </a:p>
          </p:txBody>
        </p:sp>
        <p:grpSp>
          <p:nvGrpSpPr>
            <p:cNvPr id="33904" name="Group 112"/>
            <p:cNvGrpSpPr>
              <a:grpSpLocks/>
            </p:cNvGrpSpPr>
            <p:nvPr/>
          </p:nvGrpSpPr>
          <p:grpSpPr bwMode="auto">
            <a:xfrm>
              <a:off x="2170" y="2256"/>
              <a:ext cx="1739" cy="1426"/>
              <a:chOff x="2170" y="2222"/>
              <a:chExt cx="1739" cy="1426"/>
            </a:xfrm>
          </p:grpSpPr>
          <p:sp>
            <p:nvSpPr>
              <p:cNvPr id="33875" name="Text Box 83"/>
              <p:cNvSpPr txBox="1">
                <a:spLocks noChangeArrowheads="1"/>
              </p:cNvSpPr>
              <p:nvPr/>
            </p:nvSpPr>
            <p:spPr bwMode="auto">
              <a:xfrm>
                <a:off x="2170" y="2614"/>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r>
                  <a:rPr lang="en-US" altLang="zh-CN" sz="2400" b="1" baseline="-25000">
                    <a:solidFill>
                      <a:srgbClr val="003399"/>
                    </a:solidFill>
                    <a:latin typeface="Times New Roman" panose="02020603050405020304" pitchFamily="18" charset="0"/>
                  </a:rPr>
                  <a:t>L</a:t>
                </a:r>
              </a:p>
            </p:txBody>
          </p:sp>
          <p:sp>
            <p:nvSpPr>
              <p:cNvPr id="33878" name="Text Box 86"/>
              <p:cNvSpPr txBox="1">
                <a:spLocks noChangeArrowheads="1"/>
              </p:cNvSpPr>
              <p:nvPr/>
            </p:nvSpPr>
            <p:spPr bwMode="auto">
              <a:xfrm>
                <a:off x="3573" y="2983"/>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R</a:t>
                </a:r>
                <a:endParaRPr lang="en-US" altLang="zh-CN" sz="2400">
                  <a:latin typeface="Times New Roman" panose="02020603050405020304" pitchFamily="18" charset="0"/>
                </a:endParaRPr>
              </a:p>
            </p:txBody>
          </p:sp>
          <p:grpSp>
            <p:nvGrpSpPr>
              <p:cNvPr id="33903" name="Group 111"/>
              <p:cNvGrpSpPr>
                <a:grpSpLocks/>
              </p:cNvGrpSpPr>
              <p:nvPr/>
            </p:nvGrpSpPr>
            <p:grpSpPr bwMode="auto">
              <a:xfrm>
                <a:off x="2420" y="2222"/>
                <a:ext cx="1056" cy="1426"/>
                <a:chOff x="2420" y="2292"/>
                <a:chExt cx="1056" cy="1426"/>
              </a:xfrm>
            </p:grpSpPr>
            <p:sp>
              <p:nvSpPr>
                <p:cNvPr id="33852" name="Line 60"/>
                <p:cNvSpPr>
                  <a:spLocks noChangeShapeType="1"/>
                </p:cNvSpPr>
                <p:nvPr/>
              </p:nvSpPr>
              <p:spPr bwMode="auto">
                <a:xfrm>
                  <a:off x="3188" y="2950"/>
                  <a:ext cx="288" cy="28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53" name="Line 61"/>
                <p:cNvSpPr>
                  <a:spLocks noChangeShapeType="1"/>
                </p:cNvSpPr>
                <p:nvPr/>
              </p:nvSpPr>
              <p:spPr bwMode="auto">
                <a:xfrm flipH="1">
                  <a:off x="2948" y="2950"/>
                  <a:ext cx="240" cy="24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68" name="Line 76"/>
                <p:cNvSpPr>
                  <a:spLocks noChangeShapeType="1"/>
                </p:cNvSpPr>
                <p:nvPr/>
              </p:nvSpPr>
              <p:spPr bwMode="auto">
                <a:xfrm flipH="1">
                  <a:off x="2516" y="2662"/>
                  <a:ext cx="240" cy="24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69" name="Rectangle 77"/>
                <p:cNvSpPr>
                  <a:spLocks noChangeArrowheads="1"/>
                </p:cNvSpPr>
                <p:nvPr/>
              </p:nvSpPr>
              <p:spPr bwMode="auto">
                <a:xfrm>
                  <a:off x="2852" y="3190"/>
                  <a:ext cx="240" cy="528"/>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chemeClr val="bg2"/>
                      </a:solidFill>
                      <a:latin typeface="Times New Roman" panose="02020603050405020304" pitchFamily="18" charset="0"/>
                    </a:rPr>
                    <a:t>h</a:t>
                  </a:r>
                </a:p>
              </p:txBody>
            </p:sp>
            <p:sp>
              <p:nvSpPr>
                <p:cNvPr id="33870" name="Rectangle 78"/>
                <p:cNvSpPr>
                  <a:spLocks noChangeArrowheads="1"/>
                </p:cNvSpPr>
                <p:nvPr/>
              </p:nvSpPr>
              <p:spPr bwMode="auto">
                <a:xfrm>
                  <a:off x="2420" y="2854"/>
                  <a:ext cx="240" cy="528"/>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chemeClr val="bg2"/>
                      </a:solidFill>
                      <a:latin typeface="Times New Roman" panose="02020603050405020304" pitchFamily="18" charset="0"/>
                    </a:rPr>
                    <a:t>h</a:t>
                  </a:r>
                </a:p>
              </p:txBody>
            </p:sp>
            <p:sp>
              <p:nvSpPr>
                <p:cNvPr id="33871" name="Line 79"/>
                <p:cNvSpPr>
                  <a:spLocks noChangeShapeType="1"/>
                </p:cNvSpPr>
                <p:nvPr/>
              </p:nvSpPr>
              <p:spPr bwMode="auto">
                <a:xfrm>
                  <a:off x="2852" y="2607"/>
                  <a:ext cx="288" cy="28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72" name="Oval 80"/>
                <p:cNvSpPr>
                  <a:spLocks noChangeArrowheads="1"/>
                </p:cNvSpPr>
                <p:nvPr/>
              </p:nvSpPr>
              <p:spPr bwMode="auto">
                <a:xfrm>
                  <a:off x="3044" y="2806"/>
                  <a:ext cx="240" cy="240"/>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73" name="Oval 81"/>
                <p:cNvSpPr>
                  <a:spLocks noChangeArrowheads="1"/>
                </p:cNvSpPr>
                <p:nvPr/>
              </p:nvSpPr>
              <p:spPr bwMode="auto">
                <a:xfrm>
                  <a:off x="2708" y="2470"/>
                  <a:ext cx="240" cy="240"/>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76" name="Text Box 84"/>
                <p:cNvSpPr txBox="1">
                  <a:spLocks noChangeArrowheads="1"/>
                </p:cNvSpPr>
                <p:nvPr/>
              </p:nvSpPr>
              <p:spPr bwMode="auto">
                <a:xfrm>
                  <a:off x="2935" y="2292"/>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33877" name="Text Box 85"/>
                <p:cNvSpPr txBox="1">
                  <a:spLocks noChangeArrowheads="1"/>
                </p:cNvSpPr>
                <p:nvPr/>
              </p:nvSpPr>
              <p:spPr bwMode="auto">
                <a:xfrm>
                  <a:off x="3223" y="2647"/>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33879" name="Text Box 87"/>
                <p:cNvSpPr txBox="1">
                  <a:spLocks noChangeArrowheads="1"/>
                </p:cNvSpPr>
                <p:nvPr/>
              </p:nvSpPr>
              <p:spPr bwMode="auto">
                <a:xfrm>
                  <a:off x="2695" y="2935"/>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L</a:t>
                  </a:r>
                </a:p>
              </p:txBody>
            </p:sp>
          </p:grpSp>
        </p:grpSp>
      </p:grpSp>
      <p:grpSp>
        <p:nvGrpSpPr>
          <p:cNvPr id="33907" name="Group 115"/>
          <p:cNvGrpSpPr>
            <a:grpSpLocks/>
          </p:cNvGrpSpPr>
          <p:nvPr/>
        </p:nvGrpSpPr>
        <p:grpSpPr bwMode="auto">
          <a:xfrm>
            <a:off x="8062914" y="3666567"/>
            <a:ext cx="2681287" cy="2263775"/>
            <a:chOff x="4081" y="2318"/>
            <a:chExt cx="1689" cy="1426"/>
          </a:xfrm>
        </p:grpSpPr>
        <p:sp>
          <p:nvSpPr>
            <p:cNvPr id="33890" name="Text Box 98"/>
            <p:cNvSpPr txBox="1">
              <a:spLocks noChangeArrowheads="1"/>
            </p:cNvSpPr>
            <p:nvPr/>
          </p:nvSpPr>
          <p:spPr bwMode="auto">
            <a:xfrm>
              <a:off x="5434" y="262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R</a:t>
              </a:r>
            </a:p>
          </p:txBody>
        </p:sp>
        <p:sp>
          <p:nvSpPr>
            <p:cNvPr id="33892" name="Text Box 100"/>
            <p:cNvSpPr txBox="1">
              <a:spLocks noChangeArrowheads="1"/>
            </p:cNvSpPr>
            <p:nvPr/>
          </p:nvSpPr>
          <p:spPr bwMode="auto">
            <a:xfrm>
              <a:off x="4081" y="2935"/>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r>
                <a:rPr lang="en-US" altLang="zh-CN" sz="2400" b="1" baseline="-25000">
                  <a:solidFill>
                    <a:srgbClr val="003399"/>
                  </a:solidFill>
                  <a:latin typeface="Times New Roman" panose="02020603050405020304" pitchFamily="18" charset="0"/>
                </a:rPr>
                <a:t>L</a:t>
              </a:r>
            </a:p>
          </p:txBody>
        </p:sp>
        <p:grpSp>
          <p:nvGrpSpPr>
            <p:cNvPr id="33906" name="Group 114"/>
            <p:cNvGrpSpPr>
              <a:grpSpLocks/>
            </p:cNvGrpSpPr>
            <p:nvPr/>
          </p:nvGrpSpPr>
          <p:grpSpPr bwMode="auto">
            <a:xfrm>
              <a:off x="4282" y="2318"/>
              <a:ext cx="1248" cy="1426"/>
              <a:chOff x="4282" y="2292"/>
              <a:chExt cx="1248" cy="1426"/>
            </a:xfrm>
          </p:grpSpPr>
          <p:sp>
            <p:nvSpPr>
              <p:cNvPr id="33880" name="Line 88"/>
              <p:cNvSpPr>
                <a:spLocks noChangeShapeType="1"/>
              </p:cNvSpPr>
              <p:nvPr/>
            </p:nvSpPr>
            <p:spPr bwMode="auto">
              <a:xfrm>
                <a:off x="5050" y="2614"/>
                <a:ext cx="288" cy="288"/>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81" name="Line 89"/>
              <p:cNvSpPr>
                <a:spLocks noChangeShapeType="1"/>
              </p:cNvSpPr>
              <p:nvPr/>
            </p:nvSpPr>
            <p:spPr bwMode="auto">
              <a:xfrm flipH="1">
                <a:off x="4714" y="2662"/>
                <a:ext cx="240" cy="24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82" name="Oval 90"/>
              <p:cNvSpPr>
                <a:spLocks noChangeArrowheads="1"/>
              </p:cNvSpPr>
              <p:nvPr/>
            </p:nvSpPr>
            <p:spPr bwMode="auto">
              <a:xfrm>
                <a:off x="4570" y="2806"/>
                <a:ext cx="240" cy="240"/>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83" name="Oval 91"/>
              <p:cNvSpPr>
                <a:spLocks noChangeArrowheads="1"/>
              </p:cNvSpPr>
              <p:nvPr/>
            </p:nvSpPr>
            <p:spPr bwMode="auto">
              <a:xfrm>
                <a:off x="4906" y="2470"/>
                <a:ext cx="240" cy="240"/>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84" name="Line 92"/>
              <p:cNvSpPr>
                <a:spLocks noChangeShapeType="1"/>
              </p:cNvSpPr>
              <p:nvPr/>
            </p:nvSpPr>
            <p:spPr bwMode="auto">
              <a:xfrm flipH="1">
                <a:off x="4378" y="2998"/>
                <a:ext cx="240" cy="24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85" name="Rectangle 93"/>
              <p:cNvSpPr>
                <a:spLocks noChangeArrowheads="1"/>
              </p:cNvSpPr>
              <p:nvPr/>
            </p:nvSpPr>
            <p:spPr bwMode="auto">
              <a:xfrm>
                <a:off x="4282" y="3190"/>
                <a:ext cx="240" cy="528"/>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chemeClr val="bg2"/>
                    </a:solidFill>
                    <a:latin typeface="Times New Roman" panose="02020603050405020304" pitchFamily="18" charset="0"/>
                  </a:rPr>
                  <a:t>h</a:t>
                </a:r>
              </a:p>
            </p:txBody>
          </p:sp>
          <p:sp>
            <p:nvSpPr>
              <p:cNvPr id="33886" name="Line 94"/>
              <p:cNvSpPr>
                <a:spLocks noChangeShapeType="1"/>
              </p:cNvSpPr>
              <p:nvPr/>
            </p:nvSpPr>
            <p:spPr bwMode="auto">
              <a:xfrm>
                <a:off x="4762" y="2998"/>
                <a:ext cx="288" cy="288"/>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87" name="Rectangle 95"/>
              <p:cNvSpPr>
                <a:spLocks noChangeArrowheads="1"/>
              </p:cNvSpPr>
              <p:nvPr/>
            </p:nvSpPr>
            <p:spPr bwMode="auto">
              <a:xfrm>
                <a:off x="4810" y="3190"/>
                <a:ext cx="240" cy="528"/>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chemeClr val="bg2"/>
                    </a:solidFill>
                    <a:latin typeface="Times New Roman" panose="02020603050405020304" pitchFamily="18" charset="0"/>
                  </a:rPr>
                  <a:t>h</a:t>
                </a:r>
              </a:p>
            </p:txBody>
          </p:sp>
          <p:sp>
            <p:nvSpPr>
              <p:cNvPr id="33888" name="Rectangle 96"/>
              <p:cNvSpPr>
                <a:spLocks noChangeArrowheads="1"/>
              </p:cNvSpPr>
              <p:nvPr/>
            </p:nvSpPr>
            <p:spPr bwMode="auto">
              <a:xfrm>
                <a:off x="5290" y="2902"/>
                <a:ext cx="240" cy="816"/>
              </a:xfrm>
              <a:prstGeom prst="rect">
                <a:avLst/>
              </a:prstGeom>
              <a:solidFill>
                <a:schemeClr val="folHlink"/>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2400" b="1" i="1">
                    <a:solidFill>
                      <a:schemeClr val="bg2"/>
                    </a:solidFill>
                    <a:latin typeface="Times New Roman" panose="02020603050405020304" pitchFamily="18" charset="0"/>
                  </a:rPr>
                  <a:t>h</a:t>
                </a:r>
              </a:p>
              <a:p>
                <a:pPr>
                  <a:lnSpc>
                    <a:spcPct val="60000"/>
                  </a:lnSpc>
                </a:pPr>
                <a:r>
                  <a:rPr lang="en-US" altLang="zh-CN" sz="2400" b="1" i="1">
                    <a:solidFill>
                      <a:schemeClr val="bg2"/>
                    </a:solidFill>
                    <a:latin typeface="Times New Roman" panose="02020603050405020304" pitchFamily="18" charset="0"/>
                  </a:rPr>
                  <a:t>+</a:t>
                </a:r>
              </a:p>
              <a:p>
                <a:pPr>
                  <a:lnSpc>
                    <a:spcPct val="60000"/>
                  </a:lnSpc>
                </a:pPr>
                <a:r>
                  <a:rPr lang="en-US" altLang="zh-CN" sz="2400" b="1">
                    <a:solidFill>
                      <a:schemeClr val="bg2"/>
                    </a:solidFill>
                    <a:latin typeface="Times New Roman" panose="02020603050405020304" pitchFamily="18" charset="0"/>
                  </a:rPr>
                  <a:t>1</a:t>
                </a:r>
                <a:endParaRPr lang="en-US" altLang="zh-CN" sz="2400" b="1" i="1">
                  <a:solidFill>
                    <a:schemeClr val="bg2"/>
                  </a:solidFill>
                  <a:latin typeface="Times New Roman" panose="02020603050405020304" pitchFamily="18" charset="0"/>
                </a:endParaRPr>
              </a:p>
            </p:txBody>
          </p:sp>
          <p:sp>
            <p:nvSpPr>
              <p:cNvPr id="33889" name="Text Box 97"/>
              <p:cNvSpPr txBox="1">
                <a:spLocks noChangeArrowheads="1"/>
              </p:cNvSpPr>
              <p:nvPr/>
            </p:nvSpPr>
            <p:spPr bwMode="auto">
              <a:xfrm>
                <a:off x="4666" y="2292"/>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33891" name="Text Box 99"/>
              <p:cNvSpPr txBox="1">
                <a:spLocks noChangeArrowheads="1"/>
              </p:cNvSpPr>
              <p:nvPr/>
            </p:nvSpPr>
            <p:spPr bwMode="auto">
              <a:xfrm>
                <a:off x="4282" y="264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33893" name="Text Box 101"/>
              <p:cNvSpPr txBox="1">
                <a:spLocks noChangeArrowheads="1"/>
              </p:cNvSpPr>
              <p:nvPr/>
            </p:nvSpPr>
            <p:spPr bwMode="auto">
              <a:xfrm>
                <a:off x="4989" y="2935"/>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L</a:t>
                </a:r>
              </a:p>
            </p:txBody>
          </p:sp>
        </p:grpSp>
      </p:grpSp>
    </p:spTree>
    <p:extLst>
      <p:ext uri="{BB962C8B-B14F-4D97-AF65-F5344CB8AC3E}">
        <p14:creationId xmlns:p14="http://schemas.microsoft.com/office/powerpoint/2010/main" val="26634361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blinds(horizontal)">
                                      <p:cBhvr>
                                        <p:cTn id="7" dur="500"/>
                                        <p:tgtEl>
                                          <p:spTgt spid="33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blinds(horizontal)">
                                      <p:cBhvr>
                                        <p:cTn id="12" dur="500"/>
                                        <p:tgtEl>
                                          <p:spTgt spid="33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3902"/>
                                        </p:tgtEl>
                                        <p:attrNameLst>
                                          <p:attrName>style.visibility</p:attrName>
                                        </p:attrNameLst>
                                      </p:cBhvr>
                                      <p:to>
                                        <p:strVal val="visible"/>
                                      </p:to>
                                    </p:set>
                                    <p:animEffect transition="in" filter="blinds(horizontal)">
                                      <p:cBhvr>
                                        <p:cTn id="17" dur="500"/>
                                        <p:tgtEl>
                                          <p:spTgt spid="339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3845"/>
                                        </p:tgtEl>
                                        <p:attrNameLst>
                                          <p:attrName>style.visibility</p:attrName>
                                        </p:attrNameLst>
                                      </p:cBhvr>
                                      <p:to>
                                        <p:strVal val="visible"/>
                                      </p:to>
                                    </p:set>
                                    <p:animEffect transition="in" filter="blinds(horizontal)">
                                      <p:cBhvr>
                                        <p:cTn id="22" dur="500"/>
                                        <p:tgtEl>
                                          <p:spTgt spid="338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3905"/>
                                        </p:tgtEl>
                                        <p:attrNameLst>
                                          <p:attrName>style.visibility</p:attrName>
                                        </p:attrNameLst>
                                      </p:cBhvr>
                                      <p:to>
                                        <p:strVal val="visible"/>
                                      </p:to>
                                    </p:set>
                                    <p:animEffect transition="in" filter="blinds(horizontal)">
                                      <p:cBhvr>
                                        <p:cTn id="27" dur="500"/>
                                        <p:tgtEl>
                                          <p:spTgt spid="3390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3848"/>
                                        </p:tgtEl>
                                        <p:attrNameLst>
                                          <p:attrName>style.visibility</p:attrName>
                                        </p:attrNameLst>
                                      </p:cBhvr>
                                      <p:to>
                                        <p:strVal val="visible"/>
                                      </p:to>
                                    </p:set>
                                    <p:animEffect transition="in" filter="blinds(horizontal)">
                                      <p:cBhvr>
                                        <p:cTn id="32" dur="500"/>
                                        <p:tgtEl>
                                          <p:spTgt spid="3384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3907"/>
                                        </p:tgtEl>
                                        <p:attrNameLst>
                                          <p:attrName>style.visibility</p:attrName>
                                        </p:attrNameLst>
                                      </p:cBhvr>
                                      <p:to>
                                        <p:strVal val="visible"/>
                                      </p:to>
                                    </p:set>
                                    <p:animEffect transition="in" filter="blinds(horizontal)">
                                      <p:cBhvr>
                                        <p:cTn id="37" dur="500"/>
                                        <p:tgtEl>
                                          <p:spTgt spid="33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b="1" dirty="0"/>
              <a:t>AVL</a:t>
            </a:r>
            <a:r>
              <a:rPr lang="zh-CN" altLang="en-US" b="1" dirty="0"/>
              <a:t>树     插入操作</a:t>
            </a:r>
            <a:endParaRPr lang="zh-CN" altLang="en-US" dirty="0"/>
          </a:p>
        </p:txBody>
      </p:sp>
      <p:sp>
        <p:nvSpPr>
          <p:cNvPr id="31747" name="Rectangle 3"/>
          <p:cNvSpPr>
            <a:spLocks noGrp="1" noChangeArrowheads="1"/>
          </p:cNvSpPr>
          <p:nvPr>
            <p:ph type="body" idx="1"/>
          </p:nvPr>
        </p:nvSpPr>
        <p:spPr>
          <a:xfrm>
            <a:off x="762000" y="1185201"/>
            <a:ext cx="8229600" cy="605117"/>
          </a:xfrm>
        </p:spPr>
        <p:txBody>
          <a:bodyPr>
            <a:normAutofit fontScale="85000" lnSpcReduction="10000"/>
          </a:bodyPr>
          <a:lstStyle/>
          <a:p>
            <a:r>
              <a:rPr lang="zh-CN" altLang="en-US" sz="2800" b="1" dirty="0" smtClean="0">
                <a:solidFill>
                  <a:schemeClr val="tx1"/>
                </a:solidFill>
              </a:rPr>
              <a:t>单</a:t>
            </a:r>
            <a:r>
              <a:rPr lang="zh-CN" altLang="en-US" sz="2800" b="1" dirty="0">
                <a:solidFill>
                  <a:schemeClr val="tx1"/>
                </a:solidFill>
              </a:rPr>
              <a:t>旋转程序</a:t>
            </a:r>
            <a:endParaRPr lang="zh-CN" altLang="en-US" b="1" dirty="0">
              <a:solidFill>
                <a:schemeClr val="tx1"/>
              </a:solidFill>
            </a:endParaRPr>
          </a:p>
        </p:txBody>
      </p:sp>
      <p:sp>
        <p:nvSpPr>
          <p:cNvPr id="31750" name="Text Box 6"/>
          <p:cNvSpPr txBox="1">
            <a:spLocks noChangeArrowheads="1"/>
          </p:cNvSpPr>
          <p:nvPr/>
        </p:nvSpPr>
        <p:spPr bwMode="auto">
          <a:xfrm>
            <a:off x="820272" y="2495167"/>
            <a:ext cx="1042595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dirty="0" err="1" smtClean="0"/>
              <a:t>int</a:t>
            </a:r>
            <a:r>
              <a:rPr lang="en-US" altLang="zh-CN" sz="2800" dirty="0" smtClean="0"/>
              <a:t> </a:t>
            </a:r>
            <a:r>
              <a:rPr lang="en-US" altLang="zh-CN" sz="2800" dirty="0" err="1"/>
              <a:t>SingeRotateWithLeft</a:t>
            </a:r>
            <a:r>
              <a:rPr lang="en-US" altLang="zh-CN" sz="2800" dirty="0"/>
              <a:t>(</a:t>
            </a:r>
            <a:r>
              <a:rPr lang="en-US" altLang="zh-CN" sz="2800" dirty="0" err="1"/>
              <a:t>int</a:t>
            </a:r>
            <a:r>
              <a:rPr lang="en-US" altLang="zh-CN" sz="2800" dirty="0"/>
              <a:t> x){</a:t>
            </a:r>
          </a:p>
          <a:p>
            <a:r>
              <a:rPr lang="en-US" altLang="zh-CN" sz="2800" dirty="0"/>
              <a:t>	</a:t>
            </a:r>
            <a:r>
              <a:rPr lang="en-US" altLang="zh-CN" sz="2800" dirty="0" err="1"/>
              <a:t>int</a:t>
            </a:r>
            <a:r>
              <a:rPr lang="en-US" altLang="zh-CN" sz="2800" dirty="0"/>
              <a:t> y;</a:t>
            </a:r>
          </a:p>
          <a:p>
            <a:r>
              <a:rPr lang="en-US" altLang="zh-CN" sz="2800" dirty="0"/>
              <a:t>	y=no[x].left;</a:t>
            </a:r>
          </a:p>
          <a:p>
            <a:r>
              <a:rPr lang="en-US" altLang="zh-CN" sz="2800" dirty="0"/>
              <a:t>	no[x].left=no[y].right;</a:t>
            </a:r>
          </a:p>
          <a:p>
            <a:r>
              <a:rPr lang="en-US" altLang="zh-CN" sz="2800" dirty="0"/>
              <a:t>	no[y].right=x;</a:t>
            </a:r>
          </a:p>
          <a:p>
            <a:r>
              <a:rPr lang="en-US" altLang="zh-CN" sz="2800" dirty="0"/>
              <a:t>	no[y].height=max(h(no[y].left),h(no[y].right))+1;</a:t>
            </a:r>
          </a:p>
          <a:p>
            <a:r>
              <a:rPr lang="en-US" altLang="zh-CN" sz="2800" dirty="0"/>
              <a:t>	no[x].height=max(h(no[x].left),h(no[x].right))+1;</a:t>
            </a:r>
          </a:p>
          <a:p>
            <a:r>
              <a:rPr lang="en-US" altLang="zh-CN" sz="2800" dirty="0"/>
              <a:t>	return y;</a:t>
            </a:r>
          </a:p>
          <a:p>
            <a:r>
              <a:rPr lang="en-US" altLang="zh-CN" sz="2800" dirty="0"/>
              <a:t>}</a:t>
            </a:r>
            <a:endParaRPr lang="zh-CN" altLang="en-US" sz="2800" dirty="0"/>
          </a:p>
        </p:txBody>
      </p:sp>
      <p:sp>
        <p:nvSpPr>
          <p:cNvPr id="3" name="矩形 2"/>
          <p:cNvSpPr/>
          <p:nvPr/>
        </p:nvSpPr>
        <p:spPr>
          <a:xfrm>
            <a:off x="762000" y="1790318"/>
            <a:ext cx="6096000" cy="646331"/>
          </a:xfrm>
          <a:prstGeom prst="rect">
            <a:avLst/>
          </a:prstGeom>
        </p:spPr>
        <p:txBody>
          <a:bodyPr>
            <a:spAutoFit/>
          </a:bodyPr>
          <a:lstStyle/>
          <a:p>
            <a:r>
              <a:rPr lang="zh-CN" altLang="en-US" dirty="0"/>
              <a:t>情况</a:t>
            </a:r>
            <a:r>
              <a:rPr lang="en-US" altLang="zh-CN" dirty="0"/>
              <a:t>(1)</a:t>
            </a:r>
            <a:r>
              <a:rPr lang="zh-CN" altLang="en-US" dirty="0"/>
              <a:t>的程序：</a:t>
            </a:r>
          </a:p>
          <a:p>
            <a:r>
              <a:rPr lang="zh-CN" altLang="en-US" dirty="0"/>
              <a:t>情况</a:t>
            </a:r>
            <a:r>
              <a:rPr lang="en-US" altLang="zh-CN" dirty="0"/>
              <a:t>(4)</a:t>
            </a:r>
            <a:r>
              <a:rPr lang="en-US" altLang="zh-CN" dirty="0" err="1"/>
              <a:t>SingleRotateWithRight</a:t>
            </a:r>
            <a:r>
              <a:rPr lang="zh-CN" altLang="en-US" dirty="0"/>
              <a:t>可以类推</a:t>
            </a:r>
          </a:p>
        </p:txBody>
      </p:sp>
      <p:grpSp>
        <p:nvGrpSpPr>
          <p:cNvPr id="6" name="Group 64"/>
          <p:cNvGrpSpPr>
            <a:grpSpLocks/>
          </p:cNvGrpSpPr>
          <p:nvPr/>
        </p:nvGrpSpPr>
        <p:grpSpPr bwMode="auto">
          <a:xfrm>
            <a:off x="8991600" y="1790318"/>
            <a:ext cx="2455862" cy="1890712"/>
            <a:chOff x="3877" y="2361"/>
            <a:chExt cx="1547" cy="1191"/>
          </a:xfrm>
        </p:grpSpPr>
        <p:sp>
          <p:nvSpPr>
            <p:cNvPr id="7" name="Line 36"/>
            <p:cNvSpPr>
              <a:spLocks noChangeShapeType="1"/>
            </p:cNvSpPr>
            <p:nvPr/>
          </p:nvSpPr>
          <p:spPr bwMode="auto">
            <a:xfrm flipH="1">
              <a:off x="4546" y="2913"/>
              <a:ext cx="233" cy="209"/>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 name="Group 63"/>
            <p:cNvGrpSpPr>
              <a:grpSpLocks/>
            </p:cNvGrpSpPr>
            <p:nvPr/>
          </p:nvGrpSpPr>
          <p:grpSpPr bwMode="auto">
            <a:xfrm>
              <a:off x="3877" y="2361"/>
              <a:ext cx="1547" cy="1191"/>
              <a:chOff x="3932" y="2349"/>
              <a:chExt cx="1547" cy="1191"/>
            </a:xfrm>
          </p:grpSpPr>
          <p:sp>
            <p:nvSpPr>
              <p:cNvPr id="9" name="Line 32"/>
              <p:cNvSpPr>
                <a:spLocks noChangeShapeType="1"/>
              </p:cNvSpPr>
              <p:nvPr/>
            </p:nvSpPr>
            <p:spPr bwMode="auto">
              <a:xfrm>
                <a:off x="4546" y="2579"/>
                <a:ext cx="279" cy="251"/>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33"/>
              <p:cNvSpPr>
                <a:spLocks noChangeShapeType="1"/>
              </p:cNvSpPr>
              <p:nvPr/>
            </p:nvSpPr>
            <p:spPr bwMode="auto">
              <a:xfrm flipH="1">
                <a:off x="4219" y="2579"/>
                <a:ext cx="280" cy="251"/>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34"/>
              <p:cNvSpPr>
                <a:spLocks noChangeArrowheads="1"/>
              </p:cNvSpPr>
              <p:nvPr/>
            </p:nvSpPr>
            <p:spPr bwMode="auto">
              <a:xfrm>
                <a:off x="4732" y="2746"/>
                <a:ext cx="233" cy="209"/>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35"/>
              <p:cNvSpPr>
                <a:spLocks noChangeArrowheads="1"/>
              </p:cNvSpPr>
              <p:nvPr/>
            </p:nvSpPr>
            <p:spPr bwMode="auto">
              <a:xfrm>
                <a:off x="4406" y="2454"/>
                <a:ext cx="233" cy="209"/>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37"/>
              <p:cNvSpPr>
                <a:spLocks noChangeArrowheads="1"/>
              </p:cNvSpPr>
              <p:nvPr/>
            </p:nvSpPr>
            <p:spPr bwMode="auto">
              <a:xfrm>
                <a:off x="4460" y="3071"/>
                <a:ext cx="233" cy="460"/>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chemeClr val="bg2"/>
                    </a:solidFill>
                    <a:latin typeface="Times New Roman" panose="02020603050405020304" pitchFamily="18" charset="0"/>
                  </a:rPr>
                  <a:t>h</a:t>
                </a:r>
              </a:p>
            </p:txBody>
          </p:sp>
          <p:sp>
            <p:nvSpPr>
              <p:cNvPr id="14" name="Line 38"/>
              <p:cNvSpPr>
                <a:spLocks noChangeShapeType="1"/>
              </p:cNvSpPr>
              <p:nvPr/>
            </p:nvSpPr>
            <p:spPr bwMode="auto">
              <a:xfrm>
                <a:off x="4919" y="2913"/>
                <a:ext cx="279" cy="251"/>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Rectangle 39"/>
              <p:cNvSpPr>
                <a:spLocks noChangeArrowheads="1"/>
              </p:cNvSpPr>
              <p:nvPr/>
            </p:nvSpPr>
            <p:spPr bwMode="auto">
              <a:xfrm>
                <a:off x="5059" y="3080"/>
                <a:ext cx="233" cy="460"/>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chemeClr val="bg2"/>
                    </a:solidFill>
                    <a:latin typeface="Times New Roman" panose="02020603050405020304" pitchFamily="18" charset="0"/>
                  </a:rPr>
                  <a:t>h</a:t>
                </a:r>
              </a:p>
            </p:txBody>
          </p:sp>
          <p:sp>
            <p:nvSpPr>
              <p:cNvPr id="16" name="Rectangle 40"/>
              <p:cNvSpPr>
                <a:spLocks noChangeArrowheads="1"/>
              </p:cNvSpPr>
              <p:nvPr/>
            </p:nvSpPr>
            <p:spPr bwMode="auto">
              <a:xfrm>
                <a:off x="4079" y="2830"/>
                <a:ext cx="233" cy="710"/>
              </a:xfrm>
              <a:prstGeom prst="rect">
                <a:avLst/>
              </a:prstGeom>
              <a:solidFill>
                <a:schemeClr val="folHlink"/>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2400" b="1" i="1">
                    <a:solidFill>
                      <a:schemeClr val="bg2"/>
                    </a:solidFill>
                    <a:latin typeface="Times New Roman" panose="02020603050405020304" pitchFamily="18" charset="0"/>
                  </a:rPr>
                  <a:t>h</a:t>
                </a:r>
              </a:p>
              <a:p>
                <a:pPr>
                  <a:lnSpc>
                    <a:spcPct val="60000"/>
                  </a:lnSpc>
                </a:pPr>
                <a:r>
                  <a:rPr lang="en-US" altLang="zh-CN" sz="2400" b="1" i="1">
                    <a:solidFill>
                      <a:schemeClr val="bg2"/>
                    </a:solidFill>
                    <a:latin typeface="Times New Roman" panose="02020603050405020304" pitchFamily="18" charset="0"/>
                  </a:rPr>
                  <a:t>+</a:t>
                </a:r>
              </a:p>
              <a:p>
                <a:pPr>
                  <a:lnSpc>
                    <a:spcPct val="60000"/>
                  </a:lnSpc>
                </a:pPr>
                <a:r>
                  <a:rPr lang="en-US" altLang="zh-CN" sz="2400" b="1">
                    <a:solidFill>
                      <a:schemeClr val="bg2"/>
                    </a:solidFill>
                    <a:latin typeface="Times New Roman" panose="02020603050405020304" pitchFamily="18" charset="0"/>
                  </a:rPr>
                  <a:t>1</a:t>
                </a:r>
                <a:endParaRPr lang="en-US" altLang="zh-CN" sz="2400" b="1" i="1">
                  <a:solidFill>
                    <a:schemeClr val="bg2"/>
                  </a:solidFill>
                  <a:latin typeface="Times New Roman" panose="02020603050405020304" pitchFamily="18" charset="0"/>
                </a:endParaRPr>
              </a:p>
            </p:txBody>
          </p:sp>
          <p:sp>
            <p:nvSpPr>
              <p:cNvPr id="17" name="Text Box 41"/>
              <p:cNvSpPr txBox="1">
                <a:spLocks noChangeArrowheads="1"/>
              </p:cNvSpPr>
              <p:nvPr/>
            </p:nvSpPr>
            <p:spPr bwMode="auto">
              <a:xfrm>
                <a:off x="5132" y="2831"/>
                <a:ext cx="3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r>
                  <a:rPr lang="en-US" altLang="zh-CN" sz="2400" b="1" baseline="-25000">
                    <a:solidFill>
                      <a:srgbClr val="003399"/>
                    </a:solidFill>
                    <a:latin typeface="Times New Roman" panose="02020603050405020304" pitchFamily="18" charset="0"/>
                  </a:rPr>
                  <a:t>R</a:t>
                </a:r>
              </a:p>
            </p:txBody>
          </p:sp>
          <p:sp>
            <p:nvSpPr>
              <p:cNvPr id="18" name="Text Box 42"/>
              <p:cNvSpPr txBox="1">
                <a:spLocks noChangeArrowheads="1"/>
              </p:cNvSpPr>
              <p:nvPr/>
            </p:nvSpPr>
            <p:spPr bwMode="auto">
              <a:xfrm>
                <a:off x="4364" y="2831"/>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R</a:t>
                </a:r>
              </a:p>
            </p:txBody>
          </p:sp>
          <p:sp>
            <p:nvSpPr>
              <p:cNvPr id="19" name="Text Box 43"/>
              <p:cNvSpPr txBox="1">
                <a:spLocks noChangeArrowheads="1"/>
              </p:cNvSpPr>
              <p:nvPr/>
            </p:nvSpPr>
            <p:spPr bwMode="auto">
              <a:xfrm>
                <a:off x="4953" y="2616"/>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20" name="Text Box 44"/>
              <p:cNvSpPr txBox="1">
                <a:spLocks noChangeArrowheads="1"/>
              </p:cNvSpPr>
              <p:nvPr/>
            </p:nvSpPr>
            <p:spPr bwMode="auto">
              <a:xfrm>
                <a:off x="4640" y="2349"/>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21" name="Text Box 45"/>
              <p:cNvSpPr txBox="1">
                <a:spLocks noChangeArrowheads="1"/>
              </p:cNvSpPr>
              <p:nvPr/>
            </p:nvSpPr>
            <p:spPr bwMode="auto">
              <a:xfrm>
                <a:off x="3932" y="2557"/>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L</a:t>
                </a:r>
              </a:p>
            </p:txBody>
          </p:sp>
        </p:grpSp>
      </p:grpSp>
      <p:grpSp>
        <p:nvGrpSpPr>
          <p:cNvPr id="22" name="Group 58"/>
          <p:cNvGrpSpPr>
            <a:grpSpLocks/>
          </p:cNvGrpSpPr>
          <p:nvPr/>
        </p:nvGrpSpPr>
        <p:grpSpPr bwMode="auto">
          <a:xfrm>
            <a:off x="6030913" y="1707768"/>
            <a:ext cx="2544763" cy="2354262"/>
            <a:chOff x="2060" y="2357"/>
            <a:chExt cx="1603" cy="1483"/>
          </a:xfrm>
        </p:grpSpPr>
        <p:sp>
          <p:nvSpPr>
            <p:cNvPr id="23" name="Text Box 31"/>
            <p:cNvSpPr txBox="1">
              <a:spLocks noChangeArrowheads="1"/>
            </p:cNvSpPr>
            <p:nvPr/>
          </p:nvSpPr>
          <p:spPr bwMode="auto">
            <a:xfrm>
              <a:off x="2060" y="2845"/>
              <a:ext cx="329"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L</a:t>
              </a:r>
            </a:p>
          </p:txBody>
        </p:sp>
        <p:grpSp>
          <p:nvGrpSpPr>
            <p:cNvPr id="24" name="Group 57"/>
            <p:cNvGrpSpPr>
              <a:grpSpLocks/>
            </p:cNvGrpSpPr>
            <p:nvPr/>
          </p:nvGrpSpPr>
          <p:grpSpPr bwMode="auto">
            <a:xfrm>
              <a:off x="2256" y="2357"/>
              <a:ext cx="1407" cy="1483"/>
              <a:chOff x="2256" y="2309"/>
              <a:chExt cx="1407" cy="1483"/>
            </a:xfrm>
          </p:grpSpPr>
          <p:sp>
            <p:nvSpPr>
              <p:cNvPr id="25" name="Line 23"/>
              <p:cNvSpPr>
                <a:spLocks noChangeShapeType="1"/>
              </p:cNvSpPr>
              <p:nvPr/>
            </p:nvSpPr>
            <p:spPr bwMode="auto">
              <a:xfrm>
                <a:off x="2769" y="2936"/>
                <a:ext cx="280" cy="251"/>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 name="Group 56"/>
              <p:cNvGrpSpPr>
                <a:grpSpLocks/>
              </p:cNvGrpSpPr>
              <p:nvPr/>
            </p:nvGrpSpPr>
            <p:grpSpPr bwMode="auto">
              <a:xfrm>
                <a:off x="2256" y="2309"/>
                <a:ext cx="1407" cy="1483"/>
                <a:chOff x="2256" y="2330"/>
                <a:chExt cx="1407" cy="1483"/>
              </a:xfrm>
            </p:grpSpPr>
            <p:sp>
              <p:nvSpPr>
                <p:cNvPr id="27" name="Line 5"/>
                <p:cNvSpPr>
                  <a:spLocks noChangeShapeType="1"/>
                </p:cNvSpPr>
                <p:nvPr/>
              </p:nvSpPr>
              <p:spPr bwMode="auto">
                <a:xfrm>
                  <a:off x="3096" y="2644"/>
                  <a:ext cx="280" cy="25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6"/>
                <p:cNvSpPr>
                  <a:spLocks noChangeShapeType="1"/>
                </p:cNvSpPr>
                <p:nvPr/>
              </p:nvSpPr>
              <p:spPr bwMode="auto">
                <a:xfrm flipH="1">
                  <a:off x="2350" y="2936"/>
                  <a:ext cx="233" cy="209"/>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1"/>
                <p:cNvSpPr>
                  <a:spLocks noChangeShapeType="1"/>
                </p:cNvSpPr>
                <p:nvPr/>
              </p:nvSpPr>
              <p:spPr bwMode="auto">
                <a:xfrm flipH="1">
                  <a:off x="2723" y="2621"/>
                  <a:ext cx="233" cy="209"/>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Rectangle 22"/>
                <p:cNvSpPr>
                  <a:spLocks noChangeArrowheads="1"/>
                </p:cNvSpPr>
                <p:nvPr/>
              </p:nvSpPr>
              <p:spPr bwMode="auto">
                <a:xfrm>
                  <a:off x="3236" y="2811"/>
                  <a:ext cx="233" cy="459"/>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chemeClr val="bg2"/>
                      </a:solidFill>
                      <a:latin typeface="Times New Roman" panose="02020603050405020304" pitchFamily="18" charset="0"/>
                    </a:rPr>
                    <a:t>h</a:t>
                  </a:r>
                </a:p>
              </p:txBody>
            </p:sp>
            <p:sp>
              <p:nvSpPr>
                <p:cNvPr id="31" name="Oval 24"/>
                <p:cNvSpPr>
                  <a:spLocks noChangeArrowheads="1"/>
                </p:cNvSpPr>
                <p:nvPr/>
              </p:nvSpPr>
              <p:spPr bwMode="auto">
                <a:xfrm>
                  <a:off x="2583" y="2769"/>
                  <a:ext cx="233" cy="209"/>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Oval 25"/>
                <p:cNvSpPr>
                  <a:spLocks noChangeArrowheads="1"/>
                </p:cNvSpPr>
                <p:nvPr/>
              </p:nvSpPr>
              <p:spPr bwMode="auto">
                <a:xfrm>
                  <a:off x="2909" y="2477"/>
                  <a:ext cx="233" cy="208"/>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Rectangle 26"/>
                <p:cNvSpPr>
                  <a:spLocks noChangeArrowheads="1"/>
                </p:cNvSpPr>
                <p:nvPr/>
              </p:nvSpPr>
              <p:spPr bwMode="auto">
                <a:xfrm>
                  <a:off x="2256" y="3103"/>
                  <a:ext cx="234" cy="710"/>
                </a:xfrm>
                <a:prstGeom prst="rect">
                  <a:avLst/>
                </a:prstGeom>
                <a:solidFill>
                  <a:schemeClr val="folHlink"/>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2400" b="1" i="1">
                      <a:solidFill>
                        <a:schemeClr val="bg2"/>
                      </a:solidFill>
                      <a:latin typeface="Times New Roman" panose="02020603050405020304" pitchFamily="18" charset="0"/>
                    </a:rPr>
                    <a:t>h</a:t>
                  </a:r>
                </a:p>
                <a:p>
                  <a:pPr>
                    <a:lnSpc>
                      <a:spcPct val="60000"/>
                    </a:lnSpc>
                  </a:pPr>
                  <a:r>
                    <a:rPr lang="en-US" altLang="zh-CN" sz="2400" b="1" i="1">
                      <a:solidFill>
                        <a:schemeClr val="bg2"/>
                      </a:solidFill>
                      <a:latin typeface="Times New Roman" panose="02020603050405020304" pitchFamily="18" charset="0"/>
                    </a:rPr>
                    <a:t>+</a:t>
                  </a:r>
                </a:p>
                <a:p>
                  <a:pPr>
                    <a:lnSpc>
                      <a:spcPct val="60000"/>
                    </a:lnSpc>
                  </a:pPr>
                  <a:r>
                    <a:rPr lang="en-US" altLang="zh-CN" sz="2400" b="1">
                      <a:solidFill>
                        <a:schemeClr val="bg2"/>
                      </a:solidFill>
                      <a:latin typeface="Times New Roman" panose="02020603050405020304" pitchFamily="18" charset="0"/>
                    </a:rPr>
                    <a:t>1</a:t>
                  </a:r>
                  <a:endParaRPr lang="en-US" altLang="zh-CN" sz="2400" b="1" i="1">
                    <a:solidFill>
                      <a:schemeClr val="bg2"/>
                    </a:solidFill>
                    <a:latin typeface="Times New Roman" panose="02020603050405020304" pitchFamily="18" charset="0"/>
                  </a:endParaRPr>
                </a:p>
              </p:txBody>
            </p:sp>
            <p:sp>
              <p:nvSpPr>
                <p:cNvPr id="34" name="Text Box 27"/>
                <p:cNvSpPr txBox="1">
                  <a:spLocks noChangeArrowheads="1"/>
                </p:cNvSpPr>
                <p:nvPr/>
              </p:nvSpPr>
              <p:spPr bwMode="auto">
                <a:xfrm>
                  <a:off x="2350" y="2622"/>
                  <a:ext cx="244"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35" name="Text Box 28"/>
                <p:cNvSpPr txBox="1">
                  <a:spLocks noChangeArrowheads="1"/>
                </p:cNvSpPr>
                <p:nvPr/>
              </p:nvSpPr>
              <p:spPr bwMode="auto">
                <a:xfrm>
                  <a:off x="2664" y="2330"/>
                  <a:ext cx="255"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36" name="Text Box 29"/>
                <p:cNvSpPr txBox="1">
                  <a:spLocks noChangeArrowheads="1"/>
                </p:cNvSpPr>
                <p:nvPr/>
              </p:nvSpPr>
              <p:spPr bwMode="auto">
                <a:xfrm>
                  <a:off x="3316" y="2580"/>
                  <a:ext cx="347"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r>
                    <a:rPr lang="en-US" altLang="zh-CN" sz="2400" b="1" baseline="-25000">
                      <a:solidFill>
                        <a:srgbClr val="003399"/>
                      </a:solidFill>
                      <a:latin typeface="Times New Roman" panose="02020603050405020304" pitchFamily="18" charset="0"/>
                    </a:rPr>
                    <a:t>R</a:t>
                  </a:r>
                </a:p>
              </p:txBody>
            </p:sp>
            <p:sp>
              <p:nvSpPr>
                <p:cNvPr id="37" name="Text Box 30"/>
                <p:cNvSpPr txBox="1">
                  <a:spLocks noChangeArrowheads="1"/>
                </p:cNvSpPr>
                <p:nvPr/>
              </p:nvSpPr>
              <p:spPr bwMode="auto">
                <a:xfrm>
                  <a:off x="2909" y="2873"/>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R</a:t>
                  </a:r>
                </a:p>
              </p:txBody>
            </p:sp>
            <p:sp>
              <p:nvSpPr>
                <p:cNvPr id="38" name="Rectangle 46"/>
                <p:cNvSpPr>
                  <a:spLocks noChangeArrowheads="1"/>
                </p:cNvSpPr>
                <p:nvPr/>
              </p:nvSpPr>
              <p:spPr bwMode="auto">
                <a:xfrm>
                  <a:off x="2816" y="3103"/>
                  <a:ext cx="233" cy="459"/>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chemeClr val="bg2"/>
                      </a:solidFill>
                      <a:latin typeface="Times New Roman" panose="02020603050405020304" pitchFamily="18" charset="0"/>
                    </a:rPr>
                    <a:t>h</a:t>
                  </a:r>
                </a:p>
              </p:txBody>
            </p:sp>
          </p:grpSp>
        </p:grpSp>
      </p:grpSp>
      <p:grpSp>
        <p:nvGrpSpPr>
          <p:cNvPr id="39" name="Group 68"/>
          <p:cNvGrpSpPr>
            <a:grpSpLocks/>
          </p:cNvGrpSpPr>
          <p:nvPr/>
        </p:nvGrpSpPr>
        <p:grpSpPr bwMode="auto">
          <a:xfrm>
            <a:off x="8018462" y="1576006"/>
            <a:ext cx="1371600" cy="581025"/>
            <a:chOff x="3312" y="2361"/>
            <a:chExt cx="864" cy="366"/>
          </a:xfrm>
        </p:grpSpPr>
        <p:sp>
          <p:nvSpPr>
            <p:cNvPr id="40" name="AutoShape 59"/>
            <p:cNvSpPr>
              <a:spLocks noChangeArrowheads="1"/>
            </p:cNvSpPr>
            <p:nvPr/>
          </p:nvSpPr>
          <p:spPr bwMode="auto">
            <a:xfrm>
              <a:off x="3360" y="2535"/>
              <a:ext cx="816" cy="192"/>
            </a:xfrm>
            <a:prstGeom prst="rightArrow">
              <a:avLst>
                <a:gd name="adj1" fmla="val 50000"/>
                <a:gd name="adj2" fmla="val 106250"/>
              </a:avLst>
            </a:prstGeom>
            <a:solidFill>
              <a:schemeClr val="accent1"/>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Text Box 60"/>
            <p:cNvSpPr txBox="1">
              <a:spLocks noChangeArrowheads="1"/>
            </p:cNvSpPr>
            <p:nvPr/>
          </p:nvSpPr>
          <p:spPr bwMode="auto">
            <a:xfrm>
              <a:off x="3312" y="2361"/>
              <a:ext cx="8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0000"/>
                  </a:solidFill>
                </a:rPr>
                <a:t>单旋转</a:t>
              </a:r>
            </a:p>
          </p:txBody>
        </p:sp>
      </p:grpSp>
    </p:spTree>
    <p:extLst>
      <p:ext uri="{BB962C8B-B14F-4D97-AF65-F5344CB8AC3E}">
        <p14:creationId xmlns:p14="http://schemas.microsoft.com/office/powerpoint/2010/main" val="1151074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50"/>
                                        </p:tgtEl>
                                        <p:attrNameLst>
                                          <p:attrName>style.visibility</p:attrName>
                                        </p:attrNameLst>
                                      </p:cBhvr>
                                      <p:to>
                                        <p:strVal val="visible"/>
                                      </p:to>
                                    </p:set>
                                    <p:animEffect transition="in" filter="fade">
                                      <p:cBhvr>
                                        <p:cTn id="12" dur="500"/>
                                        <p:tgtEl>
                                          <p:spTgt spid="3175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linds(horizontal)">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blinds(horizontal)">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b="1" dirty="0"/>
              <a:t>AVL</a:t>
            </a:r>
            <a:r>
              <a:rPr lang="zh-CN" altLang="en-US" b="1" dirty="0"/>
              <a:t>树     插入操作</a:t>
            </a:r>
            <a:endParaRPr lang="zh-CN" altLang="en-US" dirty="0"/>
          </a:p>
        </p:txBody>
      </p:sp>
      <p:sp>
        <p:nvSpPr>
          <p:cNvPr id="34819" name="Rectangle 3"/>
          <p:cNvSpPr>
            <a:spLocks noGrp="1" noChangeArrowheads="1"/>
          </p:cNvSpPr>
          <p:nvPr>
            <p:ph type="body" idx="1"/>
          </p:nvPr>
        </p:nvSpPr>
        <p:spPr>
          <a:xfrm>
            <a:off x="835402" y="1497793"/>
            <a:ext cx="11353799" cy="4351338"/>
          </a:xfrm>
        </p:spPr>
        <p:txBody>
          <a:bodyPr/>
          <a:lstStyle/>
          <a:p>
            <a:r>
              <a:rPr lang="zh-CN" altLang="en-US" sz="2400" b="1" dirty="0" smtClean="0">
                <a:solidFill>
                  <a:schemeClr val="tx1"/>
                </a:solidFill>
              </a:rPr>
              <a:t>双</a:t>
            </a:r>
            <a:r>
              <a:rPr lang="zh-CN" altLang="en-US" sz="2400" b="1" dirty="0">
                <a:solidFill>
                  <a:schemeClr val="tx1"/>
                </a:solidFill>
              </a:rPr>
              <a:t>旋转</a:t>
            </a:r>
          </a:p>
          <a:p>
            <a:r>
              <a:rPr lang="zh-CN" altLang="en-US" sz="2800" dirty="0" smtClean="0"/>
              <a:t>情况</a:t>
            </a:r>
            <a:r>
              <a:rPr lang="en-US" altLang="zh-CN" sz="2800" dirty="0"/>
              <a:t>(2)</a:t>
            </a:r>
            <a:r>
              <a:rPr lang="zh-CN" altLang="en-US" sz="2800" dirty="0">
                <a:cs typeface="Arial" panose="020B0604020202020204" pitchFamily="34" charset="0"/>
              </a:rPr>
              <a:t>插在</a:t>
            </a:r>
            <a:r>
              <a:rPr lang="en-US" altLang="zh-CN" sz="2800" dirty="0">
                <a:cs typeface="Arial" panose="020B0604020202020204" pitchFamily="34" charset="0"/>
              </a:rPr>
              <a:t>a</a:t>
            </a:r>
            <a:r>
              <a:rPr lang="zh-CN" altLang="en-US" sz="2800" dirty="0">
                <a:cs typeface="Arial" panose="020B0604020202020204" pitchFamily="34" charset="0"/>
              </a:rPr>
              <a:t>的左儿子的右子树</a:t>
            </a:r>
          </a:p>
          <a:p>
            <a:endParaRPr lang="zh-CN" altLang="en-US" sz="2800" dirty="0"/>
          </a:p>
          <a:p>
            <a:endParaRPr lang="en-US" altLang="zh-CN" sz="2800" dirty="0"/>
          </a:p>
        </p:txBody>
      </p:sp>
      <p:grpSp>
        <p:nvGrpSpPr>
          <p:cNvPr id="34876" name="Group 60"/>
          <p:cNvGrpSpPr>
            <a:grpSpLocks/>
          </p:cNvGrpSpPr>
          <p:nvPr/>
        </p:nvGrpSpPr>
        <p:grpSpPr bwMode="auto">
          <a:xfrm>
            <a:off x="1524001" y="2971800"/>
            <a:ext cx="2836863" cy="2224088"/>
            <a:chOff x="0" y="2007"/>
            <a:chExt cx="1787" cy="1401"/>
          </a:xfrm>
        </p:grpSpPr>
        <p:sp>
          <p:nvSpPr>
            <p:cNvPr id="34834" name="Text Box 18"/>
            <p:cNvSpPr txBox="1">
              <a:spLocks noChangeArrowheads="1"/>
            </p:cNvSpPr>
            <p:nvPr/>
          </p:nvSpPr>
          <p:spPr bwMode="auto">
            <a:xfrm>
              <a:off x="1440" y="2295"/>
              <a:ext cx="347"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r>
                <a:rPr lang="en-US" altLang="zh-CN" sz="2400" b="1" baseline="-25000">
                  <a:solidFill>
                    <a:srgbClr val="003399"/>
                  </a:solidFill>
                  <a:latin typeface="Times New Roman" panose="02020603050405020304" pitchFamily="18" charset="0"/>
                </a:rPr>
                <a:t>R</a:t>
              </a:r>
            </a:p>
          </p:txBody>
        </p:sp>
        <p:grpSp>
          <p:nvGrpSpPr>
            <p:cNvPr id="34875" name="Group 59"/>
            <p:cNvGrpSpPr>
              <a:grpSpLocks/>
            </p:cNvGrpSpPr>
            <p:nvPr/>
          </p:nvGrpSpPr>
          <p:grpSpPr bwMode="auto">
            <a:xfrm>
              <a:off x="0" y="2007"/>
              <a:ext cx="1519" cy="1401"/>
              <a:chOff x="0" y="1968"/>
              <a:chExt cx="1519" cy="1401"/>
            </a:xfrm>
          </p:grpSpPr>
          <p:sp>
            <p:nvSpPr>
              <p:cNvPr id="34821" name="Line 5"/>
              <p:cNvSpPr>
                <a:spLocks noChangeShapeType="1"/>
              </p:cNvSpPr>
              <p:nvPr/>
            </p:nvSpPr>
            <p:spPr bwMode="auto">
              <a:xfrm>
                <a:off x="924" y="2790"/>
                <a:ext cx="158" cy="181"/>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2" name="Line 6"/>
              <p:cNvSpPr>
                <a:spLocks noChangeShapeType="1"/>
              </p:cNvSpPr>
              <p:nvPr/>
            </p:nvSpPr>
            <p:spPr bwMode="auto">
              <a:xfrm flipH="1">
                <a:off x="725" y="2790"/>
                <a:ext cx="159" cy="181"/>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3" name="Text Box 7"/>
              <p:cNvSpPr txBox="1">
                <a:spLocks noChangeArrowheads="1"/>
              </p:cNvSpPr>
              <p:nvPr/>
            </p:nvSpPr>
            <p:spPr bwMode="auto">
              <a:xfrm>
                <a:off x="1253" y="2236"/>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zh-CN" altLang="zh-CN" sz="2400" b="1">
                  <a:solidFill>
                    <a:srgbClr val="FF3300"/>
                  </a:solidFill>
                  <a:effectLst>
                    <a:outerShdw blurRad="38100" dist="38100" dir="2700000" algn="tl">
                      <a:srgbClr val="C0C0C0"/>
                    </a:outerShdw>
                  </a:effectLst>
                  <a:latin typeface="Times New Roman" panose="02020603050405020304" pitchFamily="18" charset="0"/>
                </a:endParaRPr>
              </a:p>
            </p:txBody>
          </p:sp>
          <p:sp>
            <p:nvSpPr>
              <p:cNvPr id="34826" name="Line 10"/>
              <p:cNvSpPr>
                <a:spLocks noChangeShapeType="1"/>
              </p:cNvSpPr>
              <p:nvPr/>
            </p:nvSpPr>
            <p:spPr bwMode="auto">
              <a:xfrm>
                <a:off x="1003" y="2247"/>
                <a:ext cx="357" cy="326"/>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7" name="Line 11"/>
              <p:cNvSpPr>
                <a:spLocks noChangeShapeType="1"/>
              </p:cNvSpPr>
              <p:nvPr/>
            </p:nvSpPr>
            <p:spPr bwMode="auto">
              <a:xfrm flipH="1">
                <a:off x="328" y="2247"/>
                <a:ext cx="556" cy="579"/>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8" name="Rectangle 12"/>
              <p:cNvSpPr>
                <a:spLocks noChangeArrowheads="1"/>
              </p:cNvSpPr>
              <p:nvPr/>
            </p:nvSpPr>
            <p:spPr bwMode="auto">
              <a:xfrm>
                <a:off x="1321" y="2501"/>
                <a:ext cx="198" cy="542"/>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34829" name="Line 13"/>
              <p:cNvSpPr>
                <a:spLocks noChangeShapeType="1"/>
              </p:cNvSpPr>
              <p:nvPr/>
            </p:nvSpPr>
            <p:spPr bwMode="auto">
              <a:xfrm>
                <a:off x="686" y="2536"/>
                <a:ext cx="238" cy="218"/>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0" name="Oval 14"/>
              <p:cNvSpPr>
                <a:spLocks noChangeArrowheads="1"/>
              </p:cNvSpPr>
              <p:nvPr/>
            </p:nvSpPr>
            <p:spPr bwMode="auto">
              <a:xfrm>
                <a:off x="566" y="2392"/>
                <a:ext cx="199" cy="181"/>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1" name="Oval 15"/>
              <p:cNvSpPr>
                <a:spLocks noChangeArrowheads="1"/>
              </p:cNvSpPr>
              <p:nvPr/>
            </p:nvSpPr>
            <p:spPr bwMode="auto">
              <a:xfrm>
                <a:off x="844" y="2102"/>
                <a:ext cx="199" cy="181"/>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2" name="Rectangle 16"/>
              <p:cNvSpPr>
                <a:spLocks noChangeArrowheads="1"/>
              </p:cNvSpPr>
              <p:nvPr/>
            </p:nvSpPr>
            <p:spPr bwMode="auto">
              <a:xfrm>
                <a:off x="209" y="2754"/>
                <a:ext cx="199" cy="615"/>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34833" name="Text Box 17"/>
              <p:cNvSpPr txBox="1">
                <a:spLocks noChangeArrowheads="1"/>
              </p:cNvSpPr>
              <p:nvPr/>
            </p:nvSpPr>
            <p:spPr bwMode="auto">
              <a:xfrm>
                <a:off x="634" y="1968"/>
                <a:ext cx="255"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34835" name="Text Box 19"/>
              <p:cNvSpPr txBox="1">
                <a:spLocks noChangeArrowheads="1"/>
              </p:cNvSpPr>
              <p:nvPr/>
            </p:nvSpPr>
            <p:spPr bwMode="auto">
              <a:xfrm>
                <a:off x="963" y="2547"/>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34836" name="Text Box 20"/>
              <p:cNvSpPr txBox="1">
                <a:spLocks noChangeArrowheads="1"/>
              </p:cNvSpPr>
              <p:nvPr/>
            </p:nvSpPr>
            <p:spPr bwMode="auto">
              <a:xfrm>
                <a:off x="0" y="2561"/>
                <a:ext cx="329"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L</a:t>
                </a:r>
              </a:p>
            </p:txBody>
          </p:sp>
          <p:sp>
            <p:nvSpPr>
              <p:cNvPr id="34837" name="Rectangle 21"/>
              <p:cNvSpPr>
                <a:spLocks noChangeArrowheads="1"/>
              </p:cNvSpPr>
              <p:nvPr/>
            </p:nvSpPr>
            <p:spPr bwMode="auto">
              <a:xfrm>
                <a:off x="646" y="2971"/>
                <a:ext cx="198" cy="398"/>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1" i="1">
                  <a:solidFill>
                    <a:schemeClr val="bg2"/>
                  </a:solidFill>
                  <a:latin typeface="Times New Roman" panose="02020603050405020304" pitchFamily="18" charset="0"/>
                </a:endParaRPr>
              </a:p>
            </p:txBody>
          </p:sp>
          <p:sp>
            <p:nvSpPr>
              <p:cNvPr id="34839" name="Oval 23"/>
              <p:cNvSpPr>
                <a:spLocks noChangeArrowheads="1"/>
              </p:cNvSpPr>
              <p:nvPr/>
            </p:nvSpPr>
            <p:spPr bwMode="auto">
              <a:xfrm>
                <a:off x="805" y="2645"/>
                <a:ext cx="198" cy="181"/>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40" name="Rectangle 24"/>
              <p:cNvSpPr>
                <a:spLocks noChangeArrowheads="1"/>
              </p:cNvSpPr>
              <p:nvPr/>
            </p:nvSpPr>
            <p:spPr bwMode="auto">
              <a:xfrm>
                <a:off x="963" y="2971"/>
                <a:ext cx="199" cy="398"/>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50000"/>
                  </a:lnSpc>
                </a:pPr>
                <a:endParaRPr lang="zh-CN" altLang="zh-CN" sz="2400" b="1" i="1">
                  <a:solidFill>
                    <a:schemeClr val="bg2"/>
                  </a:solidFill>
                  <a:latin typeface="Times New Roman" panose="02020603050405020304" pitchFamily="18" charset="0"/>
                </a:endParaRPr>
              </a:p>
            </p:txBody>
          </p:sp>
          <p:sp>
            <p:nvSpPr>
              <p:cNvPr id="34841" name="Text Box 25"/>
              <p:cNvSpPr txBox="1">
                <a:spLocks noChangeArrowheads="1"/>
              </p:cNvSpPr>
              <p:nvPr/>
            </p:nvSpPr>
            <p:spPr bwMode="auto">
              <a:xfrm>
                <a:off x="963" y="3033"/>
                <a:ext cx="38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r>
                  <a:rPr kumimoji="1" lang="en-US" altLang="zh-CN" sz="24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34842" name="Text Box 26"/>
              <p:cNvSpPr txBox="1">
                <a:spLocks noChangeArrowheads="1"/>
              </p:cNvSpPr>
              <p:nvPr/>
            </p:nvSpPr>
            <p:spPr bwMode="auto">
              <a:xfrm>
                <a:off x="494" y="3033"/>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r>
                  <a:rPr kumimoji="1" lang="en-US" altLang="zh-CN" sz="24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34843" name="Text Box 27"/>
              <p:cNvSpPr txBox="1">
                <a:spLocks noChangeArrowheads="1"/>
              </p:cNvSpPr>
              <p:nvPr/>
            </p:nvSpPr>
            <p:spPr bwMode="auto">
              <a:xfrm>
                <a:off x="328" y="2295"/>
                <a:ext cx="244"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34844" name="Text Box 28"/>
              <p:cNvSpPr txBox="1">
                <a:spLocks noChangeArrowheads="1"/>
              </p:cNvSpPr>
              <p:nvPr/>
            </p:nvSpPr>
            <p:spPr bwMode="auto">
              <a:xfrm>
                <a:off x="448" y="2764"/>
                <a:ext cx="370"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L</a:t>
                </a:r>
              </a:p>
            </p:txBody>
          </p:sp>
          <p:sp>
            <p:nvSpPr>
              <p:cNvPr id="34845" name="Text Box 29"/>
              <p:cNvSpPr txBox="1">
                <a:spLocks noChangeArrowheads="1"/>
              </p:cNvSpPr>
              <p:nvPr/>
            </p:nvSpPr>
            <p:spPr bwMode="auto">
              <a:xfrm>
                <a:off x="1020" y="2764"/>
                <a:ext cx="468"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R</a:t>
                </a:r>
              </a:p>
            </p:txBody>
          </p:sp>
        </p:grpSp>
      </p:grpSp>
      <p:grpSp>
        <p:nvGrpSpPr>
          <p:cNvPr id="34872" name="Group 56"/>
          <p:cNvGrpSpPr>
            <a:grpSpLocks/>
          </p:cNvGrpSpPr>
          <p:nvPr/>
        </p:nvGrpSpPr>
        <p:grpSpPr bwMode="auto">
          <a:xfrm>
            <a:off x="4800600" y="2971800"/>
            <a:ext cx="2641600" cy="2743200"/>
            <a:chOff x="2880" y="1693"/>
            <a:chExt cx="2108" cy="1907"/>
          </a:xfrm>
        </p:grpSpPr>
        <p:sp>
          <p:nvSpPr>
            <p:cNvPr id="34847" name="Line 31"/>
            <p:cNvSpPr>
              <a:spLocks noChangeShapeType="1"/>
            </p:cNvSpPr>
            <p:nvPr/>
          </p:nvSpPr>
          <p:spPr bwMode="auto">
            <a:xfrm flipH="1">
              <a:off x="3696" y="2684"/>
              <a:ext cx="192" cy="218"/>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1" name="Line 35"/>
            <p:cNvSpPr>
              <a:spLocks noChangeShapeType="1"/>
            </p:cNvSpPr>
            <p:nvPr/>
          </p:nvSpPr>
          <p:spPr bwMode="auto">
            <a:xfrm>
              <a:off x="3936" y="2684"/>
              <a:ext cx="192" cy="218"/>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2" name="Line 36"/>
            <p:cNvSpPr>
              <a:spLocks noChangeShapeType="1"/>
            </p:cNvSpPr>
            <p:nvPr/>
          </p:nvSpPr>
          <p:spPr bwMode="auto">
            <a:xfrm>
              <a:off x="4032" y="2029"/>
              <a:ext cx="432" cy="393"/>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3" name="Line 37"/>
            <p:cNvSpPr>
              <a:spLocks noChangeShapeType="1"/>
            </p:cNvSpPr>
            <p:nvPr/>
          </p:nvSpPr>
          <p:spPr bwMode="auto">
            <a:xfrm flipH="1">
              <a:off x="3216" y="2029"/>
              <a:ext cx="672" cy="698"/>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4" name="Rectangle 38"/>
            <p:cNvSpPr>
              <a:spLocks noChangeArrowheads="1"/>
            </p:cNvSpPr>
            <p:nvPr/>
          </p:nvSpPr>
          <p:spPr bwMode="auto">
            <a:xfrm>
              <a:off x="4464" y="2335"/>
              <a:ext cx="240" cy="654"/>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34855" name="Line 39"/>
            <p:cNvSpPr>
              <a:spLocks noChangeShapeType="1"/>
            </p:cNvSpPr>
            <p:nvPr/>
          </p:nvSpPr>
          <p:spPr bwMode="auto">
            <a:xfrm>
              <a:off x="3648" y="2378"/>
              <a:ext cx="288" cy="262"/>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6" name="Oval 40"/>
            <p:cNvSpPr>
              <a:spLocks noChangeArrowheads="1"/>
            </p:cNvSpPr>
            <p:nvPr/>
          </p:nvSpPr>
          <p:spPr bwMode="auto">
            <a:xfrm>
              <a:off x="3504" y="2204"/>
              <a:ext cx="240" cy="218"/>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7" name="Oval 41"/>
            <p:cNvSpPr>
              <a:spLocks noChangeArrowheads="1"/>
            </p:cNvSpPr>
            <p:nvPr/>
          </p:nvSpPr>
          <p:spPr bwMode="auto">
            <a:xfrm>
              <a:off x="3840" y="1855"/>
              <a:ext cx="240" cy="218"/>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8" name="Rectangle 42"/>
            <p:cNvSpPr>
              <a:spLocks noChangeArrowheads="1"/>
            </p:cNvSpPr>
            <p:nvPr/>
          </p:nvSpPr>
          <p:spPr bwMode="auto">
            <a:xfrm>
              <a:off x="3072" y="2596"/>
              <a:ext cx="240" cy="742"/>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34859" name="Text Box 43"/>
            <p:cNvSpPr txBox="1">
              <a:spLocks noChangeArrowheads="1"/>
            </p:cNvSpPr>
            <p:nvPr/>
          </p:nvSpPr>
          <p:spPr bwMode="auto">
            <a:xfrm>
              <a:off x="3587" y="1693"/>
              <a:ext cx="323" cy="31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34860" name="Rectangle 44"/>
            <p:cNvSpPr>
              <a:spLocks noChangeArrowheads="1"/>
            </p:cNvSpPr>
            <p:nvPr/>
          </p:nvSpPr>
          <p:spPr bwMode="auto">
            <a:xfrm>
              <a:off x="3552" y="2902"/>
              <a:ext cx="240" cy="698"/>
            </a:xfrm>
            <a:prstGeom prst="rect">
              <a:avLst/>
            </a:prstGeom>
            <a:solidFill>
              <a:schemeClr val="folHlink"/>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1" i="1">
                <a:solidFill>
                  <a:schemeClr val="bg2"/>
                </a:solidFill>
                <a:latin typeface="Times New Roman" panose="02020603050405020304" pitchFamily="18" charset="0"/>
              </a:endParaRPr>
            </a:p>
          </p:txBody>
        </p:sp>
        <p:sp>
          <p:nvSpPr>
            <p:cNvPr id="34861" name="Oval 45"/>
            <p:cNvSpPr>
              <a:spLocks noChangeArrowheads="1"/>
            </p:cNvSpPr>
            <p:nvPr/>
          </p:nvSpPr>
          <p:spPr bwMode="auto">
            <a:xfrm>
              <a:off x="3792" y="2509"/>
              <a:ext cx="240" cy="218"/>
            </a:xfrm>
            <a:prstGeom prst="ellipse">
              <a:avLst/>
            </a:prstGeom>
            <a:solidFill>
              <a:srgbClr val="FF7C80"/>
            </a:solidFill>
            <a:ln w="2857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2" name="Rectangle 46"/>
            <p:cNvSpPr>
              <a:spLocks noChangeArrowheads="1"/>
            </p:cNvSpPr>
            <p:nvPr/>
          </p:nvSpPr>
          <p:spPr bwMode="auto">
            <a:xfrm>
              <a:off x="4032" y="2902"/>
              <a:ext cx="240" cy="480"/>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50000"/>
                </a:lnSpc>
              </a:pPr>
              <a:endParaRPr lang="zh-CN" altLang="zh-CN" sz="2400" b="1" i="1">
                <a:solidFill>
                  <a:schemeClr val="bg2"/>
                </a:solidFill>
                <a:latin typeface="Times New Roman" panose="02020603050405020304" pitchFamily="18" charset="0"/>
              </a:endParaRPr>
            </a:p>
          </p:txBody>
        </p:sp>
        <p:sp>
          <p:nvSpPr>
            <p:cNvPr id="34863" name="Text Box 47"/>
            <p:cNvSpPr txBox="1">
              <a:spLocks noChangeArrowheads="1"/>
            </p:cNvSpPr>
            <p:nvPr/>
          </p:nvSpPr>
          <p:spPr bwMode="auto">
            <a:xfrm>
              <a:off x="3983" y="2975"/>
              <a:ext cx="486"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r>
                <a:rPr kumimoji="1" lang="en-US" altLang="zh-CN" sz="24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34864" name="Text Box 48"/>
            <p:cNvSpPr txBox="1">
              <a:spLocks noChangeArrowheads="1"/>
            </p:cNvSpPr>
            <p:nvPr/>
          </p:nvSpPr>
          <p:spPr bwMode="auto">
            <a:xfrm>
              <a:off x="3534" y="2975"/>
              <a:ext cx="282"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34865" name="Text Box 49"/>
            <p:cNvSpPr txBox="1">
              <a:spLocks noChangeArrowheads="1"/>
            </p:cNvSpPr>
            <p:nvPr/>
          </p:nvSpPr>
          <p:spPr bwMode="auto">
            <a:xfrm>
              <a:off x="4548" y="2085"/>
              <a:ext cx="440" cy="31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r>
                <a:rPr lang="en-US" altLang="zh-CN" sz="2400" b="1" baseline="-25000">
                  <a:solidFill>
                    <a:srgbClr val="003399"/>
                  </a:solidFill>
                  <a:latin typeface="Times New Roman" panose="02020603050405020304" pitchFamily="18" charset="0"/>
                </a:rPr>
                <a:t>R</a:t>
              </a:r>
            </a:p>
          </p:txBody>
        </p:sp>
        <p:sp>
          <p:nvSpPr>
            <p:cNvPr id="34866" name="Text Box 50"/>
            <p:cNvSpPr txBox="1">
              <a:spLocks noChangeArrowheads="1"/>
            </p:cNvSpPr>
            <p:nvPr/>
          </p:nvSpPr>
          <p:spPr bwMode="auto">
            <a:xfrm>
              <a:off x="3985" y="2365"/>
              <a:ext cx="323"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34867" name="Text Box 51"/>
            <p:cNvSpPr txBox="1">
              <a:spLocks noChangeArrowheads="1"/>
            </p:cNvSpPr>
            <p:nvPr/>
          </p:nvSpPr>
          <p:spPr bwMode="auto">
            <a:xfrm>
              <a:off x="2880" y="2304"/>
              <a:ext cx="531" cy="31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L</a:t>
              </a:r>
            </a:p>
          </p:txBody>
        </p:sp>
        <p:sp>
          <p:nvSpPr>
            <p:cNvPr id="34868" name="Text Box 52"/>
            <p:cNvSpPr txBox="1">
              <a:spLocks noChangeArrowheads="1"/>
            </p:cNvSpPr>
            <p:nvPr/>
          </p:nvSpPr>
          <p:spPr bwMode="auto">
            <a:xfrm>
              <a:off x="3203" y="2085"/>
              <a:ext cx="309" cy="31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34869" name="Text Box 53"/>
            <p:cNvSpPr txBox="1">
              <a:spLocks noChangeArrowheads="1"/>
            </p:cNvSpPr>
            <p:nvPr/>
          </p:nvSpPr>
          <p:spPr bwMode="auto">
            <a:xfrm>
              <a:off x="3408" y="2640"/>
              <a:ext cx="431" cy="31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L</a:t>
              </a:r>
            </a:p>
          </p:txBody>
        </p:sp>
        <p:sp>
          <p:nvSpPr>
            <p:cNvPr id="34870" name="Text Box 54"/>
            <p:cNvSpPr txBox="1">
              <a:spLocks noChangeArrowheads="1"/>
            </p:cNvSpPr>
            <p:nvPr/>
          </p:nvSpPr>
          <p:spPr bwMode="auto">
            <a:xfrm>
              <a:off x="4081" y="2640"/>
              <a:ext cx="439" cy="31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R</a:t>
              </a:r>
            </a:p>
          </p:txBody>
        </p:sp>
      </p:grpSp>
      <p:grpSp>
        <p:nvGrpSpPr>
          <p:cNvPr id="34915" name="Group 99"/>
          <p:cNvGrpSpPr>
            <a:grpSpLocks/>
          </p:cNvGrpSpPr>
          <p:nvPr/>
        </p:nvGrpSpPr>
        <p:grpSpPr bwMode="auto">
          <a:xfrm>
            <a:off x="3962400" y="4205288"/>
            <a:ext cx="1143000" cy="595312"/>
            <a:chOff x="1536" y="2649"/>
            <a:chExt cx="720" cy="375"/>
          </a:xfrm>
        </p:grpSpPr>
        <p:sp>
          <p:nvSpPr>
            <p:cNvPr id="34873" name="AutoShape 57"/>
            <p:cNvSpPr>
              <a:spLocks noChangeArrowheads="1"/>
            </p:cNvSpPr>
            <p:nvPr/>
          </p:nvSpPr>
          <p:spPr bwMode="auto">
            <a:xfrm>
              <a:off x="1584" y="2880"/>
              <a:ext cx="576" cy="144"/>
            </a:xfrm>
            <a:prstGeom prst="rightArrow">
              <a:avLst>
                <a:gd name="adj1" fmla="val 50000"/>
                <a:gd name="adj2" fmla="val 100000"/>
              </a:avLst>
            </a:prstGeom>
            <a:solidFill>
              <a:schemeClr val="accent1"/>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74" name="Text Box 58"/>
            <p:cNvSpPr txBox="1">
              <a:spLocks noChangeArrowheads="1"/>
            </p:cNvSpPr>
            <p:nvPr/>
          </p:nvSpPr>
          <p:spPr bwMode="auto">
            <a:xfrm>
              <a:off x="1536" y="2649"/>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0000"/>
                  </a:solidFill>
                </a:rPr>
                <a:t>插入后</a:t>
              </a:r>
            </a:p>
          </p:txBody>
        </p:sp>
      </p:grpSp>
      <p:grpSp>
        <p:nvGrpSpPr>
          <p:cNvPr id="34919" name="Group 103"/>
          <p:cNvGrpSpPr>
            <a:grpSpLocks/>
          </p:cNvGrpSpPr>
          <p:nvPr/>
        </p:nvGrpSpPr>
        <p:grpSpPr bwMode="auto">
          <a:xfrm>
            <a:off x="7010400" y="4205288"/>
            <a:ext cx="1143000" cy="595312"/>
            <a:chOff x="3456" y="2649"/>
            <a:chExt cx="720" cy="375"/>
          </a:xfrm>
        </p:grpSpPr>
        <p:sp>
          <p:nvSpPr>
            <p:cNvPr id="34899" name="AutoShape 83"/>
            <p:cNvSpPr>
              <a:spLocks noChangeArrowheads="1"/>
            </p:cNvSpPr>
            <p:nvPr/>
          </p:nvSpPr>
          <p:spPr bwMode="auto">
            <a:xfrm>
              <a:off x="3568" y="2880"/>
              <a:ext cx="576" cy="144"/>
            </a:xfrm>
            <a:prstGeom prst="rightArrow">
              <a:avLst>
                <a:gd name="adj1" fmla="val 50000"/>
                <a:gd name="adj2" fmla="val 100000"/>
              </a:avLst>
            </a:prstGeom>
            <a:solidFill>
              <a:schemeClr val="accent1"/>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00" name="Text Box 84"/>
            <p:cNvSpPr txBox="1">
              <a:spLocks noChangeArrowheads="1"/>
            </p:cNvSpPr>
            <p:nvPr/>
          </p:nvSpPr>
          <p:spPr bwMode="auto">
            <a:xfrm>
              <a:off x="3456" y="2649"/>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0000"/>
                  </a:solidFill>
                </a:rPr>
                <a:t>单旋转</a:t>
              </a:r>
            </a:p>
          </p:txBody>
        </p:sp>
      </p:grpSp>
      <p:grpSp>
        <p:nvGrpSpPr>
          <p:cNvPr id="34918" name="Group 102"/>
          <p:cNvGrpSpPr>
            <a:grpSpLocks/>
          </p:cNvGrpSpPr>
          <p:nvPr/>
        </p:nvGrpSpPr>
        <p:grpSpPr bwMode="auto">
          <a:xfrm>
            <a:off x="7924801" y="3048000"/>
            <a:ext cx="2727325" cy="2895600"/>
            <a:chOff x="4080" y="1920"/>
            <a:chExt cx="1670" cy="1824"/>
          </a:xfrm>
        </p:grpSpPr>
        <p:grpSp>
          <p:nvGrpSpPr>
            <p:cNvPr id="34917" name="Group 101"/>
            <p:cNvGrpSpPr>
              <a:grpSpLocks/>
            </p:cNvGrpSpPr>
            <p:nvPr/>
          </p:nvGrpSpPr>
          <p:grpSpPr bwMode="auto">
            <a:xfrm>
              <a:off x="4080" y="1920"/>
              <a:ext cx="900" cy="1136"/>
              <a:chOff x="4080" y="1920"/>
              <a:chExt cx="900" cy="1136"/>
            </a:xfrm>
          </p:grpSpPr>
          <p:sp>
            <p:nvSpPr>
              <p:cNvPr id="34883" name="Line 67"/>
              <p:cNvSpPr>
                <a:spLocks noChangeShapeType="1"/>
              </p:cNvSpPr>
              <p:nvPr/>
            </p:nvSpPr>
            <p:spPr bwMode="auto">
              <a:xfrm>
                <a:off x="4752" y="2112"/>
                <a:ext cx="228" cy="237"/>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84" name="Oval 68"/>
              <p:cNvSpPr>
                <a:spLocks noChangeArrowheads="1"/>
              </p:cNvSpPr>
              <p:nvPr/>
            </p:nvSpPr>
            <p:spPr bwMode="auto">
              <a:xfrm>
                <a:off x="4573" y="2028"/>
                <a:ext cx="189" cy="198"/>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86" name="Rectangle 70"/>
              <p:cNvSpPr>
                <a:spLocks noChangeArrowheads="1"/>
              </p:cNvSpPr>
              <p:nvPr/>
            </p:nvSpPr>
            <p:spPr bwMode="auto">
              <a:xfrm>
                <a:off x="4232" y="2383"/>
                <a:ext cx="189" cy="673"/>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34895" name="Text Box 79"/>
              <p:cNvSpPr txBox="1">
                <a:spLocks noChangeArrowheads="1"/>
              </p:cNvSpPr>
              <p:nvPr/>
            </p:nvSpPr>
            <p:spPr bwMode="auto">
              <a:xfrm>
                <a:off x="4080" y="2119"/>
                <a:ext cx="419"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L</a:t>
                </a:r>
              </a:p>
            </p:txBody>
          </p:sp>
          <p:sp>
            <p:nvSpPr>
              <p:cNvPr id="34896" name="Text Box 80"/>
              <p:cNvSpPr txBox="1">
                <a:spLocks noChangeArrowheads="1"/>
              </p:cNvSpPr>
              <p:nvPr/>
            </p:nvSpPr>
            <p:spPr bwMode="auto">
              <a:xfrm>
                <a:off x="4335" y="1920"/>
                <a:ext cx="237"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34902" name="Line 86"/>
              <p:cNvSpPr>
                <a:spLocks noChangeShapeType="1"/>
              </p:cNvSpPr>
              <p:nvPr/>
            </p:nvSpPr>
            <p:spPr bwMode="auto">
              <a:xfrm flipH="1">
                <a:off x="4400" y="2135"/>
                <a:ext cx="188" cy="246"/>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910" name="Group 94"/>
            <p:cNvGrpSpPr>
              <a:grpSpLocks/>
            </p:cNvGrpSpPr>
            <p:nvPr/>
          </p:nvGrpSpPr>
          <p:grpSpPr bwMode="auto">
            <a:xfrm>
              <a:off x="4419" y="2185"/>
              <a:ext cx="1331" cy="1559"/>
              <a:chOff x="4224" y="672"/>
              <a:chExt cx="1529" cy="1559"/>
            </a:xfrm>
          </p:grpSpPr>
          <p:grpSp>
            <p:nvGrpSpPr>
              <p:cNvPr id="34903" name="Group 87"/>
              <p:cNvGrpSpPr>
                <a:grpSpLocks/>
              </p:cNvGrpSpPr>
              <p:nvPr/>
            </p:nvGrpSpPr>
            <p:grpSpPr bwMode="auto">
              <a:xfrm>
                <a:off x="4606" y="672"/>
                <a:ext cx="1147" cy="1174"/>
                <a:chOff x="4606" y="1802"/>
                <a:chExt cx="1147" cy="1174"/>
              </a:xfrm>
            </p:grpSpPr>
            <p:sp>
              <p:nvSpPr>
                <p:cNvPr id="34880" name="Line 64"/>
                <p:cNvSpPr>
                  <a:spLocks noChangeShapeType="1"/>
                </p:cNvSpPr>
                <p:nvPr/>
              </p:nvSpPr>
              <p:spPr bwMode="auto">
                <a:xfrm>
                  <a:off x="4957" y="2106"/>
                  <a:ext cx="341" cy="357"/>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81" name="Line 65"/>
                <p:cNvSpPr>
                  <a:spLocks noChangeShapeType="1"/>
                </p:cNvSpPr>
                <p:nvPr/>
              </p:nvSpPr>
              <p:spPr bwMode="auto">
                <a:xfrm flipH="1">
                  <a:off x="4656" y="2106"/>
                  <a:ext cx="188" cy="246"/>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82" name="Rectangle 66"/>
                <p:cNvSpPr>
                  <a:spLocks noChangeArrowheads="1"/>
                </p:cNvSpPr>
                <p:nvPr/>
              </p:nvSpPr>
              <p:spPr bwMode="auto">
                <a:xfrm>
                  <a:off x="5298" y="2384"/>
                  <a:ext cx="190" cy="592"/>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34885" name="Oval 69"/>
                <p:cNvSpPr>
                  <a:spLocks noChangeArrowheads="1"/>
                </p:cNvSpPr>
                <p:nvPr/>
              </p:nvSpPr>
              <p:spPr bwMode="auto">
                <a:xfrm>
                  <a:off x="4806" y="1949"/>
                  <a:ext cx="189" cy="197"/>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87" name="Text Box 71"/>
                <p:cNvSpPr txBox="1">
                  <a:spLocks noChangeArrowheads="1"/>
                </p:cNvSpPr>
                <p:nvPr/>
              </p:nvSpPr>
              <p:spPr bwMode="auto">
                <a:xfrm>
                  <a:off x="4606" y="1802"/>
                  <a:ext cx="285"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34893" name="Text Box 77"/>
                <p:cNvSpPr txBox="1">
                  <a:spLocks noChangeArrowheads="1"/>
                </p:cNvSpPr>
                <p:nvPr/>
              </p:nvSpPr>
              <p:spPr bwMode="auto">
                <a:xfrm>
                  <a:off x="5365" y="2157"/>
                  <a:ext cx="388"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r>
                    <a:rPr lang="en-US" altLang="zh-CN" sz="2400" b="1" baseline="-25000">
                      <a:solidFill>
                        <a:srgbClr val="003399"/>
                      </a:solidFill>
                      <a:latin typeface="Times New Roman" panose="02020603050405020304" pitchFamily="18" charset="0"/>
                    </a:rPr>
                    <a:t>R</a:t>
                  </a:r>
                </a:p>
              </p:txBody>
            </p:sp>
          </p:grpSp>
          <p:grpSp>
            <p:nvGrpSpPr>
              <p:cNvPr id="34909" name="Group 93"/>
              <p:cNvGrpSpPr>
                <a:grpSpLocks/>
              </p:cNvGrpSpPr>
              <p:nvPr/>
            </p:nvGrpSpPr>
            <p:grpSpPr bwMode="auto">
              <a:xfrm>
                <a:off x="4224" y="1104"/>
                <a:ext cx="919" cy="1127"/>
                <a:chOff x="4224" y="1104"/>
                <a:chExt cx="919" cy="1127"/>
              </a:xfrm>
            </p:grpSpPr>
            <p:grpSp>
              <p:nvGrpSpPr>
                <p:cNvPr id="34907" name="Group 91"/>
                <p:cNvGrpSpPr>
                  <a:grpSpLocks/>
                </p:cNvGrpSpPr>
                <p:nvPr/>
              </p:nvGrpSpPr>
              <p:grpSpPr bwMode="auto">
                <a:xfrm>
                  <a:off x="4224" y="1104"/>
                  <a:ext cx="919" cy="1127"/>
                  <a:chOff x="4465" y="2473"/>
                  <a:chExt cx="919" cy="1127"/>
                </a:xfrm>
              </p:grpSpPr>
              <p:sp>
                <p:nvSpPr>
                  <p:cNvPr id="34888" name="Rectangle 72"/>
                  <p:cNvSpPr>
                    <a:spLocks noChangeArrowheads="1"/>
                  </p:cNvSpPr>
                  <p:nvPr/>
                </p:nvSpPr>
                <p:spPr bwMode="auto">
                  <a:xfrm>
                    <a:off x="4578" y="2968"/>
                    <a:ext cx="190" cy="632"/>
                  </a:xfrm>
                  <a:prstGeom prst="rect">
                    <a:avLst/>
                  </a:prstGeom>
                  <a:solidFill>
                    <a:schemeClr val="folHlink"/>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1" i="1">
                      <a:solidFill>
                        <a:schemeClr val="bg2"/>
                      </a:solidFill>
                      <a:latin typeface="Times New Roman" panose="02020603050405020304" pitchFamily="18" charset="0"/>
                    </a:endParaRPr>
                  </a:p>
                </p:txBody>
              </p:sp>
              <p:grpSp>
                <p:nvGrpSpPr>
                  <p:cNvPr id="34906" name="Group 90"/>
                  <p:cNvGrpSpPr>
                    <a:grpSpLocks/>
                  </p:cNvGrpSpPr>
                  <p:nvPr/>
                </p:nvGrpSpPr>
                <p:grpSpPr bwMode="auto">
                  <a:xfrm>
                    <a:off x="4465" y="2473"/>
                    <a:ext cx="919" cy="935"/>
                    <a:chOff x="4465" y="2496"/>
                    <a:chExt cx="919" cy="935"/>
                  </a:xfrm>
                </p:grpSpPr>
                <p:sp>
                  <p:nvSpPr>
                    <p:cNvPr id="34889" name="Oval 73"/>
                    <p:cNvSpPr>
                      <a:spLocks noChangeArrowheads="1"/>
                    </p:cNvSpPr>
                    <p:nvPr/>
                  </p:nvSpPr>
                  <p:spPr bwMode="auto">
                    <a:xfrm>
                      <a:off x="4768" y="2611"/>
                      <a:ext cx="189" cy="198"/>
                    </a:xfrm>
                    <a:prstGeom prst="ellipse">
                      <a:avLst/>
                    </a:prstGeom>
                    <a:solidFill>
                      <a:srgbClr val="FF7C80"/>
                    </a:solidFill>
                    <a:ln w="2857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4905" name="Group 89"/>
                    <p:cNvGrpSpPr>
                      <a:grpSpLocks/>
                    </p:cNvGrpSpPr>
                    <p:nvPr/>
                  </p:nvGrpSpPr>
                  <p:grpSpPr bwMode="auto">
                    <a:xfrm>
                      <a:off x="4465" y="2496"/>
                      <a:ext cx="919" cy="935"/>
                      <a:chOff x="4465" y="2481"/>
                      <a:chExt cx="919" cy="935"/>
                    </a:xfrm>
                  </p:grpSpPr>
                  <p:grpSp>
                    <p:nvGrpSpPr>
                      <p:cNvPr id="34904" name="Group 88"/>
                      <p:cNvGrpSpPr>
                        <a:grpSpLocks/>
                      </p:cNvGrpSpPr>
                      <p:nvPr/>
                    </p:nvGrpSpPr>
                    <p:grpSpPr bwMode="auto">
                      <a:xfrm>
                        <a:off x="4564" y="2784"/>
                        <a:ext cx="583" cy="632"/>
                        <a:chOff x="4564" y="2770"/>
                        <a:chExt cx="583" cy="632"/>
                      </a:xfrm>
                    </p:grpSpPr>
                    <p:sp>
                      <p:nvSpPr>
                        <p:cNvPr id="34878" name="Line 62"/>
                        <p:cNvSpPr>
                          <a:spLocks noChangeShapeType="1"/>
                        </p:cNvSpPr>
                        <p:nvPr/>
                      </p:nvSpPr>
                      <p:spPr bwMode="auto">
                        <a:xfrm flipH="1">
                          <a:off x="4692" y="2770"/>
                          <a:ext cx="152" cy="198"/>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79" name="Line 63"/>
                        <p:cNvSpPr>
                          <a:spLocks noChangeShapeType="1"/>
                        </p:cNvSpPr>
                        <p:nvPr/>
                      </p:nvSpPr>
                      <p:spPr bwMode="auto">
                        <a:xfrm>
                          <a:off x="4882" y="2770"/>
                          <a:ext cx="151" cy="198"/>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90" name="Rectangle 74"/>
                        <p:cNvSpPr>
                          <a:spLocks noChangeArrowheads="1"/>
                        </p:cNvSpPr>
                        <p:nvPr/>
                      </p:nvSpPr>
                      <p:spPr bwMode="auto">
                        <a:xfrm>
                          <a:off x="4957" y="2968"/>
                          <a:ext cx="190" cy="434"/>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50000"/>
                            </a:lnSpc>
                          </a:pPr>
                          <a:endParaRPr lang="zh-CN" altLang="zh-CN" sz="2400" b="1" i="1">
                            <a:solidFill>
                              <a:schemeClr val="bg2"/>
                            </a:solidFill>
                            <a:latin typeface="Times New Roman" panose="02020603050405020304" pitchFamily="18" charset="0"/>
                          </a:endParaRPr>
                        </a:p>
                      </p:txBody>
                    </p:sp>
                    <p:sp>
                      <p:nvSpPr>
                        <p:cNvPr id="34892" name="Text Box 76"/>
                        <p:cNvSpPr txBox="1">
                          <a:spLocks noChangeArrowheads="1"/>
                        </p:cNvSpPr>
                        <p:nvPr/>
                      </p:nvSpPr>
                      <p:spPr bwMode="auto">
                        <a:xfrm>
                          <a:off x="4564" y="3034"/>
                          <a:ext cx="2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endParaRPr kumimoji="1" lang="en-US" altLang="zh-CN" sz="2400">
                            <a:latin typeface="Times New Roman" panose="02020603050405020304" pitchFamily="18" charset="0"/>
                          </a:endParaRPr>
                        </a:p>
                      </p:txBody>
                    </p:sp>
                  </p:grpSp>
                  <p:sp>
                    <p:nvSpPr>
                      <p:cNvPr id="34894" name="Text Box 78"/>
                      <p:cNvSpPr txBox="1">
                        <a:spLocks noChangeArrowheads="1"/>
                      </p:cNvSpPr>
                      <p:nvPr/>
                    </p:nvSpPr>
                    <p:spPr bwMode="auto">
                      <a:xfrm>
                        <a:off x="4919" y="2481"/>
                        <a:ext cx="2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34897" name="Text Box 81"/>
                      <p:cNvSpPr txBox="1">
                        <a:spLocks noChangeArrowheads="1"/>
                      </p:cNvSpPr>
                      <p:nvPr/>
                    </p:nvSpPr>
                    <p:spPr bwMode="auto">
                      <a:xfrm>
                        <a:off x="4465" y="2730"/>
                        <a:ext cx="380"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L</a:t>
                        </a:r>
                      </a:p>
                    </p:txBody>
                  </p:sp>
                  <p:sp>
                    <p:nvSpPr>
                      <p:cNvPr id="34898" name="Text Box 82"/>
                      <p:cNvSpPr txBox="1">
                        <a:spLocks noChangeArrowheads="1"/>
                      </p:cNvSpPr>
                      <p:nvPr/>
                    </p:nvSpPr>
                    <p:spPr bwMode="auto">
                      <a:xfrm>
                        <a:off x="4996" y="2730"/>
                        <a:ext cx="388"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R</a:t>
                        </a:r>
                      </a:p>
                    </p:txBody>
                  </p:sp>
                </p:grpSp>
              </p:grpSp>
            </p:grpSp>
            <p:sp>
              <p:nvSpPr>
                <p:cNvPr id="34891" name="Text Box 75"/>
                <p:cNvSpPr txBox="1">
                  <a:spLocks noChangeArrowheads="1"/>
                </p:cNvSpPr>
                <p:nvPr/>
              </p:nvSpPr>
              <p:spPr bwMode="auto">
                <a:xfrm>
                  <a:off x="4704" y="1728"/>
                  <a:ext cx="4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r>
                    <a:rPr kumimoji="1" lang="en-US" altLang="zh-CN" sz="2400" b="1">
                      <a:latin typeface="Times New Roman" panose="02020603050405020304" pitchFamily="18" charset="0"/>
                    </a:rPr>
                    <a:t>-1</a:t>
                  </a:r>
                  <a:endParaRPr kumimoji="1" lang="en-US" altLang="zh-CN" sz="2400">
                    <a:latin typeface="Times New Roman" panose="02020603050405020304" pitchFamily="18" charset="0"/>
                  </a:endParaRPr>
                </a:p>
              </p:txBody>
            </p:sp>
          </p:grpSp>
        </p:grpSp>
      </p:grpSp>
      <p:grpSp>
        <p:nvGrpSpPr>
          <p:cNvPr id="34914" name="Group 98"/>
          <p:cNvGrpSpPr>
            <a:grpSpLocks/>
          </p:cNvGrpSpPr>
          <p:nvPr/>
        </p:nvGrpSpPr>
        <p:grpSpPr bwMode="auto">
          <a:xfrm>
            <a:off x="7162800" y="4038600"/>
            <a:ext cx="2438400" cy="1524000"/>
            <a:chOff x="3312" y="1632"/>
            <a:chExt cx="1536" cy="2112"/>
          </a:xfrm>
        </p:grpSpPr>
        <p:sp>
          <p:nvSpPr>
            <p:cNvPr id="34912" name="Line 96"/>
            <p:cNvSpPr>
              <a:spLocks noChangeShapeType="1"/>
            </p:cNvSpPr>
            <p:nvPr/>
          </p:nvSpPr>
          <p:spPr bwMode="auto">
            <a:xfrm flipH="1">
              <a:off x="3312" y="1632"/>
              <a:ext cx="1344" cy="2064"/>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913" name="Line 97"/>
            <p:cNvSpPr>
              <a:spLocks noChangeShapeType="1"/>
            </p:cNvSpPr>
            <p:nvPr/>
          </p:nvSpPr>
          <p:spPr bwMode="auto">
            <a:xfrm>
              <a:off x="3552" y="1680"/>
              <a:ext cx="1296" cy="2064"/>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20449924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animEffect transition="in" filter="blinds(horizontal)">
                                      <p:cBhvr>
                                        <p:cTn id="7" dur="500"/>
                                        <p:tgtEl>
                                          <p:spTgt spid="348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876"/>
                                        </p:tgtEl>
                                        <p:attrNameLst>
                                          <p:attrName>style.visibility</p:attrName>
                                        </p:attrNameLst>
                                      </p:cBhvr>
                                      <p:to>
                                        <p:strVal val="visible"/>
                                      </p:to>
                                    </p:set>
                                    <p:animEffect transition="in" filter="blinds(horizontal)">
                                      <p:cBhvr>
                                        <p:cTn id="12" dur="500"/>
                                        <p:tgtEl>
                                          <p:spTgt spid="348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4915"/>
                                        </p:tgtEl>
                                        <p:attrNameLst>
                                          <p:attrName>style.visibility</p:attrName>
                                        </p:attrNameLst>
                                      </p:cBhvr>
                                      <p:to>
                                        <p:strVal val="visible"/>
                                      </p:to>
                                    </p:set>
                                    <p:animEffect transition="in" filter="blinds(horizontal)">
                                      <p:cBhvr>
                                        <p:cTn id="17" dur="500"/>
                                        <p:tgtEl>
                                          <p:spTgt spid="349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4872"/>
                                        </p:tgtEl>
                                        <p:attrNameLst>
                                          <p:attrName>style.visibility</p:attrName>
                                        </p:attrNameLst>
                                      </p:cBhvr>
                                      <p:to>
                                        <p:strVal val="visible"/>
                                      </p:to>
                                    </p:set>
                                    <p:animEffect transition="in" filter="blinds(horizontal)">
                                      <p:cBhvr>
                                        <p:cTn id="22" dur="500"/>
                                        <p:tgtEl>
                                          <p:spTgt spid="348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4919"/>
                                        </p:tgtEl>
                                        <p:attrNameLst>
                                          <p:attrName>style.visibility</p:attrName>
                                        </p:attrNameLst>
                                      </p:cBhvr>
                                      <p:to>
                                        <p:strVal val="visible"/>
                                      </p:to>
                                    </p:set>
                                    <p:animEffect transition="in" filter="blinds(horizontal)">
                                      <p:cBhvr>
                                        <p:cTn id="27" dur="500"/>
                                        <p:tgtEl>
                                          <p:spTgt spid="349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4918"/>
                                        </p:tgtEl>
                                        <p:attrNameLst>
                                          <p:attrName>style.visibility</p:attrName>
                                        </p:attrNameLst>
                                      </p:cBhvr>
                                      <p:to>
                                        <p:strVal val="visible"/>
                                      </p:to>
                                    </p:set>
                                    <p:animEffect transition="in" filter="blinds(horizontal)">
                                      <p:cBhvr>
                                        <p:cTn id="32" dur="500"/>
                                        <p:tgtEl>
                                          <p:spTgt spid="349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4914"/>
                                        </p:tgtEl>
                                        <p:attrNameLst>
                                          <p:attrName>style.visibility</p:attrName>
                                        </p:attrNameLst>
                                      </p:cBhvr>
                                      <p:to>
                                        <p:strVal val="visible"/>
                                      </p:to>
                                    </p:set>
                                    <p:animEffect transition="in" filter="blinds(horizontal)">
                                      <p:cBhvr>
                                        <p:cTn id="37" dur="500"/>
                                        <p:tgtEl>
                                          <p:spTgt spid="34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二叉排序树</a:t>
            </a:r>
            <a:endParaRPr lang="zh-CN" altLang="en-US" b="1" dirty="0"/>
          </a:p>
        </p:txBody>
      </p:sp>
      <p:sp>
        <p:nvSpPr>
          <p:cNvPr id="3" name="矩形 2"/>
          <p:cNvSpPr/>
          <p:nvPr/>
        </p:nvSpPr>
        <p:spPr>
          <a:xfrm>
            <a:off x="754696" y="2270459"/>
            <a:ext cx="6625819" cy="3108543"/>
          </a:xfrm>
          <a:prstGeom prst="rect">
            <a:avLst/>
          </a:prstGeom>
        </p:spPr>
        <p:txBody>
          <a:bodyPr wrap="square">
            <a:spAutoFit/>
          </a:bodyPr>
          <a:lstStyle/>
          <a:p>
            <a:r>
              <a:rPr lang="en-US" altLang="zh-CN" sz="2800" dirty="0" smtClean="0"/>
              <a:t>1</a:t>
            </a:r>
            <a:r>
              <a:rPr lang="zh-CN" altLang="en-US" sz="2800" dirty="0" smtClean="0"/>
              <a:t>、它</a:t>
            </a:r>
            <a:r>
              <a:rPr lang="zh-CN" altLang="en-US" sz="2800" dirty="0"/>
              <a:t>或者是一棵空树，或者是具有下列性质的二叉树</a:t>
            </a:r>
            <a:r>
              <a:rPr lang="zh-CN" altLang="en-US" sz="2800" dirty="0" smtClean="0"/>
              <a:t>：</a:t>
            </a:r>
            <a:endParaRPr lang="en-US" altLang="zh-CN" sz="2800" dirty="0" smtClean="0"/>
          </a:p>
          <a:p>
            <a:r>
              <a:rPr lang="en-US" altLang="zh-CN" sz="2800" dirty="0" smtClean="0"/>
              <a:t>2</a:t>
            </a:r>
            <a:r>
              <a:rPr lang="zh-CN" altLang="en-US" sz="2800" dirty="0" smtClean="0"/>
              <a:t>、 </a:t>
            </a:r>
            <a:r>
              <a:rPr lang="zh-CN" altLang="en-US" sz="2800" dirty="0"/>
              <a:t>若它的左子树不空，则左子树上所有结点的值均小于它的根结点的值； </a:t>
            </a:r>
            <a:endParaRPr lang="en-US" altLang="zh-CN" sz="2800" dirty="0" smtClean="0"/>
          </a:p>
          <a:p>
            <a:r>
              <a:rPr lang="zh-CN" altLang="en-US" sz="2800" dirty="0" smtClean="0"/>
              <a:t>若</a:t>
            </a:r>
            <a:r>
              <a:rPr lang="zh-CN" altLang="en-US" sz="2800" dirty="0"/>
              <a:t>它的右子树不空，则右子树上所有结点的值均大于它的根结点的值； </a:t>
            </a:r>
            <a:endParaRPr lang="en-US" altLang="zh-CN" sz="2800" dirty="0" smtClean="0"/>
          </a:p>
          <a:p>
            <a:r>
              <a:rPr lang="en-US" altLang="zh-CN" sz="2800" dirty="0" smtClean="0"/>
              <a:t>3</a:t>
            </a:r>
            <a:r>
              <a:rPr lang="zh-CN" altLang="en-US" sz="2800" dirty="0" smtClean="0"/>
              <a:t>、它</a:t>
            </a:r>
            <a:r>
              <a:rPr lang="zh-CN" altLang="en-US" sz="2800" dirty="0"/>
              <a:t>的左、右子树也分别为二叉排序树</a:t>
            </a:r>
          </a:p>
        </p:txBody>
      </p:sp>
      <p:sp>
        <p:nvSpPr>
          <p:cNvPr id="4" name="椭圆 3"/>
          <p:cNvSpPr/>
          <p:nvPr/>
        </p:nvSpPr>
        <p:spPr>
          <a:xfrm>
            <a:off x="9605865" y="2405058"/>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5</a:t>
            </a:r>
            <a:endParaRPr lang="zh-CN" altLang="en-US" sz="2800" dirty="0"/>
          </a:p>
        </p:txBody>
      </p:sp>
      <p:cxnSp>
        <p:nvCxnSpPr>
          <p:cNvPr id="5" name="直接连接符 4"/>
          <p:cNvCxnSpPr/>
          <p:nvPr/>
        </p:nvCxnSpPr>
        <p:spPr>
          <a:xfrm flipH="1">
            <a:off x="9377265" y="2876604"/>
            <a:ext cx="363894" cy="36389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8906069" y="3086192"/>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4</a:t>
            </a:r>
            <a:endParaRPr lang="zh-CN" altLang="en-US" sz="2800" dirty="0"/>
          </a:p>
        </p:txBody>
      </p:sp>
      <p:sp>
        <p:nvSpPr>
          <p:cNvPr id="7" name="椭圆 6"/>
          <p:cNvSpPr/>
          <p:nvPr/>
        </p:nvSpPr>
        <p:spPr>
          <a:xfrm>
            <a:off x="10217020" y="3086192"/>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8</a:t>
            </a:r>
            <a:endParaRPr lang="zh-CN" altLang="en-US" sz="2800" dirty="0"/>
          </a:p>
        </p:txBody>
      </p:sp>
      <p:sp>
        <p:nvSpPr>
          <p:cNvPr id="8" name="椭圆 7"/>
          <p:cNvSpPr/>
          <p:nvPr/>
        </p:nvSpPr>
        <p:spPr>
          <a:xfrm>
            <a:off x="10814179" y="3856317"/>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9</a:t>
            </a:r>
            <a:endParaRPr lang="zh-CN" altLang="en-US" sz="2800" dirty="0"/>
          </a:p>
        </p:txBody>
      </p:sp>
      <p:sp>
        <p:nvSpPr>
          <p:cNvPr id="9" name="椭圆 8"/>
          <p:cNvSpPr/>
          <p:nvPr/>
        </p:nvSpPr>
        <p:spPr>
          <a:xfrm>
            <a:off x="9727163" y="3921632"/>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6</a:t>
            </a:r>
            <a:endParaRPr lang="zh-CN" altLang="en-US" sz="2800" dirty="0"/>
          </a:p>
        </p:txBody>
      </p:sp>
      <p:sp>
        <p:nvSpPr>
          <p:cNvPr id="10" name="椭圆 9"/>
          <p:cNvSpPr/>
          <p:nvPr/>
        </p:nvSpPr>
        <p:spPr>
          <a:xfrm>
            <a:off x="10436288" y="4781843"/>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7</a:t>
            </a:r>
            <a:endParaRPr lang="zh-CN" altLang="en-US" sz="2800" dirty="0"/>
          </a:p>
        </p:txBody>
      </p:sp>
      <p:sp>
        <p:nvSpPr>
          <p:cNvPr id="11" name="椭圆 10"/>
          <p:cNvSpPr/>
          <p:nvPr/>
        </p:nvSpPr>
        <p:spPr>
          <a:xfrm>
            <a:off x="8308910" y="3842969"/>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a:t>
            </a:r>
            <a:endParaRPr lang="zh-CN" altLang="en-US" sz="2800" dirty="0"/>
          </a:p>
        </p:txBody>
      </p:sp>
      <p:cxnSp>
        <p:nvCxnSpPr>
          <p:cNvPr id="12" name="直接连接符 11"/>
          <p:cNvCxnSpPr/>
          <p:nvPr/>
        </p:nvCxnSpPr>
        <p:spPr>
          <a:xfrm flipH="1">
            <a:off x="8668138" y="3557738"/>
            <a:ext cx="363894" cy="3638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10035073" y="3571883"/>
            <a:ext cx="363894" cy="3638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0137709" y="2865413"/>
            <a:ext cx="363894" cy="3638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0739534" y="3567017"/>
            <a:ext cx="363894" cy="3638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0198358" y="4440128"/>
            <a:ext cx="363894" cy="36389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882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b="1" dirty="0"/>
              <a:t>AVL</a:t>
            </a:r>
            <a:r>
              <a:rPr lang="zh-CN" altLang="en-US" b="1" dirty="0"/>
              <a:t>树     插入操作</a:t>
            </a:r>
            <a:endParaRPr lang="zh-CN" altLang="en-US" dirty="0"/>
          </a:p>
        </p:txBody>
      </p:sp>
      <p:sp>
        <p:nvSpPr>
          <p:cNvPr id="34819" name="Rectangle 3"/>
          <p:cNvSpPr>
            <a:spLocks noGrp="1" noChangeArrowheads="1"/>
          </p:cNvSpPr>
          <p:nvPr>
            <p:ph type="body" idx="1"/>
          </p:nvPr>
        </p:nvSpPr>
        <p:spPr>
          <a:xfrm>
            <a:off x="835402" y="1497793"/>
            <a:ext cx="11353799" cy="4351338"/>
          </a:xfrm>
        </p:spPr>
        <p:txBody>
          <a:bodyPr/>
          <a:lstStyle/>
          <a:p>
            <a:r>
              <a:rPr lang="zh-CN" altLang="en-US" sz="2400" b="1" dirty="0" smtClean="0">
                <a:solidFill>
                  <a:schemeClr val="tx1"/>
                </a:solidFill>
              </a:rPr>
              <a:t>双</a:t>
            </a:r>
            <a:r>
              <a:rPr lang="zh-CN" altLang="en-US" sz="2400" b="1" dirty="0">
                <a:solidFill>
                  <a:schemeClr val="tx1"/>
                </a:solidFill>
              </a:rPr>
              <a:t>旋转</a:t>
            </a:r>
          </a:p>
          <a:p>
            <a:r>
              <a:rPr lang="zh-CN" altLang="en-US" sz="2800" dirty="0" smtClean="0"/>
              <a:t>情况</a:t>
            </a:r>
            <a:r>
              <a:rPr lang="en-US" altLang="zh-CN" sz="2800" dirty="0"/>
              <a:t>(2)</a:t>
            </a:r>
            <a:r>
              <a:rPr lang="zh-CN" altLang="en-US" sz="2800" dirty="0">
                <a:cs typeface="Arial" panose="020B0604020202020204" pitchFamily="34" charset="0"/>
              </a:rPr>
              <a:t>插在</a:t>
            </a:r>
            <a:r>
              <a:rPr lang="en-US" altLang="zh-CN" sz="2800" dirty="0">
                <a:cs typeface="Arial" panose="020B0604020202020204" pitchFamily="34" charset="0"/>
              </a:rPr>
              <a:t>a</a:t>
            </a:r>
            <a:r>
              <a:rPr lang="zh-CN" altLang="en-US" sz="2800" dirty="0">
                <a:cs typeface="Arial" panose="020B0604020202020204" pitchFamily="34" charset="0"/>
              </a:rPr>
              <a:t>的左儿子的右子树</a:t>
            </a:r>
          </a:p>
          <a:p>
            <a:endParaRPr lang="zh-CN" altLang="en-US" sz="2800" dirty="0"/>
          </a:p>
          <a:p>
            <a:endParaRPr lang="en-US" altLang="zh-CN" sz="2800" dirty="0"/>
          </a:p>
        </p:txBody>
      </p:sp>
      <p:grpSp>
        <p:nvGrpSpPr>
          <p:cNvPr id="90" name="Group 4"/>
          <p:cNvGrpSpPr>
            <a:grpSpLocks/>
          </p:cNvGrpSpPr>
          <p:nvPr/>
        </p:nvGrpSpPr>
        <p:grpSpPr bwMode="auto">
          <a:xfrm>
            <a:off x="1506072" y="3105931"/>
            <a:ext cx="2119313" cy="2743200"/>
            <a:chOff x="2880" y="1693"/>
            <a:chExt cx="2255" cy="1907"/>
          </a:xfrm>
        </p:grpSpPr>
        <p:sp>
          <p:nvSpPr>
            <p:cNvPr id="91" name="Line 5"/>
            <p:cNvSpPr>
              <a:spLocks noChangeShapeType="1"/>
            </p:cNvSpPr>
            <p:nvPr/>
          </p:nvSpPr>
          <p:spPr bwMode="auto">
            <a:xfrm flipH="1">
              <a:off x="3696" y="2684"/>
              <a:ext cx="192" cy="218"/>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Line 6"/>
            <p:cNvSpPr>
              <a:spLocks noChangeShapeType="1"/>
            </p:cNvSpPr>
            <p:nvPr/>
          </p:nvSpPr>
          <p:spPr bwMode="auto">
            <a:xfrm>
              <a:off x="3936" y="2684"/>
              <a:ext cx="192" cy="218"/>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Line 7"/>
            <p:cNvSpPr>
              <a:spLocks noChangeShapeType="1"/>
            </p:cNvSpPr>
            <p:nvPr/>
          </p:nvSpPr>
          <p:spPr bwMode="auto">
            <a:xfrm>
              <a:off x="4032" y="2029"/>
              <a:ext cx="432" cy="393"/>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Line 8"/>
            <p:cNvSpPr>
              <a:spLocks noChangeShapeType="1"/>
            </p:cNvSpPr>
            <p:nvPr/>
          </p:nvSpPr>
          <p:spPr bwMode="auto">
            <a:xfrm flipH="1">
              <a:off x="3216" y="2029"/>
              <a:ext cx="672" cy="698"/>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Rectangle 9"/>
            <p:cNvSpPr>
              <a:spLocks noChangeArrowheads="1"/>
            </p:cNvSpPr>
            <p:nvPr/>
          </p:nvSpPr>
          <p:spPr bwMode="auto">
            <a:xfrm>
              <a:off x="4464" y="2335"/>
              <a:ext cx="240" cy="654"/>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96" name="Line 10"/>
            <p:cNvSpPr>
              <a:spLocks noChangeShapeType="1"/>
            </p:cNvSpPr>
            <p:nvPr/>
          </p:nvSpPr>
          <p:spPr bwMode="auto">
            <a:xfrm>
              <a:off x="3648" y="2378"/>
              <a:ext cx="288" cy="262"/>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Oval 11"/>
            <p:cNvSpPr>
              <a:spLocks noChangeArrowheads="1"/>
            </p:cNvSpPr>
            <p:nvPr/>
          </p:nvSpPr>
          <p:spPr bwMode="auto">
            <a:xfrm>
              <a:off x="3504" y="2204"/>
              <a:ext cx="240" cy="218"/>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 name="Oval 12"/>
            <p:cNvSpPr>
              <a:spLocks noChangeArrowheads="1"/>
            </p:cNvSpPr>
            <p:nvPr/>
          </p:nvSpPr>
          <p:spPr bwMode="auto">
            <a:xfrm>
              <a:off x="3840" y="1855"/>
              <a:ext cx="240" cy="218"/>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Rectangle 13"/>
            <p:cNvSpPr>
              <a:spLocks noChangeArrowheads="1"/>
            </p:cNvSpPr>
            <p:nvPr/>
          </p:nvSpPr>
          <p:spPr bwMode="auto">
            <a:xfrm>
              <a:off x="3072" y="2596"/>
              <a:ext cx="240" cy="742"/>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100" name="Text Box 14"/>
            <p:cNvSpPr txBox="1">
              <a:spLocks noChangeArrowheads="1"/>
            </p:cNvSpPr>
            <p:nvPr/>
          </p:nvSpPr>
          <p:spPr bwMode="auto">
            <a:xfrm>
              <a:off x="3588" y="1693"/>
              <a:ext cx="430" cy="31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101" name="Rectangle 15"/>
            <p:cNvSpPr>
              <a:spLocks noChangeArrowheads="1"/>
            </p:cNvSpPr>
            <p:nvPr/>
          </p:nvSpPr>
          <p:spPr bwMode="auto">
            <a:xfrm>
              <a:off x="3552" y="2902"/>
              <a:ext cx="240" cy="698"/>
            </a:xfrm>
            <a:prstGeom prst="rect">
              <a:avLst/>
            </a:prstGeom>
            <a:solidFill>
              <a:schemeClr val="folHlink"/>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1" i="1">
                <a:solidFill>
                  <a:schemeClr val="bg2"/>
                </a:solidFill>
                <a:latin typeface="Times New Roman" panose="02020603050405020304" pitchFamily="18" charset="0"/>
              </a:endParaRPr>
            </a:p>
          </p:txBody>
        </p:sp>
        <p:sp>
          <p:nvSpPr>
            <p:cNvPr id="102" name="Oval 16"/>
            <p:cNvSpPr>
              <a:spLocks noChangeArrowheads="1"/>
            </p:cNvSpPr>
            <p:nvPr/>
          </p:nvSpPr>
          <p:spPr bwMode="auto">
            <a:xfrm>
              <a:off x="3792" y="2509"/>
              <a:ext cx="240" cy="218"/>
            </a:xfrm>
            <a:prstGeom prst="ellipse">
              <a:avLst/>
            </a:prstGeom>
            <a:solidFill>
              <a:srgbClr val="FF7C80"/>
            </a:solidFill>
            <a:ln w="2857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Rectangle 17"/>
            <p:cNvSpPr>
              <a:spLocks noChangeArrowheads="1"/>
            </p:cNvSpPr>
            <p:nvPr/>
          </p:nvSpPr>
          <p:spPr bwMode="auto">
            <a:xfrm>
              <a:off x="4032" y="2902"/>
              <a:ext cx="240" cy="480"/>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50000"/>
                </a:lnSpc>
              </a:pPr>
              <a:endParaRPr lang="zh-CN" altLang="zh-CN" sz="2400" b="1" i="1">
                <a:solidFill>
                  <a:schemeClr val="bg2"/>
                </a:solidFill>
                <a:latin typeface="Times New Roman" panose="02020603050405020304" pitchFamily="18" charset="0"/>
              </a:endParaRPr>
            </a:p>
          </p:txBody>
        </p:sp>
        <p:sp>
          <p:nvSpPr>
            <p:cNvPr id="104" name="Text Box 18"/>
            <p:cNvSpPr txBox="1">
              <a:spLocks noChangeArrowheads="1"/>
            </p:cNvSpPr>
            <p:nvPr/>
          </p:nvSpPr>
          <p:spPr bwMode="auto">
            <a:xfrm>
              <a:off x="3983" y="2975"/>
              <a:ext cx="647"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r>
                <a:rPr kumimoji="1" lang="en-US" altLang="zh-CN" sz="24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105" name="Text Box 19"/>
            <p:cNvSpPr txBox="1">
              <a:spLocks noChangeArrowheads="1"/>
            </p:cNvSpPr>
            <p:nvPr/>
          </p:nvSpPr>
          <p:spPr bwMode="auto">
            <a:xfrm>
              <a:off x="3534" y="2975"/>
              <a:ext cx="376"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106" name="Text Box 20"/>
            <p:cNvSpPr txBox="1">
              <a:spLocks noChangeArrowheads="1"/>
            </p:cNvSpPr>
            <p:nvPr/>
          </p:nvSpPr>
          <p:spPr bwMode="auto">
            <a:xfrm>
              <a:off x="4549" y="2085"/>
              <a:ext cx="586" cy="31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r>
                <a:rPr lang="en-US" altLang="zh-CN" sz="2400" b="1" baseline="-25000">
                  <a:solidFill>
                    <a:srgbClr val="003399"/>
                  </a:solidFill>
                  <a:latin typeface="Times New Roman" panose="02020603050405020304" pitchFamily="18" charset="0"/>
                </a:rPr>
                <a:t>R</a:t>
              </a:r>
            </a:p>
          </p:txBody>
        </p:sp>
        <p:sp>
          <p:nvSpPr>
            <p:cNvPr id="107" name="Text Box 21"/>
            <p:cNvSpPr txBox="1">
              <a:spLocks noChangeArrowheads="1"/>
            </p:cNvSpPr>
            <p:nvPr/>
          </p:nvSpPr>
          <p:spPr bwMode="auto">
            <a:xfrm>
              <a:off x="3985" y="2365"/>
              <a:ext cx="323"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108" name="Text Box 22"/>
            <p:cNvSpPr txBox="1">
              <a:spLocks noChangeArrowheads="1"/>
            </p:cNvSpPr>
            <p:nvPr/>
          </p:nvSpPr>
          <p:spPr bwMode="auto">
            <a:xfrm>
              <a:off x="2880" y="2304"/>
              <a:ext cx="530" cy="4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L</a:t>
              </a:r>
            </a:p>
          </p:txBody>
        </p:sp>
        <p:sp>
          <p:nvSpPr>
            <p:cNvPr id="109" name="Text Box 23"/>
            <p:cNvSpPr txBox="1">
              <a:spLocks noChangeArrowheads="1"/>
            </p:cNvSpPr>
            <p:nvPr/>
          </p:nvSpPr>
          <p:spPr bwMode="auto">
            <a:xfrm>
              <a:off x="3203" y="2085"/>
              <a:ext cx="412" cy="31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110" name="Text Box 24"/>
            <p:cNvSpPr txBox="1">
              <a:spLocks noChangeArrowheads="1"/>
            </p:cNvSpPr>
            <p:nvPr/>
          </p:nvSpPr>
          <p:spPr bwMode="auto">
            <a:xfrm>
              <a:off x="3409" y="2640"/>
              <a:ext cx="574" cy="31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L</a:t>
              </a:r>
            </a:p>
          </p:txBody>
        </p:sp>
        <p:sp>
          <p:nvSpPr>
            <p:cNvPr id="111" name="Text Box 25"/>
            <p:cNvSpPr txBox="1">
              <a:spLocks noChangeArrowheads="1"/>
            </p:cNvSpPr>
            <p:nvPr/>
          </p:nvSpPr>
          <p:spPr bwMode="auto">
            <a:xfrm>
              <a:off x="4081" y="2640"/>
              <a:ext cx="586" cy="31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R</a:t>
              </a:r>
            </a:p>
          </p:txBody>
        </p:sp>
      </p:grpSp>
      <p:grpSp>
        <p:nvGrpSpPr>
          <p:cNvPr id="112" name="Group 82"/>
          <p:cNvGrpSpPr>
            <a:grpSpLocks/>
          </p:cNvGrpSpPr>
          <p:nvPr/>
        </p:nvGrpSpPr>
        <p:grpSpPr bwMode="auto">
          <a:xfrm>
            <a:off x="3258671" y="4140981"/>
            <a:ext cx="1524000" cy="946150"/>
            <a:chOff x="1104" y="2332"/>
            <a:chExt cx="960" cy="596"/>
          </a:xfrm>
        </p:grpSpPr>
        <p:sp>
          <p:nvSpPr>
            <p:cNvPr id="113" name="AutoShape 26"/>
            <p:cNvSpPr>
              <a:spLocks noChangeArrowheads="1"/>
            </p:cNvSpPr>
            <p:nvPr/>
          </p:nvSpPr>
          <p:spPr bwMode="auto">
            <a:xfrm>
              <a:off x="1200" y="2688"/>
              <a:ext cx="864" cy="240"/>
            </a:xfrm>
            <a:prstGeom prst="rightArrow">
              <a:avLst>
                <a:gd name="adj1" fmla="val 50000"/>
                <a:gd name="adj2" fmla="val 90000"/>
              </a:avLst>
            </a:prstGeom>
            <a:solidFill>
              <a:schemeClr val="accent1"/>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 name="Text Box 27"/>
            <p:cNvSpPr txBox="1">
              <a:spLocks noChangeArrowheads="1"/>
            </p:cNvSpPr>
            <p:nvPr/>
          </p:nvSpPr>
          <p:spPr bwMode="auto">
            <a:xfrm>
              <a:off x="1104" y="2332"/>
              <a:ext cx="9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0000"/>
                  </a:solidFill>
                </a:rPr>
                <a:t>对</a:t>
              </a:r>
              <a:r>
                <a:rPr lang="en-US" altLang="zh-CN" b="1">
                  <a:solidFill>
                    <a:srgbClr val="FF0000"/>
                  </a:solidFill>
                </a:rPr>
                <a:t>B</a:t>
              </a:r>
              <a:r>
                <a:rPr lang="zh-CN" altLang="en-US" b="1">
                  <a:solidFill>
                    <a:srgbClr val="FF0000"/>
                  </a:solidFill>
                </a:rPr>
                <a:t>做情况</a:t>
              </a:r>
              <a:r>
                <a:rPr lang="en-US" altLang="zh-CN" b="1">
                  <a:solidFill>
                    <a:srgbClr val="FF0000"/>
                  </a:solidFill>
                </a:rPr>
                <a:t>(4)</a:t>
              </a:r>
              <a:r>
                <a:rPr lang="zh-CN" altLang="en-US" b="1">
                  <a:solidFill>
                    <a:srgbClr val="FF0000"/>
                  </a:solidFill>
                </a:rPr>
                <a:t>单旋转</a:t>
              </a:r>
            </a:p>
          </p:txBody>
        </p:sp>
      </p:grpSp>
      <p:grpSp>
        <p:nvGrpSpPr>
          <p:cNvPr id="115" name="Group 53"/>
          <p:cNvGrpSpPr>
            <a:grpSpLocks/>
          </p:cNvGrpSpPr>
          <p:nvPr/>
        </p:nvGrpSpPr>
        <p:grpSpPr bwMode="auto">
          <a:xfrm>
            <a:off x="4630272" y="3140857"/>
            <a:ext cx="2409825" cy="2632075"/>
            <a:chOff x="2592" y="1702"/>
            <a:chExt cx="1959" cy="1658"/>
          </a:xfrm>
        </p:grpSpPr>
        <p:sp>
          <p:nvSpPr>
            <p:cNvPr id="116" name="Line 29"/>
            <p:cNvSpPr>
              <a:spLocks noChangeShapeType="1"/>
            </p:cNvSpPr>
            <p:nvPr/>
          </p:nvSpPr>
          <p:spPr bwMode="auto">
            <a:xfrm>
              <a:off x="3148" y="2514"/>
              <a:ext cx="186" cy="221"/>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Text Box 30"/>
            <p:cNvSpPr txBox="1">
              <a:spLocks noChangeArrowheads="1"/>
            </p:cNvSpPr>
            <p:nvPr/>
          </p:nvSpPr>
          <p:spPr bwMode="auto">
            <a:xfrm>
              <a:off x="3951" y="1988"/>
              <a:ext cx="15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zh-CN" altLang="zh-CN" sz="2400" b="1">
                <a:solidFill>
                  <a:srgbClr val="FF3300"/>
                </a:solidFill>
                <a:effectLst>
                  <a:outerShdw blurRad="38100" dist="38100" dir="2700000" algn="tl">
                    <a:srgbClr val="C0C0C0"/>
                  </a:outerShdw>
                </a:effectLst>
                <a:latin typeface="Times New Roman" panose="02020603050405020304" pitchFamily="18" charset="0"/>
              </a:endParaRPr>
            </a:p>
          </p:txBody>
        </p:sp>
        <p:sp>
          <p:nvSpPr>
            <p:cNvPr id="118" name="Line 33"/>
            <p:cNvSpPr>
              <a:spLocks noChangeShapeType="1"/>
            </p:cNvSpPr>
            <p:nvPr/>
          </p:nvSpPr>
          <p:spPr bwMode="auto">
            <a:xfrm>
              <a:off x="3705" y="1963"/>
              <a:ext cx="334" cy="331"/>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 name="Line 34"/>
            <p:cNvSpPr>
              <a:spLocks noChangeShapeType="1"/>
            </p:cNvSpPr>
            <p:nvPr/>
          </p:nvSpPr>
          <p:spPr bwMode="auto">
            <a:xfrm flipH="1">
              <a:off x="2889" y="1963"/>
              <a:ext cx="705" cy="772"/>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 name="Rectangle 35"/>
            <p:cNvSpPr>
              <a:spLocks noChangeArrowheads="1"/>
            </p:cNvSpPr>
            <p:nvPr/>
          </p:nvSpPr>
          <p:spPr bwMode="auto">
            <a:xfrm>
              <a:off x="4002" y="2221"/>
              <a:ext cx="185" cy="550"/>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121" name="Line 36"/>
            <p:cNvSpPr>
              <a:spLocks noChangeShapeType="1"/>
            </p:cNvSpPr>
            <p:nvPr/>
          </p:nvSpPr>
          <p:spPr bwMode="auto">
            <a:xfrm>
              <a:off x="3408" y="2257"/>
              <a:ext cx="223" cy="221"/>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 name="Oval 37"/>
            <p:cNvSpPr>
              <a:spLocks noChangeArrowheads="1"/>
            </p:cNvSpPr>
            <p:nvPr/>
          </p:nvSpPr>
          <p:spPr bwMode="auto">
            <a:xfrm>
              <a:off x="3297" y="2110"/>
              <a:ext cx="185" cy="184"/>
            </a:xfrm>
            <a:prstGeom prst="ellipse">
              <a:avLst/>
            </a:prstGeom>
            <a:solidFill>
              <a:srgbClr val="FF7C80"/>
            </a:solidFill>
            <a:ln w="2857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 name="Oval 38"/>
            <p:cNvSpPr>
              <a:spLocks noChangeArrowheads="1"/>
            </p:cNvSpPr>
            <p:nvPr/>
          </p:nvSpPr>
          <p:spPr bwMode="auto">
            <a:xfrm>
              <a:off x="3557" y="1816"/>
              <a:ext cx="185" cy="184"/>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 name="Rectangle 39"/>
            <p:cNvSpPr>
              <a:spLocks noChangeArrowheads="1"/>
            </p:cNvSpPr>
            <p:nvPr/>
          </p:nvSpPr>
          <p:spPr bwMode="auto">
            <a:xfrm>
              <a:off x="2777" y="2735"/>
              <a:ext cx="186" cy="625"/>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125" name="Text Box 40"/>
            <p:cNvSpPr txBox="1">
              <a:spLocks noChangeArrowheads="1"/>
            </p:cNvSpPr>
            <p:nvPr/>
          </p:nvSpPr>
          <p:spPr bwMode="auto">
            <a:xfrm>
              <a:off x="3334" y="1702"/>
              <a:ext cx="329"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126" name="Text Box 41"/>
            <p:cNvSpPr txBox="1">
              <a:spLocks noChangeArrowheads="1"/>
            </p:cNvSpPr>
            <p:nvPr/>
          </p:nvSpPr>
          <p:spPr bwMode="auto">
            <a:xfrm>
              <a:off x="4103" y="2019"/>
              <a:ext cx="448"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r>
                <a:rPr lang="en-US" altLang="zh-CN" sz="2400" b="1" baseline="-25000">
                  <a:solidFill>
                    <a:srgbClr val="003399"/>
                  </a:solidFill>
                  <a:latin typeface="Times New Roman" panose="02020603050405020304" pitchFamily="18" charset="0"/>
                </a:rPr>
                <a:t>R</a:t>
              </a:r>
              <a:endParaRPr lang="en-US" altLang="zh-CN" sz="2400">
                <a:latin typeface="Times New Roman" panose="02020603050405020304" pitchFamily="18" charset="0"/>
              </a:endParaRPr>
            </a:p>
          </p:txBody>
        </p:sp>
        <p:sp>
          <p:nvSpPr>
            <p:cNvPr id="127" name="Text Box 42"/>
            <p:cNvSpPr txBox="1">
              <a:spLocks noChangeArrowheads="1"/>
            </p:cNvSpPr>
            <p:nvPr/>
          </p:nvSpPr>
          <p:spPr bwMode="auto">
            <a:xfrm>
              <a:off x="3106" y="2016"/>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128" name="Text Box 43"/>
            <p:cNvSpPr txBox="1">
              <a:spLocks noChangeArrowheads="1"/>
            </p:cNvSpPr>
            <p:nvPr/>
          </p:nvSpPr>
          <p:spPr bwMode="auto">
            <a:xfrm>
              <a:off x="2592" y="2448"/>
              <a:ext cx="425"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L</a:t>
              </a:r>
              <a:endParaRPr lang="en-US" altLang="zh-CN" sz="2400">
                <a:latin typeface="Times New Roman" panose="02020603050405020304" pitchFamily="18" charset="0"/>
              </a:endParaRPr>
            </a:p>
          </p:txBody>
        </p:sp>
        <p:sp>
          <p:nvSpPr>
            <p:cNvPr id="129" name="Rectangle 44"/>
            <p:cNvSpPr>
              <a:spLocks noChangeArrowheads="1"/>
            </p:cNvSpPr>
            <p:nvPr/>
          </p:nvSpPr>
          <p:spPr bwMode="auto">
            <a:xfrm>
              <a:off x="3260" y="2735"/>
              <a:ext cx="185" cy="625"/>
            </a:xfrm>
            <a:prstGeom prst="rect">
              <a:avLst/>
            </a:prstGeom>
            <a:solidFill>
              <a:schemeClr val="folHlink"/>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1" i="1">
                <a:solidFill>
                  <a:schemeClr val="bg2"/>
                </a:solidFill>
                <a:latin typeface="Times New Roman" panose="02020603050405020304" pitchFamily="18" charset="0"/>
              </a:endParaRPr>
            </a:p>
          </p:txBody>
        </p:sp>
        <p:sp>
          <p:nvSpPr>
            <p:cNvPr id="130" name="Oval 46"/>
            <p:cNvSpPr>
              <a:spLocks noChangeArrowheads="1"/>
            </p:cNvSpPr>
            <p:nvPr/>
          </p:nvSpPr>
          <p:spPr bwMode="auto">
            <a:xfrm>
              <a:off x="3037" y="2404"/>
              <a:ext cx="186" cy="184"/>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 name="Rectangle 47"/>
            <p:cNvSpPr>
              <a:spLocks noChangeArrowheads="1"/>
            </p:cNvSpPr>
            <p:nvPr/>
          </p:nvSpPr>
          <p:spPr bwMode="auto">
            <a:xfrm>
              <a:off x="3631" y="2367"/>
              <a:ext cx="185" cy="404"/>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50000"/>
                </a:lnSpc>
              </a:pPr>
              <a:endParaRPr lang="zh-CN" altLang="zh-CN" sz="2400" b="1" i="1">
                <a:solidFill>
                  <a:schemeClr val="bg2"/>
                </a:solidFill>
                <a:latin typeface="Times New Roman" panose="02020603050405020304" pitchFamily="18" charset="0"/>
              </a:endParaRPr>
            </a:p>
          </p:txBody>
        </p:sp>
        <p:sp>
          <p:nvSpPr>
            <p:cNvPr id="132" name="Text Box 48"/>
            <p:cNvSpPr txBox="1">
              <a:spLocks noChangeArrowheads="1"/>
            </p:cNvSpPr>
            <p:nvPr/>
          </p:nvSpPr>
          <p:spPr bwMode="auto">
            <a:xfrm>
              <a:off x="3631" y="2460"/>
              <a:ext cx="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r>
                <a:rPr kumimoji="1" lang="en-US" altLang="zh-CN" sz="24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133" name="Text Box 49"/>
            <p:cNvSpPr txBox="1">
              <a:spLocks noChangeArrowheads="1"/>
            </p:cNvSpPr>
            <p:nvPr/>
          </p:nvSpPr>
          <p:spPr bwMode="auto">
            <a:xfrm>
              <a:off x="3246" y="2915"/>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134" name="Text Box 50"/>
            <p:cNvSpPr txBox="1">
              <a:spLocks noChangeArrowheads="1"/>
            </p:cNvSpPr>
            <p:nvPr/>
          </p:nvSpPr>
          <p:spPr bwMode="auto">
            <a:xfrm>
              <a:off x="2853" y="2291"/>
              <a:ext cx="314"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135" name="Text Box 51"/>
            <p:cNvSpPr txBox="1">
              <a:spLocks noChangeArrowheads="1"/>
            </p:cNvSpPr>
            <p:nvPr/>
          </p:nvSpPr>
          <p:spPr bwMode="auto">
            <a:xfrm>
              <a:off x="3264" y="2496"/>
              <a:ext cx="439"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L</a:t>
              </a:r>
              <a:endParaRPr lang="en-US" altLang="zh-CN" sz="2400">
                <a:latin typeface="Times New Roman" panose="02020603050405020304" pitchFamily="18" charset="0"/>
              </a:endParaRPr>
            </a:p>
          </p:txBody>
        </p:sp>
        <p:sp>
          <p:nvSpPr>
            <p:cNvPr id="136" name="Text Box 52"/>
            <p:cNvSpPr txBox="1">
              <a:spLocks noChangeArrowheads="1"/>
            </p:cNvSpPr>
            <p:nvPr/>
          </p:nvSpPr>
          <p:spPr bwMode="auto">
            <a:xfrm>
              <a:off x="3647" y="2112"/>
              <a:ext cx="448"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R</a:t>
              </a:r>
              <a:endParaRPr lang="en-US" altLang="zh-CN" sz="2400">
                <a:latin typeface="Times New Roman" panose="02020603050405020304" pitchFamily="18" charset="0"/>
              </a:endParaRPr>
            </a:p>
          </p:txBody>
        </p:sp>
      </p:grpSp>
      <p:grpSp>
        <p:nvGrpSpPr>
          <p:cNvPr id="137" name="Group 83"/>
          <p:cNvGrpSpPr>
            <a:grpSpLocks/>
          </p:cNvGrpSpPr>
          <p:nvPr/>
        </p:nvGrpSpPr>
        <p:grpSpPr bwMode="auto">
          <a:xfrm>
            <a:off x="6611471" y="4172731"/>
            <a:ext cx="1524000" cy="946150"/>
            <a:chOff x="3216" y="2352"/>
            <a:chExt cx="960" cy="596"/>
          </a:xfrm>
        </p:grpSpPr>
        <p:sp>
          <p:nvSpPr>
            <p:cNvPr id="138" name="AutoShape 54"/>
            <p:cNvSpPr>
              <a:spLocks noChangeArrowheads="1"/>
            </p:cNvSpPr>
            <p:nvPr/>
          </p:nvSpPr>
          <p:spPr bwMode="auto">
            <a:xfrm>
              <a:off x="3312" y="2708"/>
              <a:ext cx="864" cy="240"/>
            </a:xfrm>
            <a:prstGeom prst="rightArrow">
              <a:avLst>
                <a:gd name="adj1" fmla="val 50000"/>
                <a:gd name="adj2" fmla="val 90000"/>
              </a:avLst>
            </a:prstGeom>
            <a:solidFill>
              <a:schemeClr val="accent1"/>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 name="Text Box 55"/>
            <p:cNvSpPr txBox="1">
              <a:spLocks noChangeArrowheads="1"/>
            </p:cNvSpPr>
            <p:nvPr/>
          </p:nvSpPr>
          <p:spPr bwMode="auto">
            <a:xfrm>
              <a:off x="3216" y="2352"/>
              <a:ext cx="9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0000"/>
                  </a:solidFill>
                </a:rPr>
                <a:t>对</a:t>
              </a:r>
              <a:r>
                <a:rPr lang="en-US" altLang="zh-CN" b="1">
                  <a:solidFill>
                    <a:srgbClr val="FF0000"/>
                  </a:solidFill>
                </a:rPr>
                <a:t>A</a:t>
              </a:r>
              <a:r>
                <a:rPr lang="zh-CN" altLang="en-US" b="1">
                  <a:solidFill>
                    <a:srgbClr val="FF0000"/>
                  </a:solidFill>
                </a:rPr>
                <a:t>做情况</a:t>
              </a:r>
              <a:r>
                <a:rPr lang="en-US" altLang="zh-CN" b="1">
                  <a:solidFill>
                    <a:srgbClr val="FF0000"/>
                  </a:solidFill>
                </a:rPr>
                <a:t>(1)</a:t>
              </a:r>
              <a:r>
                <a:rPr lang="zh-CN" altLang="en-US" b="1">
                  <a:solidFill>
                    <a:srgbClr val="FF0000"/>
                  </a:solidFill>
                </a:rPr>
                <a:t>单旋转</a:t>
              </a:r>
            </a:p>
          </p:txBody>
        </p:sp>
      </p:grpSp>
      <p:grpSp>
        <p:nvGrpSpPr>
          <p:cNvPr id="140" name="Group 81"/>
          <p:cNvGrpSpPr>
            <a:grpSpLocks/>
          </p:cNvGrpSpPr>
          <p:nvPr/>
        </p:nvGrpSpPr>
        <p:grpSpPr bwMode="auto">
          <a:xfrm>
            <a:off x="7906872" y="3182131"/>
            <a:ext cx="2566988" cy="2133600"/>
            <a:chOff x="4032" y="1786"/>
            <a:chExt cx="1617" cy="1286"/>
          </a:xfrm>
        </p:grpSpPr>
        <p:sp>
          <p:nvSpPr>
            <p:cNvPr id="141" name="Text Box 74"/>
            <p:cNvSpPr txBox="1">
              <a:spLocks noChangeArrowheads="1"/>
            </p:cNvSpPr>
            <p:nvPr/>
          </p:nvSpPr>
          <p:spPr bwMode="auto">
            <a:xfrm>
              <a:off x="5299" y="2210"/>
              <a:ext cx="350" cy="27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r>
                <a:rPr lang="en-US" altLang="zh-CN" sz="2400" b="1" baseline="-25000">
                  <a:solidFill>
                    <a:srgbClr val="003399"/>
                  </a:solidFill>
                  <a:latin typeface="Times New Roman" panose="02020603050405020304" pitchFamily="18" charset="0"/>
                </a:rPr>
                <a:t>R</a:t>
              </a:r>
            </a:p>
          </p:txBody>
        </p:sp>
        <p:sp>
          <p:nvSpPr>
            <p:cNvPr id="142" name="Text Box 76"/>
            <p:cNvSpPr txBox="1">
              <a:spLocks noChangeArrowheads="1"/>
            </p:cNvSpPr>
            <p:nvPr/>
          </p:nvSpPr>
          <p:spPr bwMode="auto">
            <a:xfrm>
              <a:off x="4032" y="2210"/>
              <a:ext cx="331" cy="27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L</a:t>
              </a:r>
            </a:p>
          </p:txBody>
        </p:sp>
        <p:grpSp>
          <p:nvGrpSpPr>
            <p:cNvPr id="143" name="Group 80"/>
            <p:cNvGrpSpPr>
              <a:grpSpLocks/>
            </p:cNvGrpSpPr>
            <p:nvPr/>
          </p:nvGrpSpPr>
          <p:grpSpPr bwMode="auto">
            <a:xfrm>
              <a:off x="4232" y="1786"/>
              <a:ext cx="1129" cy="1286"/>
              <a:chOff x="4232" y="1671"/>
              <a:chExt cx="1129" cy="1286"/>
            </a:xfrm>
          </p:grpSpPr>
          <p:sp>
            <p:nvSpPr>
              <p:cNvPr id="144" name="Line 57"/>
              <p:cNvSpPr>
                <a:spLocks noChangeShapeType="1"/>
              </p:cNvSpPr>
              <p:nvPr/>
            </p:nvSpPr>
            <p:spPr bwMode="auto">
              <a:xfrm flipH="1">
                <a:off x="4903" y="2181"/>
                <a:ext cx="91" cy="270"/>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 name="Line 61"/>
              <p:cNvSpPr>
                <a:spLocks noChangeShapeType="1"/>
              </p:cNvSpPr>
              <p:nvPr/>
            </p:nvSpPr>
            <p:spPr bwMode="auto">
              <a:xfrm>
                <a:off x="4811" y="1911"/>
                <a:ext cx="428" cy="472"/>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 name="Line 62"/>
              <p:cNvSpPr>
                <a:spLocks noChangeShapeType="1"/>
              </p:cNvSpPr>
              <p:nvPr/>
            </p:nvSpPr>
            <p:spPr bwMode="auto">
              <a:xfrm flipH="1">
                <a:off x="4293" y="1911"/>
                <a:ext cx="427" cy="540"/>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 name="Rectangle 63"/>
              <p:cNvSpPr>
                <a:spLocks noChangeArrowheads="1"/>
              </p:cNvSpPr>
              <p:nvPr/>
            </p:nvSpPr>
            <p:spPr bwMode="auto">
              <a:xfrm>
                <a:off x="5208" y="2383"/>
                <a:ext cx="153" cy="506"/>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148" name="Line 64"/>
              <p:cNvSpPr>
                <a:spLocks noChangeShapeType="1"/>
              </p:cNvSpPr>
              <p:nvPr/>
            </p:nvSpPr>
            <p:spPr bwMode="auto">
              <a:xfrm>
                <a:off x="4567" y="2181"/>
                <a:ext cx="122" cy="236"/>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 name="Oval 65"/>
              <p:cNvSpPr>
                <a:spLocks noChangeArrowheads="1"/>
              </p:cNvSpPr>
              <p:nvPr/>
            </p:nvSpPr>
            <p:spPr bwMode="auto">
              <a:xfrm>
                <a:off x="4476" y="2046"/>
                <a:ext cx="152" cy="168"/>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 name="Oval 66"/>
              <p:cNvSpPr>
                <a:spLocks noChangeArrowheads="1"/>
              </p:cNvSpPr>
              <p:nvPr/>
            </p:nvSpPr>
            <p:spPr bwMode="auto">
              <a:xfrm>
                <a:off x="4689" y="1776"/>
                <a:ext cx="153" cy="169"/>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 name="Rectangle 67"/>
              <p:cNvSpPr>
                <a:spLocks noChangeArrowheads="1"/>
              </p:cNvSpPr>
              <p:nvPr/>
            </p:nvSpPr>
            <p:spPr bwMode="auto">
              <a:xfrm>
                <a:off x="4232" y="2383"/>
                <a:ext cx="152" cy="574"/>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152" name="Text Box 68"/>
              <p:cNvSpPr txBox="1">
                <a:spLocks noChangeArrowheads="1"/>
              </p:cNvSpPr>
              <p:nvPr/>
            </p:nvSpPr>
            <p:spPr bwMode="auto">
              <a:xfrm>
                <a:off x="5078" y="1961"/>
                <a:ext cx="257" cy="27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153" name="Rectangle 69"/>
              <p:cNvSpPr>
                <a:spLocks noChangeArrowheads="1"/>
              </p:cNvSpPr>
              <p:nvPr/>
            </p:nvSpPr>
            <p:spPr bwMode="auto">
              <a:xfrm>
                <a:off x="4598" y="2383"/>
                <a:ext cx="152" cy="540"/>
              </a:xfrm>
              <a:prstGeom prst="rect">
                <a:avLst/>
              </a:prstGeom>
              <a:solidFill>
                <a:schemeClr val="folHlink"/>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1" i="1">
                  <a:solidFill>
                    <a:schemeClr val="bg2"/>
                  </a:solidFill>
                  <a:latin typeface="Times New Roman" panose="02020603050405020304" pitchFamily="18" charset="0"/>
                </a:endParaRPr>
              </a:p>
            </p:txBody>
          </p:sp>
          <p:sp>
            <p:nvSpPr>
              <p:cNvPr id="154" name="Oval 70"/>
              <p:cNvSpPr>
                <a:spLocks noChangeArrowheads="1"/>
              </p:cNvSpPr>
              <p:nvPr/>
            </p:nvSpPr>
            <p:spPr bwMode="auto">
              <a:xfrm>
                <a:off x="4933" y="2046"/>
                <a:ext cx="153" cy="168"/>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 name="Rectangle 71"/>
              <p:cNvSpPr>
                <a:spLocks noChangeArrowheads="1"/>
              </p:cNvSpPr>
              <p:nvPr/>
            </p:nvSpPr>
            <p:spPr bwMode="auto">
              <a:xfrm>
                <a:off x="4842" y="2383"/>
                <a:ext cx="152" cy="371"/>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50000"/>
                  </a:lnSpc>
                </a:pPr>
                <a:endParaRPr lang="zh-CN" altLang="zh-CN" sz="2400" b="1" i="1">
                  <a:solidFill>
                    <a:schemeClr val="bg2"/>
                  </a:solidFill>
                  <a:latin typeface="Times New Roman" panose="02020603050405020304" pitchFamily="18" charset="0"/>
                </a:endParaRPr>
              </a:p>
            </p:txBody>
          </p:sp>
          <p:sp>
            <p:nvSpPr>
              <p:cNvPr id="156" name="Text Box 72"/>
              <p:cNvSpPr txBox="1">
                <a:spLocks noChangeArrowheads="1"/>
              </p:cNvSpPr>
              <p:nvPr/>
            </p:nvSpPr>
            <p:spPr bwMode="auto">
              <a:xfrm>
                <a:off x="4848" y="2501"/>
                <a:ext cx="386"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r>
                  <a:rPr kumimoji="1" lang="en-US" altLang="zh-CN" sz="24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157" name="Text Box 73"/>
              <p:cNvSpPr txBox="1">
                <a:spLocks noChangeArrowheads="1"/>
              </p:cNvSpPr>
              <p:nvPr/>
            </p:nvSpPr>
            <p:spPr bwMode="auto">
              <a:xfrm>
                <a:off x="4597" y="2568"/>
                <a:ext cx="224"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158" name="Text Box 75"/>
              <p:cNvSpPr txBox="1">
                <a:spLocks noChangeArrowheads="1"/>
              </p:cNvSpPr>
              <p:nvPr/>
            </p:nvSpPr>
            <p:spPr bwMode="auto">
              <a:xfrm>
                <a:off x="4537" y="1671"/>
                <a:ext cx="255"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159" name="Text Box 77"/>
              <p:cNvSpPr txBox="1">
                <a:spLocks noChangeArrowheads="1"/>
              </p:cNvSpPr>
              <p:nvPr/>
            </p:nvSpPr>
            <p:spPr bwMode="auto">
              <a:xfrm>
                <a:off x="4284" y="1961"/>
                <a:ext cx="246" cy="27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160" name="Text Box 78"/>
              <p:cNvSpPr txBox="1">
                <a:spLocks noChangeArrowheads="1"/>
              </p:cNvSpPr>
              <p:nvPr/>
            </p:nvSpPr>
            <p:spPr bwMode="auto">
              <a:xfrm>
                <a:off x="4464" y="2161"/>
                <a:ext cx="396" cy="27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L</a:t>
                </a:r>
              </a:p>
            </p:txBody>
          </p:sp>
          <p:sp>
            <p:nvSpPr>
              <p:cNvPr id="161" name="Text Box 79"/>
              <p:cNvSpPr txBox="1">
                <a:spLocks noChangeArrowheads="1"/>
              </p:cNvSpPr>
              <p:nvPr/>
            </p:nvSpPr>
            <p:spPr bwMode="auto">
              <a:xfrm>
                <a:off x="4764" y="2161"/>
                <a:ext cx="350" cy="27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R</a:t>
                </a:r>
              </a:p>
            </p:txBody>
          </p:sp>
        </p:grpSp>
      </p:grpSp>
      <p:sp>
        <p:nvSpPr>
          <p:cNvPr id="2" name="矩形 1"/>
          <p:cNvSpPr/>
          <p:nvPr/>
        </p:nvSpPr>
        <p:spPr>
          <a:xfrm>
            <a:off x="1262360" y="5940782"/>
            <a:ext cx="6096000" cy="535531"/>
          </a:xfrm>
          <a:prstGeom prst="rect">
            <a:avLst/>
          </a:prstGeom>
        </p:spPr>
        <p:txBody>
          <a:bodyPr>
            <a:spAutoFit/>
          </a:bodyPr>
          <a:lstStyle/>
          <a:p>
            <a:pPr>
              <a:lnSpc>
                <a:spcPct val="80000"/>
              </a:lnSpc>
              <a:buFontTx/>
              <a:buNone/>
            </a:pPr>
            <a:endParaRPr lang="zh-CN" altLang="en-US" b="1" dirty="0">
              <a:solidFill>
                <a:srgbClr val="FF0000"/>
              </a:solidFill>
            </a:endParaRPr>
          </a:p>
          <a:p>
            <a:pPr>
              <a:lnSpc>
                <a:spcPct val="80000"/>
              </a:lnSpc>
              <a:buFontTx/>
              <a:buNone/>
            </a:pPr>
            <a:r>
              <a:rPr lang="zh-CN" altLang="en-US" b="1" dirty="0">
                <a:solidFill>
                  <a:srgbClr val="FF0000"/>
                </a:solidFill>
              </a:rPr>
              <a:t>双旋转实质上就是做了两次单旋转</a:t>
            </a:r>
          </a:p>
        </p:txBody>
      </p:sp>
    </p:spTree>
    <p:extLst>
      <p:ext uri="{BB962C8B-B14F-4D97-AF65-F5344CB8AC3E}">
        <p14:creationId xmlns:p14="http://schemas.microsoft.com/office/powerpoint/2010/main" val="4031739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animEffect transition="in" filter="blinds(horizontal)">
                                      <p:cBhvr>
                                        <p:cTn id="7" dur="500"/>
                                        <p:tgtEl>
                                          <p:spTgt spid="348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0"/>
                                        </p:tgtEl>
                                        <p:attrNameLst>
                                          <p:attrName>style.visibility</p:attrName>
                                        </p:attrNameLst>
                                      </p:cBhvr>
                                      <p:to>
                                        <p:strVal val="visible"/>
                                      </p:to>
                                    </p:set>
                                    <p:animEffect transition="in" filter="blinds(horizontal)">
                                      <p:cBhvr>
                                        <p:cTn id="12" dur="500"/>
                                        <p:tgtEl>
                                          <p:spTgt spid="9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2"/>
                                        </p:tgtEl>
                                        <p:attrNameLst>
                                          <p:attrName>style.visibility</p:attrName>
                                        </p:attrNameLst>
                                      </p:cBhvr>
                                      <p:to>
                                        <p:strVal val="visible"/>
                                      </p:to>
                                    </p:set>
                                    <p:animEffect transition="in" filter="blinds(horizontal)">
                                      <p:cBhvr>
                                        <p:cTn id="17" dur="500"/>
                                        <p:tgtEl>
                                          <p:spTgt spid="1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blinds(horizontal)">
                                      <p:cBhvr>
                                        <p:cTn id="22" dur="500"/>
                                        <p:tgtEl>
                                          <p:spTgt spid="1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7"/>
                                        </p:tgtEl>
                                        <p:attrNameLst>
                                          <p:attrName>style.visibility</p:attrName>
                                        </p:attrNameLst>
                                      </p:cBhvr>
                                      <p:to>
                                        <p:strVal val="visible"/>
                                      </p:to>
                                    </p:set>
                                    <p:animEffect transition="in" filter="blinds(horizontal)">
                                      <p:cBhvr>
                                        <p:cTn id="27" dur="500"/>
                                        <p:tgtEl>
                                          <p:spTgt spid="13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0"/>
                                        </p:tgtEl>
                                        <p:attrNameLst>
                                          <p:attrName>style.visibility</p:attrName>
                                        </p:attrNameLst>
                                      </p:cBhvr>
                                      <p:to>
                                        <p:strVal val="visible"/>
                                      </p:to>
                                    </p:set>
                                    <p:animEffect transition="in" filter="blinds(horizontal)">
                                      <p:cBhvr>
                                        <p:cTn id="32" dur="500"/>
                                        <p:tgtEl>
                                          <p:spTgt spid="14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CN" b="1" dirty="0"/>
              <a:t>AVL</a:t>
            </a:r>
            <a:r>
              <a:rPr lang="zh-CN" altLang="en-US" b="1" dirty="0"/>
              <a:t>树     插入操作</a:t>
            </a:r>
            <a:endParaRPr lang="zh-CN" altLang="en-US" dirty="0"/>
          </a:p>
        </p:txBody>
      </p:sp>
      <p:sp>
        <p:nvSpPr>
          <p:cNvPr id="36867" name="Rectangle 3"/>
          <p:cNvSpPr>
            <a:spLocks noGrp="1" noChangeArrowheads="1"/>
          </p:cNvSpPr>
          <p:nvPr>
            <p:ph type="body" idx="1"/>
          </p:nvPr>
        </p:nvSpPr>
        <p:spPr>
          <a:xfrm>
            <a:off x="628650" y="1304555"/>
            <a:ext cx="8229600" cy="550865"/>
          </a:xfrm>
        </p:spPr>
        <p:txBody>
          <a:bodyPr>
            <a:noAutofit/>
          </a:bodyPr>
          <a:lstStyle/>
          <a:p>
            <a:r>
              <a:rPr lang="zh-CN" altLang="en-US" sz="1800" b="1" dirty="0" smtClean="0">
                <a:solidFill>
                  <a:schemeClr val="tx1"/>
                </a:solidFill>
              </a:rPr>
              <a:t>情况</a:t>
            </a:r>
            <a:r>
              <a:rPr lang="en-US" altLang="zh-CN" sz="1800" b="1" dirty="0">
                <a:solidFill>
                  <a:schemeClr val="tx1"/>
                </a:solidFill>
              </a:rPr>
              <a:t>(3)</a:t>
            </a:r>
            <a:r>
              <a:rPr lang="zh-CN" altLang="en-US" sz="1800" b="1" dirty="0">
                <a:solidFill>
                  <a:schemeClr val="tx1"/>
                </a:solidFill>
                <a:cs typeface="Arial" panose="020B0604020202020204" pitchFamily="34" charset="0"/>
              </a:rPr>
              <a:t>插在</a:t>
            </a:r>
            <a:r>
              <a:rPr lang="en-US" altLang="zh-CN" sz="1800" b="1" dirty="0">
                <a:solidFill>
                  <a:schemeClr val="tx1"/>
                </a:solidFill>
                <a:cs typeface="Arial" panose="020B0604020202020204" pitchFamily="34" charset="0"/>
              </a:rPr>
              <a:t>a</a:t>
            </a:r>
            <a:r>
              <a:rPr lang="zh-CN" altLang="en-US" sz="1800" b="1" dirty="0">
                <a:solidFill>
                  <a:schemeClr val="tx1"/>
                </a:solidFill>
                <a:cs typeface="Arial" panose="020B0604020202020204" pitchFamily="34" charset="0"/>
              </a:rPr>
              <a:t>的右儿子的左子树</a:t>
            </a:r>
          </a:p>
          <a:p>
            <a:endParaRPr lang="en-US" altLang="zh-CN" sz="1100" b="1" dirty="0"/>
          </a:p>
        </p:txBody>
      </p:sp>
      <p:grpSp>
        <p:nvGrpSpPr>
          <p:cNvPr id="36984" name="Group 120"/>
          <p:cNvGrpSpPr>
            <a:grpSpLocks/>
          </p:cNvGrpSpPr>
          <p:nvPr/>
        </p:nvGrpSpPr>
        <p:grpSpPr bwMode="auto">
          <a:xfrm>
            <a:off x="2438400" y="1600200"/>
            <a:ext cx="2895600" cy="2286000"/>
            <a:chOff x="576" y="1008"/>
            <a:chExt cx="1824" cy="1440"/>
          </a:xfrm>
        </p:grpSpPr>
        <p:sp>
          <p:nvSpPr>
            <p:cNvPr id="36883" name="Text Box 19"/>
            <p:cNvSpPr txBox="1">
              <a:spLocks noChangeArrowheads="1"/>
            </p:cNvSpPr>
            <p:nvPr/>
          </p:nvSpPr>
          <p:spPr bwMode="auto">
            <a:xfrm>
              <a:off x="1425" y="1008"/>
              <a:ext cx="255"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grpSp>
          <p:nvGrpSpPr>
            <p:cNvPr id="36927" name="Group 63"/>
            <p:cNvGrpSpPr>
              <a:grpSpLocks/>
            </p:cNvGrpSpPr>
            <p:nvPr/>
          </p:nvGrpSpPr>
          <p:grpSpPr bwMode="auto">
            <a:xfrm>
              <a:off x="576" y="1164"/>
              <a:ext cx="1824" cy="1284"/>
              <a:chOff x="576" y="1548"/>
              <a:chExt cx="1824" cy="1284"/>
            </a:xfrm>
          </p:grpSpPr>
          <p:sp>
            <p:nvSpPr>
              <p:cNvPr id="36890" name="Text Box 26"/>
              <p:cNvSpPr txBox="1">
                <a:spLocks noChangeArrowheads="1"/>
              </p:cNvSpPr>
              <p:nvPr/>
            </p:nvSpPr>
            <p:spPr bwMode="auto">
              <a:xfrm>
                <a:off x="576" y="1776"/>
                <a:ext cx="340"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r>
                  <a:rPr lang="en-US" altLang="zh-CN" sz="2400" b="1" baseline="-25000">
                    <a:solidFill>
                      <a:srgbClr val="003399"/>
                    </a:solidFill>
                    <a:latin typeface="Times New Roman" panose="02020603050405020304" pitchFamily="18" charset="0"/>
                  </a:rPr>
                  <a:t>L</a:t>
                </a:r>
              </a:p>
            </p:txBody>
          </p:sp>
          <p:grpSp>
            <p:nvGrpSpPr>
              <p:cNvPr id="36922" name="Group 58"/>
              <p:cNvGrpSpPr>
                <a:grpSpLocks/>
              </p:cNvGrpSpPr>
              <p:nvPr/>
            </p:nvGrpSpPr>
            <p:grpSpPr bwMode="auto">
              <a:xfrm>
                <a:off x="866" y="1548"/>
                <a:ext cx="1534" cy="1284"/>
                <a:chOff x="370" y="1548"/>
                <a:chExt cx="1685" cy="1434"/>
              </a:xfrm>
            </p:grpSpPr>
            <p:sp>
              <p:nvSpPr>
                <p:cNvPr id="36872" name="Text Box 8"/>
                <p:cNvSpPr txBox="1">
                  <a:spLocks noChangeArrowheads="1"/>
                </p:cNvSpPr>
                <p:nvPr/>
              </p:nvSpPr>
              <p:spPr bwMode="auto">
                <a:xfrm>
                  <a:off x="370" y="1740"/>
                  <a:ext cx="127"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zh-CN" altLang="zh-CN" sz="2400" b="1">
                    <a:solidFill>
                      <a:srgbClr val="FF3300"/>
                    </a:solidFill>
                    <a:effectLst>
                      <a:outerShdw blurRad="38100" dist="38100" dir="2700000" algn="tl">
                        <a:srgbClr val="C0C0C0"/>
                      </a:outerShdw>
                    </a:effectLst>
                    <a:latin typeface="Times New Roman" panose="02020603050405020304" pitchFamily="18" charset="0"/>
                  </a:endParaRPr>
                </a:p>
              </p:txBody>
            </p:sp>
            <p:sp>
              <p:nvSpPr>
                <p:cNvPr id="36873" name="Line 9"/>
                <p:cNvSpPr>
                  <a:spLocks noChangeShapeType="1"/>
                </p:cNvSpPr>
                <p:nvPr/>
              </p:nvSpPr>
              <p:spPr bwMode="auto">
                <a:xfrm flipH="1">
                  <a:off x="792" y="2286"/>
                  <a:ext cx="163" cy="245"/>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4" name="Line 10"/>
                <p:cNvSpPr>
                  <a:spLocks noChangeShapeType="1"/>
                </p:cNvSpPr>
                <p:nvPr/>
              </p:nvSpPr>
              <p:spPr bwMode="auto">
                <a:xfrm>
                  <a:off x="995" y="2327"/>
                  <a:ext cx="162" cy="204"/>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5" name="Text Box 11"/>
                <p:cNvSpPr txBox="1">
                  <a:spLocks noChangeArrowheads="1"/>
                </p:cNvSpPr>
                <p:nvPr/>
              </p:nvSpPr>
              <p:spPr bwMode="auto">
                <a:xfrm>
                  <a:off x="1467" y="2083"/>
                  <a:ext cx="128"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zh-CN" altLang="zh-CN" sz="2400" b="1">
                    <a:solidFill>
                      <a:srgbClr val="FF3300"/>
                    </a:solidFill>
                    <a:effectLst>
                      <a:outerShdw blurRad="38100" dist="38100" dir="2700000" algn="tl">
                        <a:srgbClr val="C0C0C0"/>
                      </a:outerShdw>
                    </a:effectLst>
                    <a:latin typeface="Times New Roman" panose="02020603050405020304" pitchFamily="18" charset="0"/>
                  </a:endParaRPr>
                </a:p>
              </p:txBody>
            </p:sp>
            <p:sp>
              <p:nvSpPr>
                <p:cNvPr id="36876" name="Line 12"/>
                <p:cNvSpPr>
                  <a:spLocks noChangeShapeType="1"/>
                </p:cNvSpPr>
                <p:nvPr/>
              </p:nvSpPr>
              <p:spPr bwMode="auto">
                <a:xfrm flipH="1">
                  <a:off x="468" y="1711"/>
                  <a:ext cx="365" cy="370"/>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7" name="Line 13"/>
                <p:cNvSpPr>
                  <a:spLocks noChangeShapeType="1"/>
                </p:cNvSpPr>
                <p:nvPr/>
              </p:nvSpPr>
              <p:spPr bwMode="auto">
                <a:xfrm>
                  <a:off x="955" y="1711"/>
                  <a:ext cx="567" cy="657"/>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8" name="Rectangle 14"/>
                <p:cNvSpPr>
                  <a:spLocks noChangeArrowheads="1"/>
                </p:cNvSpPr>
                <p:nvPr/>
              </p:nvSpPr>
              <p:spPr bwMode="auto">
                <a:xfrm>
                  <a:off x="387" y="1998"/>
                  <a:ext cx="203" cy="616"/>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36879" name="Line 15"/>
                <p:cNvSpPr>
                  <a:spLocks noChangeShapeType="1"/>
                </p:cNvSpPr>
                <p:nvPr/>
              </p:nvSpPr>
              <p:spPr bwMode="auto">
                <a:xfrm flipH="1">
                  <a:off x="955" y="2040"/>
                  <a:ext cx="173" cy="246"/>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0" name="Oval 16"/>
                <p:cNvSpPr>
                  <a:spLocks noChangeArrowheads="1"/>
                </p:cNvSpPr>
                <p:nvPr/>
              </p:nvSpPr>
              <p:spPr bwMode="auto">
                <a:xfrm>
                  <a:off x="1076" y="1876"/>
                  <a:ext cx="203" cy="205"/>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1" name="Oval 17"/>
                <p:cNvSpPr>
                  <a:spLocks noChangeArrowheads="1"/>
                </p:cNvSpPr>
                <p:nvPr/>
              </p:nvSpPr>
              <p:spPr bwMode="auto">
                <a:xfrm>
                  <a:off x="803" y="1548"/>
                  <a:ext cx="203" cy="205"/>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2" name="Rectangle 18"/>
                <p:cNvSpPr>
                  <a:spLocks noChangeArrowheads="1"/>
                </p:cNvSpPr>
                <p:nvPr/>
              </p:nvSpPr>
              <p:spPr bwMode="auto">
                <a:xfrm>
                  <a:off x="1522" y="2327"/>
                  <a:ext cx="203" cy="655"/>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36884" name="Text Box 20"/>
                <p:cNvSpPr txBox="1">
                  <a:spLocks noChangeArrowheads="1"/>
                </p:cNvSpPr>
                <p:nvPr/>
              </p:nvSpPr>
              <p:spPr bwMode="auto">
                <a:xfrm>
                  <a:off x="1269" y="1772"/>
                  <a:ext cx="268" cy="32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36885" name="Text Box 21"/>
                <p:cNvSpPr txBox="1">
                  <a:spLocks noChangeArrowheads="1"/>
                </p:cNvSpPr>
                <p:nvPr/>
              </p:nvSpPr>
              <p:spPr bwMode="auto">
                <a:xfrm>
                  <a:off x="1686" y="2116"/>
                  <a:ext cx="369"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R</a:t>
                  </a:r>
                </a:p>
              </p:txBody>
            </p:sp>
            <p:sp>
              <p:nvSpPr>
                <p:cNvPr id="36886" name="Text Box 22"/>
                <p:cNvSpPr txBox="1">
                  <a:spLocks noChangeArrowheads="1"/>
                </p:cNvSpPr>
                <p:nvPr/>
              </p:nvSpPr>
              <p:spPr bwMode="auto">
                <a:xfrm>
                  <a:off x="659" y="2034"/>
                  <a:ext cx="282" cy="3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36887" name="Rectangle 23"/>
                <p:cNvSpPr>
                  <a:spLocks noChangeArrowheads="1"/>
                </p:cNvSpPr>
                <p:nvPr/>
              </p:nvSpPr>
              <p:spPr bwMode="auto">
                <a:xfrm>
                  <a:off x="671" y="2531"/>
                  <a:ext cx="203" cy="451"/>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1" i="1">
                    <a:solidFill>
                      <a:schemeClr val="bg2"/>
                    </a:solidFill>
                    <a:latin typeface="Times New Roman" panose="02020603050405020304" pitchFamily="18" charset="0"/>
                  </a:endParaRPr>
                </a:p>
              </p:txBody>
            </p:sp>
            <p:sp>
              <p:nvSpPr>
                <p:cNvPr id="36888" name="Rectangle 24"/>
                <p:cNvSpPr>
                  <a:spLocks noChangeArrowheads="1"/>
                </p:cNvSpPr>
                <p:nvPr/>
              </p:nvSpPr>
              <p:spPr bwMode="auto">
                <a:xfrm>
                  <a:off x="1076" y="2531"/>
                  <a:ext cx="203" cy="451"/>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50000"/>
                    </a:lnSpc>
                  </a:pPr>
                  <a:endParaRPr lang="zh-CN" altLang="zh-CN" sz="2400" b="1" i="1">
                    <a:solidFill>
                      <a:schemeClr val="bg2"/>
                    </a:solidFill>
                    <a:latin typeface="Times New Roman" panose="02020603050405020304" pitchFamily="18" charset="0"/>
                  </a:endParaRPr>
                </a:p>
              </p:txBody>
            </p:sp>
            <p:sp>
              <p:nvSpPr>
                <p:cNvPr id="36889" name="Text Box 25"/>
                <p:cNvSpPr txBox="1">
                  <a:spLocks noChangeArrowheads="1"/>
                </p:cNvSpPr>
                <p:nvPr/>
              </p:nvSpPr>
              <p:spPr bwMode="auto">
                <a:xfrm>
                  <a:off x="1084" y="2608"/>
                  <a:ext cx="421"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r>
                    <a:rPr kumimoji="1" lang="en-US" altLang="zh-CN" sz="24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36891" name="Text Box 27"/>
                <p:cNvSpPr txBox="1">
                  <a:spLocks noChangeArrowheads="1"/>
                </p:cNvSpPr>
                <p:nvPr/>
              </p:nvSpPr>
              <p:spPr bwMode="auto">
                <a:xfrm>
                  <a:off x="567" y="2257"/>
                  <a:ext cx="373" cy="32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L</a:t>
                  </a:r>
                </a:p>
              </p:txBody>
            </p:sp>
            <p:sp>
              <p:nvSpPr>
                <p:cNvPr id="36892" name="Text Box 28"/>
                <p:cNvSpPr txBox="1">
                  <a:spLocks noChangeArrowheads="1"/>
                </p:cNvSpPr>
                <p:nvPr/>
              </p:nvSpPr>
              <p:spPr bwMode="auto">
                <a:xfrm>
                  <a:off x="1116" y="2304"/>
                  <a:ext cx="451" cy="32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R</a:t>
                  </a:r>
                </a:p>
              </p:txBody>
            </p:sp>
            <p:sp>
              <p:nvSpPr>
                <p:cNvPr id="36893" name="Text Box 29"/>
                <p:cNvSpPr txBox="1">
                  <a:spLocks noChangeArrowheads="1"/>
                </p:cNvSpPr>
                <p:nvPr/>
              </p:nvSpPr>
              <p:spPr bwMode="auto">
                <a:xfrm>
                  <a:off x="630" y="2608"/>
                  <a:ext cx="421"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r>
                    <a:rPr kumimoji="1" lang="en-US" altLang="zh-CN" sz="24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36894" name="Oval 30"/>
                <p:cNvSpPr>
                  <a:spLocks noChangeArrowheads="1"/>
                </p:cNvSpPr>
                <p:nvPr/>
              </p:nvSpPr>
              <p:spPr bwMode="auto">
                <a:xfrm>
                  <a:off x="874" y="2162"/>
                  <a:ext cx="202" cy="206"/>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36925" name="Group 61"/>
          <p:cNvGrpSpPr>
            <a:grpSpLocks/>
          </p:cNvGrpSpPr>
          <p:nvPr/>
        </p:nvGrpSpPr>
        <p:grpSpPr bwMode="auto">
          <a:xfrm>
            <a:off x="6477001" y="1524001"/>
            <a:ext cx="2849563" cy="2816225"/>
            <a:chOff x="3201" y="1634"/>
            <a:chExt cx="1795" cy="1774"/>
          </a:xfrm>
        </p:grpSpPr>
        <p:sp>
          <p:nvSpPr>
            <p:cNvPr id="36896" name="Line 32"/>
            <p:cNvSpPr>
              <a:spLocks noChangeShapeType="1"/>
            </p:cNvSpPr>
            <p:nvPr/>
          </p:nvSpPr>
          <p:spPr bwMode="auto">
            <a:xfrm flipH="1">
              <a:off x="3809" y="2513"/>
              <a:ext cx="203" cy="285"/>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0" name="Text Box 36"/>
            <p:cNvSpPr txBox="1">
              <a:spLocks noChangeArrowheads="1"/>
            </p:cNvSpPr>
            <p:nvPr/>
          </p:nvSpPr>
          <p:spPr bwMode="auto">
            <a:xfrm>
              <a:off x="3444" y="1971"/>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zh-CN" altLang="zh-CN" sz="2400" b="1">
                <a:solidFill>
                  <a:srgbClr val="FF3300"/>
                </a:solidFill>
                <a:effectLst>
                  <a:outerShdw blurRad="38100" dist="38100" dir="2700000" algn="tl">
                    <a:srgbClr val="C0C0C0"/>
                  </a:outerShdw>
                </a:effectLst>
                <a:latin typeface="Times New Roman" panose="02020603050405020304" pitchFamily="18" charset="0"/>
              </a:endParaRPr>
            </a:p>
          </p:txBody>
        </p:sp>
        <p:sp>
          <p:nvSpPr>
            <p:cNvPr id="36901" name="Line 37"/>
            <p:cNvSpPr>
              <a:spLocks noChangeShapeType="1"/>
            </p:cNvSpPr>
            <p:nvPr/>
          </p:nvSpPr>
          <p:spPr bwMode="auto">
            <a:xfrm>
              <a:off x="4052" y="2554"/>
              <a:ext cx="162" cy="203"/>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2" name="Text Box 38"/>
            <p:cNvSpPr txBox="1">
              <a:spLocks noChangeArrowheads="1"/>
            </p:cNvSpPr>
            <p:nvPr/>
          </p:nvSpPr>
          <p:spPr bwMode="auto">
            <a:xfrm>
              <a:off x="4541" y="2297"/>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zh-CN" altLang="zh-CN" sz="2400" b="1">
                <a:solidFill>
                  <a:srgbClr val="FF3300"/>
                </a:solidFill>
                <a:effectLst>
                  <a:outerShdw blurRad="38100" dist="38100" dir="2700000" algn="tl">
                    <a:srgbClr val="C0C0C0"/>
                  </a:outerShdw>
                </a:effectLst>
                <a:latin typeface="Times New Roman" panose="02020603050405020304" pitchFamily="18" charset="0"/>
              </a:endParaRPr>
            </a:p>
          </p:txBody>
        </p:sp>
        <p:sp>
          <p:nvSpPr>
            <p:cNvPr id="36903" name="Line 39"/>
            <p:cNvSpPr>
              <a:spLocks noChangeShapeType="1"/>
            </p:cNvSpPr>
            <p:nvPr/>
          </p:nvSpPr>
          <p:spPr bwMode="auto">
            <a:xfrm flipH="1">
              <a:off x="3525" y="1943"/>
              <a:ext cx="365" cy="367"/>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4" name="Line 40"/>
            <p:cNvSpPr>
              <a:spLocks noChangeShapeType="1"/>
            </p:cNvSpPr>
            <p:nvPr/>
          </p:nvSpPr>
          <p:spPr bwMode="auto">
            <a:xfrm>
              <a:off x="4012" y="1943"/>
              <a:ext cx="567" cy="651"/>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5" name="Rectangle 41"/>
            <p:cNvSpPr>
              <a:spLocks noChangeArrowheads="1"/>
            </p:cNvSpPr>
            <p:nvPr/>
          </p:nvSpPr>
          <p:spPr bwMode="auto">
            <a:xfrm>
              <a:off x="3444" y="2228"/>
              <a:ext cx="203" cy="610"/>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36906" name="Line 42"/>
            <p:cNvSpPr>
              <a:spLocks noChangeShapeType="1"/>
            </p:cNvSpPr>
            <p:nvPr/>
          </p:nvSpPr>
          <p:spPr bwMode="auto">
            <a:xfrm flipH="1">
              <a:off x="4012" y="2269"/>
              <a:ext cx="173" cy="244"/>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7" name="Oval 43"/>
            <p:cNvSpPr>
              <a:spLocks noChangeArrowheads="1"/>
            </p:cNvSpPr>
            <p:nvPr/>
          </p:nvSpPr>
          <p:spPr bwMode="auto">
            <a:xfrm>
              <a:off x="4133" y="2106"/>
              <a:ext cx="203" cy="204"/>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8" name="Oval 44"/>
            <p:cNvSpPr>
              <a:spLocks noChangeArrowheads="1"/>
            </p:cNvSpPr>
            <p:nvPr/>
          </p:nvSpPr>
          <p:spPr bwMode="auto">
            <a:xfrm>
              <a:off x="3860" y="1780"/>
              <a:ext cx="203" cy="204"/>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9" name="Rectangle 45"/>
            <p:cNvSpPr>
              <a:spLocks noChangeArrowheads="1"/>
            </p:cNvSpPr>
            <p:nvPr/>
          </p:nvSpPr>
          <p:spPr bwMode="auto">
            <a:xfrm>
              <a:off x="4579" y="2561"/>
              <a:ext cx="203" cy="651"/>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36910" name="Text Box 46"/>
            <p:cNvSpPr txBox="1">
              <a:spLocks noChangeArrowheads="1"/>
            </p:cNvSpPr>
            <p:nvPr/>
          </p:nvSpPr>
          <p:spPr bwMode="auto">
            <a:xfrm>
              <a:off x="4041" y="1634"/>
              <a:ext cx="255"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36911" name="Text Box 47"/>
            <p:cNvSpPr txBox="1">
              <a:spLocks noChangeArrowheads="1"/>
            </p:cNvSpPr>
            <p:nvPr/>
          </p:nvSpPr>
          <p:spPr bwMode="auto">
            <a:xfrm>
              <a:off x="4325" y="2000"/>
              <a:ext cx="244"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36912" name="Rectangle 48"/>
            <p:cNvSpPr>
              <a:spLocks noChangeArrowheads="1"/>
            </p:cNvSpPr>
            <p:nvPr/>
          </p:nvSpPr>
          <p:spPr bwMode="auto">
            <a:xfrm>
              <a:off x="3728" y="2757"/>
              <a:ext cx="202" cy="448"/>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1" i="1">
                <a:solidFill>
                  <a:schemeClr val="bg2"/>
                </a:solidFill>
                <a:latin typeface="Times New Roman" panose="02020603050405020304" pitchFamily="18" charset="0"/>
              </a:endParaRPr>
            </a:p>
          </p:txBody>
        </p:sp>
        <p:sp>
          <p:nvSpPr>
            <p:cNvPr id="36913" name="Rectangle 49"/>
            <p:cNvSpPr>
              <a:spLocks noChangeArrowheads="1"/>
            </p:cNvSpPr>
            <p:nvPr/>
          </p:nvSpPr>
          <p:spPr bwMode="auto">
            <a:xfrm>
              <a:off x="4133" y="2757"/>
              <a:ext cx="203" cy="651"/>
            </a:xfrm>
            <a:prstGeom prst="rect">
              <a:avLst/>
            </a:prstGeom>
            <a:solidFill>
              <a:srgbClr val="0000FF"/>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50000"/>
                </a:lnSpc>
              </a:pPr>
              <a:endParaRPr lang="zh-CN" altLang="zh-CN" sz="2400" b="1" i="1">
                <a:solidFill>
                  <a:schemeClr val="bg2"/>
                </a:solidFill>
                <a:latin typeface="Times New Roman" panose="02020603050405020304" pitchFamily="18" charset="0"/>
              </a:endParaRPr>
            </a:p>
          </p:txBody>
        </p:sp>
        <p:sp>
          <p:nvSpPr>
            <p:cNvPr id="36914" name="Text Box 50"/>
            <p:cNvSpPr txBox="1">
              <a:spLocks noChangeArrowheads="1"/>
            </p:cNvSpPr>
            <p:nvPr/>
          </p:nvSpPr>
          <p:spPr bwMode="auto">
            <a:xfrm>
              <a:off x="4141" y="283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36915" name="Text Box 51"/>
            <p:cNvSpPr txBox="1">
              <a:spLocks noChangeArrowheads="1"/>
            </p:cNvSpPr>
            <p:nvPr/>
          </p:nvSpPr>
          <p:spPr bwMode="auto">
            <a:xfrm>
              <a:off x="3201" y="2000"/>
              <a:ext cx="340"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r>
                <a:rPr lang="en-US" altLang="zh-CN" sz="2400" b="1" baseline="-25000">
                  <a:solidFill>
                    <a:srgbClr val="003399"/>
                  </a:solidFill>
                  <a:latin typeface="Times New Roman" panose="02020603050405020304" pitchFamily="18" charset="0"/>
                </a:rPr>
                <a:t>L</a:t>
              </a:r>
            </a:p>
          </p:txBody>
        </p:sp>
        <p:sp>
          <p:nvSpPr>
            <p:cNvPr id="36916" name="Text Box 52"/>
            <p:cNvSpPr txBox="1">
              <a:spLocks noChangeArrowheads="1"/>
            </p:cNvSpPr>
            <p:nvPr/>
          </p:nvSpPr>
          <p:spPr bwMode="auto">
            <a:xfrm>
              <a:off x="3624" y="2500"/>
              <a:ext cx="340"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L</a:t>
              </a:r>
            </a:p>
          </p:txBody>
        </p:sp>
        <p:sp>
          <p:nvSpPr>
            <p:cNvPr id="36917" name="Text Box 53"/>
            <p:cNvSpPr txBox="1">
              <a:spLocks noChangeArrowheads="1"/>
            </p:cNvSpPr>
            <p:nvPr/>
          </p:nvSpPr>
          <p:spPr bwMode="auto">
            <a:xfrm>
              <a:off x="4174" y="2530"/>
              <a:ext cx="347"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R</a:t>
              </a:r>
            </a:p>
          </p:txBody>
        </p:sp>
        <p:sp>
          <p:nvSpPr>
            <p:cNvPr id="36918" name="Text Box 54"/>
            <p:cNvSpPr txBox="1">
              <a:spLocks noChangeArrowheads="1"/>
            </p:cNvSpPr>
            <p:nvPr/>
          </p:nvSpPr>
          <p:spPr bwMode="auto">
            <a:xfrm>
              <a:off x="3687" y="2830"/>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r>
                <a:rPr kumimoji="1" lang="en-US" altLang="zh-CN" sz="24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36919" name="Oval 55"/>
            <p:cNvSpPr>
              <a:spLocks noChangeArrowheads="1"/>
            </p:cNvSpPr>
            <p:nvPr/>
          </p:nvSpPr>
          <p:spPr bwMode="auto">
            <a:xfrm>
              <a:off x="3930" y="2390"/>
              <a:ext cx="203" cy="204"/>
            </a:xfrm>
            <a:prstGeom prst="ellipse">
              <a:avLst/>
            </a:prstGeom>
            <a:solidFill>
              <a:srgbClr val="FF7C80"/>
            </a:solidFill>
            <a:ln w="2857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2400">
                <a:solidFill>
                  <a:schemeClr val="tx2"/>
                </a:solidFill>
                <a:latin typeface="Times New Roman" panose="02020603050405020304" pitchFamily="18" charset="0"/>
              </a:endParaRPr>
            </a:p>
          </p:txBody>
        </p:sp>
        <p:sp>
          <p:nvSpPr>
            <p:cNvPr id="36920" name="Text Box 56"/>
            <p:cNvSpPr txBox="1">
              <a:spLocks noChangeArrowheads="1"/>
            </p:cNvSpPr>
            <p:nvPr/>
          </p:nvSpPr>
          <p:spPr bwMode="auto">
            <a:xfrm>
              <a:off x="3717" y="2245"/>
              <a:ext cx="255"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36921" name="Rectangle 57"/>
            <p:cNvSpPr>
              <a:spLocks noChangeArrowheads="1"/>
            </p:cNvSpPr>
            <p:nvPr/>
          </p:nvSpPr>
          <p:spPr bwMode="auto">
            <a:xfrm>
              <a:off x="4660" y="231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R</a:t>
              </a:r>
            </a:p>
          </p:txBody>
        </p:sp>
      </p:grpSp>
      <p:grpSp>
        <p:nvGrpSpPr>
          <p:cNvPr id="36926" name="Group 62"/>
          <p:cNvGrpSpPr>
            <a:grpSpLocks/>
          </p:cNvGrpSpPr>
          <p:nvPr/>
        </p:nvGrpSpPr>
        <p:grpSpPr bwMode="auto">
          <a:xfrm>
            <a:off x="5486400" y="2438400"/>
            <a:ext cx="914400" cy="762000"/>
            <a:chOff x="1680" y="1920"/>
            <a:chExt cx="576" cy="480"/>
          </a:xfrm>
        </p:grpSpPr>
        <p:sp>
          <p:nvSpPr>
            <p:cNvPr id="36923" name="AutoShape 59"/>
            <p:cNvSpPr>
              <a:spLocks noChangeArrowheads="1"/>
            </p:cNvSpPr>
            <p:nvPr/>
          </p:nvSpPr>
          <p:spPr bwMode="auto">
            <a:xfrm>
              <a:off x="1728" y="2160"/>
              <a:ext cx="528" cy="240"/>
            </a:xfrm>
            <a:prstGeom prst="rightArrow">
              <a:avLst>
                <a:gd name="adj1" fmla="val 50000"/>
                <a:gd name="adj2" fmla="val 55000"/>
              </a:avLst>
            </a:prstGeom>
            <a:solidFill>
              <a:schemeClr val="accent1"/>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24" name="Text Box 60"/>
            <p:cNvSpPr txBox="1">
              <a:spLocks noChangeArrowheads="1"/>
            </p:cNvSpPr>
            <p:nvPr/>
          </p:nvSpPr>
          <p:spPr bwMode="auto">
            <a:xfrm>
              <a:off x="1680" y="1920"/>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0000"/>
                  </a:solidFill>
                </a:rPr>
                <a:t>插入</a:t>
              </a:r>
              <a:r>
                <a:rPr lang="en-US" altLang="zh-CN" b="1">
                  <a:solidFill>
                    <a:srgbClr val="FF0000"/>
                  </a:solidFill>
                </a:rPr>
                <a:t>X</a:t>
              </a:r>
            </a:p>
          </p:txBody>
        </p:sp>
      </p:grpSp>
      <p:grpSp>
        <p:nvGrpSpPr>
          <p:cNvPr id="36953" name="Group 89"/>
          <p:cNvGrpSpPr>
            <a:grpSpLocks/>
          </p:cNvGrpSpPr>
          <p:nvPr/>
        </p:nvGrpSpPr>
        <p:grpSpPr bwMode="auto">
          <a:xfrm>
            <a:off x="1447800" y="4768850"/>
            <a:ext cx="1447800" cy="946150"/>
            <a:chOff x="-48" y="3004"/>
            <a:chExt cx="912" cy="596"/>
          </a:xfrm>
        </p:grpSpPr>
        <p:sp>
          <p:nvSpPr>
            <p:cNvPr id="36929" name="AutoShape 65"/>
            <p:cNvSpPr>
              <a:spLocks noChangeArrowheads="1"/>
            </p:cNvSpPr>
            <p:nvPr/>
          </p:nvSpPr>
          <p:spPr bwMode="auto">
            <a:xfrm>
              <a:off x="48" y="3360"/>
              <a:ext cx="672" cy="240"/>
            </a:xfrm>
            <a:prstGeom prst="rightArrow">
              <a:avLst>
                <a:gd name="adj1" fmla="val 50000"/>
                <a:gd name="adj2" fmla="val 70000"/>
              </a:avLst>
            </a:prstGeom>
            <a:solidFill>
              <a:schemeClr val="accent1"/>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0" name="Text Box 66"/>
            <p:cNvSpPr txBox="1">
              <a:spLocks noChangeArrowheads="1"/>
            </p:cNvSpPr>
            <p:nvPr/>
          </p:nvSpPr>
          <p:spPr bwMode="auto">
            <a:xfrm>
              <a:off x="-48" y="3004"/>
              <a:ext cx="91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0000"/>
                  </a:solidFill>
                </a:rPr>
                <a:t>对</a:t>
              </a:r>
              <a:r>
                <a:rPr lang="en-US" altLang="zh-CN" b="1">
                  <a:solidFill>
                    <a:srgbClr val="FF0000"/>
                  </a:solidFill>
                </a:rPr>
                <a:t>B</a:t>
              </a:r>
              <a:r>
                <a:rPr lang="zh-CN" altLang="en-US" b="1">
                  <a:solidFill>
                    <a:srgbClr val="FF0000"/>
                  </a:solidFill>
                </a:rPr>
                <a:t>做情况</a:t>
              </a:r>
              <a:r>
                <a:rPr lang="en-US" altLang="zh-CN" b="1">
                  <a:solidFill>
                    <a:srgbClr val="FF0000"/>
                  </a:solidFill>
                </a:rPr>
                <a:t>(1)</a:t>
              </a:r>
              <a:r>
                <a:rPr lang="zh-CN" altLang="en-US" b="1">
                  <a:solidFill>
                    <a:srgbClr val="FF0000"/>
                  </a:solidFill>
                </a:rPr>
                <a:t>单旋转</a:t>
              </a:r>
            </a:p>
          </p:txBody>
        </p:sp>
      </p:grpSp>
      <p:grpSp>
        <p:nvGrpSpPr>
          <p:cNvPr id="36954" name="Group 90"/>
          <p:cNvGrpSpPr>
            <a:grpSpLocks/>
          </p:cNvGrpSpPr>
          <p:nvPr/>
        </p:nvGrpSpPr>
        <p:grpSpPr bwMode="auto">
          <a:xfrm>
            <a:off x="5334000" y="4724400"/>
            <a:ext cx="1447800" cy="946150"/>
            <a:chOff x="-48" y="3004"/>
            <a:chExt cx="912" cy="596"/>
          </a:xfrm>
        </p:grpSpPr>
        <p:sp>
          <p:nvSpPr>
            <p:cNvPr id="36955" name="AutoShape 91"/>
            <p:cNvSpPr>
              <a:spLocks noChangeArrowheads="1"/>
            </p:cNvSpPr>
            <p:nvPr/>
          </p:nvSpPr>
          <p:spPr bwMode="auto">
            <a:xfrm>
              <a:off x="48" y="3360"/>
              <a:ext cx="672" cy="240"/>
            </a:xfrm>
            <a:prstGeom prst="rightArrow">
              <a:avLst>
                <a:gd name="adj1" fmla="val 50000"/>
                <a:gd name="adj2" fmla="val 70000"/>
              </a:avLst>
            </a:prstGeom>
            <a:solidFill>
              <a:schemeClr val="accent1"/>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6" name="Text Box 92"/>
            <p:cNvSpPr txBox="1">
              <a:spLocks noChangeArrowheads="1"/>
            </p:cNvSpPr>
            <p:nvPr/>
          </p:nvSpPr>
          <p:spPr bwMode="auto">
            <a:xfrm>
              <a:off x="-48" y="3004"/>
              <a:ext cx="91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0000"/>
                  </a:solidFill>
                </a:rPr>
                <a:t>对</a:t>
              </a:r>
              <a:r>
                <a:rPr lang="en-US" altLang="zh-CN" b="1">
                  <a:solidFill>
                    <a:srgbClr val="FF0000"/>
                  </a:solidFill>
                </a:rPr>
                <a:t>A</a:t>
              </a:r>
              <a:r>
                <a:rPr lang="zh-CN" altLang="en-US" b="1">
                  <a:solidFill>
                    <a:srgbClr val="FF0000"/>
                  </a:solidFill>
                </a:rPr>
                <a:t>做情况</a:t>
              </a:r>
              <a:r>
                <a:rPr lang="en-US" altLang="zh-CN" b="1">
                  <a:solidFill>
                    <a:srgbClr val="FF0000"/>
                  </a:solidFill>
                </a:rPr>
                <a:t>(4)</a:t>
              </a:r>
              <a:r>
                <a:rPr lang="zh-CN" altLang="en-US" b="1">
                  <a:solidFill>
                    <a:srgbClr val="FF0000"/>
                  </a:solidFill>
                </a:rPr>
                <a:t>单旋转</a:t>
              </a:r>
            </a:p>
          </p:txBody>
        </p:sp>
      </p:grpSp>
      <p:grpSp>
        <p:nvGrpSpPr>
          <p:cNvPr id="36958" name="Group 94"/>
          <p:cNvGrpSpPr>
            <a:grpSpLocks/>
          </p:cNvGrpSpPr>
          <p:nvPr/>
        </p:nvGrpSpPr>
        <p:grpSpPr bwMode="auto">
          <a:xfrm>
            <a:off x="2667001" y="3943351"/>
            <a:ext cx="2646363" cy="2822575"/>
            <a:chOff x="672" y="2484"/>
            <a:chExt cx="1667" cy="1778"/>
          </a:xfrm>
        </p:grpSpPr>
        <p:grpSp>
          <p:nvGrpSpPr>
            <p:cNvPr id="36952" name="Group 88"/>
            <p:cNvGrpSpPr>
              <a:grpSpLocks/>
            </p:cNvGrpSpPr>
            <p:nvPr/>
          </p:nvGrpSpPr>
          <p:grpSpPr bwMode="auto">
            <a:xfrm>
              <a:off x="672" y="2592"/>
              <a:ext cx="1667" cy="1670"/>
              <a:chOff x="864" y="2592"/>
              <a:chExt cx="2105" cy="1670"/>
            </a:xfrm>
          </p:grpSpPr>
          <p:sp>
            <p:nvSpPr>
              <p:cNvPr id="36931" name="Line 67"/>
              <p:cNvSpPr>
                <a:spLocks noChangeShapeType="1"/>
              </p:cNvSpPr>
              <p:nvPr/>
            </p:nvSpPr>
            <p:spPr bwMode="auto">
              <a:xfrm flipH="1">
                <a:off x="2016" y="3385"/>
                <a:ext cx="192" cy="293"/>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3" name="Line 69"/>
              <p:cNvSpPr>
                <a:spLocks noChangeShapeType="1"/>
              </p:cNvSpPr>
              <p:nvPr/>
            </p:nvSpPr>
            <p:spPr bwMode="auto">
              <a:xfrm flipH="1">
                <a:off x="1104" y="2759"/>
                <a:ext cx="432" cy="376"/>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4" name="Line 70"/>
              <p:cNvSpPr>
                <a:spLocks noChangeShapeType="1"/>
              </p:cNvSpPr>
              <p:nvPr/>
            </p:nvSpPr>
            <p:spPr bwMode="auto">
              <a:xfrm>
                <a:off x="1632" y="2759"/>
                <a:ext cx="912" cy="877"/>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5" name="Rectangle 71"/>
              <p:cNvSpPr>
                <a:spLocks noChangeArrowheads="1"/>
              </p:cNvSpPr>
              <p:nvPr/>
            </p:nvSpPr>
            <p:spPr bwMode="auto">
              <a:xfrm>
                <a:off x="2496" y="3636"/>
                <a:ext cx="240" cy="626"/>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36936" name="Line 72"/>
              <p:cNvSpPr>
                <a:spLocks noChangeShapeType="1"/>
              </p:cNvSpPr>
              <p:nvPr/>
            </p:nvSpPr>
            <p:spPr bwMode="auto">
              <a:xfrm flipH="1">
                <a:off x="1632" y="3093"/>
                <a:ext cx="240" cy="292"/>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7" name="Oval 73"/>
              <p:cNvSpPr>
                <a:spLocks noChangeArrowheads="1"/>
              </p:cNvSpPr>
              <p:nvPr/>
            </p:nvSpPr>
            <p:spPr bwMode="auto">
              <a:xfrm>
                <a:off x="1824" y="2926"/>
                <a:ext cx="240" cy="209"/>
              </a:xfrm>
              <a:prstGeom prst="ellipse">
                <a:avLst/>
              </a:prstGeom>
              <a:solidFill>
                <a:srgbClr val="FF7C80"/>
              </a:solidFill>
              <a:ln w="2857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8" name="Oval 74"/>
              <p:cNvSpPr>
                <a:spLocks noChangeArrowheads="1"/>
              </p:cNvSpPr>
              <p:nvPr/>
            </p:nvSpPr>
            <p:spPr bwMode="auto">
              <a:xfrm>
                <a:off x="1488" y="2592"/>
                <a:ext cx="240" cy="209"/>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9" name="Rectangle 75"/>
              <p:cNvSpPr>
                <a:spLocks noChangeArrowheads="1"/>
              </p:cNvSpPr>
              <p:nvPr/>
            </p:nvSpPr>
            <p:spPr bwMode="auto">
              <a:xfrm>
                <a:off x="1056" y="3052"/>
                <a:ext cx="240" cy="626"/>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36940" name="Text Box 76"/>
              <p:cNvSpPr txBox="1">
                <a:spLocks noChangeArrowheads="1"/>
              </p:cNvSpPr>
              <p:nvPr/>
            </p:nvSpPr>
            <p:spPr bwMode="auto">
              <a:xfrm>
                <a:off x="2291" y="3155"/>
                <a:ext cx="308"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36941" name="Text Box 77"/>
              <p:cNvSpPr txBox="1">
                <a:spLocks noChangeArrowheads="1"/>
              </p:cNvSpPr>
              <p:nvPr/>
            </p:nvSpPr>
            <p:spPr bwMode="auto">
              <a:xfrm>
                <a:off x="2544" y="3350"/>
                <a:ext cx="4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R</a:t>
                </a:r>
              </a:p>
            </p:txBody>
          </p:sp>
          <p:sp>
            <p:nvSpPr>
              <p:cNvPr id="36942" name="Rectangle 78"/>
              <p:cNvSpPr>
                <a:spLocks noChangeArrowheads="1"/>
              </p:cNvSpPr>
              <p:nvPr/>
            </p:nvSpPr>
            <p:spPr bwMode="auto">
              <a:xfrm>
                <a:off x="1920" y="3636"/>
                <a:ext cx="240" cy="626"/>
              </a:xfrm>
              <a:prstGeom prst="rect">
                <a:avLst/>
              </a:prstGeom>
              <a:solidFill>
                <a:schemeClr val="folHlink"/>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1" i="1">
                  <a:solidFill>
                    <a:schemeClr val="bg2"/>
                  </a:solidFill>
                  <a:latin typeface="Times New Roman" panose="02020603050405020304" pitchFamily="18" charset="0"/>
                </a:endParaRPr>
              </a:p>
            </p:txBody>
          </p:sp>
          <p:sp>
            <p:nvSpPr>
              <p:cNvPr id="36944" name="Oval 80"/>
              <p:cNvSpPr>
                <a:spLocks noChangeArrowheads="1"/>
              </p:cNvSpPr>
              <p:nvPr/>
            </p:nvSpPr>
            <p:spPr bwMode="auto">
              <a:xfrm>
                <a:off x="2112" y="3260"/>
                <a:ext cx="240" cy="209"/>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5" name="Rectangle 81"/>
              <p:cNvSpPr>
                <a:spLocks noChangeArrowheads="1"/>
              </p:cNvSpPr>
              <p:nvPr/>
            </p:nvSpPr>
            <p:spPr bwMode="auto">
              <a:xfrm>
                <a:off x="1536" y="3344"/>
                <a:ext cx="240" cy="459"/>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50000"/>
                  </a:lnSpc>
                </a:pPr>
                <a:endParaRPr lang="zh-CN" altLang="zh-CN" sz="2400" b="1" i="1">
                  <a:solidFill>
                    <a:schemeClr val="bg2"/>
                  </a:solidFill>
                  <a:latin typeface="Times New Roman" panose="02020603050405020304" pitchFamily="18" charset="0"/>
                </a:endParaRPr>
              </a:p>
            </p:txBody>
          </p:sp>
          <p:sp>
            <p:nvSpPr>
              <p:cNvPr id="36946" name="Text Box 82"/>
              <p:cNvSpPr txBox="1">
                <a:spLocks noChangeArrowheads="1"/>
              </p:cNvSpPr>
              <p:nvPr/>
            </p:nvSpPr>
            <p:spPr bwMode="auto">
              <a:xfrm>
                <a:off x="1354" y="3447"/>
                <a:ext cx="4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r>
                  <a:rPr kumimoji="1" lang="en-US" altLang="zh-CN" sz="24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36947" name="Text Box 83"/>
              <p:cNvSpPr txBox="1">
                <a:spLocks noChangeArrowheads="1"/>
              </p:cNvSpPr>
              <p:nvPr/>
            </p:nvSpPr>
            <p:spPr bwMode="auto">
              <a:xfrm>
                <a:off x="1921" y="3840"/>
                <a:ext cx="2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36948" name="Text Box 84"/>
              <p:cNvSpPr txBox="1">
                <a:spLocks noChangeArrowheads="1"/>
              </p:cNvSpPr>
              <p:nvPr/>
            </p:nvSpPr>
            <p:spPr bwMode="auto">
              <a:xfrm>
                <a:off x="864" y="2774"/>
                <a:ext cx="429"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r>
                  <a:rPr lang="en-US" altLang="zh-CN" sz="2400" b="1" baseline="-25000">
                    <a:solidFill>
                      <a:srgbClr val="003399"/>
                    </a:solidFill>
                    <a:latin typeface="Times New Roman" panose="02020603050405020304" pitchFamily="18" charset="0"/>
                  </a:rPr>
                  <a:t>L</a:t>
                </a:r>
              </a:p>
            </p:txBody>
          </p:sp>
          <p:sp>
            <p:nvSpPr>
              <p:cNvPr id="36949" name="Text Box 85"/>
              <p:cNvSpPr txBox="1">
                <a:spLocks noChangeArrowheads="1"/>
              </p:cNvSpPr>
              <p:nvPr/>
            </p:nvSpPr>
            <p:spPr bwMode="auto">
              <a:xfrm>
                <a:off x="1296" y="3014"/>
                <a:ext cx="415" cy="44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L</a:t>
                </a:r>
              </a:p>
            </p:txBody>
          </p:sp>
          <p:sp>
            <p:nvSpPr>
              <p:cNvPr id="36950" name="Text Box 86"/>
              <p:cNvSpPr txBox="1">
                <a:spLocks noChangeArrowheads="1"/>
              </p:cNvSpPr>
              <p:nvPr/>
            </p:nvSpPr>
            <p:spPr bwMode="auto">
              <a:xfrm>
                <a:off x="1776" y="3350"/>
                <a:ext cx="438"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R</a:t>
                </a:r>
              </a:p>
            </p:txBody>
          </p:sp>
          <p:sp>
            <p:nvSpPr>
              <p:cNvPr id="36951" name="Text Box 87"/>
              <p:cNvSpPr txBox="1">
                <a:spLocks noChangeArrowheads="1"/>
              </p:cNvSpPr>
              <p:nvPr/>
            </p:nvSpPr>
            <p:spPr bwMode="auto">
              <a:xfrm>
                <a:off x="2015" y="2821"/>
                <a:ext cx="322"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grpSp>
        <p:sp>
          <p:nvSpPr>
            <p:cNvPr id="36957" name="Text Box 93"/>
            <p:cNvSpPr txBox="1">
              <a:spLocks noChangeArrowheads="1"/>
            </p:cNvSpPr>
            <p:nvPr/>
          </p:nvSpPr>
          <p:spPr bwMode="auto">
            <a:xfrm>
              <a:off x="1344" y="2484"/>
              <a:ext cx="255"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grpSp>
      <p:grpSp>
        <p:nvGrpSpPr>
          <p:cNvPr id="36983" name="Group 119"/>
          <p:cNvGrpSpPr>
            <a:grpSpLocks/>
          </p:cNvGrpSpPr>
          <p:nvPr/>
        </p:nvGrpSpPr>
        <p:grpSpPr bwMode="auto">
          <a:xfrm>
            <a:off x="6705600" y="4343400"/>
            <a:ext cx="2997200" cy="2286000"/>
            <a:chOff x="3264" y="2736"/>
            <a:chExt cx="1888" cy="1440"/>
          </a:xfrm>
        </p:grpSpPr>
        <p:sp>
          <p:nvSpPr>
            <p:cNvPr id="36960" name="Line 96"/>
            <p:cNvSpPr>
              <a:spLocks noChangeShapeType="1"/>
            </p:cNvSpPr>
            <p:nvPr/>
          </p:nvSpPr>
          <p:spPr bwMode="auto">
            <a:xfrm flipH="1">
              <a:off x="4359" y="3387"/>
              <a:ext cx="137" cy="287"/>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4" name="Line 100"/>
            <p:cNvSpPr>
              <a:spLocks noChangeShapeType="1"/>
            </p:cNvSpPr>
            <p:nvPr/>
          </p:nvSpPr>
          <p:spPr bwMode="auto">
            <a:xfrm>
              <a:off x="4222" y="3100"/>
              <a:ext cx="639" cy="502"/>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5" name="Line 101"/>
            <p:cNvSpPr>
              <a:spLocks noChangeShapeType="1"/>
            </p:cNvSpPr>
            <p:nvPr/>
          </p:nvSpPr>
          <p:spPr bwMode="auto">
            <a:xfrm flipH="1">
              <a:off x="3446" y="3100"/>
              <a:ext cx="639" cy="574"/>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6" name="Rectangle 102"/>
            <p:cNvSpPr>
              <a:spLocks noChangeArrowheads="1"/>
            </p:cNvSpPr>
            <p:nvPr/>
          </p:nvSpPr>
          <p:spPr bwMode="auto">
            <a:xfrm>
              <a:off x="4770" y="3602"/>
              <a:ext cx="228" cy="574"/>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36967" name="Line 103"/>
            <p:cNvSpPr>
              <a:spLocks noChangeShapeType="1"/>
            </p:cNvSpPr>
            <p:nvPr/>
          </p:nvSpPr>
          <p:spPr bwMode="auto">
            <a:xfrm>
              <a:off x="3857" y="3387"/>
              <a:ext cx="182" cy="251"/>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8" name="Oval 104"/>
            <p:cNvSpPr>
              <a:spLocks noChangeArrowheads="1"/>
            </p:cNvSpPr>
            <p:nvPr/>
          </p:nvSpPr>
          <p:spPr bwMode="auto">
            <a:xfrm>
              <a:off x="3720" y="3243"/>
              <a:ext cx="228" cy="180"/>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9" name="Oval 105"/>
            <p:cNvSpPr>
              <a:spLocks noChangeArrowheads="1"/>
            </p:cNvSpPr>
            <p:nvPr/>
          </p:nvSpPr>
          <p:spPr bwMode="auto">
            <a:xfrm>
              <a:off x="4039" y="2956"/>
              <a:ext cx="228" cy="179"/>
            </a:xfrm>
            <a:prstGeom prst="ellipse">
              <a:avLst/>
            </a:prstGeom>
            <a:solidFill>
              <a:srgbClr val="FF7C80"/>
            </a:solidFill>
            <a:ln w="2857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0" name="Rectangle 106"/>
            <p:cNvSpPr>
              <a:spLocks noChangeArrowheads="1"/>
            </p:cNvSpPr>
            <p:nvPr/>
          </p:nvSpPr>
          <p:spPr bwMode="auto">
            <a:xfrm>
              <a:off x="3354" y="3602"/>
              <a:ext cx="229" cy="574"/>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36971" name="Text Box 107"/>
            <p:cNvSpPr txBox="1">
              <a:spLocks noChangeArrowheads="1"/>
            </p:cNvSpPr>
            <p:nvPr/>
          </p:nvSpPr>
          <p:spPr bwMode="auto">
            <a:xfrm>
              <a:off x="3446" y="3153"/>
              <a:ext cx="255"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36972" name="Rectangle 108"/>
            <p:cNvSpPr>
              <a:spLocks noChangeArrowheads="1"/>
            </p:cNvSpPr>
            <p:nvPr/>
          </p:nvSpPr>
          <p:spPr bwMode="auto">
            <a:xfrm>
              <a:off x="4267" y="3602"/>
              <a:ext cx="229" cy="574"/>
            </a:xfrm>
            <a:prstGeom prst="rect">
              <a:avLst/>
            </a:prstGeom>
            <a:solidFill>
              <a:schemeClr val="folHlink"/>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1" i="1">
                <a:solidFill>
                  <a:schemeClr val="bg2"/>
                </a:solidFill>
                <a:latin typeface="Times New Roman" panose="02020603050405020304" pitchFamily="18" charset="0"/>
              </a:endParaRPr>
            </a:p>
          </p:txBody>
        </p:sp>
        <p:sp>
          <p:nvSpPr>
            <p:cNvPr id="36973" name="Oval 109"/>
            <p:cNvSpPr>
              <a:spLocks noChangeArrowheads="1"/>
            </p:cNvSpPr>
            <p:nvPr/>
          </p:nvSpPr>
          <p:spPr bwMode="auto">
            <a:xfrm>
              <a:off x="4404" y="3243"/>
              <a:ext cx="229" cy="180"/>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4" name="Rectangle 110"/>
            <p:cNvSpPr>
              <a:spLocks noChangeArrowheads="1"/>
            </p:cNvSpPr>
            <p:nvPr/>
          </p:nvSpPr>
          <p:spPr bwMode="auto">
            <a:xfrm>
              <a:off x="3902" y="3602"/>
              <a:ext cx="228" cy="395"/>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50000"/>
                </a:lnSpc>
              </a:pPr>
              <a:endParaRPr lang="zh-CN" altLang="zh-CN" sz="2400" b="1" i="1">
                <a:solidFill>
                  <a:schemeClr val="bg2"/>
                </a:solidFill>
                <a:latin typeface="Times New Roman" panose="02020603050405020304" pitchFamily="18" charset="0"/>
              </a:endParaRPr>
            </a:p>
          </p:txBody>
        </p:sp>
        <p:sp>
          <p:nvSpPr>
            <p:cNvPr id="36975" name="Text Box 111"/>
            <p:cNvSpPr txBox="1">
              <a:spLocks noChangeArrowheads="1"/>
            </p:cNvSpPr>
            <p:nvPr/>
          </p:nvSpPr>
          <p:spPr bwMode="auto">
            <a:xfrm>
              <a:off x="3720" y="3727"/>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r>
                <a:rPr kumimoji="1" lang="en-US" altLang="zh-CN" sz="24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36976" name="Text Box 112"/>
            <p:cNvSpPr txBox="1">
              <a:spLocks noChangeArrowheads="1"/>
            </p:cNvSpPr>
            <p:nvPr/>
          </p:nvSpPr>
          <p:spPr bwMode="auto">
            <a:xfrm>
              <a:off x="4267" y="3799"/>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36977" name="Text Box 113"/>
            <p:cNvSpPr txBox="1">
              <a:spLocks noChangeArrowheads="1"/>
            </p:cNvSpPr>
            <p:nvPr/>
          </p:nvSpPr>
          <p:spPr bwMode="auto">
            <a:xfrm>
              <a:off x="4620" y="3189"/>
              <a:ext cx="244"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36978" name="Text Box 114"/>
            <p:cNvSpPr txBox="1">
              <a:spLocks noChangeArrowheads="1"/>
            </p:cNvSpPr>
            <p:nvPr/>
          </p:nvSpPr>
          <p:spPr bwMode="auto">
            <a:xfrm>
              <a:off x="4816" y="340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R</a:t>
              </a:r>
            </a:p>
          </p:txBody>
        </p:sp>
        <p:sp>
          <p:nvSpPr>
            <p:cNvPr id="36979" name="Text Box 115"/>
            <p:cNvSpPr txBox="1">
              <a:spLocks noChangeArrowheads="1"/>
            </p:cNvSpPr>
            <p:nvPr/>
          </p:nvSpPr>
          <p:spPr bwMode="auto">
            <a:xfrm>
              <a:off x="3994" y="2736"/>
              <a:ext cx="256"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36980" name="Text Box 116"/>
            <p:cNvSpPr txBox="1">
              <a:spLocks noChangeArrowheads="1"/>
            </p:cNvSpPr>
            <p:nvPr/>
          </p:nvSpPr>
          <p:spPr bwMode="auto">
            <a:xfrm>
              <a:off x="3264" y="3353"/>
              <a:ext cx="340"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r>
                <a:rPr lang="en-US" altLang="zh-CN" sz="2400" b="1" baseline="-25000">
                  <a:solidFill>
                    <a:srgbClr val="003399"/>
                  </a:solidFill>
                  <a:latin typeface="Times New Roman" panose="02020603050405020304" pitchFamily="18" charset="0"/>
                </a:rPr>
                <a:t>L</a:t>
              </a:r>
            </a:p>
          </p:txBody>
        </p:sp>
        <p:sp>
          <p:nvSpPr>
            <p:cNvPr id="36981" name="Text Box 117"/>
            <p:cNvSpPr txBox="1">
              <a:spLocks noChangeArrowheads="1"/>
            </p:cNvSpPr>
            <p:nvPr/>
          </p:nvSpPr>
          <p:spPr bwMode="auto">
            <a:xfrm>
              <a:off x="3903" y="3353"/>
              <a:ext cx="351"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L</a:t>
              </a:r>
            </a:p>
          </p:txBody>
        </p:sp>
        <p:sp>
          <p:nvSpPr>
            <p:cNvPr id="36982" name="Text Box 118"/>
            <p:cNvSpPr txBox="1">
              <a:spLocks noChangeArrowheads="1"/>
            </p:cNvSpPr>
            <p:nvPr/>
          </p:nvSpPr>
          <p:spPr bwMode="auto">
            <a:xfrm>
              <a:off x="4132" y="3353"/>
              <a:ext cx="347"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R</a:t>
              </a:r>
              <a:endParaRPr lang="en-US" altLang="zh-CN" sz="2400" b="1">
                <a:solidFill>
                  <a:srgbClr val="003399"/>
                </a:solidFill>
                <a:latin typeface="Times New Roman" panose="02020603050405020304" pitchFamily="18" charset="0"/>
              </a:endParaRPr>
            </a:p>
          </p:txBody>
        </p:sp>
      </p:grpSp>
    </p:spTree>
    <p:extLst>
      <p:ext uri="{BB962C8B-B14F-4D97-AF65-F5344CB8AC3E}">
        <p14:creationId xmlns:p14="http://schemas.microsoft.com/office/powerpoint/2010/main" val="7873589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blinds(horizontal)">
                                      <p:cBhvr>
                                        <p:cTn id="7" dur="500"/>
                                        <p:tgtEl>
                                          <p:spTgt spid="36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6984"/>
                                        </p:tgtEl>
                                        <p:attrNameLst>
                                          <p:attrName>style.visibility</p:attrName>
                                        </p:attrNameLst>
                                      </p:cBhvr>
                                      <p:to>
                                        <p:strVal val="visible"/>
                                      </p:to>
                                    </p:set>
                                    <p:animEffect transition="in" filter="blinds(horizontal)">
                                      <p:cBhvr>
                                        <p:cTn id="12" dur="500"/>
                                        <p:tgtEl>
                                          <p:spTgt spid="369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6926"/>
                                        </p:tgtEl>
                                        <p:attrNameLst>
                                          <p:attrName>style.visibility</p:attrName>
                                        </p:attrNameLst>
                                      </p:cBhvr>
                                      <p:to>
                                        <p:strVal val="visible"/>
                                      </p:to>
                                    </p:set>
                                    <p:animEffect transition="in" filter="blinds(horizontal)">
                                      <p:cBhvr>
                                        <p:cTn id="17" dur="500"/>
                                        <p:tgtEl>
                                          <p:spTgt spid="369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6925"/>
                                        </p:tgtEl>
                                        <p:attrNameLst>
                                          <p:attrName>style.visibility</p:attrName>
                                        </p:attrNameLst>
                                      </p:cBhvr>
                                      <p:to>
                                        <p:strVal val="visible"/>
                                      </p:to>
                                    </p:set>
                                    <p:animEffect transition="in" filter="blinds(horizontal)">
                                      <p:cBhvr>
                                        <p:cTn id="22" dur="500"/>
                                        <p:tgtEl>
                                          <p:spTgt spid="369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6953"/>
                                        </p:tgtEl>
                                        <p:attrNameLst>
                                          <p:attrName>style.visibility</p:attrName>
                                        </p:attrNameLst>
                                      </p:cBhvr>
                                      <p:to>
                                        <p:strVal val="visible"/>
                                      </p:to>
                                    </p:set>
                                    <p:animEffect transition="in" filter="blinds(horizontal)">
                                      <p:cBhvr>
                                        <p:cTn id="27" dur="500"/>
                                        <p:tgtEl>
                                          <p:spTgt spid="369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6958"/>
                                        </p:tgtEl>
                                        <p:attrNameLst>
                                          <p:attrName>style.visibility</p:attrName>
                                        </p:attrNameLst>
                                      </p:cBhvr>
                                      <p:to>
                                        <p:strVal val="visible"/>
                                      </p:to>
                                    </p:set>
                                    <p:animEffect transition="in" filter="blinds(horizontal)">
                                      <p:cBhvr>
                                        <p:cTn id="32" dur="500"/>
                                        <p:tgtEl>
                                          <p:spTgt spid="3695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6954"/>
                                        </p:tgtEl>
                                        <p:attrNameLst>
                                          <p:attrName>style.visibility</p:attrName>
                                        </p:attrNameLst>
                                      </p:cBhvr>
                                      <p:to>
                                        <p:strVal val="visible"/>
                                      </p:to>
                                    </p:set>
                                    <p:animEffect transition="in" filter="blinds(horizontal)">
                                      <p:cBhvr>
                                        <p:cTn id="37" dur="500"/>
                                        <p:tgtEl>
                                          <p:spTgt spid="3695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6983"/>
                                        </p:tgtEl>
                                        <p:attrNameLst>
                                          <p:attrName>style.visibility</p:attrName>
                                        </p:attrNameLst>
                                      </p:cBhvr>
                                      <p:to>
                                        <p:strVal val="visible"/>
                                      </p:to>
                                    </p:set>
                                    <p:animEffect transition="in" filter="blinds(horizontal)">
                                      <p:cBhvr>
                                        <p:cTn id="42" dur="500"/>
                                        <p:tgtEl>
                                          <p:spTgt spid="36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b="1" dirty="0"/>
              <a:t>AVL</a:t>
            </a:r>
            <a:r>
              <a:rPr lang="zh-CN" altLang="en-US" b="1" dirty="0"/>
              <a:t>树     插入操作</a:t>
            </a:r>
            <a:endParaRPr lang="zh-CN" altLang="en-US" dirty="0"/>
          </a:p>
        </p:txBody>
      </p:sp>
      <p:sp>
        <p:nvSpPr>
          <p:cNvPr id="37891" name="Rectangle 3"/>
          <p:cNvSpPr>
            <a:spLocks noGrp="1" noChangeArrowheads="1"/>
          </p:cNvSpPr>
          <p:nvPr>
            <p:ph type="body" idx="1"/>
          </p:nvPr>
        </p:nvSpPr>
        <p:spPr>
          <a:xfrm>
            <a:off x="371073" y="1917040"/>
            <a:ext cx="1829980" cy="1794630"/>
          </a:xfrm>
        </p:spPr>
        <p:txBody>
          <a:bodyPr>
            <a:normAutofit fontScale="62500" lnSpcReduction="20000"/>
          </a:bodyPr>
          <a:lstStyle/>
          <a:p>
            <a:pPr>
              <a:lnSpc>
                <a:spcPct val="120000"/>
              </a:lnSpc>
            </a:pPr>
            <a:r>
              <a:rPr lang="zh-CN" altLang="en-US" sz="2800" b="1" dirty="0" smtClean="0">
                <a:solidFill>
                  <a:schemeClr val="tx1"/>
                </a:solidFill>
              </a:rPr>
              <a:t>双</a:t>
            </a:r>
            <a:r>
              <a:rPr lang="zh-CN" altLang="en-US" sz="2800" b="1" dirty="0">
                <a:solidFill>
                  <a:schemeClr val="tx1"/>
                </a:solidFill>
              </a:rPr>
              <a:t>旋转程序</a:t>
            </a:r>
          </a:p>
          <a:p>
            <a:pPr>
              <a:lnSpc>
                <a:spcPct val="120000"/>
              </a:lnSpc>
            </a:pPr>
            <a:r>
              <a:rPr lang="zh-CN" altLang="en-US" sz="1800" dirty="0"/>
              <a:t>以下为情况</a:t>
            </a:r>
            <a:r>
              <a:rPr lang="en-US" altLang="zh-CN" sz="1800" dirty="0"/>
              <a:t>(2)</a:t>
            </a:r>
            <a:r>
              <a:rPr lang="zh-CN" altLang="en-US" sz="1800" dirty="0" smtClean="0"/>
              <a:t>程序</a:t>
            </a:r>
            <a:r>
              <a:rPr lang="en-US" altLang="zh-CN" sz="1800" dirty="0" smtClean="0"/>
              <a:t>:</a:t>
            </a:r>
          </a:p>
          <a:p>
            <a:pPr>
              <a:lnSpc>
                <a:spcPct val="120000"/>
              </a:lnSpc>
            </a:pPr>
            <a:r>
              <a:rPr lang="zh-CN" altLang="en-US" sz="1800" dirty="0" smtClean="0"/>
              <a:t>情况</a:t>
            </a:r>
            <a:r>
              <a:rPr lang="en-US" altLang="zh-CN" sz="1800" dirty="0"/>
              <a:t>(3)</a:t>
            </a:r>
            <a:r>
              <a:rPr lang="en-US" altLang="zh-CN" sz="1800" dirty="0" err="1"/>
              <a:t>DoubleRotateWithLeft</a:t>
            </a:r>
            <a:r>
              <a:rPr lang="zh-CN" altLang="en-US" sz="1800" dirty="0"/>
              <a:t>类似</a:t>
            </a:r>
            <a:r>
              <a:rPr lang="en-US" altLang="zh-CN" sz="1800" dirty="0"/>
              <a:t>,</a:t>
            </a:r>
            <a:r>
              <a:rPr lang="zh-CN" altLang="en-US" sz="1800" dirty="0"/>
              <a:t>大家自己思考。</a:t>
            </a:r>
          </a:p>
          <a:p>
            <a:endParaRPr lang="en-US" altLang="zh-CN" dirty="0"/>
          </a:p>
        </p:txBody>
      </p:sp>
      <p:sp>
        <p:nvSpPr>
          <p:cNvPr id="2" name="文本框 1"/>
          <p:cNvSpPr txBox="1"/>
          <p:nvPr/>
        </p:nvSpPr>
        <p:spPr>
          <a:xfrm>
            <a:off x="1868707" y="4112109"/>
            <a:ext cx="8848506" cy="2677656"/>
          </a:xfrm>
          <a:prstGeom prst="rect">
            <a:avLst/>
          </a:prstGeom>
          <a:noFill/>
        </p:spPr>
        <p:txBody>
          <a:bodyPr wrap="square" rtlCol="0">
            <a:spAutoFit/>
          </a:bodyPr>
          <a:lstStyle/>
          <a:p>
            <a:r>
              <a:rPr lang="en-US" altLang="zh-CN" sz="2800" dirty="0" err="1" smtClean="0"/>
              <a:t>int</a:t>
            </a:r>
            <a:r>
              <a:rPr lang="en-US" altLang="zh-CN" sz="2800" dirty="0" smtClean="0"/>
              <a:t> </a:t>
            </a:r>
            <a:r>
              <a:rPr lang="en-US" altLang="zh-CN" sz="2800" dirty="0" err="1" smtClean="0"/>
              <a:t>doubleRotateWithLeft</a:t>
            </a:r>
            <a:r>
              <a:rPr lang="en-US" altLang="zh-CN" sz="2800" dirty="0" smtClean="0"/>
              <a:t>(</a:t>
            </a:r>
            <a:r>
              <a:rPr lang="en-US" altLang="zh-CN" sz="2800" dirty="0" err="1" smtClean="0"/>
              <a:t>int</a:t>
            </a:r>
            <a:r>
              <a:rPr lang="en-US" altLang="zh-CN" sz="2800" dirty="0" smtClean="0"/>
              <a:t> x){</a:t>
            </a:r>
          </a:p>
          <a:p>
            <a:endParaRPr lang="en-US" altLang="zh-CN" sz="2800" dirty="0" smtClean="0"/>
          </a:p>
          <a:p>
            <a:r>
              <a:rPr lang="en-US" altLang="zh-CN" sz="2800" dirty="0" smtClean="0"/>
              <a:t>	no[x].left=</a:t>
            </a:r>
            <a:r>
              <a:rPr lang="en-US" altLang="zh-CN" sz="2800" dirty="0" err="1" smtClean="0"/>
              <a:t>SingleRotateWithRight</a:t>
            </a:r>
            <a:r>
              <a:rPr lang="en-US" altLang="zh-CN" sz="2800" dirty="0" smtClean="0"/>
              <a:t>(no[x].left</a:t>
            </a:r>
            <a:r>
              <a:rPr lang="en-US" altLang="zh-CN" sz="2800" dirty="0"/>
              <a:t>);</a:t>
            </a:r>
          </a:p>
          <a:p>
            <a:r>
              <a:rPr lang="en-US" altLang="zh-CN" sz="2800" dirty="0" smtClean="0"/>
              <a:t>	return </a:t>
            </a:r>
            <a:r>
              <a:rPr lang="en-US" altLang="zh-CN" sz="2800" dirty="0" err="1" smtClean="0"/>
              <a:t>SingleRotateWithLeft</a:t>
            </a:r>
            <a:r>
              <a:rPr lang="en-US" altLang="zh-CN" sz="2800" dirty="0" smtClean="0"/>
              <a:t>(x);</a:t>
            </a:r>
            <a:endParaRPr lang="en-US" altLang="zh-CN" sz="2800" dirty="0"/>
          </a:p>
          <a:p>
            <a:endParaRPr lang="en-US" altLang="zh-CN" sz="2800" dirty="0"/>
          </a:p>
          <a:p>
            <a:r>
              <a:rPr lang="en-US" altLang="zh-CN" sz="2800" dirty="0" smtClean="0"/>
              <a:t>}</a:t>
            </a:r>
            <a:endParaRPr lang="zh-CN" altLang="en-US" sz="2800" dirty="0"/>
          </a:p>
        </p:txBody>
      </p:sp>
      <p:grpSp>
        <p:nvGrpSpPr>
          <p:cNvPr id="99" name="Group 4"/>
          <p:cNvGrpSpPr>
            <a:grpSpLocks/>
          </p:cNvGrpSpPr>
          <p:nvPr/>
        </p:nvGrpSpPr>
        <p:grpSpPr bwMode="auto">
          <a:xfrm>
            <a:off x="3000094" y="1253962"/>
            <a:ext cx="2119313" cy="2743200"/>
            <a:chOff x="2880" y="1693"/>
            <a:chExt cx="2255" cy="1907"/>
          </a:xfrm>
        </p:grpSpPr>
        <p:sp>
          <p:nvSpPr>
            <p:cNvPr id="100" name="Line 5"/>
            <p:cNvSpPr>
              <a:spLocks noChangeShapeType="1"/>
            </p:cNvSpPr>
            <p:nvPr/>
          </p:nvSpPr>
          <p:spPr bwMode="auto">
            <a:xfrm flipH="1">
              <a:off x="3696" y="2684"/>
              <a:ext cx="192" cy="218"/>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 name="Line 6"/>
            <p:cNvSpPr>
              <a:spLocks noChangeShapeType="1"/>
            </p:cNvSpPr>
            <p:nvPr/>
          </p:nvSpPr>
          <p:spPr bwMode="auto">
            <a:xfrm>
              <a:off x="3936" y="2684"/>
              <a:ext cx="192" cy="218"/>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 name="Line 7"/>
            <p:cNvSpPr>
              <a:spLocks noChangeShapeType="1"/>
            </p:cNvSpPr>
            <p:nvPr/>
          </p:nvSpPr>
          <p:spPr bwMode="auto">
            <a:xfrm>
              <a:off x="4032" y="2029"/>
              <a:ext cx="432" cy="393"/>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Line 8"/>
            <p:cNvSpPr>
              <a:spLocks noChangeShapeType="1"/>
            </p:cNvSpPr>
            <p:nvPr/>
          </p:nvSpPr>
          <p:spPr bwMode="auto">
            <a:xfrm flipH="1">
              <a:off x="3216" y="2029"/>
              <a:ext cx="672" cy="698"/>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 name="Rectangle 9"/>
            <p:cNvSpPr>
              <a:spLocks noChangeArrowheads="1"/>
            </p:cNvSpPr>
            <p:nvPr/>
          </p:nvSpPr>
          <p:spPr bwMode="auto">
            <a:xfrm>
              <a:off x="4464" y="2335"/>
              <a:ext cx="240" cy="654"/>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105" name="Line 10"/>
            <p:cNvSpPr>
              <a:spLocks noChangeShapeType="1"/>
            </p:cNvSpPr>
            <p:nvPr/>
          </p:nvSpPr>
          <p:spPr bwMode="auto">
            <a:xfrm>
              <a:off x="3648" y="2378"/>
              <a:ext cx="288" cy="262"/>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 name="Oval 11"/>
            <p:cNvSpPr>
              <a:spLocks noChangeArrowheads="1"/>
            </p:cNvSpPr>
            <p:nvPr/>
          </p:nvSpPr>
          <p:spPr bwMode="auto">
            <a:xfrm>
              <a:off x="3504" y="2204"/>
              <a:ext cx="240" cy="218"/>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 name="Oval 12"/>
            <p:cNvSpPr>
              <a:spLocks noChangeArrowheads="1"/>
            </p:cNvSpPr>
            <p:nvPr/>
          </p:nvSpPr>
          <p:spPr bwMode="auto">
            <a:xfrm>
              <a:off x="3840" y="1855"/>
              <a:ext cx="240" cy="218"/>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 name="Rectangle 13"/>
            <p:cNvSpPr>
              <a:spLocks noChangeArrowheads="1"/>
            </p:cNvSpPr>
            <p:nvPr/>
          </p:nvSpPr>
          <p:spPr bwMode="auto">
            <a:xfrm>
              <a:off x="3072" y="2596"/>
              <a:ext cx="240" cy="742"/>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109" name="Text Box 14"/>
            <p:cNvSpPr txBox="1">
              <a:spLocks noChangeArrowheads="1"/>
            </p:cNvSpPr>
            <p:nvPr/>
          </p:nvSpPr>
          <p:spPr bwMode="auto">
            <a:xfrm>
              <a:off x="3588" y="1693"/>
              <a:ext cx="430" cy="31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110" name="Rectangle 15"/>
            <p:cNvSpPr>
              <a:spLocks noChangeArrowheads="1"/>
            </p:cNvSpPr>
            <p:nvPr/>
          </p:nvSpPr>
          <p:spPr bwMode="auto">
            <a:xfrm>
              <a:off x="3552" y="2902"/>
              <a:ext cx="240" cy="698"/>
            </a:xfrm>
            <a:prstGeom prst="rect">
              <a:avLst/>
            </a:prstGeom>
            <a:solidFill>
              <a:schemeClr val="folHlink"/>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1" i="1">
                <a:solidFill>
                  <a:schemeClr val="bg2"/>
                </a:solidFill>
                <a:latin typeface="Times New Roman" panose="02020603050405020304" pitchFamily="18" charset="0"/>
              </a:endParaRPr>
            </a:p>
          </p:txBody>
        </p:sp>
        <p:sp>
          <p:nvSpPr>
            <p:cNvPr id="111" name="Oval 16"/>
            <p:cNvSpPr>
              <a:spLocks noChangeArrowheads="1"/>
            </p:cNvSpPr>
            <p:nvPr/>
          </p:nvSpPr>
          <p:spPr bwMode="auto">
            <a:xfrm>
              <a:off x="3792" y="2509"/>
              <a:ext cx="240" cy="218"/>
            </a:xfrm>
            <a:prstGeom prst="ellipse">
              <a:avLst/>
            </a:prstGeom>
            <a:solidFill>
              <a:srgbClr val="FF7C80"/>
            </a:solidFill>
            <a:ln w="2857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Rectangle 17"/>
            <p:cNvSpPr>
              <a:spLocks noChangeArrowheads="1"/>
            </p:cNvSpPr>
            <p:nvPr/>
          </p:nvSpPr>
          <p:spPr bwMode="auto">
            <a:xfrm>
              <a:off x="4032" y="2902"/>
              <a:ext cx="240" cy="480"/>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50000"/>
                </a:lnSpc>
              </a:pPr>
              <a:endParaRPr lang="zh-CN" altLang="zh-CN" sz="2400" b="1" i="1">
                <a:solidFill>
                  <a:schemeClr val="bg2"/>
                </a:solidFill>
                <a:latin typeface="Times New Roman" panose="02020603050405020304" pitchFamily="18" charset="0"/>
              </a:endParaRPr>
            </a:p>
          </p:txBody>
        </p:sp>
        <p:sp>
          <p:nvSpPr>
            <p:cNvPr id="113" name="Text Box 18"/>
            <p:cNvSpPr txBox="1">
              <a:spLocks noChangeArrowheads="1"/>
            </p:cNvSpPr>
            <p:nvPr/>
          </p:nvSpPr>
          <p:spPr bwMode="auto">
            <a:xfrm>
              <a:off x="3983" y="2975"/>
              <a:ext cx="647"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r>
                <a:rPr kumimoji="1" lang="en-US" altLang="zh-CN" sz="24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114" name="Text Box 19"/>
            <p:cNvSpPr txBox="1">
              <a:spLocks noChangeArrowheads="1"/>
            </p:cNvSpPr>
            <p:nvPr/>
          </p:nvSpPr>
          <p:spPr bwMode="auto">
            <a:xfrm>
              <a:off x="3534" y="2975"/>
              <a:ext cx="376"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115" name="Text Box 20"/>
            <p:cNvSpPr txBox="1">
              <a:spLocks noChangeArrowheads="1"/>
            </p:cNvSpPr>
            <p:nvPr/>
          </p:nvSpPr>
          <p:spPr bwMode="auto">
            <a:xfrm>
              <a:off x="4549" y="2085"/>
              <a:ext cx="586" cy="31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r>
                <a:rPr lang="en-US" altLang="zh-CN" sz="2400" b="1" baseline="-25000">
                  <a:solidFill>
                    <a:srgbClr val="003399"/>
                  </a:solidFill>
                  <a:latin typeface="Times New Roman" panose="02020603050405020304" pitchFamily="18" charset="0"/>
                </a:rPr>
                <a:t>R</a:t>
              </a:r>
            </a:p>
          </p:txBody>
        </p:sp>
        <p:sp>
          <p:nvSpPr>
            <p:cNvPr id="116" name="Text Box 21"/>
            <p:cNvSpPr txBox="1">
              <a:spLocks noChangeArrowheads="1"/>
            </p:cNvSpPr>
            <p:nvPr/>
          </p:nvSpPr>
          <p:spPr bwMode="auto">
            <a:xfrm>
              <a:off x="3985" y="2365"/>
              <a:ext cx="323"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117" name="Text Box 22"/>
            <p:cNvSpPr txBox="1">
              <a:spLocks noChangeArrowheads="1"/>
            </p:cNvSpPr>
            <p:nvPr/>
          </p:nvSpPr>
          <p:spPr bwMode="auto">
            <a:xfrm>
              <a:off x="2880" y="2304"/>
              <a:ext cx="530" cy="4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L</a:t>
              </a:r>
            </a:p>
          </p:txBody>
        </p:sp>
        <p:sp>
          <p:nvSpPr>
            <p:cNvPr id="118" name="Text Box 23"/>
            <p:cNvSpPr txBox="1">
              <a:spLocks noChangeArrowheads="1"/>
            </p:cNvSpPr>
            <p:nvPr/>
          </p:nvSpPr>
          <p:spPr bwMode="auto">
            <a:xfrm>
              <a:off x="3203" y="2085"/>
              <a:ext cx="412" cy="31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119" name="Text Box 24"/>
            <p:cNvSpPr txBox="1">
              <a:spLocks noChangeArrowheads="1"/>
            </p:cNvSpPr>
            <p:nvPr/>
          </p:nvSpPr>
          <p:spPr bwMode="auto">
            <a:xfrm>
              <a:off x="3409" y="2640"/>
              <a:ext cx="574" cy="31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L</a:t>
              </a:r>
            </a:p>
          </p:txBody>
        </p:sp>
        <p:sp>
          <p:nvSpPr>
            <p:cNvPr id="120" name="Text Box 25"/>
            <p:cNvSpPr txBox="1">
              <a:spLocks noChangeArrowheads="1"/>
            </p:cNvSpPr>
            <p:nvPr/>
          </p:nvSpPr>
          <p:spPr bwMode="auto">
            <a:xfrm>
              <a:off x="4081" y="2640"/>
              <a:ext cx="586" cy="31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R</a:t>
              </a:r>
            </a:p>
          </p:txBody>
        </p:sp>
      </p:grpSp>
      <p:grpSp>
        <p:nvGrpSpPr>
          <p:cNvPr id="121" name="Group 82"/>
          <p:cNvGrpSpPr>
            <a:grpSpLocks/>
          </p:cNvGrpSpPr>
          <p:nvPr/>
        </p:nvGrpSpPr>
        <p:grpSpPr bwMode="auto">
          <a:xfrm>
            <a:off x="4752693" y="2289012"/>
            <a:ext cx="1524000" cy="946150"/>
            <a:chOff x="1104" y="2332"/>
            <a:chExt cx="960" cy="596"/>
          </a:xfrm>
        </p:grpSpPr>
        <p:sp>
          <p:nvSpPr>
            <p:cNvPr id="122" name="AutoShape 26"/>
            <p:cNvSpPr>
              <a:spLocks noChangeArrowheads="1"/>
            </p:cNvSpPr>
            <p:nvPr/>
          </p:nvSpPr>
          <p:spPr bwMode="auto">
            <a:xfrm>
              <a:off x="1200" y="2688"/>
              <a:ext cx="864" cy="240"/>
            </a:xfrm>
            <a:prstGeom prst="rightArrow">
              <a:avLst>
                <a:gd name="adj1" fmla="val 50000"/>
                <a:gd name="adj2" fmla="val 90000"/>
              </a:avLst>
            </a:prstGeom>
            <a:solidFill>
              <a:schemeClr val="accent1"/>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 name="Text Box 27"/>
            <p:cNvSpPr txBox="1">
              <a:spLocks noChangeArrowheads="1"/>
            </p:cNvSpPr>
            <p:nvPr/>
          </p:nvSpPr>
          <p:spPr bwMode="auto">
            <a:xfrm>
              <a:off x="1104" y="2332"/>
              <a:ext cx="9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0000"/>
                  </a:solidFill>
                </a:rPr>
                <a:t>对</a:t>
              </a:r>
              <a:r>
                <a:rPr lang="en-US" altLang="zh-CN" b="1">
                  <a:solidFill>
                    <a:srgbClr val="FF0000"/>
                  </a:solidFill>
                </a:rPr>
                <a:t>B</a:t>
              </a:r>
              <a:r>
                <a:rPr lang="zh-CN" altLang="en-US" b="1">
                  <a:solidFill>
                    <a:srgbClr val="FF0000"/>
                  </a:solidFill>
                </a:rPr>
                <a:t>做情况</a:t>
              </a:r>
              <a:r>
                <a:rPr lang="en-US" altLang="zh-CN" b="1">
                  <a:solidFill>
                    <a:srgbClr val="FF0000"/>
                  </a:solidFill>
                </a:rPr>
                <a:t>(4)</a:t>
              </a:r>
              <a:r>
                <a:rPr lang="zh-CN" altLang="en-US" b="1">
                  <a:solidFill>
                    <a:srgbClr val="FF0000"/>
                  </a:solidFill>
                </a:rPr>
                <a:t>单旋转</a:t>
              </a:r>
            </a:p>
          </p:txBody>
        </p:sp>
      </p:grpSp>
      <p:grpSp>
        <p:nvGrpSpPr>
          <p:cNvPr id="124" name="Group 53"/>
          <p:cNvGrpSpPr>
            <a:grpSpLocks/>
          </p:cNvGrpSpPr>
          <p:nvPr/>
        </p:nvGrpSpPr>
        <p:grpSpPr bwMode="auto">
          <a:xfrm>
            <a:off x="6124294" y="1288888"/>
            <a:ext cx="2409825" cy="2632075"/>
            <a:chOff x="2592" y="1702"/>
            <a:chExt cx="1959" cy="1658"/>
          </a:xfrm>
        </p:grpSpPr>
        <p:sp>
          <p:nvSpPr>
            <p:cNvPr id="125" name="Line 29"/>
            <p:cNvSpPr>
              <a:spLocks noChangeShapeType="1"/>
            </p:cNvSpPr>
            <p:nvPr/>
          </p:nvSpPr>
          <p:spPr bwMode="auto">
            <a:xfrm>
              <a:off x="3148" y="2514"/>
              <a:ext cx="186" cy="221"/>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 name="Text Box 30"/>
            <p:cNvSpPr txBox="1">
              <a:spLocks noChangeArrowheads="1"/>
            </p:cNvSpPr>
            <p:nvPr/>
          </p:nvSpPr>
          <p:spPr bwMode="auto">
            <a:xfrm>
              <a:off x="3951" y="1988"/>
              <a:ext cx="15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zh-CN" altLang="zh-CN" sz="2400" b="1">
                <a:solidFill>
                  <a:srgbClr val="FF3300"/>
                </a:solidFill>
                <a:effectLst>
                  <a:outerShdw blurRad="38100" dist="38100" dir="2700000" algn="tl">
                    <a:srgbClr val="C0C0C0"/>
                  </a:outerShdw>
                </a:effectLst>
                <a:latin typeface="Times New Roman" panose="02020603050405020304" pitchFamily="18" charset="0"/>
              </a:endParaRPr>
            </a:p>
          </p:txBody>
        </p:sp>
        <p:sp>
          <p:nvSpPr>
            <p:cNvPr id="127" name="Line 33"/>
            <p:cNvSpPr>
              <a:spLocks noChangeShapeType="1"/>
            </p:cNvSpPr>
            <p:nvPr/>
          </p:nvSpPr>
          <p:spPr bwMode="auto">
            <a:xfrm>
              <a:off x="3705" y="1963"/>
              <a:ext cx="334" cy="331"/>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 name="Line 34"/>
            <p:cNvSpPr>
              <a:spLocks noChangeShapeType="1"/>
            </p:cNvSpPr>
            <p:nvPr/>
          </p:nvSpPr>
          <p:spPr bwMode="auto">
            <a:xfrm flipH="1">
              <a:off x="2889" y="1963"/>
              <a:ext cx="705" cy="772"/>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 name="Rectangle 35"/>
            <p:cNvSpPr>
              <a:spLocks noChangeArrowheads="1"/>
            </p:cNvSpPr>
            <p:nvPr/>
          </p:nvSpPr>
          <p:spPr bwMode="auto">
            <a:xfrm>
              <a:off x="4002" y="2221"/>
              <a:ext cx="185" cy="550"/>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130" name="Line 36"/>
            <p:cNvSpPr>
              <a:spLocks noChangeShapeType="1"/>
            </p:cNvSpPr>
            <p:nvPr/>
          </p:nvSpPr>
          <p:spPr bwMode="auto">
            <a:xfrm>
              <a:off x="3408" y="2257"/>
              <a:ext cx="223" cy="221"/>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 name="Oval 37"/>
            <p:cNvSpPr>
              <a:spLocks noChangeArrowheads="1"/>
            </p:cNvSpPr>
            <p:nvPr/>
          </p:nvSpPr>
          <p:spPr bwMode="auto">
            <a:xfrm>
              <a:off x="3297" y="2110"/>
              <a:ext cx="185" cy="184"/>
            </a:xfrm>
            <a:prstGeom prst="ellipse">
              <a:avLst/>
            </a:prstGeom>
            <a:solidFill>
              <a:srgbClr val="FF7C80"/>
            </a:solidFill>
            <a:ln w="28575">
              <a:solidFill>
                <a:srgbClr val="FF7C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 name="Oval 38"/>
            <p:cNvSpPr>
              <a:spLocks noChangeArrowheads="1"/>
            </p:cNvSpPr>
            <p:nvPr/>
          </p:nvSpPr>
          <p:spPr bwMode="auto">
            <a:xfrm>
              <a:off x="3557" y="1816"/>
              <a:ext cx="185" cy="184"/>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 name="Rectangle 39"/>
            <p:cNvSpPr>
              <a:spLocks noChangeArrowheads="1"/>
            </p:cNvSpPr>
            <p:nvPr/>
          </p:nvSpPr>
          <p:spPr bwMode="auto">
            <a:xfrm>
              <a:off x="2777" y="2735"/>
              <a:ext cx="186" cy="625"/>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134" name="Text Box 40"/>
            <p:cNvSpPr txBox="1">
              <a:spLocks noChangeArrowheads="1"/>
            </p:cNvSpPr>
            <p:nvPr/>
          </p:nvSpPr>
          <p:spPr bwMode="auto">
            <a:xfrm>
              <a:off x="3334" y="1702"/>
              <a:ext cx="329"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135" name="Text Box 41"/>
            <p:cNvSpPr txBox="1">
              <a:spLocks noChangeArrowheads="1"/>
            </p:cNvSpPr>
            <p:nvPr/>
          </p:nvSpPr>
          <p:spPr bwMode="auto">
            <a:xfrm>
              <a:off x="4103" y="2019"/>
              <a:ext cx="448"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r>
                <a:rPr lang="en-US" altLang="zh-CN" sz="2400" b="1" baseline="-25000">
                  <a:solidFill>
                    <a:srgbClr val="003399"/>
                  </a:solidFill>
                  <a:latin typeface="Times New Roman" panose="02020603050405020304" pitchFamily="18" charset="0"/>
                </a:rPr>
                <a:t>R</a:t>
              </a:r>
              <a:endParaRPr lang="en-US" altLang="zh-CN" sz="2400">
                <a:latin typeface="Times New Roman" panose="02020603050405020304" pitchFamily="18" charset="0"/>
              </a:endParaRPr>
            </a:p>
          </p:txBody>
        </p:sp>
        <p:sp>
          <p:nvSpPr>
            <p:cNvPr id="136" name="Text Box 42"/>
            <p:cNvSpPr txBox="1">
              <a:spLocks noChangeArrowheads="1"/>
            </p:cNvSpPr>
            <p:nvPr/>
          </p:nvSpPr>
          <p:spPr bwMode="auto">
            <a:xfrm>
              <a:off x="3106" y="2016"/>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137" name="Text Box 43"/>
            <p:cNvSpPr txBox="1">
              <a:spLocks noChangeArrowheads="1"/>
            </p:cNvSpPr>
            <p:nvPr/>
          </p:nvSpPr>
          <p:spPr bwMode="auto">
            <a:xfrm>
              <a:off x="2592" y="2448"/>
              <a:ext cx="425"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L</a:t>
              </a:r>
              <a:endParaRPr lang="en-US" altLang="zh-CN" sz="2400">
                <a:latin typeface="Times New Roman" panose="02020603050405020304" pitchFamily="18" charset="0"/>
              </a:endParaRPr>
            </a:p>
          </p:txBody>
        </p:sp>
        <p:sp>
          <p:nvSpPr>
            <p:cNvPr id="138" name="Rectangle 44"/>
            <p:cNvSpPr>
              <a:spLocks noChangeArrowheads="1"/>
            </p:cNvSpPr>
            <p:nvPr/>
          </p:nvSpPr>
          <p:spPr bwMode="auto">
            <a:xfrm>
              <a:off x="3260" y="2735"/>
              <a:ext cx="185" cy="625"/>
            </a:xfrm>
            <a:prstGeom prst="rect">
              <a:avLst/>
            </a:prstGeom>
            <a:solidFill>
              <a:schemeClr val="folHlink"/>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1" i="1">
                <a:solidFill>
                  <a:schemeClr val="bg2"/>
                </a:solidFill>
                <a:latin typeface="Times New Roman" panose="02020603050405020304" pitchFamily="18" charset="0"/>
              </a:endParaRPr>
            </a:p>
          </p:txBody>
        </p:sp>
        <p:sp>
          <p:nvSpPr>
            <p:cNvPr id="139" name="Oval 46"/>
            <p:cNvSpPr>
              <a:spLocks noChangeArrowheads="1"/>
            </p:cNvSpPr>
            <p:nvPr/>
          </p:nvSpPr>
          <p:spPr bwMode="auto">
            <a:xfrm>
              <a:off x="3037" y="2404"/>
              <a:ext cx="186" cy="184"/>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 name="Rectangle 47"/>
            <p:cNvSpPr>
              <a:spLocks noChangeArrowheads="1"/>
            </p:cNvSpPr>
            <p:nvPr/>
          </p:nvSpPr>
          <p:spPr bwMode="auto">
            <a:xfrm>
              <a:off x="3631" y="2367"/>
              <a:ext cx="185" cy="404"/>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50000"/>
                </a:lnSpc>
              </a:pPr>
              <a:endParaRPr lang="zh-CN" altLang="zh-CN" sz="2400" b="1" i="1">
                <a:solidFill>
                  <a:schemeClr val="bg2"/>
                </a:solidFill>
                <a:latin typeface="Times New Roman" panose="02020603050405020304" pitchFamily="18" charset="0"/>
              </a:endParaRPr>
            </a:p>
          </p:txBody>
        </p:sp>
        <p:sp>
          <p:nvSpPr>
            <p:cNvPr id="141" name="Text Box 48"/>
            <p:cNvSpPr txBox="1">
              <a:spLocks noChangeArrowheads="1"/>
            </p:cNvSpPr>
            <p:nvPr/>
          </p:nvSpPr>
          <p:spPr bwMode="auto">
            <a:xfrm>
              <a:off x="3631" y="2460"/>
              <a:ext cx="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r>
                <a:rPr kumimoji="1" lang="en-US" altLang="zh-CN" sz="24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142" name="Text Box 49"/>
            <p:cNvSpPr txBox="1">
              <a:spLocks noChangeArrowheads="1"/>
            </p:cNvSpPr>
            <p:nvPr/>
          </p:nvSpPr>
          <p:spPr bwMode="auto">
            <a:xfrm>
              <a:off x="3246" y="2915"/>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143" name="Text Box 50"/>
            <p:cNvSpPr txBox="1">
              <a:spLocks noChangeArrowheads="1"/>
            </p:cNvSpPr>
            <p:nvPr/>
          </p:nvSpPr>
          <p:spPr bwMode="auto">
            <a:xfrm>
              <a:off x="2853" y="2291"/>
              <a:ext cx="314"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144" name="Text Box 51"/>
            <p:cNvSpPr txBox="1">
              <a:spLocks noChangeArrowheads="1"/>
            </p:cNvSpPr>
            <p:nvPr/>
          </p:nvSpPr>
          <p:spPr bwMode="auto">
            <a:xfrm>
              <a:off x="3264" y="2496"/>
              <a:ext cx="439"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L</a:t>
              </a:r>
              <a:endParaRPr lang="en-US" altLang="zh-CN" sz="2400">
                <a:latin typeface="Times New Roman" panose="02020603050405020304" pitchFamily="18" charset="0"/>
              </a:endParaRPr>
            </a:p>
          </p:txBody>
        </p:sp>
        <p:sp>
          <p:nvSpPr>
            <p:cNvPr id="145" name="Text Box 52"/>
            <p:cNvSpPr txBox="1">
              <a:spLocks noChangeArrowheads="1"/>
            </p:cNvSpPr>
            <p:nvPr/>
          </p:nvSpPr>
          <p:spPr bwMode="auto">
            <a:xfrm>
              <a:off x="3647" y="2112"/>
              <a:ext cx="448"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R</a:t>
              </a:r>
              <a:endParaRPr lang="en-US" altLang="zh-CN" sz="2400">
                <a:latin typeface="Times New Roman" panose="02020603050405020304" pitchFamily="18" charset="0"/>
              </a:endParaRPr>
            </a:p>
          </p:txBody>
        </p:sp>
      </p:grpSp>
      <p:grpSp>
        <p:nvGrpSpPr>
          <p:cNvPr id="146" name="Group 83"/>
          <p:cNvGrpSpPr>
            <a:grpSpLocks/>
          </p:cNvGrpSpPr>
          <p:nvPr/>
        </p:nvGrpSpPr>
        <p:grpSpPr bwMode="auto">
          <a:xfrm>
            <a:off x="8105493" y="2320762"/>
            <a:ext cx="1524000" cy="946150"/>
            <a:chOff x="3216" y="2352"/>
            <a:chExt cx="960" cy="596"/>
          </a:xfrm>
        </p:grpSpPr>
        <p:sp>
          <p:nvSpPr>
            <p:cNvPr id="147" name="AutoShape 54"/>
            <p:cNvSpPr>
              <a:spLocks noChangeArrowheads="1"/>
            </p:cNvSpPr>
            <p:nvPr/>
          </p:nvSpPr>
          <p:spPr bwMode="auto">
            <a:xfrm>
              <a:off x="3312" y="2708"/>
              <a:ext cx="864" cy="240"/>
            </a:xfrm>
            <a:prstGeom prst="rightArrow">
              <a:avLst>
                <a:gd name="adj1" fmla="val 50000"/>
                <a:gd name="adj2" fmla="val 90000"/>
              </a:avLst>
            </a:prstGeom>
            <a:solidFill>
              <a:schemeClr val="accent1"/>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 name="Text Box 55"/>
            <p:cNvSpPr txBox="1">
              <a:spLocks noChangeArrowheads="1"/>
            </p:cNvSpPr>
            <p:nvPr/>
          </p:nvSpPr>
          <p:spPr bwMode="auto">
            <a:xfrm>
              <a:off x="3216" y="2352"/>
              <a:ext cx="9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0000"/>
                  </a:solidFill>
                </a:rPr>
                <a:t>对</a:t>
              </a:r>
              <a:r>
                <a:rPr lang="en-US" altLang="zh-CN" b="1">
                  <a:solidFill>
                    <a:srgbClr val="FF0000"/>
                  </a:solidFill>
                </a:rPr>
                <a:t>A</a:t>
              </a:r>
              <a:r>
                <a:rPr lang="zh-CN" altLang="en-US" b="1">
                  <a:solidFill>
                    <a:srgbClr val="FF0000"/>
                  </a:solidFill>
                </a:rPr>
                <a:t>做情况</a:t>
              </a:r>
              <a:r>
                <a:rPr lang="en-US" altLang="zh-CN" b="1">
                  <a:solidFill>
                    <a:srgbClr val="FF0000"/>
                  </a:solidFill>
                </a:rPr>
                <a:t>(1)</a:t>
              </a:r>
              <a:r>
                <a:rPr lang="zh-CN" altLang="en-US" b="1">
                  <a:solidFill>
                    <a:srgbClr val="FF0000"/>
                  </a:solidFill>
                </a:rPr>
                <a:t>单旋转</a:t>
              </a:r>
            </a:p>
          </p:txBody>
        </p:sp>
      </p:grpSp>
      <p:grpSp>
        <p:nvGrpSpPr>
          <p:cNvPr id="149" name="Group 81"/>
          <p:cNvGrpSpPr>
            <a:grpSpLocks/>
          </p:cNvGrpSpPr>
          <p:nvPr/>
        </p:nvGrpSpPr>
        <p:grpSpPr bwMode="auto">
          <a:xfrm>
            <a:off x="9400894" y="1330162"/>
            <a:ext cx="2566988" cy="2133600"/>
            <a:chOff x="4032" y="1786"/>
            <a:chExt cx="1617" cy="1286"/>
          </a:xfrm>
        </p:grpSpPr>
        <p:sp>
          <p:nvSpPr>
            <p:cNvPr id="150" name="Text Box 74"/>
            <p:cNvSpPr txBox="1">
              <a:spLocks noChangeArrowheads="1"/>
            </p:cNvSpPr>
            <p:nvPr/>
          </p:nvSpPr>
          <p:spPr bwMode="auto">
            <a:xfrm>
              <a:off x="5299" y="2210"/>
              <a:ext cx="350" cy="27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r>
                <a:rPr lang="en-US" altLang="zh-CN" sz="2400" b="1" baseline="-25000">
                  <a:solidFill>
                    <a:srgbClr val="003399"/>
                  </a:solidFill>
                  <a:latin typeface="Times New Roman" panose="02020603050405020304" pitchFamily="18" charset="0"/>
                </a:rPr>
                <a:t>R</a:t>
              </a:r>
            </a:p>
          </p:txBody>
        </p:sp>
        <p:sp>
          <p:nvSpPr>
            <p:cNvPr id="151" name="Text Box 76"/>
            <p:cNvSpPr txBox="1">
              <a:spLocks noChangeArrowheads="1"/>
            </p:cNvSpPr>
            <p:nvPr/>
          </p:nvSpPr>
          <p:spPr bwMode="auto">
            <a:xfrm>
              <a:off x="4032" y="2210"/>
              <a:ext cx="331" cy="27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r>
                <a:rPr lang="en-US" altLang="zh-CN" sz="2400" b="1" baseline="-25000">
                  <a:solidFill>
                    <a:srgbClr val="003399"/>
                  </a:solidFill>
                  <a:latin typeface="Times New Roman" panose="02020603050405020304" pitchFamily="18" charset="0"/>
                </a:rPr>
                <a:t>L</a:t>
              </a:r>
            </a:p>
          </p:txBody>
        </p:sp>
        <p:grpSp>
          <p:nvGrpSpPr>
            <p:cNvPr id="152" name="Group 80"/>
            <p:cNvGrpSpPr>
              <a:grpSpLocks/>
            </p:cNvGrpSpPr>
            <p:nvPr/>
          </p:nvGrpSpPr>
          <p:grpSpPr bwMode="auto">
            <a:xfrm>
              <a:off x="4232" y="1786"/>
              <a:ext cx="1129" cy="1286"/>
              <a:chOff x="4232" y="1671"/>
              <a:chExt cx="1129" cy="1286"/>
            </a:xfrm>
          </p:grpSpPr>
          <p:sp>
            <p:nvSpPr>
              <p:cNvPr id="153" name="Line 57"/>
              <p:cNvSpPr>
                <a:spLocks noChangeShapeType="1"/>
              </p:cNvSpPr>
              <p:nvPr/>
            </p:nvSpPr>
            <p:spPr bwMode="auto">
              <a:xfrm flipH="1">
                <a:off x="4903" y="2181"/>
                <a:ext cx="91" cy="270"/>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 name="Line 61"/>
              <p:cNvSpPr>
                <a:spLocks noChangeShapeType="1"/>
              </p:cNvSpPr>
              <p:nvPr/>
            </p:nvSpPr>
            <p:spPr bwMode="auto">
              <a:xfrm>
                <a:off x="4811" y="1911"/>
                <a:ext cx="428" cy="472"/>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 name="Line 62"/>
              <p:cNvSpPr>
                <a:spLocks noChangeShapeType="1"/>
              </p:cNvSpPr>
              <p:nvPr/>
            </p:nvSpPr>
            <p:spPr bwMode="auto">
              <a:xfrm flipH="1">
                <a:off x="4293" y="1911"/>
                <a:ext cx="427" cy="540"/>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 name="Rectangle 63"/>
              <p:cNvSpPr>
                <a:spLocks noChangeArrowheads="1"/>
              </p:cNvSpPr>
              <p:nvPr/>
            </p:nvSpPr>
            <p:spPr bwMode="auto">
              <a:xfrm>
                <a:off x="5208" y="2383"/>
                <a:ext cx="153" cy="506"/>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157" name="Line 64"/>
              <p:cNvSpPr>
                <a:spLocks noChangeShapeType="1"/>
              </p:cNvSpPr>
              <p:nvPr/>
            </p:nvSpPr>
            <p:spPr bwMode="auto">
              <a:xfrm>
                <a:off x="4567" y="2181"/>
                <a:ext cx="122" cy="236"/>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 name="Oval 65"/>
              <p:cNvSpPr>
                <a:spLocks noChangeArrowheads="1"/>
              </p:cNvSpPr>
              <p:nvPr/>
            </p:nvSpPr>
            <p:spPr bwMode="auto">
              <a:xfrm>
                <a:off x="4476" y="2046"/>
                <a:ext cx="152" cy="168"/>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 name="Oval 66"/>
              <p:cNvSpPr>
                <a:spLocks noChangeArrowheads="1"/>
              </p:cNvSpPr>
              <p:nvPr/>
            </p:nvSpPr>
            <p:spPr bwMode="auto">
              <a:xfrm>
                <a:off x="4689" y="1776"/>
                <a:ext cx="153" cy="169"/>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 name="Rectangle 67"/>
              <p:cNvSpPr>
                <a:spLocks noChangeArrowheads="1"/>
              </p:cNvSpPr>
              <p:nvPr/>
            </p:nvSpPr>
            <p:spPr bwMode="auto">
              <a:xfrm>
                <a:off x="4232" y="2383"/>
                <a:ext cx="152" cy="574"/>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60000"/>
                  </a:lnSpc>
                </a:pPr>
                <a:r>
                  <a:rPr lang="en-US" altLang="zh-CN" sz="2400" b="1" i="1">
                    <a:solidFill>
                      <a:srgbClr val="006666"/>
                    </a:solidFill>
                    <a:latin typeface="Times New Roman" panose="02020603050405020304" pitchFamily="18" charset="0"/>
                  </a:rPr>
                  <a:t>h</a:t>
                </a:r>
                <a:endParaRPr lang="en-US" altLang="zh-CN" sz="2400" b="1" i="1">
                  <a:solidFill>
                    <a:schemeClr val="bg2"/>
                  </a:solidFill>
                  <a:latin typeface="Times New Roman" panose="02020603050405020304" pitchFamily="18" charset="0"/>
                </a:endParaRPr>
              </a:p>
            </p:txBody>
          </p:sp>
          <p:sp>
            <p:nvSpPr>
              <p:cNvPr id="161" name="Text Box 68"/>
              <p:cNvSpPr txBox="1">
                <a:spLocks noChangeArrowheads="1"/>
              </p:cNvSpPr>
              <p:nvPr/>
            </p:nvSpPr>
            <p:spPr bwMode="auto">
              <a:xfrm>
                <a:off x="5078" y="1961"/>
                <a:ext cx="257" cy="27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A</a:t>
                </a:r>
                <a:endParaRPr lang="en-US" altLang="zh-CN" sz="2400">
                  <a:latin typeface="Times New Roman" panose="02020603050405020304" pitchFamily="18" charset="0"/>
                </a:endParaRPr>
              </a:p>
            </p:txBody>
          </p:sp>
          <p:sp>
            <p:nvSpPr>
              <p:cNvPr id="162" name="Rectangle 69"/>
              <p:cNvSpPr>
                <a:spLocks noChangeArrowheads="1"/>
              </p:cNvSpPr>
              <p:nvPr/>
            </p:nvSpPr>
            <p:spPr bwMode="auto">
              <a:xfrm>
                <a:off x="4598" y="2383"/>
                <a:ext cx="152" cy="540"/>
              </a:xfrm>
              <a:prstGeom prst="rect">
                <a:avLst/>
              </a:prstGeom>
              <a:solidFill>
                <a:schemeClr val="folHlink"/>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b="1" i="1">
                  <a:solidFill>
                    <a:schemeClr val="bg2"/>
                  </a:solidFill>
                  <a:latin typeface="Times New Roman" panose="02020603050405020304" pitchFamily="18" charset="0"/>
                </a:endParaRPr>
              </a:p>
            </p:txBody>
          </p:sp>
          <p:sp>
            <p:nvSpPr>
              <p:cNvPr id="163" name="Oval 70"/>
              <p:cNvSpPr>
                <a:spLocks noChangeArrowheads="1"/>
              </p:cNvSpPr>
              <p:nvPr/>
            </p:nvSpPr>
            <p:spPr bwMode="auto">
              <a:xfrm>
                <a:off x="4933" y="2046"/>
                <a:ext cx="153" cy="168"/>
              </a:xfrm>
              <a:prstGeom prst="ellipse">
                <a:avLst/>
              </a:prstGeom>
              <a:solidFill>
                <a:srgbClr val="99FF99"/>
              </a:solidFill>
              <a:ln w="2857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 name="Rectangle 71"/>
              <p:cNvSpPr>
                <a:spLocks noChangeArrowheads="1"/>
              </p:cNvSpPr>
              <p:nvPr/>
            </p:nvSpPr>
            <p:spPr bwMode="auto">
              <a:xfrm>
                <a:off x="4842" y="2383"/>
                <a:ext cx="152" cy="371"/>
              </a:xfrm>
              <a:prstGeom prst="rect">
                <a:avLst/>
              </a:prstGeom>
              <a:solidFill>
                <a:srgbClr val="99FF99"/>
              </a:solidFill>
              <a:ln w="285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50000"/>
                  </a:lnSpc>
                </a:pPr>
                <a:endParaRPr lang="zh-CN" altLang="zh-CN" sz="2400" b="1" i="1">
                  <a:solidFill>
                    <a:schemeClr val="bg2"/>
                  </a:solidFill>
                  <a:latin typeface="Times New Roman" panose="02020603050405020304" pitchFamily="18" charset="0"/>
                </a:endParaRPr>
              </a:p>
            </p:txBody>
          </p:sp>
          <p:sp>
            <p:nvSpPr>
              <p:cNvPr id="165" name="Text Box 72"/>
              <p:cNvSpPr txBox="1">
                <a:spLocks noChangeArrowheads="1"/>
              </p:cNvSpPr>
              <p:nvPr/>
            </p:nvSpPr>
            <p:spPr bwMode="auto">
              <a:xfrm>
                <a:off x="4848" y="2501"/>
                <a:ext cx="386"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r>
                  <a:rPr kumimoji="1" lang="en-US" altLang="zh-CN" sz="24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166" name="Text Box 73"/>
              <p:cNvSpPr txBox="1">
                <a:spLocks noChangeArrowheads="1"/>
              </p:cNvSpPr>
              <p:nvPr/>
            </p:nvSpPr>
            <p:spPr bwMode="auto">
              <a:xfrm>
                <a:off x="4597" y="2568"/>
                <a:ext cx="224"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167" name="Text Box 75"/>
              <p:cNvSpPr txBox="1">
                <a:spLocks noChangeArrowheads="1"/>
              </p:cNvSpPr>
              <p:nvPr/>
            </p:nvSpPr>
            <p:spPr bwMode="auto">
              <a:xfrm>
                <a:off x="4537" y="1671"/>
                <a:ext cx="255"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168" name="Text Box 77"/>
              <p:cNvSpPr txBox="1">
                <a:spLocks noChangeArrowheads="1"/>
              </p:cNvSpPr>
              <p:nvPr/>
            </p:nvSpPr>
            <p:spPr bwMode="auto">
              <a:xfrm>
                <a:off x="4284" y="1961"/>
                <a:ext cx="246" cy="27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B</a:t>
                </a:r>
                <a:endParaRPr lang="en-US" altLang="zh-CN" sz="2400">
                  <a:latin typeface="Times New Roman" panose="02020603050405020304" pitchFamily="18" charset="0"/>
                </a:endParaRPr>
              </a:p>
            </p:txBody>
          </p:sp>
          <p:sp>
            <p:nvSpPr>
              <p:cNvPr id="169" name="Text Box 78"/>
              <p:cNvSpPr txBox="1">
                <a:spLocks noChangeArrowheads="1"/>
              </p:cNvSpPr>
              <p:nvPr/>
            </p:nvSpPr>
            <p:spPr bwMode="auto">
              <a:xfrm>
                <a:off x="4464" y="2161"/>
                <a:ext cx="396" cy="27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L</a:t>
                </a:r>
              </a:p>
            </p:txBody>
          </p:sp>
          <p:sp>
            <p:nvSpPr>
              <p:cNvPr id="170" name="Text Box 79"/>
              <p:cNvSpPr txBox="1">
                <a:spLocks noChangeArrowheads="1"/>
              </p:cNvSpPr>
              <p:nvPr/>
            </p:nvSpPr>
            <p:spPr bwMode="auto">
              <a:xfrm>
                <a:off x="4764" y="2161"/>
                <a:ext cx="350" cy="27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3399"/>
                    </a:solidFill>
                    <a:latin typeface="Times New Roman" panose="02020603050405020304" pitchFamily="18" charset="0"/>
                  </a:rPr>
                  <a:t>C</a:t>
                </a:r>
                <a:r>
                  <a:rPr lang="en-US" altLang="zh-CN" sz="2400" b="1" baseline="-25000">
                    <a:solidFill>
                      <a:srgbClr val="003399"/>
                    </a:solidFill>
                    <a:latin typeface="Times New Roman" panose="02020603050405020304" pitchFamily="18" charset="0"/>
                  </a:rPr>
                  <a:t>R</a:t>
                </a:r>
              </a:p>
            </p:txBody>
          </p:sp>
        </p:grpSp>
      </p:grpSp>
    </p:spTree>
    <p:extLst>
      <p:ext uri="{BB962C8B-B14F-4D97-AF65-F5344CB8AC3E}">
        <p14:creationId xmlns:p14="http://schemas.microsoft.com/office/powerpoint/2010/main" val="417754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blinds(horizontal)">
                                      <p:cBhvr>
                                        <p:cTn id="7" dur="500"/>
                                        <p:tgtEl>
                                          <p:spTgt spid="37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891">
                                            <p:txEl>
                                              <p:pRg st="1" end="1"/>
                                            </p:txEl>
                                          </p:spTgt>
                                        </p:tgtEl>
                                        <p:attrNameLst>
                                          <p:attrName>style.visibility</p:attrName>
                                        </p:attrNameLst>
                                      </p:cBhvr>
                                      <p:to>
                                        <p:strVal val="visible"/>
                                      </p:to>
                                    </p:set>
                                    <p:animEffect transition="in" filter="blinds(horizontal)">
                                      <p:cBhvr>
                                        <p:cTn id="12" dur="500"/>
                                        <p:tgtEl>
                                          <p:spTgt spid="378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891">
                                            <p:txEl>
                                              <p:pRg st="2" end="2"/>
                                            </p:txEl>
                                          </p:spTgt>
                                        </p:tgtEl>
                                        <p:attrNameLst>
                                          <p:attrName>style.visibility</p:attrName>
                                        </p:attrNameLst>
                                      </p:cBhvr>
                                      <p:to>
                                        <p:strVal val="visible"/>
                                      </p:to>
                                    </p:set>
                                    <p:animEffect transition="in" filter="blinds(horizontal)">
                                      <p:cBhvr>
                                        <p:cTn id="17" dur="500"/>
                                        <p:tgtEl>
                                          <p:spTgt spid="378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9"/>
                                        </p:tgtEl>
                                        <p:attrNameLst>
                                          <p:attrName>style.visibility</p:attrName>
                                        </p:attrNameLst>
                                      </p:cBhvr>
                                      <p:to>
                                        <p:strVal val="visible"/>
                                      </p:to>
                                    </p:set>
                                    <p:animEffect transition="in" filter="blinds(horizontal)">
                                      <p:cBhvr>
                                        <p:cTn id="27" dur="500"/>
                                        <p:tgtEl>
                                          <p:spTgt spid="9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1"/>
                                        </p:tgtEl>
                                        <p:attrNameLst>
                                          <p:attrName>style.visibility</p:attrName>
                                        </p:attrNameLst>
                                      </p:cBhvr>
                                      <p:to>
                                        <p:strVal val="visible"/>
                                      </p:to>
                                    </p:set>
                                    <p:animEffect transition="in" filter="blinds(horizontal)">
                                      <p:cBhvr>
                                        <p:cTn id="32" dur="500"/>
                                        <p:tgtEl>
                                          <p:spTgt spid="12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4"/>
                                        </p:tgtEl>
                                        <p:attrNameLst>
                                          <p:attrName>style.visibility</p:attrName>
                                        </p:attrNameLst>
                                      </p:cBhvr>
                                      <p:to>
                                        <p:strVal val="visible"/>
                                      </p:to>
                                    </p:set>
                                    <p:animEffect transition="in" filter="blinds(horizontal)">
                                      <p:cBhvr>
                                        <p:cTn id="37" dur="500"/>
                                        <p:tgtEl>
                                          <p:spTgt spid="12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46"/>
                                        </p:tgtEl>
                                        <p:attrNameLst>
                                          <p:attrName>style.visibility</p:attrName>
                                        </p:attrNameLst>
                                      </p:cBhvr>
                                      <p:to>
                                        <p:strVal val="visible"/>
                                      </p:to>
                                    </p:set>
                                    <p:animEffect transition="in" filter="blinds(horizontal)">
                                      <p:cBhvr>
                                        <p:cTn id="42" dur="500"/>
                                        <p:tgtEl>
                                          <p:spTgt spid="14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49"/>
                                        </p:tgtEl>
                                        <p:attrNameLst>
                                          <p:attrName>style.visibility</p:attrName>
                                        </p:attrNameLst>
                                      </p:cBhvr>
                                      <p:to>
                                        <p:strVal val="visible"/>
                                      </p:to>
                                    </p:set>
                                    <p:animEffect transition="in" filter="blinds(horizontal)">
                                      <p:cBhvr>
                                        <p:cTn id="47"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b="1" dirty="0"/>
              <a:t>AVL</a:t>
            </a:r>
            <a:r>
              <a:rPr lang="zh-CN" altLang="en-US" b="1" dirty="0"/>
              <a:t>树     插入</a:t>
            </a:r>
            <a:r>
              <a:rPr lang="zh-CN" altLang="en-US" b="1" dirty="0" smtClean="0"/>
              <a:t>操作  插入程序</a:t>
            </a:r>
            <a:endParaRPr lang="zh-CN" altLang="en-US" dirty="0"/>
          </a:p>
        </p:txBody>
      </p:sp>
      <p:sp>
        <p:nvSpPr>
          <p:cNvPr id="2" name="文本框 1"/>
          <p:cNvSpPr txBox="1"/>
          <p:nvPr/>
        </p:nvSpPr>
        <p:spPr>
          <a:xfrm>
            <a:off x="548746" y="1439028"/>
            <a:ext cx="10182007" cy="5324535"/>
          </a:xfrm>
          <a:prstGeom prst="rect">
            <a:avLst/>
          </a:prstGeom>
          <a:noFill/>
        </p:spPr>
        <p:txBody>
          <a:bodyPr wrap="square" rtlCol="0">
            <a:spAutoFit/>
          </a:bodyPr>
          <a:lstStyle/>
          <a:p>
            <a:r>
              <a:rPr lang="en-US" altLang="zh-CN" sz="2000" dirty="0" err="1" smtClean="0"/>
              <a:t>int</a:t>
            </a:r>
            <a:r>
              <a:rPr lang="en-US" altLang="zh-CN" sz="2000" dirty="0" smtClean="0"/>
              <a:t> insert(</a:t>
            </a:r>
            <a:r>
              <a:rPr lang="en-US" altLang="zh-CN" sz="2000" dirty="0" err="1" smtClean="0"/>
              <a:t>int</a:t>
            </a:r>
            <a:r>
              <a:rPr lang="en-US" altLang="zh-CN" sz="2000" dirty="0" smtClean="0"/>
              <a:t> </a:t>
            </a:r>
            <a:r>
              <a:rPr lang="en-US" altLang="zh-CN" sz="2000" dirty="0" err="1" smtClean="0"/>
              <a:t>k,int</a:t>
            </a:r>
            <a:r>
              <a:rPr lang="en-US" altLang="zh-CN" sz="2000" dirty="0" smtClean="0"/>
              <a:t> </a:t>
            </a:r>
            <a:r>
              <a:rPr lang="en-US" altLang="zh-CN" sz="2000" dirty="0" err="1" smtClean="0"/>
              <a:t>rt</a:t>
            </a:r>
            <a:r>
              <a:rPr lang="en-US" altLang="zh-CN" sz="2000" dirty="0" smtClean="0"/>
              <a:t>){</a:t>
            </a:r>
          </a:p>
          <a:p>
            <a:r>
              <a:rPr lang="en-US" altLang="zh-CN" sz="2000" dirty="0" smtClean="0"/>
              <a:t>	if(</a:t>
            </a:r>
            <a:r>
              <a:rPr lang="en-US" altLang="zh-CN" sz="2000" dirty="0" err="1" smtClean="0"/>
              <a:t>rt</a:t>
            </a:r>
            <a:r>
              <a:rPr lang="en-US" altLang="zh-CN" sz="2000" dirty="0" smtClean="0"/>
              <a:t>==0)</a:t>
            </a:r>
          </a:p>
          <a:p>
            <a:r>
              <a:rPr lang="en-US" altLang="zh-CN" sz="2000" dirty="0"/>
              <a:t>	</a:t>
            </a:r>
            <a:r>
              <a:rPr lang="en-US" altLang="zh-CN" sz="2000" dirty="0" smtClean="0"/>
              <a:t>	</a:t>
            </a:r>
            <a:r>
              <a:rPr lang="en-US" altLang="zh-CN" sz="2000" dirty="0" err="1" smtClean="0"/>
              <a:t>rt</a:t>
            </a:r>
            <a:r>
              <a:rPr lang="en-US" altLang="zh-CN" sz="2000" dirty="0" smtClean="0"/>
              <a:t>=</a:t>
            </a:r>
            <a:r>
              <a:rPr lang="en-US" altLang="zh-CN" sz="2000" dirty="0" err="1" smtClean="0"/>
              <a:t>newNode</a:t>
            </a:r>
            <a:r>
              <a:rPr lang="en-US" altLang="zh-CN" sz="2000" dirty="0" smtClean="0"/>
              <a:t>(k);</a:t>
            </a:r>
            <a:endParaRPr lang="en-US" altLang="zh-CN" sz="2000" dirty="0" smtClean="0"/>
          </a:p>
          <a:p>
            <a:r>
              <a:rPr lang="en-US" altLang="zh-CN" sz="2000" dirty="0"/>
              <a:t>	</a:t>
            </a:r>
            <a:r>
              <a:rPr lang="en-US" altLang="zh-CN" sz="2000" dirty="0" smtClean="0"/>
              <a:t>else if( k&lt; no[</a:t>
            </a:r>
            <a:r>
              <a:rPr lang="en-US" altLang="zh-CN" sz="2000" dirty="0" err="1" smtClean="0"/>
              <a:t>rt</a:t>
            </a:r>
            <a:r>
              <a:rPr lang="en-US" altLang="zh-CN" sz="2000" dirty="0" smtClean="0"/>
              <a:t>].key ){</a:t>
            </a:r>
          </a:p>
          <a:p>
            <a:r>
              <a:rPr lang="en-US" altLang="zh-CN" sz="2000" dirty="0"/>
              <a:t>	</a:t>
            </a:r>
            <a:r>
              <a:rPr lang="en-US" altLang="zh-CN" sz="2000" dirty="0" smtClean="0"/>
              <a:t>	no[</a:t>
            </a:r>
            <a:r>
              <a:rPr lang="en-US" altLang="zh-CN" sz="2000" dirty="0" err="1" smtClean="0"/>
              <a:t>rt</a:t>
            </a:r>
            <a:r>
              <a:rPr lang="en-US" altLang="zh-CN" sz="2000" dirty="0" smtClean="0"/>
              <a:t>].left=insert(</a:t>
            </a:r>
            <a:r>
              <a:rPr lang="en-US" altLang="zh-CN" sz="2000" dirty="0" err="1" smtClean="0"/>
              <a:t>k,no</a:t>
            </a:r>
            <a:r>
              <a:rPr lang="en-US" altLang="zh-CN" sz="2000" dirty="0" smtClean="0"/>
              <a:t>[</a:t>
            </a:r>
            <a:r>
              <a:rPr lang="en-US" altLang="zh-CN" sz="2000" dirty="0" err="1" smtClean="0"/>
              <a:t>rt</a:t>
            </a:r>
            <a:r>
              <a:rPr lang="en-US" altLang="zh-CN" sz="2000" dirty="0" smtClean="0"/>
              <a:t>].left);</a:t>
            </a:r>
          </a:p>
          <a:p>
            <a:r>
              <a:rPr lang="en-US" altLang="zh-CN" sz="2000" dirty="0"/>
              <a:t>	</a:t>
            </a:r>
            <a:r>
              <a:rPr lang="en-US" altLang="zh-CN" sz="2000" dirty="0" smtClean="0"/>
              <a:t>	if( h(no[</a:t>
            </a:r>
            <a:r>
              <a:rPr lang="en-US" altLang="zh-CN" sz="2000" dirty="0" err="1" smtClean="0"/>
              <a:t>rt</a:t>
            </a:r>
            <a:r>
              <a:rPr lang="en-US" altLang="zh-CN" sz="2000" dirty="0" smtClean="0"/>
              <a:t>].left)-h(no[</a:t>
            </a:r>
            <a:r>
              <a:rPr lang="en-US" altLang="zh-CN" sz="2000" dirty="0" err="1" smtClean="0"/>
              <a:t>rt</a:t>
            </a:r>
            <a:r>
              <a:rPr lang="en-US" altLang="zh-CN" sz="2000" dirty="0" smtClean="0"/>
              <a:t>].right) )==2 )</a:t>
            </a:r>
          </a:p>
          <a:p>
            <a:r>
              <a:rPr lang="en-US" altLang="zh-CN" sz="2000" dirty="0"/>
              <a:t>	</a:t>
            </a:r>
            <a:r>
              <a:rPr lang="en-US" altLang="zh-CN" sz="2000" dirty="0" smtClean="0"/>
              <a:t>		if(k&lt;no[ no[</a:t>
            </a:r>
            <a:r>
              <a:rPr lang="en-US" altLang="zh-CN" sz="2000" dirty="0" err="1" smtClean="0"/>
              <a:t>rt</a:t>
            </a:r>
            <a:r>
              <a:rPr lang="en-US" altLang="zh-CN" sz="2000" dirty="0" smtClean="0"/>
              <a:t>].left ] .key </a:t>
            </a:r>
            <a:r>
              <a:rPr lang="en-US" altLang="zh-CN" sz="2000" dirty="0"/>
              <a:t>) </a:t>
            </a:r>
            <a:r>
              <a:rPr lang="en-US" altLang="zh-CN" sz="2000" dirty="0" err="1" smtClean="0"/>
              <a:t>rt</a:t>
            </a:r>
            <a:r>
              <a:rPr lang="en-US" altLang="zh-CN" sz="2000" dirty="0" smtClean="0"/>
              <a:t>=</a:t>
            </a:r>
            <a:r>
              <a:rPr lang="en-US" altLang="zh-CN" sz="2000" dirty="0" err="1" smtClean="0"/>
              <a:t>SingleRotateWithLeft</a:t>
            </a:r>
            <a:r>
              <a:rPr lang="en-US" altLang="zh-CN" sz="2000" dirty="0" smtClean="0"/>
              <a:t>(</a:t>
            </a:r>
            <a:r>
              <a:rPr lang="en-US" altLang="zh-CN" sz="2000" dirty="0" err="1" smtClean="0"/>
              <a:t>rt</a:t>
            </a:r>
            <a:r>
              <a:rPr lang="en-US" altLang="zh-CN" sz="2000" dirty="0" smtClean="0"/>
              <a:t>);</a:t>
            </a:r>
          </a:p>
          <a:p>
            <a:r>
              <a:rPr lang="en-US" altLang="zh-CN" sz="2000" dirty="0"/>
              <a:t>	</a:t>
            </a:r>
            <a:r>
              <a:rPr lang="en-US" altLang="zh-CN" sz="2000" dirty="0" smtClean="0"/>
              <a:t>		else </a:t>
            </a:r>
            <a:r>
              <a:rPr lang="en-US" altLang="zh-CN" sz="2000" dirty="0" err="1" smtClean="0"/>
              <a:t>rt</a:t>
            </a:r>
            <a:r>
              <a:rPr lang="en-US" altLang="zh-CN" sz="2000" dirty="0" smtClean="0"/>
              <a:t>=</a:t>
            </a:r>
            <a:r>
              <a:rPr lang="en-US" altLang="zh-CN" sz="2000" dirty="0"/>
              <a:t> </a:t>
            </a:r>
            <a:r>
              <a:rPr lang="en-US" altLang="zh-CN" sz="2000" dirty="0" err="1"/>
              <a:t>D</a:t>
            </a:r>
            <a:r>
              <a:rPr lang="en-US" altLang="zh-CN" sz="2000" dirty="0" err="1" smtClean="0"/>
              <a:t>oubleRotateWithLeft</a:t>
            </a:r>
            <a:r>
              <a:rPr lang="en-US" altLang="zh-CN" sz="2000" dirty="0" smtClean="0"/>
              <a:t>(</a:t>
            </a:r>
            <a:r>
              <a:rPr lang="en-US" altLang="zh-CN" sz="2000" dirty="0" err="1" smtClean="0"/>
              <a:t>rt</a:t>
            </a:r>
            <a:r>
              <a:rPr lang="en-US" altLang="zh-CN" sz="2000" dirty="0" smtClean="0"/>
              <a:t>)</a:t>
            </a:r>
          </a:p>
          <a:p>
            <a:r>
              <a:rPr lang="en-US" altLang="zh-CN" sz="2000" dirty="0" smtClean="0"/>
              <a:t>	}else if( k &gt; </a:t>
            </a:r>
            <a:r>
              <a:rPr lang="en-US" altLang="zh-CN" sz="2000" dirty="0"/>
              <a:t>no[</a:t>
            </a:r>
            <a:r>
              <a:rPr lang="en-US" altLang="zh-CN" sz="2000" dirty="0" err="1"/>
              <a:t>rt</a:t>
            </a:r>
            <a:r>
              <a:rPr lang="en-US" altLang="zh-CN" sz="2000" dirty="0"/>
              <a:t>].</a:t>
            </a:r>
            <a:r>
              <a:rPr lang="en-US" altLang="zh-CN" sz="2000" dirty="0" smtClean="0"/>
              <a:t>key){</a:t>
            </a:r>
          </a:p>
          <a:p>
            <a:r>
              <a:rPr lang="en-US" altLang="zh-CN" sz="2000" dirty="0" smtClean="0"/>
              <a:t>		</a:t>
            </a:r>
            <a:r>
              <a:rPr lang="en-US" altLang="zh-CN" sz="2000" dirty="0"/>
              <a:t>no[</a:t>
            </a:r>
            <a:r>
              <a:rPr lang="en-US" altLang="zh-CN" sz="2000" dirty="0" err="1"/>
              <a:t>rt</a:t>
            </a:r>
            <a:r>
              <a:rPr lang="en-US" altLang="zh-CN" sz="2000" dirty="0" smtClean="0"/>
              <a:t>].right=insert(</a:t>
            </a:r>
            <a:r>
              <a:rPr lang="en-US" altLang="zh-CN" sz="2000" dirty="0" err="1" smtClean="0"/>
              <a:t>k,no</a:t>
            </a:r>
            <a:r>
              <a:rPr lang="en-US" altLang="zh-CN" sz="2000" dirty="0" smtClean="0"/>
              <a:t>[</a:t>
            </a:r>
            <a:r>
              <a:rPr lang="en-US" altLang="zh-CN" sz="2000" dirty="0" err="1" smtClean="0"/>
              <a:t>rt</a:t>
            </a:r>
            <a:r>
              <a:rPr lang="en-US" altLang="zh-CN" sz="2000" dirty="0" smtClean="0"/>
              <a:t>].right);</a:t>
            </a:r>
            <a:endParaRPr lang="en-US" altLang="zh-CN" sz="2000" dirty="0"/>
          </a:p>
          <a:p>
            <a:r>
              <a:rPr lang="en-US" altLang="zh-CN" sz="2000" dirty="0"/>
              <a:t>		if( h(no[</a:t>
            </a:r>
            <a:r>
              <a:rPr lang="en-US" altLang="zh-CN" sz="2000" dirty="0" err="1"/>
              <a:t>rt</a:t>
            </a:r>
            <a:r>
              <a:rPr lang="en-US" altLang="zh-CN" sz="2000" dirty="0" smtClean="0"/>
              <a:t>].right)-</a:t>
            </a:r>
            <a:r>
              <a:rPr lang="en-US" altLang="zh-CN" sz="2000" dirty="0"/>
              <a:t>h(no[</a:t>
            </a:r>
            <a:r>
              <a:rPr lang="en-US" altLang="zh-CN" sz="2000" dirty="0" err="1"/>
              <a:t>rt</a:t>
            </a:r>
            <a:r>
              <a:rPr lang="en-US" altLang="zh-CN" sz="2000" dirty="0" smtClean="0"/>
              <a:t>].left) </a:t>
            </a:r>
            <a:r>
              <a:rPr lang="en-US" altLang="zh-CN" sz="2000" dirty="0"/>
              <a:t>)==2 )</a:t>
            </a:r>
          </a:p>
          <a:p>
            <a:r>
              <a:rPr lang="en-US" altLang="zh-CN" sz="2000" dirty="0"/>
              <a:t>			</a:t>
            </a:r>
            <a:r>
              <a:rPr lang="en-US" altLang="zh-CN" sz="2000" dirty="0" smtClean="0"/>
              <a:t>if(k &gt; no</a:t>
            </a:r>
            <a:r>
              <a:rPr lang="en-US" altLang="zh-CN" sz="2000" dirty="0"/>
              <a:t>[ no[</a:t>
            </a:r>
            <a:r>
              <a:rPr lang="en-US" altLang="zh-CN" sz="2000" dirty="0" err="1"/>
              <a:t>rt</a:t>
            </a:r>
            <a:r>
              <a:rPr lang="en-US" altLang="zh-CN" sz="2000" dirty="0" smtClean="0"/>
              <a:t>].right </a:t>
            </a:r>
            <a:r>
              <a:rPr lang="en-US" altLang="zh-CN" sz="2000" dirty="0"/>
              <a:t>] .key ) </a:t>
            </a:r>
            <a:r>
              <a:rPr lang="en-US" altLang="zh-CN" sz="2000" dirty="0" err="1" smtClean="0"/>
              <a:t>rt</a:t>
            </a:r>
            <a:r>
              <a:rPr lang="en-US" altLang="zh-CN" sz="2000" dirty="0" smtClean="0"/>
              <a:t>=</a:t>
            </a:r>
            <a:r>
              <a:rPr lang="en-US" altLang="zh-CN" sz="2000" dirty="0" err="1" smtClean="0"/>
              <a:t>SingleRotateWithRight</a:t>
            </a:r>
            <a:r>
              <a:rPr lang="en-US" altLang="zh-CN" sz="2000" dirty="0" smtClean="0"/>
              <a:t>(</a:t>
            </a:r>
            <a:r>
              <a:rPr lang="en-US" altLang="zh-CN" sz="2000" dirty="0" err="1" smtClean="0"/>
              <a:t>rt</a:t>
            </a:r>
            <a:r>
              <a:rPr lang="en-US" altLang="zh-CN" sz="2000" dirty="0"/>
              <a:t>);</a:t>
            </a:r>
          </a:p>
          <a:p>
            <a:r>
              <a:rPr lang="en-US" altLang="zh-CN" sz="2000" dirty="0"/>
              <a:t>			else </a:t>
            </a:r>
            <a:r>
              <a:rPr lang="en-US" altLang="zh-CN" sz="2000" dirty="0" err="1" smtClean="0"/>
              <a:t>rt</a:t>
            </a:r>
            <a:r>
              <a:rPr lang="en-US" altLang="zh-CN" sz="2000" dirty="0"/>
              <a:t>= </a:t>
            </a:r>
            <a:r>
              <a:rPr lang="en-US" altLang="zh-CN" sz="2000" dirty="0" err="1" smtClean="0"/>
              <a:t>DoubleRotateWithRight</a:t>
            </a:r>
            <a:r>
              <a:rPr lang="en-US" altLang="zh-CN" sz="2000" dirty="0" smtClean="0"/>
              <a:t>(</a:t>
            </a:r>
            <a:r>
              <a:rPr lang="en-US" altLang="zh-CN" sz="2000" dirty="0" err="1" smtClean="0"/>
              <a:t>rt</a:t>
            </a:r>
            <a:r>
              <a:rPr lang="en-US" altLang="zh-CN" sz="2000" dirty="0" smtClean="0"/>
              <a:t>)</a:t>
            </a:r>
            <a:endParaRPr lang="en-US" altLang="zh-CN" sz="2000" dirty="0"/>
          </a:p>
          <a:p>
            <a:r>
              <a:rPr lang="en-US" altLang="zh-CN" sz="2000" dirty="0" smtClean="0"/>
              <a:t>	}</a:t>
            </a:r>
          </a:p>
          <a:p>
            <a:r>
              <a:rPr lang="en-US" altLang="zh-CN" sz="2000" dirty="0"/>
              <a:t>	</a:t>
            </a:r>
            <a:r>
              <a:rPr lang="en-US" altLang="zh-CN" sz="2000" dirty="0" smtClean="0"/>
              <a:t>no[</a:t>
            </a:r>
            <a:r>
              <a:rPr lang="en-US" altLang="zh-CN" sz="2000" dirty="0" err="1" smtClean="0"/>
              <a:t>rt</a:t>
            </a:r>
            <a:r>
              <a:rPr lang="en-US" altLang="zh-CN" sz="2000" dirty="0" smtClean="0"/>
              <a:t>].height = max ( h( no[</a:t>
            </a:r>
            <a:r>
              <a:rPr lang="en-US" altLang="zh-CN" sz="2000" dirty="0" err="1" smtClean="0"/>
              <a:t>rt</a:t>
            </a:r>
            <a:r>
              <a:rPr lang="en-US" altLang="zh-CN" sz="2000" dirty="0" smtClean="0"/>
              <a:t>].left ), h( no[</a:t>
            </a:r>
            <a:r>
              <a:rPr lang="en-US" altLang="zh-CN" sz="2000" dirty="0" err="1" smtClean="0"/>
              <a:t>rt</a:t>
            </a:r>
            <a:r>
              <a:rPr lang="en-US" altLang="zh-CN" sz="2000" dirty="0" smtClean="0"/>
              <a:t>].right ) ) +1;</a:t>
            </a:r>
          </a:p>
          <a:p>
            <a:r>
              <a:rPr lang="en-US" altLang="zh-CN" sz="2000" dirty="0"/>
              <a:t>	</a:t>
            </a:r>
            <a:r>
              <a:rPr lang="en-US" altLang="zh-CN" sz="2000" dirty="0" smtClean="0"/>
              <a:t>return </a:t>
            </a:r>
            <a:r>
              <a:rPr lang="en-US" altLang="zh-CN" sz="2000" dirty="0" err="1" smtClean="0"/>
              <a:t>rt</a:t>
            </a:r>
            <a:r>
              <a:rPr lang="en-US" altLang="zh-CN" sz="2000" dirty="0" smtClean="0"/>
              <a:t>;</a:t>
            </a:r>
            <a:endParaRPr lang="en-US" altLang="zh-CN" sz="2000" dirty="0"/>
          </a:p>
          <a:p>
            <a:r>
              <a:rPr lang="en-US" altLang="zh-CN" sz="2000" dirty="0" smtClean="0"/>
              <a:t>}</a:t>
            </a:r>
            <a:endParaRPr lang="zh-CN" altLang="en-US" sz="2000" dirty="0"/>
          </a:p>
        </p:txBody>
      </p:sp>
      <p:sp>
        <p:nvSpPr>
          <p:cNvPr id="4" name="文本框 3"/>
          <p:cNvSpPr txBox="1"/>
          <p:nvPr/>
        </p:nvSpPr>
        <p:spPr>
          <a:xfrm>
            <a:off x="9776011" y="5360894"/>
            <a:ext cx="2160494" cy="129266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b="1" dirty="0" smtClean="0"/>
              <a:t>思考：</a:t>
            </a:r>
            <a:endParaRPr lang="en-US" altLang="zh-CN" sz="2400" b="1" dirty="0" smtClean="0"/>
          </a:p>
          <a:p>
            <a:r>
              <a:rPr lang="zh-CN" altLang="en-US" dirty="0" smtClean="0"/>
              <a:t>该代码对于</a:t>
            </a:r>
            <a:r>
              <a:rPr lang="zh-CN" altLang="en-US" b="1" dirty="0" smtClean="0">
                <a:solidFill>
                  <a:schemeClr val="accent2"/>
                </a:solidFill>
              </a:rPr>
              <a:t>重复</a:t>
            </a:r>
            <a:r>
              <a:rPr lang="zh-CN" altLang="en-US" dirty="0" smtClean="0"/>
              <a:t>出现的元素做了什么处理？</a:t>
            </a:r>
            <a:endParaRPr lang="zh-CN" altLang="en-US" dirty="0"/>
          </a:p>
        </p:txBody>
      </p:sp>
      <p:sp>
        <p:nvSpPr>
          <p:cNvPr id="3" name="文本框 2"/>
          <p:cNvSpPr txBox="1"/>
          <p:nvPr/>
        </p:nvSpPr>
        <p:spPr>
          <a:xfrm>
            <a:off x="6754905" y="1439028"/>
            <a:ext cx="5181600" cy="1477328"/>
          </a:xfrm>
          <a:prstGeom prst="rect">
            <a:avLst/>
          </a:prstGeom>
          <a:noFill/>
        </p:spPr>
        <p:txBody>
          <a:bodyPr wrap="square" rtlCol="0">
            <a:spAutoFit/>
          </a:bodyPr>
          <a:lstStyle/>
          <a:p>
            <a:r>
              <a:rPr lang="en-US" altLang="zh-CN" dirty="0" err="1"/>
              <a:t>i</a:t>
            </a:r>
            <a:r>
              <a:rPr lang="en-US" altLang="zh-CN" dirty="0" err="1" smtClean="0"/>
              <a:t>nt</a:t>
            </a:r>
            <a:r>
              <a:rPr lang="en-US" altLang="zh-CN" dirty="0" smtClean="0"/>
              <a:t> </a:t>
            </a:r>
            <a:r>
              <a:rPr lang="en-US" altLang="zh-CN" dirty="0" err="1" smtClean="0"/>
              <a:t>newNode</a:t>
            </a:r>
            <a:r>
              <a:rPr lang="en-US" altLang="zh-CN" dirty="0" smtClean="0"/>
              <a:t>(</a:t>
            </a:r>
            <a:r>
              <a:rPr lang="en-US" altLang="zh-CN" dirty="0" err="1" smtClean="0"/>
              <a:t>int</a:t>
            </a:r>
            <a:r>
              <a:rPr lang="en-US" altLang="zh-CN" dirty="0" smtClean="0"/>
              <a:t> k){</a:t>
            </a:r>
          </a:p>
          <a:p>
            <a:r>
              <a:rPr lang="en-US" altLang="zh-CN" dirty="0" smtClean="0"/>
              <a:t>	n[</a:t>
            </a:r>
            <a:r>
              <a:rPr lang="en-US" altLang="zh-CN" dirty="0" err="1" smtClean="0"/>
              <a:t>cnt</a:t>
            </a:r>
            <a:r>
              <a:rPr lang="en-US" altLang="zh-CN" dirty="0" smtClean="0"/>
              <a:t>].height=n[</a:t>
            </a:r>
            <a:r>
              <a:rPr lang="en-US" altLang="zh-CN" dirty="0" err="1" smtClean="0"/>
              <a:t>cnt</a:t>
            </a:r>
            <a:r>
              <a:rPr lang="en-US" altLang="zh-CN" dirty="0" smtClean="0"/>
              <a:t>].left=n[</a:t>
            </a:r>
            <a:r>
              <a:rPr lang="en-US" altLang="zh-CN" dirty="0" err="1" smtClean="0"/>
              <a:t>cnt</a:t>
            </a:r>
            <a:r>
              <a:rPr lang="en-US" altLang="zh-CN" dirty="0" smtClean="0"/>
              <a:t>].right=0;</a:t>
            </a:r>
          </a:p>
          <a:p>
            <a:r>
              <a:rPr lang="en-US" altLang="zh-CN" dirty="0"/>
              <a:t>	</a:t>
            </a:r>
            <a:r>
              <a:rPr lang="en-US" altLang="zh-CN" dirty="0" smtClean="0"/>
              <a:t>n[</a:t>
            </a:r>
            <a:r>
              <a:rPr lang="en-US" altLang="zh-CN" dirty="0" err="1" smtClean="0"/>
              <a:t>cnt</a:t>
            </a:r>
            <a:r>
              <a:rPr lang="en-US" altLang="zh-CN" dirty="0" smtClean="0"/>
              <a:t>].key=k;</a:t>
            </a:r>
          </a:p>
          <a:p>
            <a:r>
              <a:rPr lang="en-US" altLang="zh-CN" dirty="0"/>
              <a:t>	</a:t>
            </a:r>
            <a:r>
              <a:rPr lang="en-US" altLang="zh-CN" dirty="0" smtClean="0"/>
              <a:t>return </a:t>
            </a:r>
            <a:r>
              <a:rPr lang="en-US" altLang="zh-CN" dirty="0" err="1" smtClean="0"/>
              <a:t>cnt</a:t>
            </a:r>
            <a:r>
              <a:rPr lang="en-US" altLang="zh-CN" dirty="0" smtClean="0"/>
              <a:t>++;</a:t>
            </a:r>
            <a:endParaRPr lang="en-US" altLang="zh-CN" dirty="0"/>
          </a:p>
          <a:p>
            <a:r>
              <a:rPr lang="en-US" altLang="zh-CN" dirty="0" smtClean="0"/>
              <a:t>}</a:t>
            </a:r>
            <a:endParaRPr lang="zh-CN" altLang="en-US" dirty="0"/>
          </a:p>
        </p:txBody>
      </p:sp>
    </p:spTree>
    <p:extLst>
      <p:ext uri="{BB962C8B-B14F-4D97-AF65-F5344CB8AC3E}">
        <p14:creationId xmlns:p14="http://schemas.microsoft.com/office/powerpoint/2010/main" val="72675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CN" dirty="0" smtClean="0"/>
              <a:t>AVL</a:t>
            </a:r>
            <a:r>
              <a:rPr lang="zh-CN" altLang="en-US" dirty="0"/>
              <a:t>树</a:t>
            </a:r>
          </a:p>
        </p:txBody>
      </p:sp>
      <p:sp>
        <p:nvSpPr>
          <p:cNvPr id="39939" name="Rectangle 3"/>
          <p:cNvSpPr>
            <a:spLocks noGrp="1" noChangeArrowheads="1"/>
          </p:cNvSpPr>
          <p:nvPr>
            <p:ph type="body" idx="1"/>
          </p:nvPr>
        </p:nvSpPr>
        <p:spPr>
          <a:xfrm>
            <a:off x="838201" y="1825625"/>
            <a:ext cx="9551893" cy="2979457"/>
          </a:xfrm>
        </p:spPr>
        <p:txBody>
          <a:bodyPr/>
          <a:lstStyle/>
          <a:p>
            <a:r>
              <a:rPr lang="zh-CN" altLang="en-US" sz="3600" b="1" dirty="0" smtClean="0">
                <a:solidFill>
                  <a:schemeClr val="tx1"/>
                </a:solidFill>
              </a:rPr>
              <a:t>删除</a:t>
            </a:r>
            <a:r>
              <a:rPr lang="zh-CN" altLang="en-US" sz="3600" b="1" dirty="0">
                <a:solidFill>
                  <a:schemeClr val="tx1"/>
                </a:solidFill>
              </a:rPr>
              <a:t>操作</a:t>
            </a:r>
          </a:p>
          <a:p>
            <a:r>
              <a:rPr lang="zh-CN" altLang="en-US" sz="2800" dirty="0">
                <a:solidFill>
                  <a:schemeClr val="tx1"/>
                </a:solidFill>
              </a:rPr>
              <a:t>当删除不多时可以使用懒惰删除</a:t>
            </a:r>
          </a:p>
          <a:p>
            <a:r>
              <a:rPr lang="zh-CN" altLang="en-US" sz="2800" dirty="0">
                <a:solidFill>
                  <a:schemeClr val="tx1"/>
                </a:solidFill>
              </a:rPr>
              <a:t>如何真正删除节点并维护平衡，大家课后思考</a:t>
            </a:r>
          </a:p>
        </p:txBody>
      </p:sp>
    </p:spTree>
    <p:extLst>
      <p:ext uri="{BB962C8B-B14F-4D97-AF65-F5344CB8AC3E}">
        <p14:creationId xmlns:p14="http://schemas.microsoft.com/office/powerpoint/2010/main" val="11604453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blinds(horizontal)">
                                      <p:cBhvr>
                                        <p:cTn id="7" dur="500"/>
                                        <p:tgtEl>
                                          <p:spTgt spid="39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blinds(horizontal)">
                                      <p:cBhvr>
                                        <p:cTn id="12" dur="500"/>
                                        <p:tgtEl>
                                          <p:spTgt spid="39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Effect transition="in" filter="blinds(horizontal)">
                                      <p:cBhvr>
                                        <p:cTn id="17" dur="500"/>
                                        <p:tgtEl>
                                          <p:spTgt spid="399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b="1" dirty="0" smtClean="0"/>
              <a:t>友情提示</a:t>
            </a:r>
            <a:endParaRPr lang="zh-CN" altLang="en-US" b="1" dirty="0"/>
          </a:p>
        </p:txBody>
      </p:sp>
      <p:sp>
        <p:nvSpPr>
          <p:cNvPr id="39939" name="Rectangle 3"/>
          <p:cNvSpPr>
            <a:spLocks noGrp="1" noChangeArrowheads="1"/>
          </p:cNvSpPr>
          <p:nvPr>
            <p:ph type="body" idx="1"/>
          </p:nvPr>
        </p:nvSpPr>
        <p:spPr>
          <a:xfrm>
            <a:off x="990601" y="2399366"/>
            <a:ext cx="10515600" cy="1016187"/>
          </a:xfrm>
        </p:spPr>
        <p:txBody>
          <a:bodyPr/>
          <a:lstStyle/>
          <a:p>
            <a:r>
              <a:rPr lang="zh-CN" altLang="en-US" sz="3600" b="1" dirty="0" smtClean="0">
                <a:solidFill>
                  <a:schemeClr val="tx1"/>
                </a:solidFill>
              </a:rPr>
              <a:t>本</a:t>
            </a:r>
            <a:r>
              <a:rPr lang="en-US" altLang="zh-CN" sz="3600" b="1" dirty="0" smtClean="0">
                <a:solidFill>
                  <a:schemeClr val="tx1"/>
                </a:solidFill>
              </a:rPr>
              <a:t>PPT</a:t>
            </a:r>
            <a:r>
              <a:rPr lang="zh-CN" altLang="en-US" sz="3600" b="1" dirty="0" smtClean="0">
                <a:solidFill>
                  <a:schemeClr val="tx1"/>
                </a:solidFill>
              </a:rPr>
              <a:t>中代码全部为</a:t>
            </a:r>
            <a:r>
              <a:rPr lang="zh-CN" altLang="en-US" sz="3600" b="1" dirty="0" smtClean="0">
                <a:solidFill>
                  <a:schemeClr val="accent2"/>
                </a:solidFill>
              </a:rPr>
              <a:t>伪代码</a:t>
            </a:r>
            <a:r>
              <a:rPr lang="zh-CN" altLang="en-US" sz="3600" b="1" dirty="0" smtClean="0">
                <a:solidFill>
                  <a:schemeClr val="tx1"/>
                </a:solidFill>
              </a:rPr>
              <a:t>，作用为辅助大家理解</a:t>
            </a:r>
            <a:endParaRPr lang="zh-CN" altLang="en-US" sz="2800" dirty="0">
              <a:solidFill>
                <a:schemeClr val="tx1"/>
              </a:solidFill>
            </a:endParaRPr>
          </a:p>
        </p:txBody>
      </p:sp>
    </p:spTree>
    <p:extLst>
      <p:ext uri="{BB962C8B-B14F-4D97-AF65-F5344CB8AC3E}">
        <p14:creationId xmlns:p14="http://schemas.microsoft.com/office/powerpoint/2010/main" val="4099955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blinds(horizontal)">
                                      <p:cBhvr>
                                        <p:cTn id="7" dur="500"/>
                                        <p:tgtEl>
                                          <p:spTgt spid="399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49892" y="2575775"/>
            <a:ext cx="3337873" cy="2187227"/>
          </a:xfrm>
        </p:spPr>
        <p:txBody>
          <a:bodyPr/>
          <a:lstStyle/>
          <a:p>
            <a:r>
              <a:rPr lang="en-US" altLang="zh-CN" b="1" dirty="0" smtClean="0"/>
              <a:t>THE</a:t>
            </a:r>
            <a:endParaRPr lang="zh-CN" altLang="en-US" b="1" dirty="0"/>
          </a:p>
        </p:txBody>
      </p:sp>
      <p:sp>
        <p:nvSpPr>
          <p:cNvPr id="3" name="文本占位符 2"/>
          <p:cNvSpPr>
            <a:spLocks noGrp="1"/>
          </p:cNvSpPr>
          <p:nvPr>
            <p:ph type="body" idx="1"/>
          </p:nvPr>
        </p:nvSpPr>
        <p:spPr>
          <a:xfrm>
            <a:off x="5880249" y="2428920"/>
            <a:ext cx="5269424" cy="2187226"/>
          </a:xfrm>
        </p:spPr>
        <p:txBody>
          <a:bodyPr>
            <a:normAutofit/>
          </a:bodyPr>
          <a:lstStyle/>
          <a:p>
            <a:r>
              <a:rPr lang="en-US" altLang="zh-CN" sz="4800" b="1" dirty="0" smtClean="0"/>
              <a:t>END</a:t>
            </a:r>
          </a:p>
        </p:txBody>
      </p:sp>
    </p:spTree>
    <p:extLst>
      <p:ext uri="{BB962C8B-B14F-4D97-AF65-F5344CB8AC3E}">
        <p14:creationId xmlns:p14="http://schemas.microsoft.com/office/powerpoint/2010/main" val="42812624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dirty="0" smtClean="0"/>
              <a:t>二</a:t>
            </a:r>
            <a:r>
              <a:rPr lang="zh-CN" altLang="en-US" dirty="0"/>
              <a:t>叉查找树</a:t>
            </a:r>
          </a:p>
        </p:txBody>
      </p:sp>
      <p:sp>
        <p:nvSpPr>
          <p:cNvPr id="10243" name="Rectangle 3"/>
          <p:cNvSpPr>
            <a:spLocks noGrp="1" noChangeArrowheads="1"/>
          </p:cNvSpPr>
          <p:nvPr>
            <p:ph type="body" idx="1"/>
          </p:nvPr>
        </p:nvSpPr>
        <p:spPr>
          <a:xfrm>
            <a:off x="838201" y="1825625"/>
            <a:ext cx="4476750" cy="4351338"/>
          </a:xfrm>
        </p:spPr>
        <p:txBody>
          <a:bodyPr/>
          <a:lstStyle/>
          <a:p>
            <a:r>
              <a:rPr lang="zh-CN" altLang="en-US" sz="3200" b="1" dirty="0" smtClean="0">
                <a:solidFill>
                  <a:schemeClr val="tx1"/>
                </a:solidFill>
              </a:rPr>
              <a:t>查找</a:t>
            </a:r>
            <a:endParaRPr lang="zh-CN" altLang="en-US" sz="3200" b="1" dirty="0">
              <a:solidFill>
                <a:schemeClr val="tx1"/>
              </a:solidFill>
            </a:endParaRPr>
          </a:p>
          <a:p>
            <a:pPr>
              <a:spcBef>
                <a:spcPct val="50000"/>
              </a:spcBef>
              <a:buFontTx/>
              <a:buNone/>
            </a:pPr>
            <a:r>
              <a:rPr lang="zh-CN" altLang="en-US" dirty="0">
                <a:solidFill>
                  <a:schemeClr val="tx1"/>
                </a:solidFill>
                <a:latin typeface="宋体" panose="02010600030101010101" pitchFamily="2" charset="-122"/>
              </a:rPr>
              <a:t>给定值与根结点比较：</a:t>
            </a:r>
          </a:p>
          <a:p>
            <a:pPr>
              <a:spcBef>
                <a:spcPct val="50000"/>
              </a:spcBef>
              <a:buFontTx/>
              <a:buNone/>
            </a:pPr>
            <a:r>
              <a:rPr lang="en-US" altLang="zh-CN" dirty="0">
                <a:solidFill>
                  <a:schemeClr val="tx1"/>
                </a:solidFill>
                <a:latin typeface="宋体" panose="02010600030101010101" pitchFamily="2" charset="-122"/>
              </a:rPr>
              <a:t>1.</a:t>
            </a:r>
            <a:r>
              <a:rPr lang="zh-CN" altLang="en-US" dirty="0">
                <a:solidFill>
                  <a:schemeClr val="tx1"/>
                </a:solidFill>
                <a:latin typeface="宋体" panose="02010600030101010101" pitchFamily="2" charset="-122"/>
              </a:rPr>
              <a:t>若相等，查找成功</a:t>
            </a:r>
          </a:p>
          <a:p>
            <a:pPr>
              <a:spcBef>
                <a:spcPct val="50000"/>
              </a:spcBef>
              <a:buFontTx/>
              <a:buNone/>
            </a:pPr>
            <a:r>
              <a:rPr lang="en-US" altLang="zh-CN" dirty="0">
                <a:solidFill>
                  <a:schemeClr val="tx1"/>
                </a:solidFill>
                <a:latin typeface="宋体" panose="02010600030101010101" pitchFamily="2" charset="-122"/>
              </a:rPr>
              <a:t>2.</a:t>
            </a:r>
            <a:r>
              <a:rPr lang="zh-CN" altLang="en-US" dirty="0">
                <a:solidFill>
                  <a:schemeClr val="tx1"/>
                </a:solidFill>
                <a:latin typeface="宋体" panose="02010600030101010101" pitchFamily="2" charset="-122"/>
              </a:rPr>
              <a:t>若小于，查找左子树</a:t>
            </a:r>
          </a:p>
          <a:p>
            <a:pPr>
              <a:spcBef>
                <a:spcPct val="50000"/>
              </a:spcBef>
              <a:buFontTx/>
              <a:buNone/>
            </a:pPr>
            <a:r>
              <a:rPr lang="en-US" altLang="zh-CN" dirty="0">
                <a:solidFill>
                  <a:schemeClr val="tx1"/>
                </a:solidFill>
                <a:latin typeface="宋体" panose="02010600030101010101" pitchFamily="2" charset="-122"/>
              </a:rPr>
              <a:t>3.</a:t>
            </a:r>
            <a:r>
              <a:rPr lang="zh-CN" altLang="en-US" dirty="0">
                <a:solidFill>
                  <a:schemeClr val="tx1"/>
                </a:solidFill>
                <a:latin typeface="宋体" panose="02010600030101010101" pitchFamily="2" charset="-122"/>
              </a:rPr>
              <a:t>若大于，查找右子树</a:t>
            </a:r>
          </a:p>
          <a:p>
            <a:pPr>
              <a:spcBef>
                <a:spcPct val="50000"/>
              </a:spcBef>
              <a:buFontTx/>
              <a:buNone/>
            </a:pPr>
            <a:r>
              <a:rPr lang="zh-CN" altLang="en-US" dirty="0">
                <a:solidFill>
                  <a:schemeClr val="tx1"/>
                </a:solidFill>
                <a:latin typeface="宋体" panose="02010600030101010101" pitchFamily="2" charset="-122"/>
              </a:rPr>
              <a:t>如果当前结点为空则失败</a:t>
            </a:r>
          </a:p>
        </p:txBody>
      </p:sp>
      <p:grpSp>
        <p:nvGrpSpPr>
          <p:cNvPr id="10245" name="Group 5"/>
          <p:cNvGrpSpPr>
            <a:grpSpLocks/>
          </p:cNvGrpSpPr>
          <p:nvPr/>
        </p:nvGrpSpPr>
        <p:grpSpPr bwMode="auto">
          <a:xfrm>
            <a:off x="6400801" y="2335214"/>
            <a:ext cx="3679825" cy="2770187"/>
            <a:chOff x="240" y="2112"/>
            <a:chExt cx="2318" cy="1745"/>
          </a:xfrm>
        </p:grpSpPr>
        <p:sp>
          <p:nvSpPr>
            <p:cNvPr id="10246" name="Oval 6"/>
            <p:cNvSpPr>
              <a:spLocks noChangeArrowheads="1"/>
            </p:cNvSpPr>
            <p:nvPr/>
          </p:nvSpPr>
          <p:spPr bwMode="auto">
            <a:xfrm>
              <a:off x="1203" y="2112"/>
              <a:ext cx="256" cy="272"/>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56</a:t>
              </a:r>
            </a:p>
          </p:txBody>
        </p:sp>
        <p:sp>
          <p:nvSpPr>
            <p:cNvPr id="10247" name="Oval 7"/>
            <p:cNvSpPr>
              <a:spLocks noChangeArrowheads="1"/>
            </p:cNvSpPr>
            <p:nvPr/>
          </p:nvSpPr>
          <p:spPr bwMode="auto">
            <a:xfrm>
              <a:off x="1742" y="2384"/>
              <a:ext cx="255" cy="271"/>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64</a:t>
              </a:r>
            </a:p>
          </p:txBody>
        </p:sp>
        <p:sp>
          <p:nvSpPr>
            <p:cNvPr id="10248" name="Oval 8"/>
            <p:cNvSpPr>
              <a:spLocks noChangeArrowheads="1"/>
            </p:cNvSpPr>
            <p:nvPr/>
          </p:nvSpPr>
          <p:spPr bwMode="auto">
            <a:xfrm>
              <a:off x="240" y="2733"/>
              <a:ext cx="254" cy="271"/>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5</a:t>
              </a:r>
            </a:p>
          </p:txBody>
        </p:sp>
        <p:sp>
          <p:nvSpPr>
            <p:cNvPr id="10249" name="Oval 9"/>
            <p:cNvSpPr>
              <a:spLocks noChangeArrowheads="1"/>
            </p:cNvSpPr>
            <p:nvPr/>
          </p:nvSpPr>
          <p:spPr bwMode="auto">
            <a:xfrm>
              <a:off x="2167" y="2733"/>
              <a:ext cx="255" cy="271"/>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92</a:t>
              </a:r>
            </a:p>
          </p:txBody>
        </p:sp>
        <p:sp>
          <p:nvSpPr>
            <p:cNvPr id="10250" name="Oval 10"/>
            <p:cNvSpPr>
              <a:spLocks noChangeArrowheads="1"/>
            </p:cNvSpPr>
            <p:nvPr/>
          </p:nvSpPr>
          <p:spPr bwMode="auto">
            <a:xfrm>
              <a:off x="1090" y="2733"/>
              <a:ext cx="255" cy="271"/>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37</a:t>
              </a:r>
            </a:p>
          </p:txBody>
        </p:sp>
        <p:sp>
          <p:nvSpPr>
            <p:cNvPr id="10251" name="Oval 11"/>
            <p:cNvSpPr>
              <a:spLocks noChangeArrowheads="1"/>
            </p:cNvSpPr>
            <p:nvPr/>
          </p:nvSpPr>
          <p:spPr bwMode="auto">
            <a:xfrm>
              <a:off x="2304" y="3552"/>
              <a:ext cx="254" cy="272"/>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88</a:t>
              </a:r>
            </a:p>
          </p:txBody>
        </p:sp>
        <p:sp>
          <p:nvSpPr>
            <p:cNvPr id="10252" name="Line 12"/>
            <p:cNvSpPr>
              <a:spLocks noChangeShapeType="1"/>
            </p:cNvSpPr>
            <p:nvPr/>
          </p:nvSpPr>
          <p:spPr bwMode="auto">
            <a:xfrm flipH="1">
              <a:off x="893" y="2267"/>
              <a:ext cx="310" cy="194"/>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3" name="Line 13"/>
            <p:cNvSpPr>
              <a:spLocks noChangeShapeType="1"/>
            </p:cNvSpPr>
            <p:nvPr/>
          </p:nvSpPr>
          <p:spPr bwMode="auto">
            <a:xfrm flipH="1">
              <a:off x="466" y="2609"/>
              <a:ext cx="224" cy="163"/>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4" name="Line 14"/>
            <p:cNvSpPr>
              <a:spLocks noChangeShapeType="1"/>
            </p:cNvSpPr>
            <p:nvPr/>
          </p:nvSpPr>
          <p:spPr bwMode="auto">
            <a:xfrm>
              <a:off x="1459" y="2267"/>
              <a:ext cx="283" cy="194"/>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5" name="Line 15"/>
            <p:cNvSpPr>
              <a:spLocks noChangeShapeType="1"/>
            </p:cNvSpPr>
            <p:nvPr/>
          </p:nvSpPr>
          <p:spPr bwMode="auto">
            <a:xfrm>
              <a:off x="893" y="2578"/>
              <a:ext cx="226" cy="194"/>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6" name="Line 16"/>
            <p:cNvSpPr>
              <a:spLocks noChangeShapeType="1"/>
            </p:cNvSpPr>
            <p:nvPr/>
          </p:nvSpPr>
          <p:spPr bwMode="auto">
            <a:xfrm flipH="1">
              <a:off x="841" y="2966"/>
              <a:ext cx="278" cy="267"/>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7" name="Line 17"/>
            <p:cNvSpPr>
              <a:spLocks noChangeShapeType="1"/>
            </p:cNvSpPr>
            <p:nvPr/>
          </p:nvSpPr>
          <p:spPr bwMode="auto">
            <a:xfrm>
              <a:off x="1969" y="2616"/>
              <a:ext cx="227" cy="156"/>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8" name="Line 18"/>
            <p:cNvSpPr>
              <a:spLocks noChangeShapeType="1"/>
            </p:cNvSpPr>
            <p:nvPr/>
          </p:nvSpPr>
          <p:spPr bwMode="auto">
            <a:xfrm flipH="1">
              <a:off x="2026" y="2993"/>
              <a:ext cx="216" cy="205"/>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9" name="Line 19"/>
            <p:cNvSpPr>
              <a:spLocks noChangeShapeType="1"/>
            </p:cNvSpPr>
            <p:nvPr/>
          </p:nvSpPr>
          <p:spPr bwMode="auto">
            <a:xfrm>
              <a:off x="2081" y="3391"/>
              <a:ext cx="271" cy="209"/>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0" name="Oval 20"/>
            <p:cNvSpPr>
              <a:spLocks noChangeArrowheads="1"/>
            </p:cNvSpPr>
            <p:nvPr/>
          </p:nvSpPr>
          <p:spPr bwMode="auto">
            <a:xfrm>
              <a:off x="382" y="3585"/>
              <a:ext cx="254" cy="272"/>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19</a:t>
              </a:r>
            </a:p>
          </p:txBody>
        </p:sp>
        <p:sp>
          <p:nvSpPr>
            <p:cNvPr id="10261" name="Line 21"/>
            <p:cNvSpPr>
              <a:spLocks noChangeShapeType="1"/>
            </p:cNvSpPr>
            <p:nvPr/>
          </p:nvSpPr>
          <p:spPr bwMode="auto">
            <a:xfrm flipH="1">
              <a:off x="552" y="3353"/>
              <a:ext cx="226" cy="232"/>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2" name="Oval 22"/>
            <p:cNvSpPr>
              <a:spLocks noChangeArrowheads="1"/>
            </p:cNvSpPr>
            <p:nvPr/>
          </p:nvSpPr>
          <p:spPr bwMode="auto">
            <a:xfrm>
              <a:off x="1855" y="3160"/>
              <a:ext cx="255" cy="270"/>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80</a:t>
              </a:r>
            </a:p>
          </p:txBody>
        </p:sp>
        <p:sp>
          <p:nvSpPr>
            <p:cNvPr id="10263" name="Oval 23"/>
            <p:cNvSpPr>
              <a:spLocks noChangeArrowheads="1"/>
            </p:cNvSpPr>
            <p:nvPr/>
          </p:nvSpPr>
          <p:spPr bwMode="auto">
            <a:xfrm>
              <a:off x="690" y="3137"/>
              <a:ext cx="255" cy="270"/>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21</a:t>
              </a:r>
            </a:p>
          </p:txBody>
        </p:sp>
        <p:sp>
          <p:nvSpPr>
            <p:cNvPr id="10264" name="Oval 24"/>
            <p:cNvSpPr>
              <a:spLocks noChangeArrowheads="1"/>
            </p:cNvSpPr>
            <p:nvPr/>
          </p:nvSpPr>
          <p:spPr bwMode="auto">
            <a:xfrm>
              <a:off x="665" y="2384"/>
              <a:ext cx="255" cy="271"/>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13</a:t>
              </a:r>
            </a:p>
          </p:txBody>
        </p:sp>
        <p:sp>
          <p:nvSpPr>
            <p:cNvPr id="10265" name="Line 25"/>
            <p:cNvSpPr>
              <a:spLocks noChangeShapeType="1"/>
            </p:cNvSpPr>
            <p:nvPr/>
          </p:nvSpPr>
          <p:spPr bwMode="auto">
            <a:xfrm flipH="1">
              <a:off x="1680" y="3408"/>
              <a:ext cx="216" cy="205"/>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6" name="Oval 26"/>
            <p:cNvSpPr>
              <a:spLocks noChangeArrowheads="1"/>
            </p:cNvSpPr>
            <p:nvPr/>
          </p:nvSpPr>
          <p:spPr bwMode="auto">
            <a:xfrm>
              <a:off x="1509" y="3575"/>
              <a:ext cx="255" cy="270"/>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75</a:t>
              </a:r>
            </a:p>
          </p:txBody>
        </p:sp>
      </p:grpSp>
      <p:sp>
        <p:nvSpPr>
          <p:cNvPr id="10267" name="Rectangle 27"/>
          <p:cNvSpPr>
            <a:spLocks noChangeArrowheads="1"/>
          </p:cNvSpPr>
          <p:nvPr/>
        </p:nvSpPr>
        <p:spPr bwMode="auto">
          <a:xfrm>
            <a:off x="6781800" y="5257801"/>
            <a:ext cx="3505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400" b="1">
                <a:solidFill>
                  <a:srgbClr val="CC3300"/>
                </a:solidFill>
                <a:latin typeface="黑体" panose="02010609060101010101" pitchFamily="49" charset="-122"/>
                <a:ea typeface="黑体" panose="02010609060101010101" pitchFamily="49" charset="-122"/>
              </a:rPr>
              <a:t>在二叉排序树中查找关键字值等于</a:t>
            </a:r>
            <a:r>
              <a:rPr kumimoji="1" lang="en-US" altLang="zh-CN" sz="2400" b="1">
                <a:latin typeface="黑体" panose="02010609060101010101" pitchFamily="49" charset="-122"/>
                <a:ea typeface="黑体" panose="02010609060101010101" pitchFamily="49" charset="-122"/>
              </a:rPr>
              <a:t>37</a:t>
            </a:r>
            <a:r>
              <a:rPr kumimoji="1" lang="en-US" altLang="zh-CN" sz="2400" b="1">
                <a:solidFill>
                  <a:srgbClr val="003366"/>
                </a:solidFill>
                <a:latin typeface="黑体" panose="02010609060101010101" pitchFamily="49" charset="-122"/>
                <a:ea typeface="黑体" panose="02010609060101010101" pitchFamily="49" charset="-122"/>
              </a:rPr>
              <a:t>,</a:t>
            </a:r>
            <a:r>
              <a:rPr kumimoji="1" lang="en-US" altLang="zh-CN" sz="2400" b="1">
                <a:solidFill>
                  <a:srgbClr val="FF0000"/>
                </a:solidFill>
                <a:latin typeface="黑体" panose="02010609060101010101" pitchFamily="49" charset="-122"/>
                <a:ea typeface="黑体" panose="02010609060101010101" pitchFamily="49" charset="-122"/>
              </a:rPr>
              <a:t>88</a:t>
            </a:r>
            <a:r>
              <a:rPr kumimoji="1" lang="en-US" altLang="zh-CN" sz="2400" b="1">
                <a:solidFill>
                  <a:srgbClr val="003366"/>
                </a:solidFill>
                <a:latin typeface="黑体" panose="02010609060101010101" pitchFamily="49" charset="-122"/>
                <a:ea typeface="黑体" panose="02010609060101010101" pitchFamily="49" charset="-122"/>
              </a:rPr>
              <a:t>,</a:t>
            </a:r>
            <a:r>
              <a:rPr kumimoji="1" lang="en-US" altLang="zh-CN" sz="2400" b="1">
                <a:solidFill>
                  <a:srgbClr val="0CDD07"/>
                </a:solidFill>
                <a:latin typeface="黑体" panose="02010609060101010101" pitchFamily="49" charset="-122"/>
                <a:ea typeface="黑体" panose="02010609060101010101" pitchFamily="49" charset="-122"/>
              </a:rPr>
              <a:t>94</a:t>
            </a:r>
          </a:p>
        </p:txBody>
      </p:sp>
      <p:sp>
        <p:nvSpPr>
          <p:cNvPr id="10268" name="Line 28"/>
          <p:cNvSpPr>
            <a:spLocks noChangeShapeType="1"/>
          </p:cNvSpPr>
          <p:nvPr/>
        </p:nvSpPr>
        <p:spPr bwMode="auto">
          <a:xfrm flipH="1">
            <a:off x="7467600" y="2514600"/>
            <a:ext cx="381000" cy="2286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69" name="Line 29"/>
          <p:cNvSpPr>
            <a:spLocks noChangeShapeType="1"/>
          </p:cNvSpPr>
          <p:nvPr/>
        </p:nvSpPr>
        <p:spPr bwMode="auto">
          <a:xfrm>
            <a:off x="7543800" y="3048000"/>
            <a:ext cx="304800" cy="2286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70" name="Line 30"/>
          <p:cNvSpPr>
            <a:spLocks noChangeShapeType="1"/>
          </p:cNvSpPr>
          <p:nvPr/>
        </p:nvSpPr>
        <p:spPr bwMode="auto">
          <a:xfrm>
            <a:off x="8458200" y="2438400"/>
            <a:ext cx="381000" cy="304800"/>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71" name="Line 31"/>
          <p:cNvSpPr>
            <a:spLocks noChangeShapeType="1"/>
          </p:cNvSpPr>
          <p:nvPr/>
        </p:nvSpPr>
        <p:spPr bwMode="auto">
          <a:xfrm>
            <a:off x="9220200" y="2971800"/>
            <a:ext cx="381000" cy="304800"/>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72" name="Line 32"/>
          <p:cNvSpPr>
            <a:spLocks noChangeShapeType="1"/>
          </p:cNvSpPr>
          <p:nvPr/>
        </p:nvSpPr>
        <p:spPr bwMode="auto">
          <a:xfrm flipH="1">
            <a:off x="9144000" y="3657600"/>
            <a:ext cx="304800" cy="228600"/>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73" name="Line 33"/>
          <p:cNvSpPr>
            <a:spLocks noChangeShapeType="1"/>
          </p:cNvSpPr>
          <p:nvPr/>
        </p:nvSpPr>
        <p:spPr bwMode="auto">
          <a:xfrm>
            <a:off x="8534400" y="2362200"/>
            <a:ext cx="381000" cy="304800"/>
          </a:xfrm>
          <a:prstGeom prst="line">
            <a:avLst/>
          </a:prstGeom>
          <a:noFill/>
          <a:ln w="38100">
            <a:solidFill>
              <a:srgbClr val="0CDD07"/>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74" name="Line 34"/>
          <p:cNvSpPr>
            <a:spLocks noChangeShapeType="1"/>
          </p:cNvSpPr>
          <p:nvPr/>
        </p:nvSpPr>
        <p:spPr bwMode="auto">
          <a:xfrm>
            <a:off x="9296400" y="2895600"/>
            <a:ext cx="381000" cy="304800"/>
          </a:xfrm>
          <a:prstGeom prst="line">
            <a:avLst/>
          </a:prstGeom>
          <a:noFill/>
          <a:ln w="38100">
            <a:solidFill>
              <a:srgbClr val="0CDD07"/>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75" name="Line 35"/>
          <p:cNvSpPr>
            <a:spLocks noChangeShapeType="1"/>
          </p:cNvSpPr>
          <p:nvPr/>
        </p:nvSpPr>
        <p:spPr bwMode="auto">
          <a:xfrm>
            <a:off x="9906000" y="3505200"/>
            <a:ext cx="228600" cy="228600"/>
          </a:xfrm>
          <a:prstGeom prst="line">
            <a:avLst/>
          </a:prstGeom>
          <a:noFill/>
          <a:ln w="38100">
            <a:solidFill>
              <a:srgbClr val="0CDD07"/>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76" name="Line 36"/>
          <p:cNvSpPr>
            <a:spLocks noChangeShapeType="1"/>
          </p:cNvSpPr>
          <p:nvPr/>
        </p:nvSpPr>
        <p:spPr bwMode="auto">
          <a:xfrm>
            <a:off x="9448800" y="4343400"/>
            <a:ext cx="381000" cy="304800"/>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5662903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linds(horizontal)">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12" dur="500"/>
                                        <p:tgtEl>
                                          <p:spTgt spid="10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blinds(horizontal)">
                                      <p:cBhvr>
                                        <p:cTn id="17" dur="500"/>
                                        <p:tgtEl>
                                          <p:spTgt spid="102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blinds(horizontal)">
                                      <p:cBhvr>
                                        <p:cTn id="22" dur="500"/>
                                        <p:tgtEl>
                                          <p:spTgt spid="102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blinds(horizontal)">
                                      <p:cBhvr>
                                        <p:cTn id="27" dur="500"/>
                                        <p:tgtEl>
                                          <p:spTgt spid="102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243">
                                            <p:txEl>
                                              <p:pRg st="5" end="5"/>
                                            </p:txEl>
                                          </p:spTgt>
                                        </p:tgtEl>
                                        <p:attrNameLst>
                                          <p:attrName>style.visibility</p:attrName>
                                        </p:attrNameLst>
                                      </p:cBhvr>
                                      <p:to>
                                        <p:strVal val="visible"/>
                                      </p:to>
                                    </p:set>
                                    <p:animEffect transition="in" filter="blinds(horizontal)">
                                      <p:cBhvr>
                                        <p:cTn id="32" dur="500"/>
                                        <p:tgtEl>
                                          <p:spTgt spid="1024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0245"/>
                                        </p:tgtEl>
                                        <p:attrNameLst>
                                          <p:attrName>style.visibility</p:attrName>
                                        </p:attrNameLst>
                                      </p:cBhvr>
                                      <p:to>
                                        <p:strVal val="visible"/>
                                      </p:to>
                                    </p:set>
                                    <p:animEffect transition="in" filter="blinds(horizontal)">
                                      <p:cBhvr>
                                        <p:cTn id="37" dur="500"/>
                                        <p:tgtEl>
                                          <p:spTgt spid="1024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267"/>
                                        </p:tgtEl>
                                        <p:attrNameLst>
                                          <p:attrName>style.visibility</p:attrName>
                                        </p:attrNameLst>
                                      </p:cBhvr>
                                      <p:to>
                                        <p:strVal val="visible"/>
                                      </p:to>
                                    </p:set>
                                    <p:animEffect transition="in" filter="blinds(horizontal)">
                                      <p:cBhvr>
                                        <p:cTn id="42" dur="500"/>
                                        <p:tgtEl>
                                          <p:spTgt spid="1026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0268"/>
                                        </p:tgtEl>
                                        <p:attrNameLst>
                                          <p:attrName>style.visibility</p:attrName>
                                        </p:attrNameLst>
                                      </p:cBhvr>
                                      <p:to>
                                        <p:strVal val="visible"/>
                                      </p:to>
                                    </p:set>
                                    <p:animEffect transition="in" filter="blinds(horizontal)">
                                      <p:cBhvr>
                                        <p:cTn id="47" dur="500"/>
                                        <p:tgtEl>
                                          <p:spTgt spid="1026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0269"/>
                                        </p:tgtEl>
                                        <p:attrNameLst>
                                          <p:attrName>style.visibility</p:attrName>
                                        </p:attrNameLst>
                                      </p:cBhvr>
                                      <p:to>
                                        <p:strVal val="visible"/>
                                      </p:to>
                                    </p:set>
                                    <p:animEffect transition="in" filter="blinds(horizontal)">
                                      <p:cBhvr>
                                        <p:cTn id="52" dur="500"/>
                                        <p:tgtEl>
                                          <p:spTgt spid="1026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0270"/>
                                        </p:tgtEl>
                                        <p:attrNameLst>
                                          <p:attrName>style.visibility</p:attrName>
                                        </p:attrNameLst>
                                      </p:cBhvr>
                                      <p:to>
                                        <p:strVal val="visible"/>
                                      </p:to>
                                    </p:set>
                                    <p:animEffect transition="in" filter="blinds(horizontal)">
                                      <p:cBhvr>
                                        <p:cTn id="57" dur="500"/>
                                        <p:tgtEl>
                                          <p:spTgt spid="1027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10271"/>
                                        </p:tgtEl>
                                        <p:attrNameLst>
                                          <p:attrName>style.visibility</p:attrName>
                                        </p:attrNameLst>
                                      </p:cBhvr>
                                      <p:to>
                                        <p:strVal val="visible"/>
                                      </p:to>
                                    </p:set>
                                    <p:animEffect transition="in" filter="blinds(horizontal)">
                                      <p:cBhvr>
                                        <p:cTn id="62" dur="500"/>
                                        <p:tgtEl>
                                          <p:spTgt spid="1027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10272"/>
                                        </p:tgtEl>
                                        <p:attrNameLst>
                                          <p:attrName>style.visibility</p:attrName>
                                        </p:attrNameLst>
                                      </p:cBhvr>
                                      <p:to>
                                        <p:strVal val="visible"/>
                                      </p:to>
                                    </p:set>
                                    <p:animEffect transition="in" filter="blinds(horizontal)">
                                      <p:cBhvr>
                                        <p:cTn id="67" dur="500"/>
                                        <p:tgtEl>
                                          <p:spTgt spid="1027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10276"/>
                                        </p:tgtEl>
                                        <p:attrNameLst>
                                          <p:attrName>style.visibility</p:attrName>
                                        </p:attrNameLst>
                                      </p:cBhvr>
                                      <p:to>
                                        <p:strVal val="visible"/>
                                      </p:to>
                                    </p:set>
                                    <p:animEffect transition="in" filter="blinds(horizontal)">
                                      <p:cBhvr>
                                        <p:cTn id="72" dur="500"/>
                                        <p:tgtEl>
                                          <p:spTgt spid="1027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10273"/>
                                        </p:tgtEl>
                                        <p:attrNameLst>
                                          <p:attrName>style.visibility</p:attrName>
                                        </p:attrNameLst>
                                      </p:cBhvr>
                                      <p:to>
                                        <p:strVal val="visible"/>
                                      </p:to>
                                    </p:set>
                                    <p:animEffect transition="in" filter="blinds(horizontal)">
                                      <p:cBhvr>
                                        <p:cTn id="77" dur="500"/>
                                        <p:tgtEl>
                                          <p:spTgt spid="1027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nodeType="clickEffect">
                                  <p:stCondLst>
                                    <p:cond delay="0"/>
                                  </p:stCondLst>
                                  <p:childTnLst>
                                    <p:set>
                                      <p:cBhvr>
                                        <p:cTn id="81" dur="1" fill="hold">
                                          <p:stCondLst>
                                            <p:cond delay="0"/>
                                          </p:stCondLst>
                                        </p:cTn>
                                        <p:tgtEl>
                                          <p:spTgt spid="10274"/>
                                        </p:tgtEl>
                                        <p:attrNameLst>
                                          <p:attrName>style.visibility</p:attrName>
                                        </p:attrNameLst>
                                      </p:cBhvr>
                                      <p:to>
                                        <p:strVal val="visible"/>
                                      </p:to>
                                    </p:set>
                                    <p:animEffect transition="in" filter="blinds(horizontal)">
                                      <p:cBhvr>
                                        <p:cTn id="82" dur="500"/>
                                        <p:tgtEl>
                                          <p:spTgt spid="10274"/>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nodeType="clickEffect">
                                  <p:stCondLst>
                                    <p:cond delay="0"/>
                                  </p:stCondLst>
                                  <p:childTnLst>
                                    <p:set>
                                      <p:cBhvr>
                                        <p:cTn id="86" dur="1" fill="hold">
                                          <p:stCondLst>
                                            <p:cond delay="0"/>
                                          </p:stCondLst>
                                        </p:cTn>
                                        <p:tgtEl>
                                          <p:spTgt spid="10275"/>
                                        </p:tgtEl>
                                        <p:attrNameLst>
                                          <p:attrName>style.visibility</p:attrName>
                                        </p:attrNameLst>
                                      </p:cBhvr>
                                      <p:to>
                                        <p:strVal val="visible"/>
                                      </p:to>
                                    </p:set>
                                    <p:animEffect transition="in" filter="blinds(horizontal)">
                                      <p:cBhvr>
                                        <p:cTn id="87" dur="500"/>
                                        <p:tgtEl>
                                          <p:spTgt spid="10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P spid="1026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dirty="0" smtClean="0"/>
              <a:t>二</a:t>
            </a:r>
            <a:r>
              <a:rPr lang="zh-CN" altLang="en-US" dirty="0"/>
              <a:t>叉查找树</a:t>
            </a:r>
          </a:p>
        </p:txBody>
      </p:sp>
      <p:sp>
        <p:nvSpPr>
          <p:cNvPr id="13315" name="Rectangle 3"/>
          <p:cNvSpPr>
            <a:spLocks noGrp="1" noChangeArrowheads="1"/>
          </p:cNvSpPr>
          <p:nvPr>
            <p:ph type="body" idx="1"/>
          </p:nvPr>
        </p:nvSpPr>
        <p:spPr/>
        <p:txBody>
          <a:bodyPr>
            <a:normAutofit fontScale="62500" lnSpcReduction="20000"/>
          </a:bodyPr>
          <a:lstStyle/>
          <a:p>
            <a:r>
              <a:rPr lang="zh-CN" altLang="en-US" sz="3400" dirty="0" smtClean="0">
                <a:solidFill>
                  <a:schemeClr val="tx1"/>
                </a:solidFill>
              </a:rPr>
              <a:t>插入</a:t>
            </a:r>
            <a:endParaRPr lang="zh-CN" altLang="en-US" sz="3400" dirty="0">
              <a:solidFill>
                <a:schemeClr val="tx1"/>
              </a:solidFill>
            </a:endParaRPr>
          </a:p>
          <a:p>
            <a:r>
              <a:rPr lang="zh-CN" altLang="en-US" sz="2800" dirty="0">
                <a:solidFill>
                  <a:schemeClr val="tx1"/>
                </a:solidFill>
              </a:rPr>
              <a:t>把</a:t>
            </a:r>
            <a:r>
              <a:rPr lang="en-US" altLang="zh-CN" sz="2800" dirty="0">
                <a:solidFill>
                  <a:schemeClr val="tx1"/>
                </a:solidFill>
              </a:rPr>
              <a:t>X</a:t>
            </a:r>
            <a:r>
              <a:rPr lang="zh-CN" altLang="en-US" sz="2800" dirty="0">
                <a:solidFill>
                  <a:schemeClr val="tx1"/>
                </a:solidFill>
              </a:rPr>
              <a:t>插入树</a:t>
            </a:r>
            <a:r>
              <a:rPr lang="en-US" altLang="zh-CN" sz="2800" dirty="0">
                <a:solidFill>
                  <a:schemeClr val="tx1"/>
                </a:solidFill>
              </a:rPr>
              <a:t>T</a:t>
            </a:r>
            <a:r>
              <a:rPr lang="zh-CN" altLang="en-US" sz="2800" dirty="0">
                <a:solidFill>
                  <a:schemeClr val="tx1"/>
                </a:solidFill>
              </a:rPr>
              <a:t>中，像</a:t>
            </a:r>
            <a:r>
              <a:rPr lang="en-US" altLang="zh-CN" sz="2800" dirty="0">
                <a:solidFill>
                  <a:schemeClr val="tx1"/>
                </a:solidFill>
              </a:rPr>
              <a:t>Find</a:t>
            </a:r>
            <a:r>
              <a:rPr lang="zh-CN" altLang="en-US" sz="2800" dirty="0">
                <a:solidFill>
                  <a:schemeClr val="tx1"/>
                </a:solidFill>
              </a:rPr>
              <a:t>那样沿着树找。如果找到</a:t>
            </a:r>
            <a:r>
              <a:rPr lang="en-US" altLang="zh-CN" sz="2800" dirty="0">
                <a:solidFill>
                  <a:schemeClr val="tx1"/>
                </a:solidFill>
              </a:rPr>
              <a:t>X</a:t>
            </a:r>
            <a:r>
              <a:rPr lang="zh-CN" altLang="en-US" sz="2800" dirty="0">
                <a:solidFill>
                  <a:schemeClr val="tx1"/>
                </a:solidFill>
              </a:rPr>
              <a:t>，则什么也不用做</a:t>
            </a:r>
            <a:r>
              <a:rPr lang="en-US" altLang="zh-CN" sz="2800" dirty="0">
                <a:solidFill>
                  <a:schemeClr val="tx1"/>
                </a:solidFill>
              </a:rPr>
              <a:t>(</a:t>
            </a:r>
            <a:r>
              <a:rPr lang="zh-CN" altLang="en-US" sz="2800" dirty="0">
                <a:solidFill>
                  <a:schemeClr val="tx1"/>
                </a:solidFill>
              </a:rPr>
              <a:t>或做一些更新</a:t>
            </a:r>
            <a:r>
              <a:rPr lang="en-US" altLang="zh-CN" sz="2800" dirty="0">
                <a:solidFill>
                  <a:schemeClr val="tx1"/>
                </a:solidFill>
              </a:rPr>
              <a:t>)</a:t>
            </a:r>
            <a:r>
              <a:rPr lang="zh-CN" altLang="en-US" sz="2800" dirty="0">
                <a:solidFill>
                  <a:schemeClr val="tx1"/>
                </a:solidFill>
              </a:rPr>
              <a:t>，否则将</a:t>
            </a:r>
            <a:r>
              <a:rPr lang="en-US" altLang="zh-CN" sz="2800" dirty="0">
                <a:solidFill>
                  <a:schemeClr val="tx1"/>
                </a:solidFill>
              </a:rPr>
              <a:t>X</a:t>
            </a:r>
            <a:r>
              <a:rPr lang="zh-CN" altLang="en-US" sz="2800" dirty="0">
                <a:solidFill>
                  <a:schemeClr val="tx1"/>
                </a:solidFill>
              </a:rPr>
              <a:t>插入到遍历的路径上最后一个结点上，新插入的结点一定是叶子结点（只需改动一个结点的指针），该叶子结点是查找不成功时路径上访问的最后一个结点左孩子或右孩子</a:t>
            </a:r>
            <a:r>
              <a:rPr lang="en-US" altLang="zh-CN" sz="2800" dirty="0">
                <a:solidFill>
                  <a:schemeClr val="tx1"/>
                </a:solidFill>
              </a:rPr>
              <a:t>(</a:t>
            </a:r>
            <a:r>
              <a:rPr lang="zh-CN" altLang="en-US" sz="2800" dirty="0">
                <a:solidFill>
                  <a:schemeClr val="tx1"/>
                </a:solidFill>
              </a:rPr>
              <a:t>新结点值小于或大于该结点值</a:t>
            </a:r>
            <a:r>
              <a:rPr lang="en-US" altLang="zh-CN" sz="2800" dirty="0">
                <a:solidFill>
                  <a:schemeClr val="tx1"/>
                </a:solidFill>
              </a:rPr>
              <a:t>)</a:t>
            </a:r>
          </a:p>
        </p:txBody>
      </p:sp>
    </p:spTree>
    <p:extLst>
      <p:ext uri="{BB962C8B-B14F-4D97-AF65-F5344CB8AC3E}">
        <p14:creationId xmlns:p14="http://schemas.microsoft.com/office/powerpoint/2010/main" val="17595152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dirty="0" smtClean="0"/>
              <a:t>二</a:t>
            </a:r>
            <a:r>
              <a:rPr lang="zh-CN" altLang="en-US" dirty="0"/>
              <a:t>叉查找树</a:t>
            </a:r>
          </a:p>
        </p:txBody>
      </p:sp>
      <p:sp>
        <p:nvSpPr>
          <p:cNvPr id="14339" name="Rectangle 3"/>
          <p:cNvSpPr>
            <a:spLocks noGrp="1" noChangeArrowheads="1"/>
          </p:cNvSpPr>
          <p:nvPr>
            <p:ph type="body" idx="1"/>
          </p:nvPr>
        </p:nvSpPr>
        <p:spPr/>
        <p:txBody>
          <a:bodyPr/>
          <a:lstStyle/>
          <a:p>
            <a:r>
              <a:rPr lang="zh-CN" altLang="en-US" sz="2400" dirty="0" smtClean="0">
                <a:solidFill>
                  <a:schemeClr val="tx1"/>
                </a:solidFill>
                <a:latin typeface="宋体" panose="02010600030101010101" pitchFamily="2" charset="-122"/>
              </a:rPr>
              <a:t>插入</a:t>
            </a:r>
            <a:r>
              <a:rPr lang="zh-CN" altLang="en-US" sz="2400" dirty="0">
                <a:solidFill>
                  <a:schemeClr val="tx1"/>
                </a:solidFill>
                <a:latin typeface="宋体" panose="02010600030101010101" pitchFamily="2" charset="-122"/>
              </a:rPr>
              <a:t>结点</a:t>
            </a:r>
            <a:r>
              <a:rPr lang="en-US" altLang="zh-CN" sz="2400" dirty="0">
                <a:solidFill>
                  <a:schemeClr val="tx1"/>
                </a:solidFill>
                <a:latin typeface="宋体" panose="02010600030101010101" pitchFamily="2" charset="-122"/>
              </a:rPr>
              <a:t>94</a:t>
            </a:r>
          </a:p>
          <a:p>
            <a:r>
              <a:rPr lang="zh-CN" altLang="en-US" sz="2400" dirty="0">
                <a:solidFill>
                  <a:schemeClr val="tx1"/>
                </a:solidFill>
                <a:latin typeface="宋体" panose="02010600030101010101" pitchFamily="2" charset="-122"/>
              </a:rPr>
              <a:t>插入结点</a:t>
            </a:r>
            <a:r>
              <a:rPr lang="en-US" altLang="zh-CN" sz="2400" dirty="0">
                <a:solidFill>
                  <a:schemeClr val="tx1"/>
                </a:solidFill>
                <a:latin typeface="宋体" panose="02010600030101010101" pitchFamily="2" charset="-122"/>
              </a:rPr>
              <a:t>90</a:t>
            </a:r>
          </a:p>
          <a:p>
            <a:endParaRPr lang="en-US" altLang="zh-CN" dirty="0">
              <a:latin typeface="宋体" panose="02010600030101010101" pitchFamily="2" charset="-122"/>
            </a:endParaRPr>
          </a:p>
          <a:p>
            <a:endParaRPr lang="en-US" altLang="zh-CN" b="1" dirty="0">
              <a:latin typeface="黑体" panose="02010609060101010101" pitchFamily="49" charset="-122"/>
              <a:ea typeface="黑体" panose="02010609060101010101" pitchFamily="49" charset="-122"/>
            </a:endParaRPr>
          </a:p>
        </p:txBody>
      </p:sp>
      <p:grpSp>
        <p:nvGrpSpPr>
          <p:cNvPr id="14367" name="Group 31"/>
          <p:cNvGrpSpPr>
            <a:grpSpLocks/>
          </p:cNvGrpSpPr>
          <p:nvPr/>
        </p:nvGrpSpPr>
        <p:grpSpPr bwMode="auto">
          <a:xfrm>
            <a:off x="5005954" y="2537012"/>
            <a:ext cx="3679825" cy="2770188"/>
            <a:chOff x="1536" y="1824"/>
            <a:chExt cx="2318" cy="1745"/>
          </a:xfrm>
        </p:grpSpPr>
        <p:sp>
          <p:nvSpPr>
            <p:cNvPr id="14341" name="Oval 5"/>
            <p:cNvSpPr>
              <a:spLocks noChangeArrowheads="1"/>
            </p:cNvSpPr>
            <p:nvPr/>
          </p:nvSpPr>
          <p:spPr bwMode="auto">
            <a:xfrm>
              <a:off x="2499" y="1824"/>
              <a:ext cx="256" cy="272"/>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56</a:t>
              </a:r>
            </a:p>
          </p:txBody>
        </p:sp>
        <p:sp>
          <p:nvSpPr>
            <p:cNvPr id="14342" name="Oval 6"/>
            <p:cNvSpPr>
              <a:spLocks noChangeArrowheads="1"/>
            </p:cNvSpPr>
            <p:nvPr/>
          </p:nvSpPr>
          <p:spPr bwMode="auto">
            <a:xfrm>
              <a:off x="3038" y="2096"/>
              <a:ext cx="255" cy="271"/>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64</a:t>
              </a:r>
            </a:p>
          </p:txBody>
        </p:sp>
        <p:sp>
          <p:nvSpPr>
            <p:cNvPr id="14343" name="Oval 7"/>
            <p:cNvSpPr>
              <a:spLocks noChangeArrowheads="1"/>
            </p:cNvSpPr>
            <p:nvPr/>
          </p:nvSpPr>
          <p:spPr bwMode="auto">
            <a:xfrm>
              <a:off x="1536" y="2445"/>
              <a:ext cx="254" cy="271"/>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5</a:t>
              </a:r>
            </a:p>
          </p:txBody>
        </p:sp>
        <p:sp>
          <p:nvSpPr>
            <p:cNvPr id="14344" name="Oval 8"/>
            <p:cNvSpPr>
              <a:spLocks noChangeArrowheads="1"/>
            </p:cNvSpPr>
            <p:nvPr/>
          </p:nvSpPr>
          <p:spPr bwMode="auto">
            <a:xfrm>
              <a:off x="3463" y="2445"/>
              <a:ext cx="255" cy="271"/>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92</a:t>
              </a:r>
            </a:p>
          </p:txBody>
        </p:sp>
        <p:sp>
          <p:nvSpPr>
            <p:cNvPr id="14345" name="Oval 9"/>
            <p:cNvSpPr>
              <a:spLocks noChangeArrowheads="1"/>
            </p:cNvSpPr>
            <p:nvPr/>
          </p:nvSpPr>
          <p:spPr bwMode="auto">
            <a:xfrm>
              <a:off x="2386" y="2445"/>
              <a:ext cx="255" cy="271"/>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37</a:t>
              </a:r>
            </a:p>
          </p:txBody>
        </p:sp>
        <p:sp>
          <p:nvSpPr>
            <p:cNvPr id="14346" name="Oval 10"/>
            <p:cNvSpPr>
              <a:spLocks noChangeArrowheads="1"/>
            </p:cNvSpPr>
            <p:nvPr/>
          </p:nvSpPr>
          <p:spPr bwMode="auto">
            <a:xfrm>
              <a:off x="3600" y="3264"/>
              <a:ext cx="254" cy="272"/>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88</a:t>
              </a:r>
            </a:p>
          </p:txBody>
        </p:sp>
        <p:sp>
          <p:nvSpPr>
            <p:cNvPr id="14347" name="Line 11"/>
            <p:cNvSpPr>
              <a:spLocks noChangeShapeType="1"/>
            </p:cNvSpPr>
            <p:nvPr/>
          </p:nvSpPr>
          <p:spPr bwMode="auto">
            <a:xfrm flipH="1">
              <a:off x="2189" y="1979"/>
              <a:ext cx="310" cy="194"/>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8" name="Line 12"/>
            <p:cNvSpPr>
              <a:spLocks noChangeShapeType="1"/>
            </p:cNvSpPr>
            <p:nvPr/>
          </p:nvSpPr>
          <p:spPr bwMode="auto">
            <a:xfrm flipH="1">
              <a:off x="1762" y="2321"/>
              <a:ext cx="224" cy="163"/>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9" name="Line 13"/>
            <p:cNvSpPr>
              <a:spLocks noChangeShapeType="1"/>
            </p:cNvSpPr>
            <p:nvPr/>
          </p:nvSpPr>
          <p:spPr bwMode="auto">
            <a:xfrm>
              <a:off x="2755" y="1979"/>
              <a:ext cx="283" cy="194"/>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0" name="Line 14"/>
            <p:cNvSpPr>
              <a:spLocks noChangeShapeType="1"/>
            </p:cNvSpPr>
            <p:nvPr/>
          </p:nvSpPr>
          <p:spPr bwMode="auto">
            <a:xfrm>
              <a:off x="2189" y="2290"/>
              <a:ext cx="226" cy="194"/>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1" name="Line 15"/>
            <p:cNvSpPr>
              <a:spLocks noChangeShapeType="1"/>
            </p:cNvSpPr>
            <p:nvPr/>
          </p:nvSpPr>
          <p:spPr bwMode="auto">
            <a:xfrm flipH="1">
              <a:off x="2137" y="2678"/>
              <a:ext cx="278" cy="267"/>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2" name="Line 16"/>
            <p:cNvSpPr>
              <a:spLocks noChangeShapeType="1"/>
            </p:cNvSpPr>
            <p:nvPr/>
          </p:nvSpPr>
          <p:spPr bwMode="auto">
            <a:xfrm>
              <a:off x="3265" y="2328"/>
              <a:ext cx="227" cy="156"/>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3" name="Line 17"/>
            <p:cNvSpPr>
              <a:spLocks noChangeShapeType="1"/>
            </p:cNvSpPr>
            <p:nvPr/>
          </p:nvSpPr>
          <p:spPr bwMode="auto">
            <a:xfrm flipH="1">
              <a:off x="3322" y="2705"/>
              <a:ext cx="216" cy="205"/>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4" name="Line 18"/>
            <p:cNvSpPr>
              <a:spLocks noChangeShapeType="1"/>
            </p:cNvSpPr>
            <p:nvPr/>
          </p:nvSpPr>
          <p:spPr bwMode="auto">
            <a:xfrm>
              <a:off x="3377" y="3103"/>
              <a:ext cx="271" cy="209"/>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5" name="Oval 19"/>
            <p:cNvSpPr>
              <a:spLocks noChangeArrowheads="1"/>
            </p:cNvSpPr>
            <p:nvPr/>
          </p:nvSpPr>
          <p:spPr bwMode="auto">
            <a:xfrm>
              <a:off x="1678" y="3297"/>
              <a:ext cx="254" cy="272"/>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19</a:t>
              </a:r>
            </a:p>
          </p:txBody>
        </p:sp>
        <p:sp>
          <p:nvSpPr>
            <p:cNvPr id="14356" name="Line 20"/>
            <p:cNvSpPr>
              <a:spLocks noChangeShapeType="1"/>
            </p:cNvSpPr>
            <p:nvPr/>
          </p:nvSpPr>
          <p:spPr bwMode="auto">
            <a:xfrm flipH="1">
              <a:off x="1848" y="3065"/>
              <a:ext cx="226" cy="232"/>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7" name="Oval 21"/>
            <p:cNvSpPr>
              <a:spLocks noChangeArrowheads="1"/>
            </p:cNvSpPr>
            <p:nvPr/>
          </p:nvSpPr>
          <p:spPr bwMode="auto">
            <a:xfrm>
              <a:off x="3151" y="2872"/>
              <a:ext cx="255" cy="270"/>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80</a:t>
              </a:r>
            </a:p>
          </p:txBody>
        </p:sp>
        <p:sp>
          <p:nvSpPr>
            <p:cNvPr id="14358" name="Oval 22"/>
            <p:cNvSpPr>
              <a:spLocks noChangeArrowheads="1"/>
            </p:cNvSpPr>
            <p:nvPr/>
          </p:nvSpPr>
          <p:spPr bwMode="auto">
            <a:xfrm>
              <a:off x="1986" y="2849"/>
              <a:ext cx="255" cy="270"/>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21</a:t>
              </a:r>
            </a:p>
          </p:txBody>
        </p:sp>
        <p:sp>
          <p:nvSpPr>
            <p:cNvPr id="14359" name="Oval 23"/>
            <p:cNvSpPr>
              <a:spLocks noChangeArrowheads="1"/>
            </p:cNvSpPr>
            <p:nvPr/>
          </p:nvSpPr>
          <p:spPr bwMode="auto">
            <a:xfrm>
              <a:off x="1961" y="2096"/>
              <a:ext cx="255" cy="271"/>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13</a:t>
              </a:r>
            </a:p>
          </p:txBody>
        </p:sp>
        <p:sp>
          <p:nvSpPr>
            <p:cNvPr id="14360" name="Line 24"/>
            <p:cNvSpPr>
              <a:spLocks noChangeShapeType="1"/>
            </p:cNvSpPr>
            <p:nvPr/>
          </p:nvSpPr>
          <p:spPr bwMode="auto">
            <a:xfrm flipH="1">
              <a:off x="2976" y="3120"/>
              <a:ext cx="216" cy="205"/>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1" name="Oval 25"/>
            <p:cNvSpPr>
              <a:spLocks noChangeArrowheads="1"/>
            </p:cNvSpPr>
            <p:nvPr/>
          </p:nvSpPr>
          <p:spPr bwMode="auto">
            <a:xfrm>
              <a:off x="2805" y="3287"/>
              <a:ext cx="255" cy="270"/>
            </a:xfrm>
            <a:prstGeom prst="ellipse">
              <a:avLst/>
            </a:prstGeom>
            <a:solidFill>
              <a:srgbClr val="CC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rgbClr val="003366"/>
                  </a:solidFill>
                  <a:latin typeface="Times New Roman" panose="02020603050405020304" pitchFamily="18" charset="0"/>
                  <a:ea typeface="楷体_GB2312" pitchFamily="49" charset="-122"/>
                </a:rPr>
                <a:t>75</a:t>
              </a:r>
            </a:p>
          </p:txBody>
        </p:sp>
      </p:grpSp>
      <p:sp>
        <p:nvSpPr>
          <p:cNvPr id="14362" name="Oval 26"/>
          <p:cNvSpPr>
            <a:spLocks noChangeArrowheads="1"/>
          </p:cNvSpPr>
          <p:nvPr/>
        </p:nvSpPr>
        <p:spPr bwMode="auto">
          <a:xfrm>
            <a:off x="8739754" y="4061013"/>
            <a:ext cx="404813" cy="430213"/>
          </a:xfrm>
          <a:prstGeom prst="ellipse">
            <a:avLst/>
          </a:prstGeom>
          <a:solidFill>
            <a:srgbClr val="FF0000"/>
          </a:solidFill>
          <a:ln w="25400"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chemeClr val="bg1"/>
                </a:solidFill>
                <a:latin typeface="Times New Roman" panose="02020603050405020304" pitchFamily="18" charset="0"/>
                <a:ea typeface="楷体_GB2312" pitchFamily="49" charset="-122"/>
              </a:rPr>
              <a:t>94</a:t>
            </a:r>
          </a:p>
        </p:txBody>
      </p:sp>
      <p:sp>
        <p:nvSpPr>
          <p:cNvPr id="14364" name="Line 28"/>
          <p:cNvSpPr>
            <a:spLocks noChangeShapeType="1"/>
          </p:cNvSpPr>
          <p:nvPr/>
        </p:nvSpPr>
        <p:spPr bwMode="auto">
          <a:xfrm>
            <a:off x="7063353" y="2613212"/>
            <a:ext cx="381000" cy="304800"/>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65" name="Line 29"/>
          <p:cNvSpPr>
            <a:spLocks noChangeShapeType="1"/>
          </p:cNvSpPr>
          <p:nvPr/>
        </p:nvSpPr>
        <p:spPr bwMode="auto">
          <a:xfrm>
            <a:off x="7825353" y="3146612"/>
            <a:ext cx="381000" cy="304800"/>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66" name="Line 30"/>
          <p:cNvSpPr>
            <a:spLocks noChangeShapeType="1"/>
          </p:cNvSpPr>
          <p:nvPr/>
        </p:nvSpPr>
        <p:spPr bwMode="auto">
          <a:xfrm>
            <a:off x="8434953" y="3832412"/>
            <a:ext cx="381000" cy="304800"/>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70" name="Line 34"/>
          <p:cNvSpPr>
            <a:spLocks noChangeShapeType="1"/>
          </p:cNvSpPr>
          <p:nvPr/>
        </p:nvSpPr>
        <p:spPr bwMode="auto">
          <a:xfrm>
            <a:off x="7139553" y="2460812"/>
            <a:ext cx="381000" cy="304800"/>
          </a:xfrm>
          <a:prstGeom prst="line">
            <a:avLst/>
          </a:prstGeom>
          <a:noFill/>
          <a:ln w="3810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71" name="Line 35"/>
          <p:cNvSpPr>
            <a:spLocks noChangeShapeType="1"/>
          </p:cNvSpPr>
          <p:nvPr/>
        </p:nvSpPr>
        <p:spPr bwMode="auto">
          <a:xfrm>
            <a:off x="7901553" y="2994212"/>
            <a:ext cx="381000" cy="304800"/>
          </a:xfrm>
          <a:prstGeom prst="line">
            <a:avLst/>
          </a:prstGeom>
          <a:noFill/>
          <a:ln w="3810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72" name="Line 36"/>
          <p:cNvSpPr>
            <a:spLocks noChangeShapeType="1"/>
          </p:cNvSpPr>
          <p:nvPr/>
        </p:nvSpPr>
        <p:spPr bwMode="auto">
          <a:xfrm flipH="1">
            <a:off x="7749153" y="3832412"/>
            <a:ext cx="304800" cy="30480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73" name="Line 37"/>
          <p:cNvSpPr>
            <a:spLocks noChangeShapeType="1"/>
          </p:cNvSpPr>
          <p:nvPr/>
        </p:nvSpPr>
        <p:spPr bwMode="auto">
          <a:xfrm>
            <a:off x="8053953" y="4518212"/>
            <a:ext cx="381000" cy="304800"/>
          </a:xfrm>
          <a:prstGeom prst="line">
            <a:avLst/>
          </a:prstGeom>
          <a:noFill/>
          <a:ln w="3810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74" name="Line 38"/>
          <p:cNvSpPr>
            <a:spLocks noChangeShapeType="1"/>
          </p:cNvSpPr>
          <p:nvPr/>
        </p:nvSpPr>
        <p:spPr bwMode="auto">
          <a:xfrm>
            <a:off x="8663553" y="5204012"/>
            <a:ext cx="381000" cy="304800"/>
          </a:xfrm>
          <a:prstGeom prst="line">
            <a:avLst/>
          </a:prstGeom>
          <a:noFill/>
          <a:ln w="3810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75" name="Oval 39"/>
          <p:cNvSpPr>
            <a:spLocks noChangeArrowheads="1"/>
          </p:cNvSpPr>
          <p:nvPr/>
        </p:nvSpPr>
        <p:spPr bwMode="auto">
          <a:xfrm>
            <a:off x="8892154" y="5459600"/>
            <a:ext cx="404813" cy="430212"/>
          </a:xfrm>
          <a:prstGeom prst="ellipse">
            <a:avLst/>
          </a:prstGeom>
          <a:solidFill>
            <a:srgbClr val="0000FF"/>
          </a:solidFill>
          <a:ln w="25400"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1" lang="en-US" altLang="zh-CN" sz="1600" b="1">
                <a:solidFill>
                  <a:schemeClr val="bg1"/>
                </a:solidFill>
                <a:latin typeface="Times New Roman" panose="02020603050405020304" pitchFamily="18" charset="0"/>
                <a:ea typeface="楷体_GB2312" pitchFamily="49" charset="-122"/>
              </a:rPr>
              <a:t>90</a:t>
            </a:r>
          </a:p>
        </p:txBody>
      </p:sp>
    </p:spTree>
    <p:extLst>
      <p:ext uri="{BB962C8B-B14F-4D97-AF65-F5344CB8AC3E}">
        <p14:creationId xmlns:p14="http://schemas.microsoft.com/office/powerpoint/2010/main" val="42724712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367"/>
                                        </p:tgtEl>
                                        <p:attrNameLst>
                                          <p:attrName>style.visibility</p:attrName>
                                        </p:attrNameLst>
                                      </p:cBhvr>
                                      <p:to>
                                        <p:strVal val="visible"/>
                                      </p:to>
                                    </p:set>
                                    <p:animEffect transition="in" filter="blinds(horizontal)">
                                      <p:cBhvr>
                                        <p:cTn id="7" dur="500"/>
                                        <p:tgtEl>
                                          <p:spTgt spid="143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339">
                                            <p:txEl>
                                              <p:pRg st="0" end="0"/>
                                            </p:txEl>
                                          </p:spTgt>
                                        </p:tgtEl>
                                        <p:attrNameLst>
                                          <p:attrName>style.visibility</p:attrName>
                                        </p:attrNameLst>
                                      </p:cBhvr>
                                      <p:to>
                                        <p:strVal val="visible"/>
                                      </p:to>
                                    </p:set>
                                    <p:anim calcmode="lin" valueType="num">
                                      <p:cBhvr additive="base">
                                        <p:cTn id="12" dur="5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43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14364"/>
                                        </p:tgtEl>
                                        <p:attrNameLst>
                                          <p:attrName>style.visibility</p:attrName>
                                        </p:attrNameLst>
                                      </p:cBhvr>
                                      <p:to>
                                        <p:strVal val="visible"/>
                                      </p:to>
                                    </p:set>
                                    <p:animEffect transition="in" filter="blinds(horizontal)">
                                      <p:cBhvr>
                                        <p:cTn id="18" dur="500"/>
                                        <p:tgtEl>
                                          <p:spTgt spid="1436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4365"/>
                                        </p:tgtEl>
                                        <p:attrNameLst>
                                          <p:attrName>style.visibility</p:attrName>
                                        </p:attrNameLst>
                                      </p:cBhvr>
                                      <p:to>
                                        <p:strVal val="visible"/>
                                      </p:to>
                                    </p:set>
                                    <p:animEffect transition="in" filter="blinds(horizontal)">
                                      <p:cBhvr>
                                        <p:cTn id="23" dur="500"/>
                                        <p:tgtEl>
                                          <p:spTgt spid="1436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14366"/>
                                        </p:tgtEl>
                                        <p:attrNameLst>
                                          <p:attrName>style.visibility</p:attrName>
                                        </p:attrNameLst>
                                      </p:cBhvr>
                                      <p:to>
                                        <p:strVal val="visible"/>
                                      </p:to>
                                    </p:set>
                                    <p:animEffect transition="in" filter="blinds(horizontal)">
                                      <p:cBhvr>
                                        <p:cTn id="28" dur="500"/>
                                        <p:tgtEl>
                                          <p:spTgt spid="1436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4362"/>
                                        </p:tgtEl>
                                        <p:attrNameLst>
                                          <p:attrName>style.visibility</p:attrName>
                                        </p:attrNameLst>
                                      </p:cBhvr>
                                      <p:to>
                                        <p:strVal val="visible"/>
                                      </p:to>
                                    </p:set>
                                    <p:animEffect transition="in" filter="blinds(horizontal)">
                                      <p:cBhvr>
                                        <p:cTn id="33" dur="500"/>
                                        <p:tgtEl>
                                          <p:spTgt spid="1436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38" dur="500"/>
                                        <p:tgtEl>
                                          <p:spTgt spid="14339">
                                            <p:txEl>
                                              <p:pRg st="1" end="1"/>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14370"/>
                                        </p:tgtEl>
                                        <p:attrNameLst>
                                          <p:attrName>style.visibility</p:attrName>
                                        </p:attrNameLst>
                                      </p:cBhvr>
                                      <p:to>
                                        <p:strVal val="visible"/>
                                      </p:to>
                                    </p:set>
                                    <p:animEffect transition="in" filter="blinds(horizontal)">
                                      <p:cBhvr>
                                        <p:cTn id="43" dur="500"/>
                                        <p:tgtEl>
                                          <p:spTgt spid="1437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14371"/>
                                        </p:tgtEl>
                                        <p:attrNameLst>
                                          <p:attrName>style.visibility</p:attrName>
                                        </p:attrNameLst>
                                      </p:cBhvr>
                                      <p:to>
                                        <p:strVal val="visible"/>
                                      </p:to>
                                    </p:set>
                                    <p:animEffect transition="in" filter="blinds(horizontal)">
                                      <p:cBhvr>
                                        <p:cTn id="48" dur="500"/>
                                        <p:tgtEl>
                                          <p:spTgt spid="1437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14372"/>
                                        </p:tgtEl>
                                        <p:attrNameLst>
                                          <p:attrName>style.visibility</p:attrName>
                                        </p:attrNameLst>
                                      </p:cBhvr>
                                      <p:to>
                                        <p:strVal val="visible"/>
                                      </p:to>
                                    </p:set>
                                    <p:animEffect transition="in" filter="blinds(horizontal)">
                                      <p:cBhvr>
                                        <p:cTn id="53" dur="500"/>
                                        <p:tgtEl>
                                          <p:spTgt spid="1437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14373"/>
                                        </p:tgtEl>
                                        <p:attrNameLst>
                                          <p:attrName>style.visibility</p:attrName>
                                        </p:attrNameLst>
                                      </p:cBhvr>
                                      <p:to>
                                        <p:strVal val="visible"/>
                                      </p:to>
                                    </p:set>
                                    <p:animEffect transition="in" filter="blinds(horizontal)">
                                      <p:cBhvr>
                                        <p:cTn id="58" dur="500"/>
                                        <p:tgtEl>
                                          <p:spTgt spid="1437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14374"/>
                                        </p:tgtEl>
                                        <p:attrNameLst>
                                          <p:attrName>style.visibility</p:attrName>
                                        </p:attrNameLst>
                                      </p:cBhvr>
                                      <p:to>
                                        <p:strVal val="visible"/>
                                      </p:to>
                                    </p:set>
                                    <p:animEffect transition="in" filter="blinds(horizontal)">
                                      <p:cBhvr>
                                        <p:cTn id="63" dur="500"/>
                                        <p:tgtEl>
                                          <p:spTgt spid="1437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14375"/>
                                        </p:tgtEl>
                                        <p:attrNameLst>
                                          <p:attrName>style.visibility</p:attrName>
                                        </p:attrNameLst>
                                      </p:cBhvr>
                                      <p:to>
                                        <p:strVal val="visible"/>
                                      </p:to>
                                    </p:set>
                                    <p:animEffect transition="in" filter="blinds(horizontal)">
                                      <p:cBhvr>
                                        <p:cTn id="68" dur="500"/>
                                        <p:tgtEl>
                                          <p:spTgt spid="14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uiExpand="1" build="p"/>
      <p:bldP spid="14362" grpId="0" animBg="1"/>
      <p:bldP spid="1437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基本操作删除</a:t>
            </a:r>
            <a:endParaRPr lang="zh-CN" altLang="en-US" b="1" dirty="0"/>
          </a:p>
        </p:txBody>
      </p:sp>
      <p:sp>
        <p:nvSpPr>
          <p:cNvPr id="4" name="椭圆 3"/>
          <p:cNvSpPr/>
          <p:nvPr/>
        </p:nvSpPr>
        <p:spPr>
          <a:xfrm>
            <a:off x="9605865" y="2405058"/>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5</a:t>
            </a:r>
            <a:endParaRPr lang="zh-CN" altLang="en-US" sz="2800" dirty="0"/>
          </a:p>
        </p:txBody>
      </p:sp>
      <p:cxnSp>
        <p:nvCxnSpPr>
          <p:cNvPr id="5" name="直接连接符 4"/>
          <p:cNvCxnSpPr/>
          <p:nvPr/>
        </p:nvCxnSpPr>
        <p:spPr>
          <a:xfrm flipH="1">
            <a:off x="9377265" y="2876604"/>
            <a:ext cx="363894" cy="36389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8906069" y="3086192"/>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4</a:t>
            </a:r>
            <a:endParaRPr lang="zh-CN" altLang="en-US" sz="2800" dirty="0"/>
          </a:p>
        </p:txBody>
      </p:sp>
      <p:sp>
        <p:nvSpPr>
          <p:cNvPr id="7" name="椭圆 6"/>
          <p:cNvSpPr/>
          <p:nvPr/>
        </p:nvSpPr>
        <p:spPr>
          <a:xfrm>
            <a:off x="10217020" y="3086192"/>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8</a:t>
            </a:r>
            <a:endParaRPr lang="zh-CN" altLang="en-US" sz="2800" dirty="0"/>
          </a:p>
        </p:txBody>
      </p:sp>
      <p:sp>
        <p:nvSpPr>
          <p:cNvPr id="8" name="椭圆 7"/>
          <p:cNvSpPr/>
          <p:nvPr/>
        </p:nvSpPr>
        <p:spPr>
          <a:xfrm>
            <a:off x="10814179" y="3856317"/>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9</a:t>
            </a:r>
            <a:endParaRPr lang="zh-CN" altLang="en-US" sz="2800" dirty="0"/>
          </a:p>
        </p:txBody>
      </p:sp>
      <p:sp>
        <p:nvSpPr>
          <p:cNvPr id="9" name="椭圆 8"/>
          <p:cNvSpPr/>
          <p:nvPr/>
        </p:nvSpPr>
        <p:spPr>
          <a:xfrm>
            <a:off x="9727163" y="3921632"/>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6</a:t>
            </a:r>
            <a:endParaRPr lang="zh-CN" altLang="en-US" sz="2800" dirty="0"/>
          </a:p>
        </p:txBody>
      </p:sp>
      <p:sp>
        <p:nvSpPr>
          <p:cNvPr id="10" name="椭圆 9"/>
          <p:cNvSpPr/>
          <p:nvPr/>
        </p:nvSpPr>
        <p:spPr>
          <a:xfrm>
            <a:off x="10436288" y="4781843"/>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7</a:t>
            </a:r>
            <a:endParaRPr lang="zh-CN" altLang="en-US" sz="2800" dirty="0"/>
          </a:p>
        </p:txBody>
      </p:sp>
      <p:sp>
        <p:nvSpPr>
          <p:cNvPr id="11" name="椭圆 10"/>
          <p:cNvSpPr/>
          <p:nvPr/>
        </p:nvSpPr>
        <p:spPr>
          <a:xfrm>
            <a:off x="8308910" y="3842969"/>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a:t>
            </a:r>
            <a:endParaRPr lang="zh-CN" altLang="en-US" sz="2800" dirty="0"/>
          </a:p>
        </p:txBody>
      </p:sp>
      <p:cxnSp>
        <p:nvCxnSpPr>
          <p:cNvPr id="12" name="直接连接符 11"/>
          <p:cNvCxnSpPr/>
          <p:nvPr/>
        </p:nvCxnSpPr>
        <p:spPr>
          <a:xfrm flipH="1">
            <a:off x="8668138" y="3557738"/>
            <a:ext cx="363894" cy="3638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10035073" y="3571883"/>
            <a:ext cx="363894" cy="3638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0137709" y="2865413"/>
            <a:ext cx="363894" cy="3638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0739534" y="3567017"/>
            <a:ext cx="363894" cy="3638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0198358" y="4440128"/>
            <a:ext cx="363894" cy="36389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903446" y="1816081"/>
            <a:ext cx="5038530" cy="3847207"/>
          </a:xfrm>
          <a:prstGeom prst="rect">
            <a:avLst/>
          </a:prstGeom>
          <a:noFill/>
        </p:spPr>
        <p:txBody>
          <a:bodyPr wrap="square" rtlCol="0">
            <a:spAutoFit/>
          </a:bodyPr>
          <a:lstStyle/>
          <a:p>
            <a:r>
              <a:rPr lang="zh-CN" altLang="en-US" sz="2800" b="1" dirty="0" smtClean="0">
                <a:solidFill>
                  <a:schemeClr val="accent2"/>
                </a:solidFill>
                <a:latin typeface="黑体" panose="02010609060101010101" pitchFamily="49" charset="-122"/>
                <a:ea typeface="黑体" panose="02010609060101010101" pitchFamily="49" charset="-122"/>
              </a:rPr>
              <a:t>情况一：</a:t>
            </a:r>
            <a:endParaRPr lang="en-US" altLang="zh-CN" sz="2800" b="1" dirty="0" smtClean="0">
              <a:solidFill>
                <a:schemeClr val="accent2"/>
              </a:solidFill>
              <a:latin typeface="黑体" panose="02010609060101010101" pitchFamily="49" charset="-122"/>
              <a:ea typeface="黑体" panose="02010609060101010101" pitchFamily="49" charset="-122"/>
            </a:endParaRPr>
          </a:p>
          <a:p>
            <a:r>
              <a:rPr lang="zh-CN" altLang="en-US" sz="2000" dirty="0" smtClean="0"/>
              <a:t>要删除的节点是叶子节点：</a:t>
            </a:r>
            <a:endParaRPr lang="en-US" altLang="zh-CN" sz="2000" dirty="0" smtClean="0"/>
          </a:p>
          <a:p>
            <a:r>
              <a:rPr lang="zh-CN" altLang="en-US" sz="2000" dirty="0" smtClean="0"/>
              <a:t>直接删除；</a:t>
            </a:r>
            <a:endParaRPr lang="en-US" altLang="zh-CN" sz="2000" dirty="0" smtClean="0"/>
          </a:p>
          <a:p>
            <a:endParaRPr lang="en-US" altLang="zh-CN" sz="2000" dirty="0"/>
          </a:p>
          <a:p>
            <a:r>
              <a:rPr lang="zh-CN" altLang="en-US" sz="2800" b="1" dirty="0">
                <a:solidFill>
                  <a:schemeClr val="accent2"/>
                </a:solidFill>
                <a:latin typeface="黑体" panose="02010609060101010101" pitchFamily="49" charset="-122"/>
                <a:ea typeface="黑体" panose="02010609060101010101" pitchFamily="49" charset="-122"/>
              </a:rPr>
              <a:t>情况二：</a:t>
            </a:r>
            <a:endParaRPr lang="en-US" altLang="zh-CN" sz="2800" b="1" dirty="0">
              <a:solidFill>
                <a:schemeClr val="accent2"/>
              </a:solidFill>
              <a:latin typeface="黑体" panose="02010609060101010101" pitchFamily="49" charset="-122"/>
              <a:ea typeface="黑体" panose="02010609060101010101" pitchFamily="49" charset="-122"/>
            </a:endParaRPr>
          </a:p>
          <a:p>
            <a:r>
              <a:rPr lang="zh-CN" altLang="en-US" sz="2000" dirty="0" smtClean="0"/>
              <a:t>要删除的节点只有左子树或右子树：</a:t>
            </a:r>
            <a:endParaRPr lang="en-US" altLang="zh-CN" sz="2000" dirty="0" smtClean="0"/>
          </a:p>
          <a:p>
            <a:r>
              <a:rPr lang="zh-CN" altLang="en-US" sz="2000" dirty="0" smtClean="0"/>
              <a:t>将左子树或右子树上移即可；</a:t>
            </a:r>
            <a:endParaRPr lang="en-US" altLang="zh-CN" sz="2000" dirty="0" smtClean="0"/>
          </a:p>
          <a:p>
            <a:endParaRPr lang="en-US" altLang="zh-CN" sz="2000" dirty="0"/>
          </a:p>
          <a:p>
            <a:r>
              <a:rPr lang="zh-CN" altLang="en-US" sz="2800" b="1" dirty="0">
                <a:solidFill>
                  <a:schemeClr val="accent2"/>
                </a:solidFill>
                <a:latin typeface="黑体" panose="02010609060101010101" pitchFamily="49" charset="-122"/>
                <a:ea typeface="黑体" panose="02010609060101010101" pitchFamily="49" charset="-122"/>
              </a:rPr>
              <a:t>情况三：</a:t>
            </a:r>
            <a:endParaRPr lang="en-US" altLang="zh-CN" sz="2800" b="1" dirty="0">
              <a:solidFill>
                <a:schemeClr val="accent2"/>
              </a:solidFill>
              <a:latin typeface="黑体" panose="02010609060101010101" pitchFamily="49" charset="-122"/>
              <a:ea typeface="黑体" panose="02010609060101010101" pitchFamily="49" charset="-122"/>
            </a:endParaRPr>
          </a:p>
          <a:p>
            <a:r>
              <a:rPr lang="zh-CN" altLang="en-US" sz="2000" dirty="0" smtClean="0"/>
              <a:t>要删除的节点既有左子树又有右子树：</a:t>
            </a:r>
            <a:endParaRPr lang="en-US" altLang="zh-CN" sz="2000" dirty="0" smtClean="0"/>
          </a:p>
          <a:p>
            <a:r>
              <a:rPr lang="zh-CN" altLang="en-US" sz="2000" dirty="0" smtClean="0"/>
              <a:t>用节点的</a:t>
            </a:r>
            <a:r>
              <a:rPr lang="zh-CN" altLang="en-US" sz="2000" dirty="0" smtClean="0">
                <a:solidFill>
                  <a:schemeClr val="accent1"/>
                </a:solidFill>
              </a:rPr>
              <a:t>前驱</a:t>
            </a:r>
            <a:r>
              <a:rPr lang="zh-CN" altLang="en-US" sz="2000" dirty="0" smtClean="0"/>
              <a:t>替换该节点；</a:t>
            </a:r>
            <a:endParaRPr lang="zh-CN" altLang="en-US" sz="2000" dirty="0"/>
          </a:p>
        </p:txBody>
      </p:sp>
      <p:sp>
        <p:nvSpPr>
          <p:cNvPr id="17" name="文本框 16"/>
          <p:cNvSpPr txBox="1"/>
          <p:nvPr/>
        </p:nvSpPr>
        <p:spPr>
          <a:xfrm>
            <a:off x="2859833" y="5738327"/>
            <a:ext cx="3125755" cy="738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sz="2400" b="1" dirty="0" smtClean="0">
                <a:solidFill>
                  <a:schemeClr val="tx1"/>
                </a:solidFill>
              </a:rPr>
              <a:t>前驱：</a:t>
            </a:r>
            <a:endParaRPr lang="en-US" altLang="zh-CN" sz="2400" b="1" dirty="0" smtClean="0">
              <a:solidFill>
                <a:schemeClr val="tx1"/>
              </a:solidFill>
            </a:endParaRPr>
          </a:p>
          <a:p>
            <a:r>
              <a:rPr lang="zh-CN" altLang="en-US" dirty="0" smtClean="0"/>
              <a:t>中序遍历中的前一个节点；</a:t>
            </a:r>
            <a:endParaRPr lang="zh-CN" altLang="en-US" dirty="0"/>
          </a:p>
        </p:txBody>
      </p:sp>
      <p:sp>
        <p:nvSpPr>
          <p:cNvPr id="18" name="文本框 17"/>
          <p:cNvSpPr txBox="1"/>
          <p:nvPr/>
        </p:nvSpPr>
        <p:spPr>
          <a:xfrm>
            <a:off x="6718041" y="4986179"/>
            <a:ext cx="2785187" cy="1354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ltLang="zh-CN" sz="2800" dirty="0" smtClean="0">
                <a:solidFill>
                  <a:schemeClr val="tx1"/>
                </a:solidFill>
              </a:rPr>
              <a:t>Tips:</a:t>
            </a:r>
          </a:p>
          <a:p>
            <a:r>
              <a:rPr lang="zh-CN" altLang="en-US" dirty="0" smtClean="0"/>
              <a:t>如何找前驱呢？</a:t>
            </a:r>
            <a:endParaRPr lang="en-US" altLang="zh-CN" dirty="0" smtClean="0"/>
          </a:p>
          <a:p>
            <a:r>
              <a:rPr lang="zh-CN" altLang="en-US" dirty="0" smtClean="0"/>
              <a:t>该节点中，左子树上最右边的点即为前驱；</a:t>
            </a:r>
            <a:endParaRPr lang="zh-CN" altLang="en-US" dirty="0"/>
          </a:p>
        </p:txBody>
      </p:sp>
    </p:spTree>
    <p:extLst>
      <p:ext uri="{BB962C8B-B14F-4D97-AF65-F5344CB8AC3E}">
        <p14:creationId xmlns:p14="http://schemas.microsoft.com/office/powerpoint/2010/main" val="2634997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8">
                                            <p:bg/>
                                          </p:spTgt>
                                        </p:tgtEl>
                                        <p:attrNameLst>
                                          <p:attrName>style.visibility</p:attrName>
                                        </p:attrNameLst>
                                      </p:cBhvr>
                                      <p:to>
                                        <p:strVal val="visible"/>
                                      </p:to>
                                    </p:set>
                                    <p:animEffect transition="in" filter="fade">
                                      <p:cBhvr>
                                        <p:cTn id="57" dur="500"/>
                                        <p:tgtEl>
                                          <p:spTgt spid="18">
                                            <p:bg/>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fade">
                                      <p:cBhvr>
                                        <p:cTn id="62" dur="500"/>
                                        <p:tgtEl>
                                          <p:spTgt spid="18">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8">
                                            <p:txEl>
                                              <p:pRg st="1" end="1"/>
                                            </p:txEl>
                                          </p:spTgt>
                                        </p:tgtEl>
                                        <p:attrNameLst>
                                          <p:attrName>style.visibility</p:attrName>
                                        </p:attrNameLst>
                                      </p:cBhvr>
                                      <p:to>
                                        <p:strVal val="visible"/>
                                      </p:to>
                                    </p:set>
                                    <p:animEffect transition="in" filter="fade">
                                      <p:cBhvr>
                                        <p:cTn id="67" dur="500"/>
                                        <p:tgtEl>
                                          <p:spTgt spid="18">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8">
                                            <p:txEl>
                                              <p:pRg st="2" end="2"/>
                                            </p:txEl>
                                          </p:spTgt>
                                        </p:tgtEl>
                                        <p:attrNameLst>
                                          <p:attrName>style.visibility</p:attrName>
                                        </p:attrNameLst>
                                      </p:cBhvr>
                                      <p:to>
                                        <p:strVal val="visible"/>
                                      </p:to>
                                    </p:set>
                                    <p:animEffect transition="in" filter="fade">
                                      <p:cBhvr>
                                        <p:cTn id="72" dur="5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animBg="1"/>
      <p:bldP spid="18"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基本操作删除</a:t>
            </a:r>
            <a:endParaRPr lang="zh-CN" altLang="en-US" b="1" dirty="0"/>
          </a:p>
        </p:txBody>
      </p:sp>
      <p:sp>
        <p:nvSpPr>
          <p:cNvPr id="19" name="文本框 18"/>
          <p:cNvSpPr txBox="1"/>
          <p:nvPr/>
        </p:nvSpPr>
        <p:spPr>
          <a:xfrm>
            <a:off x="1981200" y="1748118"/>
            <a:ext cx="2133600" cy="584775"/>
          </a:xfrm>
          <a:prstGeom prst="rect">
            <a:avLst/>
          </a:prstGeom>
          <a:noFill/>
        </p:spPr>
        <p:txBody>
          <a:bodyPr wrap="square" rtlCol="0">
            <a:spAutoFit/>
          </a:bodyPr>
          <a:lstStyle/>
          <a:p>
            <a:r>
              <a:rPr lang="zh-CN" altLang="en-US" sz="3200" b="1" dirty="0" smtClean="0"/>
              <a:t>懒惰删除</a:t>
            </a:r>
            <a:endParaRPr lang="zh-CN" altLang="en-US" sz="3200" b="1" dirty="0"/>
          </a:p>
        </p:txBody>
      </p:sp>
      <p:sp>
        <p:nvSpPr>
          <p:cNvPr id="20" name="矩形 19"/>
          <p:cNvSpPr/>
          <p:nvPr/>
        </p:nvSpPr>
        <p:spPr>
          <a:xfrm>
            <a:off x="2528046" y="2931476"/>
            <a:ext cx="8390965" cy="1569660"/>
          </a:xfrm>
          <a:prstGeom prst="rect">
            <a:avLst/>
          </a:prstGeom>
        </p:spPr>
        <p:txBody>
          <a:bodyPr wrap="square">
            <a:spAutoFit/>
          </a:bodyPr>
          <a:lstStyle/>
          <a:p>
            <a:r>
              <a:rPr lang="zh-CN" altLang="en-US" sz="3200" dirty="0" smtClean="0"/>
              <a:t>在</a:t>
            </a:r>
            <a:r>
              <a:rPr lang="en-US" altLang="zh-CN" sz="3200" dirty="0" smtClean="0"/>
              <a:t>node</a:t>
            </a:r>
            <a:r>
              <a:rPr lang="zh-CN" altLang="en-US" sz="3200" dirty="0" smtClean="0"/>
              <a:t>的</a:t>
            </a:r>
            <a:r>
              <a:rPr lang="zh-CN" altLang="en-US" sz="3200" dirty="0"/>
              <a:t>定义中增加</a:t>
            </a:r>
            <a:r>
              <a:rPr lang="en-US" altLang="zh-CN" sz="3200" dirty="0" err="1"/>
              <a:t>num</a:t>
            </a:r>
            <a:r>
              <a:rPr lang="zh-CN" altLang="en-US" sz="3200" dirty="0"/>
              <a:t>表示该</a:t>
            </a:r>
            <a:r>
              <a:rPr lang="en-US" altLang="zh-CN" sz="3200" dirty="0"/>
              <a:t>key</a:t>
            </a:r>
            <a:r>
              <a:rPr lang="zh-CN" altLang="en-US" sz="3200" dirty="0"/>
              <a:t>值出现的次数，插入一个相同</a:t>
            </a:r>
            <a:r>
              <a:rPr lang="en-US" altLang="zh-CN" sz="3200" dirty="0"/>
              <a:t>key</a:t>
            </a:r>
            <a:r>
              <a:rPr lang="zh-CN" altLang="en-US" sz="3200" dirty="0"/>
              <a:t>结点，就把相应的</a:t>
            </a:r>
            <a:r>
              <a:rPr lang="en-US" altLang="zh-CN" sz="3200" dirty="0" err="1"/>
              <a:t>num</a:t>
            </a:r>
            <a:r>
              <a:rPr lang="zh-CN" altLang="en-US" sz="3200" dirty="0"/>
              <a:t>加</a:t>
            </a:r>
            <a:r>
              <a:rPr lang="en-US" altLang="zh-CN" sz="3200" dirty="0"/>
              <a:t>1</a:t>
            </a:r>
            <a:r>
              <a:rPr lang="zh-CN" altLang="en-US" sz="3200" dirty="0"/>
              <a:t>，删除时则把</a:t>
            </a:r>
            <a:r>
              <a:rPr lang="en-US" altLang="zh-CN" sz="3200" dirty="0" err="1"/>
              <a:t>num</a:t>
            </a:r>
            <a:r>
              <a:rPr lang="zh-CN" altLang="en-US" sz="3200" dirty="0"/>
              <a:t>减</a:t>
            </a:r>
            <a:r>
              <a:rPr lang="en-US" altLang="zh-CN" sz="3200" dirty="0"/>
              <a:t>1</a:t>
            </a:r>
            <a:r>
              <a:rPr lang="zh-CN" altLang="en-US" sz="3200" dirty="0"/>
              <a:t>。</a:t>
            </a:r>
          </a:p>
        </p:txBody>
      </p:sp>
    </p:spTree>
    <p:extLst>
      <p:ext uri="{BB962C8B-B14F-4D97-AF65-F5344CB8AC3E}">
        <p14:creationId xmlns:p14="http://schemas.microsoft.com/office/powerpoint/2010/main" val="1511439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分析效率</a:t>
            </a:r>
            <a:endParaRPr lang="zh-CN" altLang="en-US" b="1" dirty="0">
              <a:solidFill>
                <a:schemeClr val="accent2"/>
              </a:solidFill>
            </a:endParaRPr>
          </a:p>
        </p:txBody>
      </p:sp>
      <p:sp>
        <p:nvSpPr>
          <p:cNvPr id="19" name="矩形 18"/>
          <p:cNvSpPr/>
          <p:nvPr/>
        </p:nvSpPr>
        <p:spPr>
          <a:xfrm>
            <a:off x="1311929" y="2296386"/>
            <a:ext cx="1829884" cy="2862322"/>
          </a:xfrm>
          <a:prstGeom prst="rect">
            <a:avLst/>
          </a:prstGeom>
        </p:spPr>
        <p:txBody>
          <a:bodyPr wrap="square">
            <a:spAutoFit/>
          </a:bodyPr>
          <a:lstStyle/>
          <a:p>
            <a:pPr>
              <a:lnSpc>
                <a:spcPct val="150000"/>
              </a:lnSpc>
            </a:pPr>
            <a:r>
              <a:rPr lang="zh-CN" altLang="en-US" sz="4000" dirty="0" smtClean="0"/>
              <a:t>查找</a:t>
            </a:r>
            <a:endParaRPr lang="en-US" altLang="zh-CN" sz="4000" dirty="0" smtClean="0"/>
          </a:p>
          <a:p>
            <a:pPr>
              <a:lnSpc>
                <a:spcPct val="150000"/>
              </a:lnSpc>
            </a:pPr>
            <a:r>
              <a:rPr lang="zh-CN" altLang="en-US" sz="4000" dirty="0" smtClean="0"/>
              <a:t>插入</a:t>
            </a:r>
            <a:endParaRPr lang="en-US" altLang="zh-CN" sz="4000" dirty="0" smtClean="0"/>
          </a:p>
          <a:p>
            <a:pPr>
              <a:lnSpc>
                <a:spcPct val="150000"/>
              </a:lnSpc>
            </a:pPr>
            <a:r>
              <a:rPr lang="zh-CN" altLang="en-US" sz="4000" dirty="0" smtClean="0"/>
              <a:t>删除</a:t>
            </a:r>
            <a:endParaRPr lang="zh-CN" altLang="en-US" sz="4000" dirty="0"/>
          </a:p>
        </p:txBody>
      </p:sp>
      <p:sp>
        <p:nvSpPr>
          <p:cNvPr id="20" name="文本框 19"/>
          <p:cNvSpPr txBox="1"/>
          <p:nvPr/>
        </p:nvSpPr>
        <p:spPr>
          <a:xfrm>
            <a:off x="4386907" y="2702427"/>
            <a:ext cx="2501689" cy="1446550"/>
          </a:xfrm>
          <a:prstGeom prst="rect">
            <a:avLst/>
          </a:prstGeom>
          <a:noFill/>
        </p:spPr>
        <p:txBody>
          <a:bodyPr wrap="square" rtlCol="0">
            <a:spAutoFit/>
          </a:bodyPr>
          <a:lstStyle/>
          <a:p>
            <a:r>
              <a:rPr lang="en-US" altLang="zh-CN" sz="8800" dirty="0" err="1" smtClean="0"/>
              <a:t>logn</a:t>
            </a:r>
            <a:endParaRPr lang="zh-CN" altLang="en-US" sz="8800" dirty="0"/>
          </a:p>
        </p:txBody>
      </p:sp>
      <p:sp>
        <p:nvSpPr>
          <p:cNvPr id="21" name="文本框 20"/>
          <p:cNvSpPr txBox="1"/>
          <p:nvPr/>
        </p:nvSpPr>
        <p:spPr>
          <a:xfrm>
            <a:off x="3300433" y="1470785"/>
            <a:ext cx="4674636" cy="1015663"/>
          </a:xfrm>
          <a:prstGeom prst="rect">
            <a:avLst/>
          </a:prstGeom>
          <a:noFill/>
        </p:spPr>
        <p:txBody>
          <a:bodyPr wrap="square" rtlCol="0">
            <a:spAutoFit/>
          </a:bodyPr>
          <a:lstStyle/>
          <a:p>
            <a:pPr algn="ctr"/>
            <a:r>
              <a:rPr lang="zh-CN" altLang="en-US" sz="6000" dirty="0" smtClean="0">
                <a:solidFill>
                  <a:schemeClr val="accent1"/>
                </a:solidFill>
              </a:rPr>
              <a:t>理想情况</a:t>
            </a:r>
            <a:endParaRPr lang="zh-CN" altLang="en-US" sz="6000" dirty="0">
              <a:solidFill>
                <a:schemeClr val="accent1"/>
              </a:solidFill>
            </a:endParaRPr>
          </a:p>
        </p:txBody>
      </p:sp>
      <p:sp>
        <p:nvSpPr>
          <p:cNvPr id="22" name="文本框 21"/>
          <p:cNvSpPr txBox="1"/>
          <p:nvPr/>
        </p:nvSpPr>
        <p:spPr>
          <a:xfrm>
            <a:off x="4386907" y="5149377"/>
            <a:ext cx="2501689" cy="1446550"/>
          </a:xfrm>
          <a:prstGeom prst="rect">
            <a:avLst/>
          </a:prstGeom>
          <a:noFill/>
        </p:spPr>
        <p:txBody>
          <a:bodyPr wrap="square" rtlCol="0">
            <a:spAutoFit/>
          </a:bodyPr>
          <a:lstStyle/>
          <a:p>
            <a:pPr algn="ctr"/>
            <a:r>
              <a:rPr lang="en-US" altLang="zh-CN" sz="8800" dirty="0" smtClean="0"/>
              <a:t>n</a:t>
            </a:r>
            <a:endParaRPr lang="zh-CN" altLang="en-US" sz="8800" dirty="0"/>
          </a:p>
        </p:txBody>
      </p:sp>
      <p:sp>
        <p:nvSpPr>
          <p:cNvPr id="23" name="文本框 22"/>
          <p:cNvSpPr txBox="1"/>
          <p:nvPr/>
        </p:nvSpPr>
        <p:spPr>
          <a:xfrm>
            <a:off x="3141813" y="4272298"/>
            <a:ext cx="4674636" cy="1015663"/>
          </a:xfrm>
          <a:prstGeom prst="rect">
            <a:avLst/>
          </a:prstGeom>
          <a:noFill/>
        </p:spPr>
        <p:txBody>
          <a:bodyPr wrap="square" rtlCol="0">
            <a:spAutoFit/>
          </a:bodyPr>
          <a:lstStyle/>
          <a:p>
            <a:pPr algn="ctr"/>
            <a:r>
              <a:rPr lang="zh-CN" altLang="en-US" sz="6000" dirty="0" smtClean="0">
                <a:solidFill>
                  <a:schemeClr val="accent1"/>
                </a:solidFill>
              </a:rPr>
              <a:t>极端情况</a:t>
            </a:r>
            <a:endParaRPr lang="zh-CN" altLang="en-US" sz="6000" dirty="0">
              <a:solidFill>
                <a:schemeClr val="accent1"/>
              </a:solidFill>
            </a:endParaRPr>
          </a:p>
        </p:txBody>
      </p:sp>
      <p:grpSp>
        <p:nvGrpSpPr>
          <p:cNvPr id="15" name="Group 26"/>
          <p:cNvGrpSpPr>
            <a:grpSpLocks/>
          </p:cNvGrpSpPr>
          <p:nvPr/>
        </p:nvGrpSpPr>
        <p:grpSpPr bwMode="auto">
          <a:xfrm>
            <a:off x="7771589" y="2200354"/>
            <a:ext cx="3749488" cy="3445475"/>
            <a:chOff x="4132" y="1440"/>
            <a:chExt cx="1388" cy="2688"/>
          </a:xfrm>
        </p:grpSpPr>
        <p:sp>
          <p:nvSpPr>
            <p:cNvPr id="16" name="Line 27"/>
            <p:cNvSpPr>
              <a:spLocks noChangeShapeType="1"/>
            </p:cNvSpPr>
            <p:nvPr/>
          </p:nvSpPr>
          <p:spPr bwMode="auto">
            <a:xfrm flipH="1">
              <a:off x="4176" y="1589"/>
              <a:ext cx="1109" cy="1195"/>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7" name="Oval 28"/>
            <p:cNvSpPr>
              <a:spLocks noChangeArrowheads="1"/>
            </p:cNvSpPr>
            <p:nvPr/>
          </p:nvSpPr>
          <p:spPr bwMode="auto">
            <a:xfrm flipH="1">
              <a:off x="4778" y="1938"/>
              <a:ext cx="184" cy="193"/>
            </a:xfrm>
            <a:prstGeom prst="ellipse">
              <a:avLst/>
            </a:prstGeom>
            <a:solidFill>
              <a:srgbClr val="FFFFFF"/>
            </a:solidFill>
            <a:ln w="28575" cap="sq">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1400">
                  <a:solidFill>
                    <a:schemeClr val="hlink"/>
                  </a:solidFill>
                  <a:latin typeface="Times New Roman" panose="02020603050405020304" pitchFamily="18" charset="0"/>
                  <a:ea typeface="楷体_GB2312" pitchFamily="49" charset="-122"/>
                </a:rPr>
                <a:t>80</a:t>
              </a:r>
            </a:p>
          </p:txBody>
        </p:sp>
        <p:sp>
          <p:nvSpPr>
            <p:cNvPr id="18" name="Oval 29"/>
            <p:cNvSpPr>
              <a:spLocks noChangeArrowheads="1"/>
            </p:cNvSpPr>
            <p:nvPr/>
          </p:nvSpPr>
          <p:spPr bwMode="auto">
            <a:xfrm flipH="1">
              <a:off x="5009" y="1689"/>
              <a:ext cx="184" cy="193"/>
            </a:xfrm>
            <a:prstGeom prst="ellipse">
              <a:avLst/>
            </a:prstGeom>
            <a:solidFill>
              <a:srgbClr val="FFFFFF"/>
            </a:solidFill>
            <a:ln w="28575" cap="sq">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1400">
                  <a:solidFill>
                    <a:schemeClr val="hlink"/>
                  </a:solidFill>
                  <a:latin typeface="Times New Roman" panose="02020603050405020304" pitchFamily="18" charset="0"/>
                  <a:ea typeface="楷体_GB2312" pitchFamily="49" charset="-122"/>
                </a:rPr>
                <a:t>88</a:t>
              </a:r>
            </a:p>
          </p:txBody>
        </p:sp>
        <p:sp>
          <p:nvSpPr>
            <p:cNvPr id="27" name="Oval 30"/>
            <p:cNvSpPr>
              <a:spLocks noChangeArrowheads="1"/>
            </p:cNvSpPr>
            <p:nvPr/>
          </p:nvSpPr>
          <p:spPr bwMode="auto">
            <a:xfrm flipH="1">
              <a:off x="5239" y="1440"/>
              <a:ext cx="185" cy="195"/>
            </a:xfrm>
            <a:prstGeom prst="ellipse">
              <a:avLst/>
            </a:prstGeom>
            <a:solidFill>
              <a:srgbClr val="FFFFFF"/>
            </a:solidFill>
            <a:ln w="28575" cap="sq">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1400">
                  <a:solidFill>
                    <a:schemeClr val="hlink"/>
                  </a:solidFill>
                  <a:latin typeface="Times New Roman" panose="02020603050405020304" pitchFamily="18" charset="0"/>
                  <a:ea typeface="楷体_GB2312" pitchFamily="49" charset="-122"/>
                </a:rPr>
                <a:t>92</a:t>
              </a:r>
            </a:p>
          </p:txBody>
        </p:sp>
        <p:sp>
          <p:nvSpPr>
            <p:cNvPr id="32" name="Oval 31"/>
            <p:cNvSpPr>
              <a:spLocks noChangeArrowheads="1"/>
            </p:cNvSpPr>
            <p:nvPr/>
          </p:nvSpPr>
          <p:spPr bwMode="auto">
            <a:xfrm flipH="1">
              <a:off x="4363" y="2435"/>
              <a:ext cx="183" cy="193"/>
            </a:xfrm>
            <a:prstGeom prst="ellipse">
              <a:avLst/>
            </a:prstGeom>
            <a:solidFill>
              <a:srgbClr val="FFFFFF"/>
            </a:solidFill>
            <a:ln w="28575" cap="sq">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1400">
                  <a:solidFill>
                    <a:schemeClr val="hlink"/>
                  </a:solidFill>
                  <a:latin typeface="Times New Roman" panose="02020603050405020304" pitchFamily="18" charset="0"/>
                  <a:ea typeface="楷体_GB2312" pitchFamily="49" charset="-122"/>
                </a:rPr>
                <a:t>64</a:t>
              </a:r>
            </a:p>
          </p:txBody>
        </p:sp>
        <p:sp>
          <p:nvSpPr>
            <p:cNvPr id="33" name="Oval 32"/>
            <p:cNvSpPr>
              <a:spLocks noChangeArrowheads="1"/>
            </p:cNvSpPr>
            <p:nvPr/>
          </p:nvSpPr>
          <p:spPr bwMode="auto">
            <a:xfrm flipH="1">
              <a:off x="4593" y="2187"/>
              <a:ext cx="184" cy="194"/>
            </a:xfrm>
            <a:prstGeom prst="ellipse">
              <a:avLst/>
            </a:prstGeom>
            <a:solidFill>
              <a:srgbClr val="FFFFFF"/>
            </a:solidFill>
            <a:ln w="28575" cap="sq">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1400">
                  <a:solidFill>
                    <a:schemeClr val="hlink"/>
                  </a:solidFill>
                  <a:latin typeface="Times New Roman" panose="02020603050405020304" pitchFamily="18" charset="0"/>
                  <a:ea typeface="楷体_GB2312" pitchFamily="49" charset="-122"/>
                </a:rPr>
                <a:t>75</a:t>
              </a:r>
            </a:p>
          </p:txBody>
        </p:sp>
        <p:sp>
          <p:nvSpPr>
            <p:cNvPr id="34" name="Line 33"/>
            <p:cNvSpPr>
              <a:spLocks noChangeShapeType="1"/>
            </p:cNvSpPr>
            <p:nvPr/>
          </p:nvSpPr>
          <p:spPr bwMode="auto">
            <a:xfrm>
              <a:off x="4272" y="2832"/>
              <a:ext cx="1098" cy="113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5" name="Oval 34"/>
            <p:cNvSpPr>
              <a:spLocks noChangeArrowheads="1"/>
            </p:cNvSpPr>
            <p:nvPr/>
          </p:nvSpPr>
          <p:spPr bwMode="auto">
            <a:xfrm>
              <a:off x="4848" y="3423"/>
              <a:ext cx="191" cy="192"/>
            </a:xfrm>
            <a:prstGeom prst="ellipse">
              <a:avLst/>
            </a:prstGeom>
            <a:solidFill>
              <a:srgbClr val="FFFFFF"/>
            </a:solidFill>
            <a:ln w="28575" cap="sq">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1400">
                  <a:solidFill>
                    <a:schemeClr val="hlink"/>
                  </a:solidFill>
                  <a:latin typeface="Times New Roman" panose="02020603050405020304" pitchFamily="18" charset="0"/>
                  <a:ea typeface="楷体_GB2312" pitchFamily="49" charset="-122"/>
                </a:rPr>
                <a:t>21</a:t>
              </a:r>
            </a:p>
          </p:txBody>
        </p:sp>
        <p:sp>
          <p:nvSpPr>
            <p:cNvPr id="36" name="Oval 35"/>
            <p:cNvSpPr>
              <a:spLocks noChangeArrowheads="1"/>
            </p:cNvSpPr>
            <p:nvPr/>
          </p:nvSpPr>
          <p:spPr bwMode="auto">
            <a:xfrm>
              <a:off x="4608" y="3176"/>
              <a:ext cx="191" cy="191"/>
            </a:xfrm>
            <a:prstGeom prst="ellipse">
              <a:avLst/>
            </a:prstGeom>
            <a:solidFill>
              <a:srgbClr val="FFFFFF"/>
            </a:solidFill>
            <a:ln w="28575" cap="sq">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1400">
                  <a:solidFill>
                    <a:schemeClr val="hlink"/>
                  </a:solidFill>
                  <a:latin typeface="Times New Roman" panose="02020603050405020304" pitchFamily="18" charset="0"/>
                  <a:ea typeface="楷体_GB2312" pitchFamily="49" charset="-122"/>
                </a:rPr>
                <a:t>19</a:t>
              </a:r>
            </a:p>
          </p:txBody>
        </p:sp>
        <p:sp>
          <p:nvSpPr>
            <p:cNvPr id="37" name="Oval 36"/>
            <p:cNvSpPr>
              <a:spLocks noChangeArrowheads="1"/>
            </p:cNvSpPr>
            <p:nvPr/>
          </p:nvSpPr>
          <p:spPr bwMode="auto">
            <a:xfrm>
              <a:off x="4368" y="2928"/>
              <a:ext cx="192" cy="194"/>
            </a:xfrm>
            <a:prstGeom prst="ellipse">
              <a:avLst/>
            </a:prstGeom>
            <a:solidFill>
              <a:srgbClr val="FFFFFF"/>
            </a:solidFill>
            <a:ln w="28575" cap="sq">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1400">
                  <a:solidFill>
                    <a:schemeClr val="hlink"/>
                  </a:solidFill>
                  <a:latin typeface="Times New Roman" panose="02020603050405020304" pitchFamily="18" charset="0"/>
                  <a:ea typeface="楷体_GB2312" pitchFamily="49" charset="-122"/>
                </a:rPr>
                <a:t>13</a:t>
              </a:r>
            </a:p>
          </p:txBody>
        </p:sp>
        <p:sp>
          <p:nvSpPr>
            <p:cNvPr id="38" name="Oval 37"/>
            <p:cNvSpPr>
              <a:spLocks noChangeArrowheads="1"/>
            </p:cNvSpPr>
            <p:nvPr/>
          </p:nvSpPr>
          <p:spPr bwMode="auto">
            <a:xfrm>
              <a:off x="5329" y="3936"/>
              <a:ext cx="191" cy="192"/>
            </a:xfrm>
            <a:prstGeom prst="ellipse">
              <a:avLst/>
            </a:prstGeom>
            <a:solidFill>
              <a:srgbClr val="FFFFFF"/>
            </a:solidFill>
            <a:ln w="28575" cap="sq">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1400">
                  <a:solidFill>
                    <a:schemeClr val="hlink"/>
                  </a:solidFill>
                  <a:latin typeface="Times New Roman" panose="02020603050405020304" pitchFamily="18" charset="0"/>
                  <a:ea typeface="楷体_GB2312" pitchFamily="49" charset="-122"/>
                </a:rPr>
                <a:t>56</a:t>
              </a:r>
            </a:p>
          </p:txBody>
        </p:sp>
        <p:sp>
          <p:nvSpPr>
            <p:cNvPr id="39" name="Oval 38"/>
            <p:cNvSpPr>
              <a:spLocks noChangeArrowheads="1"/>
            </p:cNvSpPr>
            <p:nvPr/>
          </p:nvSpPr>
          <p:spPr bwMode="auto">
            <a:xfrm>
              <a:off x="5088" y="3671"/>
              <a:ext cx="192" cy="194"/>
            </a:xfrm>
            <a:prstGeom prst="ellipse">
              <a:avLst/>
            </a:prstGeom>
            <a:solidFill>
              <a:srgbClr val="FFFFFF"/>
            </a:solidFill>
            <a:ln w="28575" cap="sq">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1400">
                  <a:solidFill>
                    <a:schemeClr val="hlink"/>
                  </a:solidFill>
                  <a:latin typeface="Times New Roman" panose="02020603050405020304" pitchFamily="18" charset="0"/>
                  <a:ea typeface="楷体_GB2312" pitchFamily="49" charset="-122"/>
                </a:rPr>
                <a:t>37</a:t>
              </a:r>
            </a:p>
          </p:txBody>
        </p:sp>
        <p:sp>
          <p:nvSpPr>
            <p:cNvPr id="40" name="Oval 39"/>
            <p:cNvSpPr>
              <a:spLocks noChangeArrowheads="1"/>
            </p:cNvSpPr>
            <p:nvPr/>
          </p:nvSpPr>
          <p:spPr bwMode="auto">
            <a:xfrm flipH="1">
              <a:off x="4132" y="2684"/>
              <a:ext cx="183" cy="193"/>
            </a:xfrm>
            <a:prstGeom prst="ellipse">
              <a:avLst/>
            </a:prstGeom>
            <a:solidFill>
              <a:srgbClr val="FFFFFF"/>
            </a:solidFill>
            <a:ln w="28575" cap="sq">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1400">
                  <a:solidFill>
                    <a:schemeClr val="hlink"/>
                  </a:solidFill>
                  <a:latin typeface="Times New Roman" panose="02020603050405020304" pitchFamily="18" charset="0"/>
                  <a:ea typeface="楷体_GB2312" pitchFamily="49" charset="-122"/>
                </a:rPr>
                <a:t>5</a:t>
              </a:r>
            </a:p>
          </p:txBody>
        </p:sp>
      </p:grpSp>
    </p:spTree>
    <p:extLst>
      <p:ext uri="{BB962C8B-B14F-4D97-AF65-F5344CB8AC3E}">
        <p14:creationId xmlns:p14="http://schemas.microsoft.com/office/powerpoint/2010/main" val="1166764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fade">
                                      <p:cBhvr>
                                        <p:cTn id="12" dur="500"/>
                                        <p:tgtEl>
                                          <p:spTgt spid="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animEffect transition="in" filter="fade">
                                      <p:cBhvr>
                                        <p:cTn id="17" dur="500"/>
                                        <p:tgtEl>
                                          <p:spTgt spid="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20" grpId="0"/>
      <p:bldP spid="21" grpId="0"/>
      <p:bldP spid="22"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分析效率</a:t>
            </a:r>
            <a:endParaRPr lang="zh-CN" altLang="en-US" b="1" dirty="0">
              <a:solidFill>
                <a:schemeClr val="accent2"/>
              </a:solidFill>
            </a:endParaRPr>
          </a:p>
        </p:txBody>
      </p:sp>
      <p:sp>
        <p:nvSpPr>
          <p:cNvPr id="21" name="文本框 20"/>
          <p:cNvSpPr txBox="1"/>
          <p:nvPr/>
        </p:nvSpPr>
        <p:spPr>
          <a:xfrm>
            <a:off x="3362601" y="1190866"/>
            <a:ext cx="4674636" cy="1015663"/>
          </a:xfrm>
          <a:prstGeom prst="rect">
            <a:avLst/>
          </a:prstGeom>
          <a:noFill/>
        </p:spPr>
        <p:txBody>
          <a:bodyPr wrap="square" rtlCol="0">
            <a:spAutoFit/>
          </a:bodyPr>
          <a:lstStyle/>
          <a:p>
            <a:pPr algn="ctr"/>
            <a:r>
              <a:rPr lang="zh-CN" altLang="en-US" sz="6000" dirty="0" smtClean="0">
                <a:solidFill>
                  <a:schemeClr val="accent2"/>
                </a:solidFill>
              </a:rPr>
              <a:t>解决方案</a:t>
            </a:r>
            <a:endParaRPr lang="zh-CN" altLang="en-US" sz="6000" dirty="0">
              <a:solidFill>
                <a:schemeClr val="accent2"/>
              </a:solidFill>
            </a:endParaRPr>
          </a:p>
        </p:txBody>
      </p:sp>
      <p:sp>
        <p:nvSpPr>
          <p:cNvPr id="24" name="椭圆 23"/>
          <p:cNvSpPr/>
          <p:nvPr/>
        </p:nvSpPr>
        <p:spPr>
          <a:xfrm>
            <a:off x="2107634" y="3018382"/>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5</a:t>
            </a:r>
            <a:endParaRPr lang="zh-CN" altLang="en-US" sz="2800" dirty="0"/>
          </a:p>
        </p:txBody>
      </p:sp>
      <p:sp>
        <p:nvSpPr>
          <p:cNvPr id="25" name="椭圆 24"/>
          <p:cNvSpPr/>
          <p:nvPr/>
        </p:nvSpPr>
        <p:spPr>
          <a:xfrm>
            <a:off x="2718789" y="3699516"/>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8</a:t>
            </a:r>
            <a:endParaRPr lang="zh-CN" altLang="en-US" sz="2800" dirty="0"/>
          </a:p>
        </p:txBody>
      </p:sp>
      <p:sp>
        <p:nvSpPr>
          <p:cNvPr id="26" name="椭圆 25"/>
          <p:cNvSpPr/>
          <p:nvPr/>
        </p:nvSpPr>
        <p:spPr>
          <a:xfrm>
            <a:off x="3315948" y="4469641"/>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9</a:t>
            </a:r>
            <a:endParaRPr lang="zh-CN" altLang="en-US" sz="2800" dirty="0"/>
          </a:p>
        </p:txBody>
      </p:sp>
      <p:cxnSp>
        <p:nvCxnSpPr>
          <p:cNvPr id="28" name="直接连接符 27"/>
          <p:cNvCxnSpPr/>
          <p:nvPr/>
        </p:nvCxnSpPr>
        <p:spPr>
          <a:xfrm>
            <a:off x="2639478" y="3478737"/>
            <a:ext cx="363894" cy="3638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241303" y="4180341"/>
            <a:ext cx="363894" cy="36389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1081267" y="2110546"/>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1</a:t>
            </a:r>
            <a:endParaRPr lang="zh-CN" altLang="en-US" sz="2800" dirty="0"/>
          </a:p>
        </p:txBody>
      </p:sp>
      <p:cxnSp>
        <p:nvCxnSpPr>
          <p:cNvPr id="31" name="直接连接符 30"/>
          <p:cNvCxnSpPr/>
          <p:nvPr/>
        </p:nvCxnSpPr>
        <p:spPr>
          <a:xfrm>
            <a:off x="1739074" y="2654488"/>
            <a:ext cx="363894" cy="36389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右箭头 2"/>
          <p:cNvSpPr/>
          <p:nvPr/>
        </p:nvSpPr>
        <p:spPr>
          <a:xfrm>
            <a:off x="4759355" y="2645466"/>
            <a:ext cx="2845837" cy="12550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rPr>
              <a:t>平衡化</a:t>
            </a:r>
            <a:endParaRPr lang="zh-CN" altLang="en-US" sz="2800" dirty="0">
              <a:solidFill>
                <a:schemeClr val="tx1"/>
              </a:solidFill>
            </a:endParaRPr>
          </a:p>
        </p:txBody>
      </p:sp>
      <p:sp>
        <p:nvSpPr>
          <p:cNvPr id="16" name="椭圆 15"/>
          <p:cNvSpPr/>
          <p:nvPr/>
        </p:nvSpPr>
        <p:spPr>
          <a:xfrm>
            <a:off x="9629191" y="2675826"/>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5</a:t>
            </a:r>
            <a:endParaRPr lang="zh-CN" altLang="en-US" sz="2800" dirty="0"/>
          </a:p>
        </p:txBody>
      </p:sp>
      <p:sp>
        <p:nvSpPr>
          <p:cNvPr id="17" name="椭圆 16"/>
          <p:cNvSpPr/>
          <p:nvPr/>
        </p:nvSpPr>
        <p:spPr>
          <a:xfrm>
            <a:off x="10240346" y="3356960"/>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8</a:t>
            </a:r>
            <a:endParaRPr lang="zh-CN" altLang="en-US" sz="2800" dirty="0"/>
          </a:p>
        </p:txBody>
      </p:sp>
      <p:sp>
        <p:nvSpPr>
          <p:cNvPr id="18" name="椭圆 17"/>
          <p:cNvSpPr/>
          <p:nvPr/>
        </p:nvSpPr>
        <p:spPr>
          <a:xfrm>
            <a:off x="10837505" y="4127085"/>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9</a:t>
            </a:r>
            <a:endParaRPr lang="zh-CN" altLang="en-US" sz="2800" dirty="0"/>
          </a:p>
        </p:txBody>
      </p:sp>
      <p:cxnSp>
        <p:nvCxnSpPr>
          <p:cNvPr id="27" name="直接连接符 26"/>
          <p:cNvCxnSpPr/>
          <p:nvPr/>
        </p:nvCxnSpPr>
        <p:spPr>
          <a:xfrm>
            <a:off x="10161035" y="3136181"/>
            <a:ext cx="363894" cy="3638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0762860" y="3837785"/>
            <a:ext cx="363894" cy="36389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8693797" y="3356959"/>
            <a:ext cx="597159" cy="597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1</a:t>
            </a:r>
            <a:endParaRPr lang="zh-CN" altLang="en-US" sz="2800" dirty="0"/>
          </a:p>
        </p:txBody>
      </p:sp>
      <p:cxnSp>
        <p:nvCxnSpPr>
          <p:cNvPr id="34" name="直接连接符 33"/>
          <p:cNvCxnSpPr/>
          <p:nvPr/>
        </p:nvCxnSpPr>
        <p:spPr>
          <a:xfrm flipV="1">
            <a:off x="9330612" y="3042808"/>
            <a:ext cx="340565" cy="39110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2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10"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10"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 grpId="0" animBg="1"/>
      <p:bldP spid="16" grpId="0" animBg="1"/>
      <p:bldP spid="17" grpId="0" animBg="1"/>
      <p:bldP spid="18" grpId="0" animBg="1"/>
      <p:bldP spid="33" grpId="0" animBg="1"/>
    </p:bld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1344</Words>
  <Application>Microsoft Office PowerPoint</Application>
  <PresentationFormat>宽屏</PresentationFormat>
  <Paragraphs>478</Paragraphs>
  <Slides>26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Microsoft YaHei UI</vt:lpstr>
      <vt:lpstr>黑体</vt:lpstr>
      <vt:lpstr>楷体_GB2312</vt:lpstr>
      <vt:lpstr>宋体</vt:lpstr>
      <vt:lpstr>Arial</vt:lpstr>
      <vt:lpstr>Calibri</vt:lpstr>
      <vt:lpstr>Segoe UI</vt:lpstr>
      <vt:lpstr>Segoe UI Light</vt:lpstr>
      <vt:lpstr>Tahoma</vt:lpstr>
      <vt:lpstr>Times New Roman</vt:lpstr>
      <vt:lpstr>WelcomeDoc</vt:lpstr>
      <vt:lpstr>找重复</vt:lpstr>
      <vt:lpstr>二叉排序树</vt:lpstr>
      <vt:lpstr>二叉查找树</vt:lpstr>
      <vt:lpstr>二叉查找树</vt:lpstr>
      <vt:lpstr>二叉查找树</vt:lpstr>
      <vt:lpstr>基本操作删除</vt:lpstr>
      <vt:lpstr>基本操作删除</vt:lpstr>
      <vt:lpstr>分析效率</vt:lpstr>
      <vt:lpstr>分析效率</vt:lpstr>
      <vt:lpstr>平衡树</vt:lpstr>
      <vt:lpstr>AVL 定义</vt:lpstr>
      <vt:lpstr>AVL树</vt:lpstr>
      <vt:lpstr>AVL树</vt:lpstr>
      <vt:lpstr>AVL树     插入操作</vt:lpstr>
      <vt:lpstr>AVL树     插入操作</vt:lpstr>
      <vt:lpstr>AVL树     插入操作</vt:lpstr>
      <vt:lpstr>AVL树     插入操作</vt:lpstr>
      <vt:lpstr>AVL树     插入操作</vt:lpstr>
      <vt:lpstr>AVL树     插入操作</vt:lpstr>
      <vt:lpstr>AVL树     插入操作</vt:lpstr>
      <vt:lpstr>AVL树     插入操作</vt:lpstr>
      <vt:lpstr>AVL树     插入操作</vt:lpstr>
      <vt:lpstr>AVL树     插入操作  插入程序</vt:lpstr>
      <vt:lpstr>AVL树</vt:lpstr>
      <vt:lpstr>友情提示</vt:lpstr>
      <vt:lpstr>THE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2015-09-07T08:40:49Z</dcterms:created>
  <dcterms:modified xsi:type="dcterms:W3CDTF">2016-08-04T01:25:50Z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