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354" r:id="rId3"/>
    <p:sldId id="394" r:id="rId4"/>
    <p:sldId id="409" r:id="rId5"/>
    <p:sldId id="407" r:id="rId6"/>
    <p:sldId id="410" r:id="rId7"/>
    <p:sldId id="411" r:id="rId8"/>
    <p:sldId id="412" r:id="rId9"/>
    <p:sldId id="41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习题：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7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8/3/2016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树状数组扩展问题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普通操作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689070" y="2079812"/>
            <a:ext cx="658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修改点，区间查询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17" y="3138301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613646" y="5137521"/>
            <a:ext cx="39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1~i</a:t>
            </a:r>
            <a:r>
              <a:rPr lang="zh-CN" altLang="en-US" sz="2400" dirty="0" smtClean="0"/>
              <a:t>的元素的和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普通操作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689070" y="2079812"/>
            <a:ext cx="658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修改点，区间查询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17" y="3138301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541928" y="4890901"/>
            <a:ext cx="5199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1~i</a:t>
            </a:r>
            <a:r>
              <a:rPr lang="zh-CN" altLang="en-US" sz="2400" dirty="0" smtClean="0"/>
              <a:t>的元素的和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任意区间</a:t>
            </a:r>
            <a:r>
              <a:rPr lang="en-US" altLang="zh-CN" sz="2400" dirty="0" smtClean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,j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的和：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任意点：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876269" y="6275895"/>
            <a:ext cx="419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更高效写法：见书中</a:t>
            </a:r>
            <a:r>
              <a:rPr lang="en-US" altLang="zh-CN" dirty="0" smtClean="0"/>
              <a:t>P195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12525" y="5444898"/>
            <a:ext cx="2293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sum[j]-sum[i-1]</a:t>
            </a:r>
          </a:p>
        </p:txBody>
      </p:sp>
      <p:sp>
        <p:nvSpPr>
          <p:cNvPr id="10" name="矩形 9"/>
          <p:cNvSpPr/>
          <p:nvPr/>
        </p:nvSpPr>
        <p:spPr>
          <a:xfrm>
            <a:off x="4312525" y="5952729"/>
            <a:ext cx="2258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sum[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]-sum[i-1]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扩展操作一：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05953" y="1810870"/>
            <a:ext cx="658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区间修改，点查询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33600" y="2916523"/>
            <a:ext cx="51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 </a:t>
            </a:r>
            <a:r>
              <a:rPr lang="zh-CN" altLang="en-US" dirty="0" smtClean="0"/>
              <a:t>表示 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个节点比第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个节点的差值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6206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33600" y="5571726"/>
            <a:ext cx="584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区间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i,j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全部增加</a:t>
            </a:r>
            <a:r>
              <a:rPr lang="en-US" altLang="zh-CN" sz="2400" b="1" dirty="0" smtClean="0"/>
              <a:t>d: </a:t>
            </a:r>
          </a:p>
          <a:p>
            <a:r>
              <a:rPr lang="zh-CN" altLang="en-US" sz="2400" b="1" dirty="0" smtClean="0"/>
              <a:t>第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个节点的值：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908880" y="5525559"/>
            <a:ext cx="237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a[</a:t>
            </a:r>
            <a:r>
              <a:rPr lang="en-US" altLang="zh-CN" sz="2400" b="1" dirty="0" err="1">
                <a:solidFill>
                  <a:prstClr val="black"/>
                </a:solidFill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</a:rPr>
              <a:t>]+</a:t>
            </a:r>
            <a:r>
              <a:rPr lang="en-US" altLang="zh-CN" sz="2400" b="1" dirty="0" err="1">
                <a:solidFill>
                  <a:prstClr val="black"/>
                </a:solidFill>
              </a:rPr>
              <a:t>d,a</a:t>
            </a:r>
            <a:r>
              <a:rPr lang="en-US" altLang="zh-CN" sz="2400" b="1" dirty="0">
                <a:solidFill>
                  <a:prstClr val="black"/>
                </a:solidFill>
              </a:rPr>
              <a:t>[j+1]-d</a:t>
            </a:r>
          </a:p>
        </p:txBody>
      </p:sp>
      <p:sp>
        <p:nvSpPr>
          <p:cNvPr id="8" name="矩形 7"/>
          <p:cNvSpPr/>
          <p:nvPr/>
        </p:nvSpPr>
        <p:spPr>
          <a:xfrm>
            <a:off x="4908880" y="5956755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前</a:t>
            </a:r>
            <a:r>
              <a:rPr lang="en-US" altLang="zh-CN" sz="2400" b="1" dirty="0" err="1">
                <a:solidFill>
                  <a:prstClr val="black"/>
                </a:solidFill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</a:rPr>
              <a:t>个元素求和</a:t>
            </a:r>
          </a:p>
        </p:txBody>
      </p:sp>
    </p:spTree>
    <p:extLst>
      <p:ext uri="{BB962C8B-B14F-4D97-AF65-F5344CB8AC3E}">
        <p14:creationId xmlns:p14="http://schemas.microsoft.com/office/powerpoint/2010/main" val="35443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扩展操作二：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2007803"/>
            <a:ext cx="73241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找第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小</a:t>
            </a:r>
            <a:endParaRPr lang="en-US" altLang="zh-CN" sz="3200" dirty="0" smtClean="0"/>
          </a:p>
          <a:p>
            <a:r>
              <a:rPr lang="en-US" altLang="zh-CN" sz="3200" dirty="0"/>
              <a:t>a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存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出现的次数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问题转化：</a:t>
            </a:r>
            <a:endParaRPr lang="en-US" altLang="zh-CN" sz="3200" dirty="0" smtClean="0"/>
          </a:p>
          <a:p>
            <a:r>
              <a:rPr lang="zh-CN" altLang="en-US" sz="3200" dirty="0" smtClean="0"/>
              <a:t>求区间和为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的下标</a:t>
            </a:r>
            <a:endParaRPr lang="en-US" altLang="zh-CN" sz="3200" dirty="0" smtClean="0"/>
          </a:p>
          <a:p>
            <a:r>
              <a:rPr lang="zh-CN" altLang="en-US" sz="3200" dirty="0" smtClean="0"/>
              <a:t>区间和为递增的，因此可以二分查找</a:t>
            </a:r>
            <a:endParaRPr lang="zh-CN" altLang="en-US" sz="3200" dirty="0"/>
          </a:p>
        </p:txBody>
      </p:sp>
      <p:sp>
        <p:nvSpPr>
          <p:cNvPr id="6" name="右箭头 5"/>
          <p:cNvSpPr/>
          <p:nvPr/>
        </p:nvSpPr>
        <p:spPr>
          <a:xfrm>
            <a:off x="5836024" y="2483950"/>
            <a:ext cx="2402541" cy="55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98540" y="2577190"/>
            <a:ext cx="2563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此处应有离散化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62482" y="5530938"/>
            <a:ext cx="419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更高效写法：见书中</a:t>
            </a:r>
            <a:r>
              <a:rPr lang="en-US" altLang="zh-CN" sz="2800" dirty="0" smtClean="0"/>
              <a:t>P195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05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71757" y="2536122"/>
            <a:ext cx="6142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Poj</a:t>
            </a:r>
            <a:r>
              <a:rPr lang="en-US" altLang="zh-CN" sz="3200" dirty="0"/>
              <a:t> 2985 The k-</a:t>
            </a:r>
            <a:r>
              <a:rPr lang="en-US" altLang="zh-CN" sz="3200" dirty="0" err="1"/>
              <a:t>th</a:t>
            </a:r>
            <a:r>
              <a:rPr lang="en-US" altLang="zh-CN" sz="3200" dirty="0"/>
              <a:t> Largest Group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23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扩展操作三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3671" y="1739153"/>
            <a:ext cx="24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高维扩展</a:t>
            </a:r>
            <a:endParaRPr lang="zh-CN" altLang="en-US" sz="3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8176"/>
              </p:ext>
            </p:extLst>
          </p:nvPr>
        </p:nvGraphicFramePr>
        <p:xfrm>
          <a:off x="7321177" y="2385484"/>
          <a:ext cx="3535080" cy="2595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41885">
                  <a:extLst>
                    <a:ext uri="{9D8B030D-6E8A-4147-A177-3AD203B41FA5}">
                      <a16:colId xmlns:a16="http://schemas.microsoft.com/office/drawing/2014/main" val="3275254216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3851051957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325540327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1032149775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1490453674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1010418510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2111789776"/>
                    </a:ext>
                  </a:extLst>
                </a:gridCol>
                <a:gridCol w="441885">
                  <a:extLst>
                    <a:ext uri="{9D8B030D-6E8A-4147-A177-3AD203B41FA5}">
                      <a16:colId xmlns:a16="http://schemas.microsoft.com/office/drawing/2014/main" val="1443111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0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3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3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7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983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1883" y="2770530"/>
            <a:ext cx="344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修改</a:t>
            </a:r>
            <a:endParaRPr lang="en-US" altLang="zh-CN" sz="2400" b="1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a[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</a:t>
            </a:r>
            <a:r>
              <a:rPr lang="zh-CN" altLang="en-US" dirty="0" smtClean="0"/>
              <a:t>增加增量</a:t>
            </a:r>
            <a:r>
              <a:rPr lang="en-US" altLang="zh-CN" dirty="0" smtClean="0"/>
              <a:t>delta</a:t>
            </a:r>
          </a:p>
          <a:p>
            <a:r>
              <a:rPr lang="zh-CN" altLang="en-US" sz="2400" b="1" dirty="0"/>
              <a:t>查询</a:t>
            </a:r>
            <a:endParaRPr lang="en-US" altLang="zh-CN" sz="2400" b="1" dirty="0"/>
          </a:p>
          <a:p>
            <a:r>
              <a:rPr lang="zh-CN" altLang="en-US" dirty="0" smtClean="0"/>
              <a:t>询问左上角</a:t>
            </a:r>
            <a:r>
              <a:rPr lang="en-US" altLang="zh-CN" dirty="0" smtClean="0"/>
              <a:t>a[1..x,1..y]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b="1" dirty="0"/>
              <a:t>e[x][y]</a:t>
            </a:r>
          </a:p>
          <a:p>
            <a:r>
              <a:rPr lang="zh-CN" altLang="en-US" dirty="0" smtClean="0"/>
              <a:t>表示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x-c</a:t>
            </a:r>
            <a:r>
              <a:rPr lang="en-US" altLang="zh-CN" dirty="0" smtClean="0"/>
              <a:t>(x)-1..x,y-c(y)-1..y]</a:t>
            </a:r>
            <a:r>
              <a:rPr lang="zh-CN" altLang="en-US" dirty="0" smtClean="0"/>
              <a:t>的和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61011" y="5325981"/>
            <a:ext cx="424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参考：书</a:t>
            </a:r>
            <a:r>
              <a:rPr lang="en-US" altLang="zh-CN" sz="3200" dirty="0" smtClean="0"/>
              <a:t>P197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61883" y="6138411"/>
            <a:ext cx="21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与一维对比：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919382" y="6138411"/>
            <a:ext cx="27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只是多了一重循环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7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树状数组与线段树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44706" y="1721224"/>
            <a:ext cx="8480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优势</a:t>
            </a:r>
            <a:endParaRPr lang="en-US" altLang="zh-CN" sz="2400" b="1" dirty="0" smtClean="0"/>
          </a:p>
          <a:p>
            <a:r>
              <a:rPr lang="zh-CN" altLang="en-US" sz="2400" dirty="0" smtClean="0"/>
              <a:t>代码编写时间短</a:t>
            </a:r>
            <a:endParaRPr lang="en-US" altLang="zh-CN" sz="2400" dirty="0" smtClean="0"/>
          </a:p>
          <a:p>
            <a:r>
              <a:rPr lang="zh-CN" altLang="en-US" sz="2400" dirty="0" smtClean="0"/>
              <a:t>运行效率更高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缺点</a:t>
            </a:r>
            <a:endParaRPr lang="en-US" altLang="zh-CN" sz="2400" b="1" dirty="0"/>
          </a:p>
          <a:p>
            <a:r>
              <a:rPr lang="zh-CN" altLang="en-US" sz="2400" dirty="0" smtClean="0"/>
              <a:t>解决的问题较局限：</a:t>
            </a:r>
            <a:endParaRPr lang="en-US" altLang="zh-CN" sz="2400" dirty="0" smtClean="0"/>
          </a:p>
          <a:p>
            <a:r>
              <a:rPr lang="zh-CN" altLang="en-US" sz="2400" dirty="0" smtClean="0"/>
              <a:t>区间最大、区间合并等问题无法很好解决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各种变形操作</a:t>
            </a:r>
            <a:endParaRPr lang="en-US" altLang="zh-CN" sz="2400" b="1" dirty="0" smtClean="0"/>
          </a:p>
          <a:p>
            <a:r>
              <a:rPr lang="en-US" altLang="zh-CN" sz="2400" dirty="0"/>
              <a:t>http://blog.csdn.net/lawrence_jang/article/details/8054173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9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宽屏</PresentationFormat>
  <Paragraphs>57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树状数组扩展问题</vt:lpstr>
      <vt:lpstr>普通操作</vt:lpstr>
      <vt:lpstr>普通操作</vt:lpstr>
      <vt:lpstr>扩展操作一：</vt:lpstr>
      <vt:lpstr>扩展操作二：</vt:lpstr>
      <vt:lpstr>习题</vt:lpstr>
      <vt:lpstr>扩展操作三</vt:lpstr>
      <vt:lpstr>树状数组与线段树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2016-08-03T06:51:59Z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