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sldIdLst>
    <p:sldId id="354" r:id="rId3"/>
    <p:sldId id="394" r:id="rId4"/>
    <p:sldId id="395" r:id="rId5"/>
    <p:sldId id="396" r:id="rId6"/>
    <p:sldId id="397" r:id="rId7"/>
    <p:sldId id="401" r:id="rId8"/>
    <p:sldId id="402" r:id="rId9"/>
    <p:sldId id="403" r:id="rId10"/>
    <p:sldId id="404" r:id="rId11"/>
    <p:sldId id="405" r:id="rId12"/>
    <p:sldId id="406" r:id="rId13"/>
    <p:sldId id="399" r:id="rId14"/>
    <p:sldId id="40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2890" autoAdjust="0"/>
  </p:normalViewPr>
  <p:slideViewPr>
    <p:cSldViewPr snapToGrid="0">
      <p:cViewPr varScale="1">
        <p:scale>
          <a:sx n="107" d="100"/>
          <a:sy n="107" d="100"/>
        </p:scale>
        <p:origin x="186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2016/8/2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http://www.cnblogs.com/scau20110726/archive/2013/04/12/3016765.html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22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http://www.cnblogs.com/scau20110726/archive/2013/04/12/3016765.html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1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2016/8/2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8/2/2016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线段树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Segment Tree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854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区间合并 例题 </a:t>
            </a:r>
            <a:r>
              <a:rPr lang="en-US" altLang="zh-CN" b="1" dirty="0" smtClean="0"/>
              <a:t>POJ 3667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445189" y="2169459"/>
            <a:ext cx="44016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思考：</a:t>
            </a:r>
            <a:endParaRPr lang="en-US" altLang="zh-CN" sz="2400" b="1" dirty="0" smtClean="0"/>
          </a:p>
          <a:p>
            <a:r>
              <a:rPr lang="zh-CN" altLang="en-US" dirty="0" smtClean="0"/>
              <a:t>每个点应该存的特征值是什么？</a:t>
            </a:r>
            <a:endParaRPr lang="en-US" altLang="zh-CN" dirty="0" smtClean="0"/>
          </a:p>
          <a:p>
            <a:r>
              <a:rPr lang="zh-CN" altLang="en-US" dirty="0" smtClean="0"/>
              <a:t>该区间内的最长区间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400" b="1" dirty="0" smtClean="0"/>
              <a:t>一个区间的最长区间如何构成？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82970"/>
              </p:ext>
            </p:extLst>
          </p:nvPr>
        </p:nvGraphicFramePr>
        <p:xfrm>
          <a:off x="1338729" y="4983140"/>
          <a:ext cx="4960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047">
                  <a:extLst>
                    <a:ext uri="{9D8B030D-6E8A-4147-A177-3AD203B41FA5}">
                      <a16:colId xmlns:a16="http://schemas.microsoft.com/office/drawing/2014/main" val="2805952604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4122403715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3535536453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2458658932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1473755305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3849128651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1467265307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2634135003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36086086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1001643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9098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22022" y="1734687"/>
            <a:ext cx="53570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情况一：</a:t>
            </a:r>
            <a:endParaRPr lang="en-US" altLang="zh-CN" sz="2400" b="1" dirty="0" smtClean="0"/>
          </a:p>
          <a:p>
            <a:r>
              <a:rPr lang="zh-CN" altLang="en-US" dirty="0" smtClean="0"/>
              <a:t>最长区间在只在左孩子或只在右孩子</a:t>
            </a:r>
            <a:endParaRPr lang="en-US" altLang="zh-CN" dirty="0"/>
          </a:p>
          <a:p>
            <a:r>
              <a:rPr lang="en-US" altLang="zh-CN" dirty="0" err="1" smtClean="0"/>
              <a:t>msum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)=max{</a:t>
            </a:r>
            <a:r>
              <a:rPr lang="en-US" altLang="zh-CN" dirty="0" err="1" smtClean="0"/>
              <a:t>msum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&lt;&lt;1),</a:t>
            </a:r>
            <a:r>
              <a:rPr lang="en-US" altLang="zh-CN" dirty="0" err="1" smtClean="0"/>
              <a:t>msum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&lt;&lt;1|1)</a:t>
            </a:r>
          </a:p>
          <a:p>
            <a:endParaRPr lang="en-US" altLang="zh-CN" dirty="0" smtClean="0"/>
          </a:p>
          <a:p>
            <a:r>
              <a:rPr lang="zh-CN" altLang="en-US" sz="2400" b="1" dirty="0" smtClean="0"/>
              <a:t>情况二：</a:t>
            </a:r>
            <a:endParaRPr lang="en-US" altLang="zh-CN" sz="2400" b="1" dirty="0"/>
          </a:p>
          <a:p>
            <a:r>
              <a:rPr lang="zh-CN" altLang="en-US" dirty="0"/>
              <a:t>最长</a:t>
            </a:r>
            <a:r>
              <a:rPr lang="zh-CN" altLang="en-US" dirty="0" smtClean="0"/>
              <a:t>区间一部分在</a:t>
            </a:r>
            <a:r>
              <a:rPr lang="zh-CN" altLang="en-US" dirty="0"/>
              <a:t>左</a:t>
            </a:r>
            <a:r>
              <a:rPr lang="zh-CN" altLang="en-US" dirty="0" smtClean="0"/>
              <a:t>孩子，一部分在</a:t>
            </a:r>
            <a:r>
              <a:rPr lang="zh-CN" altLang="en-US" dirty="0"/>
              <a:t>右</a:t>
            </a:r>
            <a:r>
              <a:rPr lang="zh-CN" altLang="en-US" dirty="0" smtClean="0"/>
              <a:t>孩子</a:t>
            </a:r>
            <a:endParaRPr lang="en-US" altLang="zh-CN" dirty="0"/>
          </a:p>
          <a:p>
            <a:r>
              <a:rPr lang="en-US" altLang="zh-CN" dirty="0" err="1"/>
              <a:t>msum</a:t>
            </a:r>
            <a:r>
              <a:rPr lang="en-US" altLang="zh-CN" dirty="0"/>
              <a:t>(</a:t>
            </a:r>
            <a:r>
              <a:rPr lang="en-US" altLang="zh-CN" dirty="0" err="1"/>
              <a:t>rt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rsum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/>
              <a:t>&lt;&lt;</a:t>
            </a:r>
            <a:r>
              <a:rPr lang="en-US" altLang="zh-CN" dirty="0" smtClean="0"/>
              <a:t>1)+</a:t>
            </a:r>
            <a:r>
              <a:rPr lang="en-US" altLang="zh-CN" dirty="0" err="1" smtClean="0"/>
              <a:t>lsum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/>
              <a:t>&lt;&lt;1|1)}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801036" y="4077741"/>
            <a:ext cx="17929" cy="217065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147389" y="4284211"/>
            <a:ext cx="4661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我们还需要记录：</a:t>
            </a:r>
            <a:endParaRPr lang="en-US" altLang="zh-CN" sz="2400" b="1" dirty="0" smtClean="0"/>
          </a:p>
          <a:p>
            <a:r>
              <a:rPr lang="zh-CN" altLang="en-US" dirty="0" smtClean="0"/>
              <a:t>每个区间从左边第一个孩子的最长连续区间；</a:t>
            </a:r>
            <a:endParaRPr lang="en-US" altLang="zh-CN" dirty="0" smtClean="0"/>
          </a:p>
          <a:p>
            <a:r>
              <a:rPr lang="zh-CN" altLang="en-US" dirty="0" smtClean="0"/>
              <a:t>右边第一个孩子的最长连续区间；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85213" y="5440658"/>
            <a:ext cx="46616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Lazy</a:t>
            </a:r>
            <a:r>
              <a:rPr lang="zh-CN" altLang="en-US" sz="2400" b="1" dirty="0" smtClean="0"/>
              <a:t>变量：</a:t>
            </a:r>
            <a:endParaRPr lang="en-US" altLang="zh-CN" sz="2400" b="1" dirty="0" smtClean="0"/>
          </a:p>
          <a:p>
            <a:r>
              <a:rPr lang="en-US" altLang="zh-CN" dirty="0" smtClean="0"/>
              <a:t>0</a:t>
            </a:r>
            <a:r>
              <a:rPr lang="zh-CN" altLang="en-US" dirty="0" smtClean="0"/>
              <a:t>：该点区间完全被覆盖；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：该点区间完全未被覆盖；</a:t>
            </a:r>
            <a:endParaRPr lang="en-US" altLang="zh-CN" dirty="0" smtClean="0"/>
          </a:p>
          <a:p>
            <a:r>
              <a:rPr lang="en-US" altLang="zh-CN" dirty="0" smtClean="0"/>
              <a:t>-1</a:t>
            </a:r>
            <a:r>
              <a:rPr lang="zh-CN" altLang="en-US" dirty="0" smtClean="0"/>
              <a:t>：该点区间不完全被覆盖；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06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线段树基本操作与问题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30284" y="168748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、单点更新，区间询问；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30284" y="223612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、区间更新，区间询问；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230284" y="278476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、区间合并；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82027" y="2738596"/>
            <a:ext cx="5176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询问区间中满足条件的连续最长区间</a:t>
            </a:r>
            <a:r>
              <a:rPr lang="en-US" altLang="zh-CN" sz="2400" b="1" dirty="0"/>
              <a:t>,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463040" y="3740727"/>
            <a:ext cx="58854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基本做法：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lsum</a:t>
            </a:r>
            <a:r>
              <a:rPr lang="zh-CN" altLang="en-US" dirty="0" smtClean="0"/>
              <a:t>维护</a:t>
            </a:r>
            <a:r>
              <a:rPr lang="zh-CN" altLang="en-US" dirty="0"/>
              <a:t>左区间的最大长度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rsum</a:t>
            </a:r>
            <a:r>
              <a:rPr lang="zh-CN" altLang="en-US" dirty="0"/>
              <a:t>维护右区间的最大长度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msum</a:t>
            </a:r>
            <a:r>
              <a:rPr lang="zh-CN" altLang="en-US" dirty="0"/>
              <a:t>维护区间</a:t>
            </a:r>
            <a:r>
              <a:rPr lang="en-US" altLang="zh-CN" dirty="0"/>
              <a:t>1…N</a:t>
            </a:r>
            <a:r>
              <a:rPr lang="zh-CN" altLang="en-US" dirty="0"/>
              <a:t>中的最大连续区间</a:t>
            </a:r>
            <a:r>
              <a:rPr lang="zh-CN" altLang="en-US" dirty="0" smtClean="0"/>
              <a:t>长度；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Lazy</a:t>
            </a:r>
            <a:r>
              <a:rPr lang="zh-CN" altLang="en-US" dirty="0" smtClean="0"/>
              <a:t>有三个状态！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448041" y="4139738"/>
            <a:ext cx="4246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在</a:t>
            </a:r>
            <a:r>
              <a:rPr lang="en-US" altLang="zh-CN" sz="2800" dirty="0" smtClean="0"/>
              <a:t>pushup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pushdown</a:t>
            </a:r>
            <a:r>
              <a:rPr lang="zh-CN" altLang="en-US" sz="2800" dirty="0" smtClean="0"/>
              <a:t>时，需要维护这三个变量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103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线段树基本操作与问题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30284" y="168748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、单点更新，区间询问；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30284" y="223612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、区间更新，区间询问；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230284" y="278476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、区间合并；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30284" y="333340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、扫描</a:t>
            </a:r>
            <a:r>
              <a:rPr lang="zh-CN" altLang="en-US" dirty="0"/>
              <a:t>线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567083" y="1410484"/>
            <a:ext cx="3478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扫面线算法演示</a:t>
            </a:r>
            <a:endParaRPr lang="zh-CN" altLang="en-US" sz="36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66699"/>
              </p:ext>
            </p:extLst>
          </p:nvPr>
        </p:nvGraphicFramePr>
        <p:xfrm>
          <a:off x="5079992" y="5524748"/>
          <a:ext cx="63679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96">
                  <a:extLst>
                    <a:ext uri="{9D8B030D-6E8A-4147-A177-3AD203B41FA5}">
                      <a16:colId xmlns:a16="http://schemas.microsoft.com/office/drawing/2014/main" val="2766926593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2603635879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514770745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584512145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4115953009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2626472371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2965946813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073062777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185792873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050180189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2804835758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176521675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41519567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502267020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326286864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159988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1792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4903694" y="2142565"/>
            <a:ext cx="0" cy="3630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616823" y="1808515"/>
            <a:ext cx="5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r>
              <a:rPr lang="zh-CN" altLang="en-US" dirty="0" smtClean="0"/>
              <a:t>轴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80848" y="2770733"/>
            <a:ext cx="1568837" cy="11814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287261" y="3137628"/>
            <a:ext cx="1556007" cy="11814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75096" y="2391559"/>
            <a:ext cx="1575864" cy="11814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29546" y="4175040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408122" y="3754221"/>
            <a:ext cx="40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429546" y="3358464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9546" y="2950176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429546" y="2541888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429546" y="2133600"/>
            <a:ext cx="51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9843268" y="2802884"/>
            <a:ext cx="0" cy="2721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24545"/>
              </p:ext>
            </p:extLst>
          </p:nvPr>
        </p:nvGraphicFramePr>
        <p:xfrm>
          <a:off x="5079992" y="5964970"/>
          <a:ext cx="636793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996">
                  <a:extLst>
                    <a:ext uri="{9D8B030D-6E8A-4147-A177-3AD203B41FA5}">
                      <a16:colId xmlns:a16="http://schemas.microsoft.com/office/drawing/2014/main" val="2766926593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2603635879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514770745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584512145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4115953009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2626472371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2965946813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073062777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185792873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050180189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2804835758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176521675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41519567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502267020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3326286864"/>
                    </a:ext>
                  </a:extLst>
                </a:gridCol>
                <a:gridCol w="397996">
                  <a:extLst>
                    <a:ext uri="{9D8B030D-6E8A-4147-A177-3AD203B41FA5}">
                      <a16:colId xmlns:a16="http://schemas.microsoft.com/office/drawing/2014/main" val="159988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1792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39271" y="4544372"/>
            <a:ext cx="32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面积</a:t>
            </a:r>
            <a:r>
              <a:rPr lang="en-US" altLang="zh-CN" dirty="0" smtClean="0"/>
              <a:t>=5*4+1*8+1*10+1*7+1*4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4940534" y="2391559"/>
            <a:ext cx="515858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线段树基本操作与问题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30284" y="168748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、单点更新，区间询问；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30284" y="223612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、区间更新，区间询问；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230284" y="278476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、区间合并；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230284" y="333340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、扫描</a:t>
            </a:r>
            <a:r>
              <a:rPr lang="zh-CN" altLang="en-US" dirty="0"/>
              <a:t>线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75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49892" y="2575775"/>
            <a:ext cx="3337873" cy="2187227"/>
          </a:xfrm>
        </p:spPr>
        <p:txBody>
          <a:bodyPr/>
          <a:lstStyle/>
          <a:p>
            <a:r>
              <a:rPr lang="en-US" altLang="zh-CN" b="1" dirty="0" smtClean="0"/>
              <a:t>THE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80249" y="2428920"/>
            <a:ext cx="5269424" cy="2187226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126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线段树基本形态</a:t>
            </a:r>
            <a:endParaRPr lang="zh-CN" altLang="en-US" b="1" dirty="0"/>
          </a:p>
        </p:txBody>
      </p:sp>
      <p:pic>
        <p:nvPicPr>
          <p:cNvPr id="1026" name="Picture 2" descr="http://f.hiphotos.baidu.com/baike/pic/item/bd3eb13533fa828bcb5fe85ffe1f4134970a5a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43" y="1680458"/>
            <a:ext cx="68103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46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线段树基本操作与问题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30284" y="168748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、单点更新，区间询问；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03120" y="2419004"/>
            <a:ext cx="128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询问 和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3690849" y="2419004"/>
            <a:ext cx="428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每一个节点都维护一个</a:t>
            </a:r>
            <a:r>
              <a:rPr lang="en-US" altLang="zh-CN" dirty="0" smtClean="0"/>
              <a:t>sum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103120" y="3082285"/>
            <a:ext cx="142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询问 最大值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690849" y="3082285"/>
            <a:ext cx="428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每一个节点都维护一个</a:t>
            </a:r>
            <a:r>
              <a:rPr lang="en-US" altLang="zh-CN" dirty="0" smtClean="0"/>
              <a:t>max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49782" y="3745566"/>
            <a:ext cx="115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…………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128058" y="4596938"/>
            <a:ext cx="140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单点更新：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848793" y="4610463"/>
            <a:ext cx="5020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、找到要更新的点；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、更新节点维护的变量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sum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max</a:t>
            </a:r>
            <a:r>
              <a:rPr lang="zh-CN" altLang="en-US" dirty="0" smtClean="0"/>
              <a:t>）；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918172" y="4610463"/>
            <a:ext cx="2435629" cy="87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递归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二分找；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/>
              <a:t>使用</a:t>
            </a:r>
            <a:r>
              <a:rPr lang="en-US" altLang="zh-CN" b="1" dirty="0" smtClean="0"/>
              <a:t>pushup</a:t>
            </a:r>
            <a:r>
              <a:rPr lang="zh-CN" altLang="en-US" b="1" dirty="0" smtClean="0"/>
              <a:t>向上更新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691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线段树基本操作与问题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30284" y="168748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、单点更新，区间询问；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30284" y="223612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、区间更新，区间询问；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809701" y="2784763"/>
            <a:ext cx="4397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添加</a:t>
            </a:r>
            <a:r>
              <a:rPr lang="en-US" altLang="zh-CN" sz="2800" b="1" dirty="0" smtClean="0"/>
              <a:t>lazy</a:t>
            </a:r>
            <a:r>
              <a:rPr lang="zh-CN" altLang="en-US" sz="2800" b="1" dirty="0" smtClean="0"/>
              <a:t>标记</a:t>
            </a:r>
            <a:endParaRPr lang="zh-CN" altLang="en-US" sz="2800" b="1" dirty="0"/>
          </a:p>
        </p:txBody>
      </p:sp>
      <p:pic>
        <p:nvPicPr>
          <p:cNvPr id="14" name="Picture 2" descr="http://f.hiphotos.baidu.com/baike/pic/item/bd3eb13533fa828bcb5fe85ffe1f4134970a5a0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7" b="7653"/>
          <a:stretch/>
        </p:blipFill>
        <p:spPr bwMode="auto">
          <a:xfrm>
            <a:off x="920347" y="4035931"/>
            <a:ext cx="4890249" cy="220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5444836" y="2861707"/>
            <a:ext cx="129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更新</a:t>
            </a:r>
            <a:r>
              <a:rPr lang="en-US" altLang="zh-CN" dirty="0"/>
              <a:t>[</a:t>
            </a:r>
            <a:r>
              <a:rPr lang="en-US" altLang="zh-CN" dirty="0" smtClean="0"/>
              <a:t>4,8]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870864" y="3487291"/>
            <a:ext cx="98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无</a:t>
            </a:r>
            <a:r>
              <a:rPr lang="en-US" altLang="zh-CN" dirty="0" smtClean="0"/>
              <a:t>lazy</a:t>
            </a:r>
            <a:endParaRPr lang="zh-CN" altLang="en-US" dirty="0"/>
          </a:p>
        </p:txBody>
      </p:sp>
      <p:pic>
        <p:nvPicPr>
          <p:cNvPr id="17" name="Picture 2" descr="http://f.hiphotos.baidu.com/baike/pic/item/bd3eb13533fa828bcb5fe85ffe1f4134970a5a0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7" b="7653"/>
          <a:stretch/>
        </p:blipFill>
        <p:spPr bwMode="auto">
          <a:xfrm>
            <a:off x="6463552" y="4040238"/>
            <a:ext cx="4890249" cy="220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8414069" y="3491598"/>
            <a:ext cx="98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lazy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144681" y="5307744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062056" y="3989433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103117" y="4343552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791892" y="5310160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709946" y="4785329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155975" y="4317718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827621" y="4787240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72459" y="5307743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439103" y="5307744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210018" y="4783404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736197" y="4317718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32237" y="4783404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596560" y="3989433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603189" y="4332469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线段树基本操作与问题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30284" y="168748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、单点更新，区间询问；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30284" y="223612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、区间更新，区间询问；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809701" y="2784763"/>
            <a:ext cx="4397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添加</a:t>
            </a:r>
            <a:r>
              <a:rPr lang="en-US" altLang="zh-CN" sz="2800" b="1" dirty="0" smtClean="0"/>
              <a:t>lazy</a:t>
            </a:r>
            <a:r>
              <a:rPr lang="zh-CN" altLang="en-US" sz="2800" b="1" dirty="0" smtClean="0"/>
              <a:t>标记</a:t>
            </a:r>
            <a:endParaRPr lang="zh-CN" altLang="en-US" sz="28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444836" y="2861707"/>
            <a:ext cx="1296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更新</a:t>
            </a:r>
            <a:r>
              <a:rPr lang="en-US" altLang="zh-CN" dirty="0"/>
              <a:t>[</a:t>
            </a:r>
            <a:r>
              <a:rPr lang="en-US" altLang="zh-CN" dirty="0" smtClean="0"/>
              <a:t>4,8]</a:t>
            </a:r>
            <a:endParaRPr lang="zh-CN" altLang="en-US" dirty="0"/>
          </a:p>
        </p:txBody>
      </p:sp>
      <p:pic>
        <p:nvPicPr>
          <p:cNvPr id="17" name="Picture 2" descr="http://f.hiphotos.baidu.com/baike/pic/item/bd3eb13533fa828bcb5fe85ffe1f4134970a5a0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7" b="7653"/>
          <a:stretch/>
        </p:blipFill>
        <p:spPr bwMode="auto">
          <a:xfrm>
            <a:off x="6463552" y="4040238"/>
            <a:ext cx="4890249" cy="220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8414069" y="3491598"/>
            <a:ext cx="98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lazy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8210018" y="4783404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736197" y="4317718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332237" y="4783404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8596560" y="3989433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603189" y="4332469"/>
            <a:ext cx="606829" cy="3282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13411" y="3487291"/>
            <a:ext cx="320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何时将</a:t>
            </a:r>
            <a:r>
              <a:rPr lang="en-US" altLang="zh-CN" sz="2400" dirty="0" smtClean="0"/>
              <a:t>lazy</a:t>
            </a:r>
            <a:r>
              <a:rPr lang="zh-CN" altLang="en-US" sz="2400" dirty="0" smtClean="0"/>
              <a:t>的更新呢？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727063" y="4090578"/>
            <a:ext cx="252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下一次更新或查询操作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0418" y="4785906"/>
            <a:ext cx="3092336" cy="1231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查找</a:t>
            </a:r>
            <a:r>
              <a:rPr lang="zh-CN" altLang="en-US" dirty="0" smtClean="0"/>
              <a:t>的一般步骤：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、判断区间是否达到最小；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、将</a:t>
            </a:r>
            <a:r>
              <a:rPr lang="en-US" altLang="zh-CN" dirty="0" smtClean="0"/>
              <a:t>lazy</a:t>
            </a:r>
            <a:r>
              <a:rPr lang="zh-CN" altLang="en-US" dirty="0" smtClean="0"/>
              <a:t>更新往下传递；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、递归查询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3734291" y="4783404"/>
            <a:ext cx="3092336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更新</a:t>
            </a:r>
            <a:r>
              <a:rPr lang="zh-CN" altLang="en-US" dirty="0" smtClean="0"/>
              <a:t>的一般步骤：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、判断区间是否达到最小；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、将</a:t>
            </a:r>
            <a:r>
              <a:rPr lang="en-US" altLang="zh-CN" dirty="0" smtClean="0"/>
              <a:t>lazy</a:t>
            </a:r>
            <a:r>
              <a:rPr lang="zh-CN" altLang="en-US" dirty="0" smtClean="0"/>
              <a:t>更新往下传递；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、递归更新；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、将父亲节点特征变量更新；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89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线段树基本操作与问题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30284" y="168748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、单点更新，区间询问；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230284" y="223612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、区间更新，区间询问；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230284" y="2784763"/>
            <a:ext cx="443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、区间合并；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82027" y="2738596"/>
            <a:ext cx="5176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询问区间中满足条件的连续最长区间</a:t>
            </a:r>
            <a:r>
              <a:rPr lang="en-US" altLang="zh-CN" sz="2400" b="1" dirty="0"/>
              <a:t>,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9073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区间合并 例题 </a:t>
            </a:r>
            <a:r>
              <a:rPr lang="en-US" altLang="zh-CN" b="1" dirty="0" smtClean="0"/>
              <a:t>POJ 3667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039903" y="2065528"/>
            <a:ext cx="1041698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题目大意</a:t>
            </a:r>
          </a:p>
          <a:p>
            <a:r>
              <a:rPr lang="en-US" altLang="zh-CN" sz="2000" dirty="0"/>
              <a:t>Hotel</a:t>
            </a:r>
            <a:r>
              <a:rPr lang="zh-CN" altLang="en-US" sz="2000" dirty="0"/>
              <a:t>有</a:t>
            </a:r>
            <a:r>
              <a:rPr lang="en-US" altLang="zh-CN" sz="2000" dirty="0"/>
              <a:t>N</a:t>
            </a:r>
            <a:r>
              <a:rPr lang="zh-CN" altLang="en-US" sz="2000" dirty="0"/>
              <a:t>（</a:t>
            </a:r>
            <a:r>
              <a:rPr lang="en-US" altLang="zh-CN" sz="2000" dirty="0"/>
              <a:t>1 ≤ N ≤ 50,000</a:t>
            </a:r>
            <a:r>
              <a:rPr lang="zh-CN" altLang="en-US" sz="2000" dirty="0"/>
              <a:t>）间</a:t>
            </a:r>
            <a:r>
              <a:rPr lang="en-US" altLang="zh-CN" sz="2000" dirty="0"/>
              <a:t>rooms</a:t>
            </a:r>
            <a:r>
              <a:rPr lang="zh-CN" altLang="en-US" sz="2000" dirty="0"/>
              <a:t>，并且所有的</a:t>
            </a:r>
            <a:r>
              <a:rPr lang="en-US" altLang="zh-CN" sz="2000" dirty="0"/>
              <a:t>rooms</a:t>
            </a:r>
            <a:r>
              <a:rPr lang="zh-CN" altLang="en-US" sz="2000" dirty="0"/>
              <a:t>都是连续排列在同一边，</a:t>
            </a:r>
            <a:r>
              <a:rPr lang="en-US" altLang="zh-CN" sz="2000" dirty="0"/>
              <a:t>groups</a:t>
            </a:r>
            <a:r>
              <a:rPr lang="zh-CN" altLang="en-US" sz="2000" dirty="0"/>
              <a:t>需要</a:t>
            </a:r>
            <a:r>
              <a:rPr lang="en-US" altLang="zh-CN" sz="2000" dirty="0"/>
              <a:t>check in </a:t>
            </a:r>
            <a:r>
              <a:rPr lang="zh-CN" altLang="en-US" sz="2000" dirty="0"/>
              <a:t>房间，要求房间的编号为连续的</a:t>
            </a:r>
            <a:r>
              <a:rPr lang="en-US" altLang="zh-CN" sz="2000" dirty="0"/>
              <a:t>r..r+Di-1</a:t>
            </a:r>
            <a:r>
              <a:rPr lang="zh-CN" altLang="en-US" sz="2000" dirty="0"/>
              <a:t>并且</a:t>
            </a:r>
            <a:r>
              <a:rPr lang="en-US" altLang="zh-CN" sz="2000" dirty="0"/>
              <a:t>r</a:t>
            </a:r>
            <a:r>
              <a:rPr lang="zh-CN" altLang="en-US" sz="2000" dirty="0"/>
              <a:t>是最小的；</a:t>
            </a:r>
            <a:r>
              <a:rPr lang="en-US" altLang="zh-CN" sz="2000" dirty="0"/>
              <a:t>visitors</a:t>
            </a:r>
            <a:r>
              <a:rPr lang="zh-CN" altLang="en-US" sz="2000" dirty="0"/>
              <a:t>同样可能</a:t>
            </a:r>
            <a:r>
              <a:rPr lang="en-US" altLang="zh-CN" sz="2000" dirty="0"/>
              <a:t>check out</a:t>
            </a:r>
            <a:r>
              <a:rPr lang="zh-CN" altLang="en-US" sz="2000" dirty="0"/>
              <a:t>，并且他们每次</a:t>
            </a:r>
            <a:r>
              <a:rPr lang="en-US" altLang="zh-CN" sz="2000" dirty="0"/>
              <a:t>check out</a:t>
            </a:r>
            <a:r>
              <a:rPr lang="zh-CN" altLang="en-US" sz="2000" dirty="0"/>
              <a:t>都是编号为</a:t>
            </a:r>
            <a:r>
              <a:rPr lang="en-US" altLang="zh-CN" sz="2000" dirty="0"/>
              <a:t>Xi ..Xi +Di-1 (1 ≤ Xi ≤ N-Di+1)</a:t>
            </a:r>
            <a:r>
              <a:rPr lang="zh-CN" altLang="en-US" sz="2000" dirty="0"/>
              <a:t>的房间，题目的输入有两种样式：</a:t>
            </a:r>
          </a:p>
          <a:p>
            <a:r>
              <a:rPr lang="en-US" altLang="zh-CN" sz="2000" dirty="0"/>
              <a:t>1  a     :  groups</a:t>
            </a:r>
            <a:r>
              <a:rPr lang="zh-CN" altLang="en-US" sz="2000" dirty="0"/>
              <a:t>需要</a:t>
            </a:r>
            <a:r>
              <a:rPr lang="en-US" altLang="zh-CN" sz="2000" dirty="0"/>
              <a:t>check in  a</a:t>
            </a:r>
            <a:r>
              <a:rPr lang="zh-CN" altLang="en-US" sz="2000" dirty="0"/>
              <a:t>间编号连续的房间</a:t>
            </a:r>
          </a:p>
          <a:p>
            <a:r>
              <a:rPr lang="en-US" altLang="zh-CN" sz="2000" dirty="0"/>
              <a:t>2  a   b </a:t>
            </a:r>
            <a:r>
              <a:rPr lang="zh-CN" altLang="en-US" sz="2000" dirty="0"/>
              <a:t>： </a:t>
            </a:r>
            <a:r>
              <a:rPr lang="en-US" altLang="zh-CN" sz="2000" dirty="0"/>
              <a:t>visitors  check out </a:t>
            </a:r>
            <a:r>
              <a:rPr lang="zh-CN" altLang="en-US" sz="2000" dirty="0"/>
              <a:t>房间，其中房间编号是 </a:t>
            </a:r>
            <a:r>
              <a:rPr lang="en-US" altLang="zh-CN" sz="2000" dirty="0"/>
              <a:t>a…a+b-1</a:t>
            </a:r>
          </a:p>
          <a:p>
            <a:r>
              <a:rPr lang="zh-CN" altLang="en-US" sz="2000" dirty="0"/>
              <a:t>要求对于每次</a:t>
            </a:r>
            <a:r>
              <a:rPr lang="en-US" altLang="zh-CN" sz="2000" dirty="0"/>
              <a:t>request</a:t>
            </a:r>
            <a:r>
              <a:rPr lang="zh-CN" altLang="en-US" sz="2000" dirty="0"/>
              <a:t>，输出为</a:t>
            </a:r>
            <a:r>
              <a:rPr lang="en-US" altLang="zh-CN" sz="2000" dirty="0"/>
              <a:t>groups</a:t>
            </a:r>
            <a:r>
              <a:rPr lang="zh-CN" altLang="en-US" sz="2000" dirty="0"/>
              <a:t>分配数目为</a:t>
            </a:r>
            <a:r>
              <a:rPr lang="en-US" altLang="zh-CN" sz="2000" dirty="0"/>
              <a:t>a</a:t>
            </a:r>
            <a:r>
              <a:rPr lang="zh-CN" altLang="en-US" sz="2000" dirty="0"/>
              <a:t>的房间中编号最小的房间编号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69068"/>
              </p:ext>
            </p:extLst>
          </p:nvPr>
        </p:nvGraphicFramePr>
        <p:xfrm>
          <a:off x="1816847" y="5686113"/>
          <a:ext cx="59645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452">
                  <a:extLst>
                    <a:ext uri="{9D8B030D-6E8A-4147-A177-3AD203B41FA5}">
                      <a16:colId xmlns:a16="http://schemas.microsoft.com/office/drawing/2014/main" val="2700921687"/>
                    </a:ext>
                  </a:extLst>
                </a:gridCol>
                <a:gridCol w="596452">
                  <a:extLst>
                    <a:ext uri="{9D8B030D-6E8A-4147-A177-3AD203B41FA5}">
                      <a16:colId xmlns:a16="http://schemas.microsoft.com/office/drawing/2014/main" val="1846435157"/>
                    </a:ext>
                  </a:extLst>
                </a:gridCol>
                <a:gridCol w="596452">
                  <a:extLst>
                    <a:ext uri="{9D8B030D-6E8A-4147-A177-3AD203B41FA5}">
                      <a16:colId xmlns:a16="http://schemas.microsoft.com/office/drawing/2014/main" val="2948542733"/>
                    </a:ext>
                  </a:extLst>
                </a:gridCol>
                <a:gridCol w="596452">
                  <a:extLst>
                    <a:ext uri="{9D8B030D-6E8A-4147-A177-3AD203B41FA5}">
                      <a16:colId xmlns:a16="http://schemas.microsoft.com/office/drawing/2014/main" val="4104135485"/>
                    </a:ext>
                  </a:extLst>
                </a:gridCol>
                <a:gridCol w="596452">
                  <a:extLst>
                    <a:ext uri="{9D8B030D-6E8A-4147-A177-3AD203B41FA5}">
                      <a16:colId xmlns:a16="http://schemas.microsoft.com/office/drawing/2014/main" val="2887721590"/>
                    </a:ext>
                  </a:extLst>
                </a:gridCol>
                <a:gridCol w="596452">
                  <a:extLst>
                    <a:ext uri="{9D8B030D-6E8A-4147-A177-3AD203B41FA5}">
                      <a16:colId xmlns:a16="http://schemas.microsoft.com/office/drawing/2014/main" val="2020971782"/>
                    </a:ext>
                  </a:extLst>
                </a:gridCol>
                <a:gridCol w="596452">
                  <a:extLst>
                    <a:ext uri="{9D8B030D-6E8A-4147-A177-3AD203B41FA5}">
                      <a16:colId xmlns:a16="http://schemas.microsoft.com/office/drawing/2014/main" val="1747958739"/>
                    </a:ext>
                  </a:extLst>
                </a:gridCol>
                <a:gridCol w="596452">
                  <a:extLst>
                    <a:ext uri="{9D8B030D-6E8A-4147-A177-3AD203B41FA5}">
                      <a16:colId xmlns:a16="http://schemas.microsoft.com/office/drawing/2014/main" val="3526706791"/>
                    </a:ext>
                  </a:extLst>
                </a:gridCol>
                <a:gridCol w="596452">
                  <a:extLst>
                    <a:ext uri="{9D8B030D-6E8A-4147-A177-3AD203B41FA5}">
                      <a16:colId xmlns:a16="http://schemas.microsoft.com/office/drawing/2014/main" val="3705984875"/>
                    </a:ext>
                  </a:extLst>
                </a:gridCol>
                <a:gridCol w="596452">
                  <a:extLst>
                    <a:ext uri="{9D8B030D-6E8A-4147-A177-3AD203B41FA5}">
                      <a16:colId xmlns:a16="http://schemas.microsoft.com/office/drawing/2014/main" val="1014008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41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78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区间合并 例题 </a:t>
            </a:r>
            <a:r>
              <a:rPr lang="en-US" altLang="zh-CN" b="1" dirty="0" smtClean="0"/>
              <a:t>POJ 3667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445189" y="2169459"/>
            <a:ext cx="44016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思考：</a:t>
            </a:r>
            <a:endParaRPr lang="en-US" altLang="zh-CN" sz="2400" b="1" dirty="0" smtClean="0"/>
          </a:p>
          <a:p>
            <a:r>
              <a:rPr lang="zh-CN" altLang="en-US" dirty="0" smtClean="0"/>
              <a:t>每个点应该存的特征值是什么？</a:t>
            </a:r>
            <a:endParaRPr lang="en-US" altLang="zh-CN" dirty="0" smtClean="0"/>
          </a:p>
          <a:p>
            <a:r>
              <a:rPr lang="zh-CN" altLang="en-US" dirty="0" smtClean="0"/>
              <a:t>该区间内的最长区间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400" b="1" dirty="0" smtClean="0"/>
              <a:t>一个区间的最长区间如何构成？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53912"/>
              </p:ext>
            </p:extLst>
          </p:nvPr>
        </p:nvGraphicFramePr>
        <p:xfrm>
          <a:off x="1338729" y="4983140"/>
          <a:ext cx="4960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047">
                  <a:extLst>
                    <a:ext uri="{9D8B030D-6E8A-4147-A177-3AD203B41FA5}">
                      <a16:colId xmlns:a16="http://schemas.microsoft.com/office/drawing/2014/main" val="2805952604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4122403715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3535536453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2458658932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1473755305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3849128651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1467265307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2634135003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36086086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1001643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9098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22022" y="1734687"/>
            <a:ext cx="5357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情况一：</a:t>
            </a:r>
            <a:endParaRPr lang="en-US" altLang="zh-CN" sz="2400" b="1" dirty="0" smtClean="0"/>
          </a:p>
          <a:p>
            <a:r>
              <a:rPr lang="zh-CN" altLang="en-US" dirty="0" smtClean="0"/>
              <a:t>最长区间在只在左孩子或只在右孩子</a:t>
            </a:r>
            <a:endParaRPr lang="en-US" altLang="zh-CN" dirty="0"/>
          </a:p>
          <a:p>
            <a:r>
              <a:rPr lang="en-US" altLang="zh-CN" dirty="0" err="1" smtClean="0"/>
              <a:t>msum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)=max{</a:t>
            </a:r>
            <a:r>
              <a:rPr lang="en-US" altLang="zh-CN" dirty="0" err="1" smtClean="0"/>
              <a:t>msum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&lt;&lt;1),</a:t>
            </a:r>
            <a:r>
              <a:rPr lang="en-US" altLang="zh-CN" dirty="0" err="1" smtClean="0"/>
              <a:t>msum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&lt;&lt;1|1)}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801036" y="4077741"/>
            <a:ext cx="17929" cy="217065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区间合并 例题 </a:t>
            </a:r>
            <a:r>
              <a:rPr lang="en-US" altLang="zh-CN" b="1" dirty="0" smtClean="0"/>
              <a:t>POJ 3667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445189" y="2169459"/>
            <a:ext cx="440167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思考：</a:t>
            </a:r>
            <a:endParaRPr lang="en-US" altLang="zh-CN" sz="2400" b="1" dirty="0" smtClean="0"/>
          </a:p>
          <a:p>
            <a:r>
              <a:rPr lang="zh-CN" altLang="en-US" dirty="0" smtClean="0"/>
              <a:t>每个点应该存的特征值是什么？</a:t>
            </a:r>
            <a:endParaRPr lang="en-US" altLang="zh-CN" dirty="0" smtClean="0"/>
          </a:p>
          <a:p>
            <a:r>
              <a:rPr lang="zh-CN" altLang="en-US" dirty="0" smtClean="0"/>
              <a:t>该区间内的最长区间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400" b="1" dirty="0" smtClean="0"/>
              <a:t>一个区间的最长区间如何构成？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482970"/>
              </p:ext>
            </p:extLst>
          </p:nvPr>
        </p:nvGraphicFramePr>
        <p:xfrm>
          <a:off x="1338729" y="4983140"/>
          <a:ext cx="49604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047">
                  <a:extLst>
                    <a:ext uri="{9D8B030D-6E8A-4147-A177-3AD203B41FA5}">
                      <a16:colId xmlns:a16="http://schemas.microsoft.com/office/drawing/2014/main" val="2805952604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4122403715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3535536453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2458658932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1473755305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3849128651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1467265307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2634135003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36086086"/>
                    </a:ext>
                  </a:extLst>
                </a:gridCol>
                <a:gridCol w="496047">
                  <a:extLst>
                    <a:ext uri="{9D8B030D-6E8A-4147-A177-3AD203B41FA5}">
                      <a16:colId xmlns:a16="http://schemas.microsoft.com/office/drawing/2014/main" val="1001643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90989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22022" y="1734687"/>
            <a:ext cx="53570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情况一：</a:t>
            </a:r>
            <a:endParaRPr lang="en-US" altLang="zh-CN" sz="2400" b="1" dirty="0" smtClean="0"/>
          </a:p>
          <a:p>
            <a:r>
              <a:rPr lang="zh-CN" altLang="en-US" dirty="0" smtClean="0"/>
              <a:t>最长区间在只在左孩子或只在右孩子</a:t>
            </a:r>
            <a:endParaRPr lang="en-US" altLang="zh-CN" dirty="0"/>
          </a:p>
          <a:p>
            <a:r>
              <a:rPr lang="en-US" altLang="zh-CN" dirty="0" err="1" smtClean="0"/>
              <a:t>msum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)=max{</a:t>
            </a:r>
            <a:r>
              <a:rPr lang="en-US" altLang="zh-CN" dirty="0" err="1" smtClean="0"/>
              <a:t>msum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&lt;&lt;1),</a:t>
            </a:r>
            <a:r>
              <a:rPr lang="en-US" altLang="zh-CN" dirty="0" err="1" smtClean="0"/>
              <a:t>msum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 smtClean="0"/>
              <a:t>&lt;&lt;1|1)</a:t>
            </a:r>
          </a:p>
          <a:p>
            <a:endParaRPr lang="en-US" altLang="zh-CN" dirty="0" smtClean="0"/>
          </a:p>
          <a:p>
            <a:r>
              <a:rPr lang="zh-CN" altLang="en-US" sz="2400" b="1" dirty="0" smtClean="0"/>
              <a:t>情况二：</a:t>
            </a:r>
            <a:endParaRPr lang="en-US" altLang="zh-CN" sz="2400" b="1" dirty="0"/>
          </a:p>
          <a:p>
            <a:r>
              <a:rPr lang="zh-CN" altLang="en-US" dirty="0"/>
              <a:t>最长</a:t>
            </a:r>
            <a:r>
              <a:rPr lang="zh-CN" altLang="en-US" dirty="0" smtClean="0"/>
              <a:t>区间一部分在</a:t>
            </a:r>
            <a:r>
              <a:rPr lang="zh-CN" altLang="en-US" dirty="0"/>
              <a:t>左</a:t>
            </a:r>
            <a:r>
              <a:rPr lang="zh-CN" altLang="en-US" dirty="0" smtClean="0"/>
              <a:t>孩子，一部分在</a:t>
            </a:r>
            <a:r>
              <a:rPr lang="zh-CN" altLang="en-US" dirty="0"/>
              <a:t>右</a:t>
            </a:r>
            <a:r>
              <a:rPr lang="zh-CN" altLang="en-US" dirty="0" smtClean="0"/>
              <a:t>孩子</a:t>
            </a:r>
            <a:endParaRPr lang="en-US" altLang="zh-CN" dirty="0"/>
          </a:p>
          <a:p>
            <a:r>
              <a:rPr lang="en-US" altLang="zh-CN" dirty="0" err="1"/>
              <a:t>msum</a:t>
            </a:r>
            <a:r>
              <a:rPr lang="en-US" altLang="zh-CN" dirty="0"/>
              <a:t>(</a:t>
            </a:r>
            <a:r>
              <a:rPr lang="en-US" altLang="zh-CN" dirty="0" err="1"/>
              <a:t>rt</a:t>
            </a:r>
            <a:r>
              <a:rPr lang="en-US" altLang="zh-CN" dirty="0" smtClean="0"/>
              <a:t>)=</a:t>
            </a:r>
            <a:r>
              <a:rPr lang="en-US" altLang="zh-CN" dirty="0" err="1" smtClean="0"/>
              <a:t>rsum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/>
              <a:t>&lt;&lt;</a:t>
            </a:r>
            <a:r>
              <a:rPr lang="en-US" altLang="zh-CN" dirty="0" smtClean="0"/>
              <a:t>1)+</a:t>
            </a:r>
            <a:r>
              <a:rPr lang="en-US" altLang="zh-CN" dirty="0" err="1" smtClean="0"/>
              <a:t>lsum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rt</a:t>
            </a:r>
            <a:r>
              <a:rPr lang="en-US" altLang="zh-CN" dirty="0"/>
              <a:t>&lt;&lt;1|1)}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801036" y="4077741"/>
            <a:ext cx="17929" cy="217065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147389" y="4284211"/>
            <a:ext cx="46616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我们还需要记录：</a:t>
            </a:r>
            <a:endParaRPr lang="en-US" altLang="zh-CN" sz="2400" b="1" dirty="0" smtClean="0"/>
          </a:p>
          <a:p>
            <a:r>
              <a:rPr lang="zh-CN" altLang="en-US" dirty="0" smtClean="0"/>
              <a:t>每个区间从左边第一个孩子的最长连续区间；</a:t>
            </a:r>
            <a:endParaRPr lang="en-US" altLang="zh-CN" dirty="0" smtClean="0"/>
          </a:p>
          <a:p>
            <a:r>
              <a:rPr lang="zh-CN" altLang="en-US" dirty="0" smtClean="0"/>
              <a:t>右边第一个孩子的最长连续区间；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24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905</Words>
  <Application>Microsoft Office PowerPoint</Application>
  <PresentationFormat>宽屏</PresentationFormat>
  <Paragraphs>157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线段树</vt:lpstr>
      <vt:lpstr>线段树基本形态</vt:lpstr>
      <vt:lpstr>线段树基本操作与问题</vt:lpstr>
      <vt:lpstr>线段树基本操作与问题</vt:lpstr>
      <vt:lpstr>线段树基本操作与问题</vt:lpstr>
      <vt:lpstr>线段树基本操作与问题</vt:lpstr>
      <vt:lpstr>区间合并 例题 POJ 3667</vt:lpstr>
      <vt:lpstr>区间合并 例题 POJ 3667</vt:lpstr>
      <vt:lpstr>区间合并 例题 POJ 3667</vt:lpstr>
      <vt:lpstr>区间合并 例题 POJ 3667</vt:lpstr>
      <vt:lpstr>线段树基本操作与问题</vt:lpstr>
      <vt:lpstr>线段树基本操作与问题</vt:lpstr>
      <vt:lpstr>线段树基本操作与问题</vt:lpstr>
      <vt:lpstr>THE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2015-09-07T08:40:49Z</dcterms:created>
  <dcterms:modified xsi:type="dcterms:W3CDTF">2016-08-02T01:50:18Z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