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842" r:id="rId2"/>
    <p:sldId id="890" r:id="rId3"/>
    <p:sldId id="891" r:id="rId4"/>
    <p:sldId id="887" r:id="rId5"/>
    <p:sldId id="874" r:id="rId6"/>
    <p:sldId id="888" r:id="rId7"/>
    <p:sldId id="889" r:id="rId8"/>
    <p:sldId id="876" r:id="rId9"/>
    <p:sldId id="885" r:id="rId10"/>
    <p:sldId id="877" r:id="rId11"/>
    <p:sldId id="878" r:id="rId12"/>
    <p:sldId id="879" r:id="rId13"/>
    <p:sldId id="881" r:id="rId14"/>
    <p:sldId id="892" r:id="rId15"/>
    <p:sldId id="699" r:id="rId1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7348"/>
    <a:srgbClr val="9B5332"/>
    <a:srgbClr val="08252D"/>
    <a:srgbClr val="555555"/>
    <a:srgbClr val="F4D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30" autoAdjust="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1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ED95992-860A-4B3F-B5F1-36ECA02F138F}" type="datetimeFigureOut">
              <a:rPr lang="zh-CN" altLang="en-US"/>
              <a:pPr>
                <a:defRPr/>
              </a:pPr>
              <a:t>2016/7/26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76029DE-B6DF-4EEE-86DB-A1F4B3D227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B95311-684F-4625-8A80-7CCF1E2982F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7CEEA99-7754-4A82-A1A1-65FF41EA9093}" type="slidenum">
              <a:rPr lang="zh-CN" altLang="en-US" smtClean="0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0D5EB1-C11A-42AB-84D1-1E24AEF33320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113338" y="1160463"/>
            <a:ext cx="1892300" cy="1893887"/>
            <a:chOff x="0" y="0"/>
            <a:chExt cx="1986116" cy="1986219"/>
          </a:xfrm>
        </p:grpSpPr>
        <p:sp>
          <p:nvSpPr>
            <p:cNvPr id="6" name="椭圆 6"/>
            <p:cNvSpPr>
              <a:spLocks noChangeArrowheads="1"/>
            </p:cNvSpPr>
            <p:nvPr/>
          </p:nvSpPr>
          <p:spPr bwMode="auto">
            <a:xfrm>
              <a:off x="0" y="0"/>
              <a:ext cx="1986116" cy="1986219"/>
            </a:xfrm>
            <a:prstGeom prst="ellipse">
              <a:avLst/>
            </a:prstGeom>
            <a:solidFill>
              <a:srgbClr val="DB7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>
              <a:off x="993058" y="0"/>
              <a:ext cx="0" cy="496624"/>
            </a:xfrm>
            <a:prstGeom prst="line">
              <a:avLst/>
            </a:prstGeom>
            <a:noFill/>
            <a:ln w="444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任意多边形 19"/>
            <p:cNvSpPr>
              <a:spLocks/>
            </p:cNvSpPr>
            <p:nvPr/>
          </p:nvSpPr>
          <p:spPr bwMode="auto">
            <a:xfrm>
              <a:off x="161356" y="1284576"/>
              <a:ext cx="1646438" cy="701643"/>
            </a:xfrm>
            <a:custGeom>
              <a:avLst/>
              <a:gdLst>
                <a:gd name="T0" fmla="*/ 273817 w 1646438"/>
                <a:gd name="T1" fmla="*/ 0 h 701643"/>
                <a:gd name="T2" fmla="*/ 0 w 1646438"/>
                <a:gd name="T3" fmla="*/ 250524 h 701643"/>
                <a:gd name="T4" fmla="*/ 105736 w 1646438"/>
                <a:gd name="T5" fmla="*/ 390516 h 701643"/>
                <a:gd name="T6" fmla="*/ 299394 w 1646438"/>
                <a:gd name="T7" fmla="*/ 550605 h 701643"/>
                <a:gd name="T8" fmla="*/ 499448 w 1646438"/>
                <a:gd name="T9" fmla="*/ 639898 h 701643"/>
                <a:gd name="T10" fmla="*/ 784456 w 1646438"/>
                <a:gd name="T11" fmla="*/ 699274 h 701643"/>
                <a:gd name="T12" fmla="*/ 1063526 w 1646438"/>
                <a:gd name="T13" fmla="*/ 679863 h 701643"/>
                <a:gd name="T14" fmla="*/ 1353949 w 1646438"/>
                <a:gd name="T15" fmla="*/ 563622 h 701643"/>
                <a:gd name="T16" fmla="*/ 1539615 w 1646438"/>
                <a:gd name="T17" fmla="*/ 411754 h 701643"/>
                <a:gd name="T18" fmla="*/ 1646438 w 1646438"/>
                <a:gd name="T19" fmla="*/ 281180 h 701643"/>
                <a:gd name="T20" fmla="*/ 1393751 w 1646438"/>
                <a:gd name="T21" fmla="*/ 3654 h 701643"/>
                <a:gd name="T22" fmla="*/ 273817 w 1646438"/>
                <a:gd name="T23" fmla="*/ 0 h 701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/>
                </a:gs>
                <a:gs pos="37000">
                  <a:srgbClr val="F4DD7F"/>
                </a:gs>
                <a:gs pos="70000">
                  <a:srgbClr val="F7E5A3"/>
                </a:gs>
                <a:gs pos="100000">
                  <a:srgbClr val="F7FA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" name="饼形 15"/>
            <p:cNvSpPr>
              <a:spLocks/>
            </p:cNvSpPr>
            <p:nvPr/>
          </p:nvSpPr>
          <p:spPr bwMode="auto">
            <a:xfrm rot="-5400000">
              <a:off x="769555" y="1043143"/>
              <a:ext cx="452284" cy="452284"/>
            </a:xfrm>
            <a:custGeom>
              <a:avLst/>
              <a:gdLst>
                <a:gd name="T0" fmla="*/ 226142 w 452284"/>
                <a:gd name="T1" fmla="*/ 452284 h 452284"/>
                <a:gd name="T2" fmla="*/ 30297 w 452284"/>
                <a:gd name="T3" fmla="*/ 339213 h 452284"/>
                <a:gd name="T4" fmla="*/ 30297 w 452284"/>
                <a:gd name="T5" fmla="*/ 113071 h 452284"/>
                <a:gd name="T6" fmla="*/ 226142 w 452284"/>
                <a:gd name="T7" fmla="*/ 0 h 452284"/>
                <a:gd name="T8" fmla="*/ 226142 w 452284"/>
                <a:gd name="T9" fmla="*/ 226142 h 452284"/>
                <a:gd name="T10" fmla="*/ 226142 w 452284"/>
                <a:gd name="T11" fmla="*/ 452284 h 452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86449" y="496139"/>
              <a:ext cx="206609" cy="29968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93058" y="496139"/>
              <a:ext cx="206609" cy="299681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饼形 12"/>
            <p:cNvSpPr>
              <a:spLocks/>
            </p:cNvSpPr>
            <p:nvPr/>
          </p:nvSpPr>
          <p:spPr bwMode="auto">
            <a:xfrm>
              <a:off x="439426" y="727681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饼形 13"/>
            <p:cNvSpPr>
              <a:spLocks/>
            </p:cNvSpPr>
            <p:nvPr/>
          </p:nvSpPr>
          <p:spPr bwMode="auto">
            <a:xfrm flipH="1">
              <a:off x="427703" y="727680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4" name="空心弧 28"/>
          <p:cNvSpPr>
            <a:spLocks/>
          </p:cNvSpPr>
          <p:nvPr/>
        </p:nvSpPr>
        <p:spPr bwMode="auto">
          <a:xfrm>
            <a:off x="5016500" y="1071563"/>
            <a:ext cx="2070100" cy="2070100"/>
          </a:xfrm>
          <a:custGeom>
            <a:avLst/>
            <a:gdLst>
              <a:gd name="T0" fmla="*/ 177360 w 2070399"/>
              <a:gd name="T1" fmla="*/ 1610426 h 2070399"/>
              <a:gd name="T2" fmla="*/ 351029 w 2070399"/>
              <a:gd name="T3" fmla="*/ 256434 h 2070399"/>
              <a:gd name="T4" fmla="*/ 1715770 w 2070399"/>
              <a:gd name="T5" fmla="*/ 259519 h 2070399"/>
              <a:gd name="T6" fmla="*/ 1883298 w 2070399"/>
              <a:gd name="T7" fmla="*/ 1614294 h 2070399"/>
              <a:gd name="T8" fmla="*/ 1883297 w 2070399"/>
              <a:gd name="T9" fmla="*/ 1614294 h 2070399"/>
              <a:gd name="T10" fmla="*/ 1715769 w 2070399"/>
              <a:gd name="T11" fmla="*/ 259519 h 2070399"/>
              <a:gd name="T12" fmla="*/ 351028 w 2070399"/>
              <a:gd name="T13" fmla="*/ 256434 h 2070399"/>
              <a:gd name="T14" fmla="*/ 177359 w 2070399"/>
              <a:gd name="T15" fmla="*/ 1610426 h 2070399"/>
              <a:gd name="T16" fmla="*/ 177360 w 2070399"/>
              <a:gd name="T17" fmla="*/ 1610426 h 2070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3381" y="3300188"/>
            <a:ext cx="8062400" cy="1153423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3381" y="4737741"/>
            <a:ext cx="8062400" cy="431800"/>
          </a:xfrm>
        </p:spPr>
        <p:txBody>
          <a:bodyPr/>
          <a:lstStyle>
            <a:lvl1pPr marL="0" indent="0" algn="ctr">
              <a:buFontTx/>
              <a:buNone/>
              <a:defRPr sz="1200"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28812-2C7D-4EE7-AF5C-E82DC45B48E5}" type="datetimeFigureOut">
              <a:rPr lang="zh-CN" altLang="en-US"/>
              <a:pPr>
                <a:defRPr/>
              </a:pPr>
              <a:t>2016/7/26</a:t>
            </a:fld>
            <a:endParaRPr lang="zh-CN" alt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F399-3EE7-420E-B164-D46F4C3C86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26238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081D4-0F68-42BC-9402-8673F26C2ED1}" type="datetimeFigureOut">
              <a:rPr lang="zh-CN" altLang="en-US"/>
              <a:pPr>
                <a:defRPr/>
              </a:pPr>
              <a:t>2016/7/26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5DB7E-400A-4564-983A-90620BC420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45071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5944" y="549277"/>
            <a:ext cx="2742485" cy="5605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314" y="549277"/>
            <a:ext cx="8078271" cy="5605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F4B87-7BAA-4E72-8578-1A826C9D0735}" type="datetimeFigureOut">
              <a:rPr lang="zh-CN" altLang="en-US"/>
              <a:pPr>
                <a:defRPr/>
              </a:pPr>
              <a:t>2016/7/26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8E2C0-4E88-40DD-A814-9C2BD954AF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91439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395F3-A1E1-417A-A400-094534FB6E0B}" type="datetimeFigureOut">
              <a:rPr lang="zh-CN" altLang="en-US"/>
              <a:pPr>
                <a:defRPr/>
              </a:pPr>
              <a:t>2016/7/26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1937A-5911-46B2-AA5B-1B90CA7C02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30798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5" y="1709740"/>
            <a:ext cx="10516036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5" y="4589464"/>
            <a:ext cx="10516036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067" indent="0">
              <a:buNone/>
              <a:defRPr sz="2000"/>
            </a:lvl2pPr>
            <a:lvl3pPr marL="914133" indent="0">
              <a:buNone/>
              <a:defRPr sz="1800"/>
            </a:lvl3pPr>
            <a:lvl4pPr marL="1371200" indent="0">
              <a:buNone/>
              <a:defRPr sz="1600"/>
            </a:lvl4pPr>
            <a:lvl5pPr marL="1828266" indent="0">
              <a:buNone/>
              <a:defRPr sz="1600"/>
            </a:lvl5pPr>
            <a:lvl6pPr marL="2285334" indent="0">
              <a:buNone/>
              <a:defRPr sz="1600"/>
            </a:lvl6pPr>
            <a:lvl7pPr marL="2742399" indent="0">
              <a:buNone/>
              <a:defRPr sz="1600"/>
            </a:lvl7pPr>
            <a:lvl8pPr marL="3199467" indent="0">
              <a:buNone/>
              <a:defRPr sz="1600"/>
            </a:lvl8pPr>
            <a:lvl9pPr marL="3656533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8981B-FD31-42E0-A847-1934EE887EA9}" type="datetimeFigureOut">
              <a:rPr lang="zh-CN" altLang="en-US"/>
              <a:pPr>
                <a:defRPr/>
              </a:pPr>
              <a:t>2016/7/26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A21C1-BAFB-446C-BC83-B5D3560065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57044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05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F4C40-9581-472C-8B3A-89A105CC026E}" type="datetimeFigureOut">
              <a:rPr lang="zh-CN" altLang="en-US"/>
              <a:pPr>
                <a:defRPr/>
              </a:pPr>
              <a:t>2016/7/26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3856C-6A35-4DA3-B612-A0C9E0B5B8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95242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1" y="365125"/>
            <a:ext cx="1051603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803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182" y="1681163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82" y="2505075"/>
            <a:ext cx="518342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2C3AE-4DC6-462D-AD4D-C22177017DB0}" type="datetimeFigureOut">
              <a:rPr lang="zh-CN" altLang="en-US"/>
              <a:pPr>
                <a:defRPr/>
              </a:pPr>
              <a:t>2016/7/26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26072-CEC6-425D-8E71-4E10CFFB49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8045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4F50A-4DFB-46C2-9534-05EFC6F46C08}" type="datetimeFigureOut">
              <a:rPr lang="zh-CN" altLang="en-US"/>
              <a:pPr>
                <a:defRPr/>
              </a:pPr>
              <a:t>2016/7/26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5A484-9B37-403E-BAA6-F273FFBB51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98328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C2F53-AF0E-4DCF-A846-FD051ACB5D05}" type="datetimeFigureOut">
              <a:rPr lang="zh-CN" altLang="en-US"/>
              <a:pPr>
                <a:defRPr/>
              </a:pPr>
              <a:t>2016/7/26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B9ACC-F41F-4F26-A83A-0F232A9D7E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44831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C982E-2CBD-478E-A62D-352C764BD960}" type="datetimeFigureOut">
              <a:rPr lang="zh-CN" altLang="en-US"/>
              <a:pPr>
                <a:defRPr/>
              </a:pPr>
              <a:t>2016/7/26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0EB19-AC1E-4C60-9F3F-A369D5E6F6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2757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7" indent="0">
              <a:buNone/>
              <a:defRPr sz="2799"/>
            </a:lvl2pPr>
            <a:lvl3pPr marL="914133" indent="0">
              <a:buNone/>
              <a:defRPr sz="2400"/>
            </a:lvl3pPr>
            <a:lvl4pPr marL="1371200" indent="0">
              <a:buNone/>
              <a:defRPr sz="2000"/>
            </a:lvl4pPr>
            <a:lvl5pPr marL="1828266" indent="0">
              <a:buNone/>
              <a:defRPr sz="2000"/>
            </a:lvl5pPr>
            <a:lvl6pPr marL="2285334" indent="0">
              <a:buNone/>
              <a:defRPr sz="2000"/>
            </a:lvl6pPr>
            <a:lvl7pPr marL="2742399" indent="0">
              <a:buNone/>
              <a:defRPr sz="2000"/>
            </a:lvl7pPr>
            <a:lvl8pPr marL="3199467" indent="0">
              <a:buNone/>
              <a:defRPr sz="2000"/>
            </a:lvl8pPr>
            <a:lvl9pPr marL="3656533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34D72-E20D-47CC-B1DD-334CAFEFE92A}" type="datetimeFigureOut">
              <a:rPr lang="zh-CN" altLang="en-US"/>
              <a:pPr>
                <a:defRPr/>
              </a:pPr>
              <a:t>2016/7/26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2D811-9833-49C5-B2C6-B1305EEB6D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85379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5338" y="549275"/>
            <a:ext cx="7269162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475" y="1743075"/>
            <a:ext cx="109728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60073892-3408-438C-93C2-4784DC52A845}" type="datetimeFigureOut">
              <a:rPr lang="zh-CN" altLang="en-US"/>
              <a:pPr>
                <a:defRPr/>
              </a:pPr>
              <a:t>2016/7/26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6225968A-B1D7-4CBA-A287-34333D84CF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33375"/>
            <a:ext cx="1081088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44" r:id="rId7"/>
    <p:sldLayoutId id="2147483939" r:id="rId8"/>
    <p:sldLayoutId id="2147483940" r:id="rId9"/>
    <p:sldLayoutId id="2147483941" r:id="rId10"/>
    <p:sldLayoutId id="2147483942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067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133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200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266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1313" indent="-341313" algn="l" rtl="0" eaLnBrk="0" fontAlgn="base" hangingPunct="0">
        <a:spcBef>
          <a:spcPts val="32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55600" indent="-2841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866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4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6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4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9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165.net/pro/html/201410/24949.htm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1993900" y="3300413"/>
            <a:ext cx="8061325" cy="1152525"/>
          </a:xfrm>
        </p:spPr>
        <p:txBody>
          <a:bodyPr/>
          <a:lstStyle/>
          <a:p>
            <a:r>
              <a:rPr lang="en-US" altLang="zh-CN" sz="6000" b="1" dirty="0" smtClean="0">
                <a:solidFill>
                  <a:schemeClr val="tx2"/>
                </a:solidFill>
              </a:rPr>
              <a:t>HASH</a:t>
            </a:r>
            <a:endParaRPr lang="zh-CN" altLang="en-US" sz="60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76669" y="867747"/>
            <a:ext cx="4413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D47348"/>
                </a:solidFill>
                <a:latin typeface="+mj-ea"/>
                <a:ea typeface="+mj-ea"/>
              </a:rPr>
              <a:t>康托展开</a:t>
            </a:r>
            <a:endParaRPr lang="zh-CN" altLang="en-US" sz="4000" b="1" dirty="0">
              <a:solidFill>
                <a:srgbClr val="D47348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174032" y="2090057"/>
                <a:ext cx="8434874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/>
                  <a:t>康托展开就是一种特殊的哈希函数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它的使用范围是对于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个数</a:t>
                </a:r>
                <a:r>
                  <a:rPr lang="zh-CN" altLang="en-US" dirty="0" smtClean="0"/>
                  <a:t>的全排列</a:t>
                </a:r>
                <a:r>
                  <a:rPr lang="zh-CN" altLang="en-US" dirty="0"/>
                  <a:t>进行状态的压缩和</a:t>
                </a:r>
                <a:r>
                  <a:rPr lang="zh-CN" altLang="en-US" dirty="0" smtClean="0"/>
                  <a:t>存储</a:t>
                </a:r>
                <a:r>
                  <a:rPr lang="zh-CN" altLang="en-US" dirty="0"/>
                  <a:t>。</a:t>
                </a:r>
                <a:r>
                  <a:rPr lang="zh-CN" altLang="en-US" dirty="0" smtClean="0"/>
                  <a:t>例如</a:t>
                </a:r>
                <a:r>
                  <a:rPr lang="zh-CN" altLang="en-US" dirty="0"/>
                  <a:t>要对</a:t>
                </a:r>
                <a:r>
                  <a:rPr lang="en-US" altLang="zh-CN" dirty="0"/>
                  <a:t>9</a:t>
                </a:r>
                <a:r>
                  <a:rPr lang="zh-CN" altLang="en-US" dirty="0"/>
                  <a:t>的全排列进行判</a:t>
                </a:r>
                <a:r>
                  <a:rPr lang="zh-CN" altLang="en-US" dirty="0" smtClean="0"/>
                  <a:t>重。没有必要开一个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的数组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同时内存也不允许开到那么大的数组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032" y="2090057"/>
                <a:ext cx="8434874" cy="1338828"/>
              </a:xfrm>
              <a:prstGeom prst="rect">
                <a:avLst/>
              </a:prstGeom>
              <a:blipFill>
                <a:blip r:embed="rId3"/>
                <a:stretch>
                  <a:fillRect l="-651" b="-1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2174032" y="4215047"/>
            <a:ext cx="727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而康托展开就可以完美的解决内存问题，同时完全杜绝了冲突的存在。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76670" y="905070"/>
            <a:ext cx="2696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D47348"/>
                </a:solidFill>
                <a:latin typeface="+mj-ea"/>
                <a:ea typeface="+mj-ea"/>
              </a:rPr>
              <a:t>康托展开</a:t>
            </a:r>
            <a:endParaRPr lang="zh-CN" altLang="en-US" sz="4000" b="1" dirty="0">
              <a:solidFill>
                <a:srgbClr val="D47348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76670" y="2127380"/>
            <a:ext cx="872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康托展开中提出了要确定一个排列，只需要知道它在全排列中是第几大的就可以了。</a:t>
            </a:r>
            <a:endParaRPr lang="en-US" altLang="zh-CN" dirty="0" smtClean="0"/>
          </a:p>
          <a:p>
            <a:r>
              <a:rPr lang="zh-CN" altLang="en-US" dirty="0" smtClean="0"/>
              <a:t>而且这种方法在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应用中保证了映射值的唯一性。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276670" y="3288135"/>
            <a:ext cx="738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例如我们要在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的序列中找第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大的数，可以证明这个数一定是</a:t>
            </a:r>
            <a:r>
              <a:rPr lang="en-US" altLang="zh-CN" dirty="0" smtClean="0"/>
              <a:t>321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76670" y="4581330"/>
            <a:ext cx="815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这样至多会有</a:t>
            </a:r>
            <a:r>
              <a:rPr lang="en-US" altLang="zh-CN" dirty="0" smtClean="0"/>
              <a:t>n!</a:t>
            </a:r>
            <a:r>
              <a:rPr lang="zh-CN" altLang="en-US" dirty="0" smtClean="0"/>
              <a:t>个元素，也就是需要开一个</a:t>
            </a:r>
            <a:r>
              <a:rPr lang="en-US" altLang="zh-CN" dirty="0" smtClean="0"/>
              <a:t>n!</a:t>
            </a:r>
            <a:r>
              <a:rPr lang="zh-CN" altLang="en-US" dirty="0" smtClean="0"/>
              <a:t>大小的数组就够了。在</a:t>
            </a:r>
            <a:r>
              <a:rPr lang="en-US" altLang="zh-CN" dirty="0" smtClean="0"/>
              <a:t>n</a:t>
            </a:r>
            <a:r>
              <a:rPr lang="zh-CN" altLang="en-US" dirty="0" smtClean="0"/>
              <a:t>不大于</a:t>
            </a:r>
            <a:r>
              <a:rPr lang="en-US" altLang="zh-CN" dirty="0" smtClean="0"/>
              <a:t>11</a:t>
            </a:r>
            <a:r>
              <a:rPr lang="zh-CN" altLang="en-US" dirty="0" smtClean="0"/>
              <a:t>的情况下，完全可以做到无冲突。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74033" y="849087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D47348"/>
                </a:solidFill>
                <a:latin typeface="+mj-ea"/>
                <a:ea typeface="+mj-ea"/>
              </a:rPr>
              <a:t>康托展开的实现与证明</a:t>
            </a:r>
            <a:endParaRPr lang="zh-CN" altLang="en-US" sz="3200" b="1" dirty="0">
              <a:solidFill>
                <a:srgbClr val="D47348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71912" y="1784513"/>
            <a:ext cx="978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若用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来表示排在</a:t>
            </a:r>
            <a:r>
              <a:rPr lang="zh-CN" altLang="en-US" dirty="0"/>
              <a:t>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个元素之前的元素有多少个，则一个数的</a:t>
            </a:r>
            <a:r>
              <a:rPr lang="en-US" altLang="zh-CN" dirty="0" smtClean="0"/>
              <a:t>hash(key)</a:t>
            </a:r>
            <a:r>
              <a:rPr lang="zh-CN" altLang="en-US" dirty="0" smtClean="0"/>
              <a:t>可以写成以下形式。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74033" y="2504496"/>
            <a:ext cx="8135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FFC000"/>
                </a:solidFill>
              </a:rPr>
              <a:t>hash(key)=a[n]*(n-1)!+a[n-1]*(n-2)!+…+a[2]*(2-1)!+a[1]*(1-1)!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04866" y="3316812"/>
            <a:ext cx="113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D47348"/>
                </a:solidFill>
              </a:rPr>
              <a:t>证明</a:t>
            </a:r>
            <a:r>
              <a:rPr lang="en-US" altLang="zh-CN" sz="2400" b="1" dirty="0" smtClean="0">
                <a:solidFill>
                  <a:srgbClr val="D47348"/>
                </a:solidFill>
              </a:rPr>
              <a:t>: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78090" y="4129128"/>
            <a:ext cx="726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设一个数每一位上的数字从个位到最高位分别为</a:t>
            </a:r>
            <a:r>
              <a:rPr lang="en-US" altLang="zh-CN" dirty="0"/>
              <a:t>s</a:t>
            </a:r>
            <a:r>
              <a:rPr lang="en-US" altLang="zh-CN" dirty="0" smtClean="0"/>
              <a:t>[1],s[2],…s[n-1],s[n]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78090" y="4849111"/>
            <a:ext cx="7939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则小于</a:t>
            </a:r>
            <a:r>
              <a:rPr lang="en-US" altLang="zh-CN" dirty="0" smtClean="0"/>
              <a:t>s[n]</a:t>
            </a:r>
            <a:r>
              <a:rPr lang="zh-CN" altLang="en-US" dirty="0" smtClean="0"/>
              <a:t>的数字共有</a:t>
            </a:r>
            <a:r>
              <a:rPr lang="en-US" altLang="zh-CN" dirty="0" smtClean="0"/>
              <a:t>s[n]-1</a:t>
            </a:r>
            <a:r>
              <a:rPr lang="zh-CN" altLang="en-US" dirty="0" smtClean="0"/>
              <a:t>个，由此肯定有</a:t>
            </a:r>
            <a:r>
              <a:rPr lang="en-US" altLang="zh-CN" dirty="0" smtClean="0"/>
              <a:t>(s[n]-1)*(n-1)!</a:t>
            </a:r>
            <a:r>
              <a:rPr lang="zh-CN" altLang="en-US" dirty="0" smtClean="0"/>
              <a:t>个数比这个数小。</a:t>
            </a:r>
            <a:endParaRPr lang="en-US" altLang="zh-CN" dirty="0" smtClean="0"/>
          </a:p>
          <a:p>
            <a:r>
              <a:rPr lang="zh-CN" altLang="en-US" dirty="0" smtClean="0"/>
              <a:t>同理，小于</a:t>
            </a:r>
            <a:r>
              <a:rPr lang="en-US" altLang="zh-CN" dirty="0" smtClean="0"/>
              <a:t>s[n-1]</a:t>
            </a:r>
            <a:r>
              <a:rPr lang="zh-CN" altLang="en-US" dirty="0" smtClean="0"/>
              <a:t>的数字共有</a:t>
            </a:r>
            <a:r>
              <a:rPr lang="en-US" altLang="zh-CN" dirty="0" smtClean="0"/>
              <a:t>s[n-1]-1</a:t>
            </a:r>
            <a:r>
              <a:rPr lang="zh-CN" altLang="en-US" dirty="0" smtClean="0"/>
              <a:t>个，又有另外的</a:t>
            </a:r>
            <a:r>
              <a:rPr lang="en-US" altLang="zh-CN" dirty="0" smtClean="0"/>
              <a:t>(s[n-1]-1)*(n-2)!</a:t>
            </a:r>
            <a:r>
              <a:rPr lang="zh-CN" altLang="en-US" dirty="0" smtClean="0"/>
              <a:t>个数</a:t>
            </a:r>
            <a:r>
              <a:rPr lang="en-US" altLang="zh-CN" dirty="0"/>
              <a:t>……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978090" y="5846093"/>
            <a:ext cx="8528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将这些数的个数相加即为比原数小的数的个数设为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，则原数为第</a:t>
            </a:r>
            <a:r>
              <a:rPr lang="en-US" altLang="zh-CN" dirty="0" smtClean="0"/>
              <a:t>k+1</a:t>
            </a:r>
            <a:r>
              <a:rPr lang="zh-CN" altLang="en-US" dirty="0" smtClean="0"/>
              <a:t>大的数。将式子整理可得上述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函数表达式。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0017" y="774441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D47348"/>
                </a:solidFill>
                <a:latin typeface="+mj-ea"/>
                <a:ea typeface="+mj-ea"/>
              </a:rPr>
              <a:t>康</a:t>
            </a:r>
            <a:r>
              <a:rPr lang="zh-CN" altLang="en-US" sz="4000" b="1" dirty="0" smtClean="0">
                <a:solidFill>
                  <a:srgbClr val="D47348"/>
                </a:solidFill>
                <a:latin typeface="+mj-ea"/>
                <a:ea typeface="+mj-ea"/>
              </a:rPr>
              <a:t>托逆展开</a:t>
            </a:r>
            <a:endParaRPr lang="zh-CN" altLang="en-US" sz="4000" b="1" dirty="0">
              <a:solidFill>
                <a:srgbClr val="D47348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30017" y="1800809"/>
            <a:ext cx="760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对一个数进行康托展开后，同样可以对其展开后所得值进行康托逆展开。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30017" y="2488623"/>
            <a:ext cx="850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例如在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的全排列中取第</a:t>
            </a:r>
            <a:r>
              <a:rPr lang="en-US" altLang="zh-CN" dirty="0" smtClean="0"/>
              <a:t>96</a:t>
            </a:r>
            <a:r>
              <a:rPr lang="zh-CN" altLang="en-US" dirty="0" smtClean="0"/>
              <a:t>个数，通过分析对其展开的过程，进行以下逆操作。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30017" y="3176437"/>
            <a:ext cx="23979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第</a:t>
            </a:r>
            <a:r>
              <a:rPr lang="en-US" altLang="zh-CN" dirty="0"/>
              <a:t>1</a:t>
            </a:r>
            <a:r>
              <a:rPr lang="zh-CN" altLang="en-US" dirty="0" smtClean="0"/>
              <a:t>位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sym typeface="Wingdings" panose="05000000000000000000" pitchFamily="2" charset="2"/>
              </a:rPr>
              <a:t>(96-1)</a:t>
            </a:r>
            <a:r>
              <a:rPr lang="en-US" altLang="zh-CN" dirty="0" smtClean="0"/>
              <a:t>/(5-1)!=3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第</a:t>
            </a:r>
            <a:r>
              <a:rPr lang="en-US" altLang="zh-CN" dirty="0"/>
              <a:t>2</a:t>
            </a:r>
            <a:r>
              <a:rPr lang="zh-CN" altLang="en-US" dirty="0" smtClean="0"/>
              <a:t>位：</a:t>
            </a:r>
            <a:r>
              <a:rPr lang="en-US" altLang="zh-CN" dirty="0" smtClean="0"/>
              <a:t>65%(5-1)!=23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23/(4-1)!=3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位：</a:t>
            </a:r>
            <a:r>
              <a:rPr lang="en-US" altLang="zh-CN" dirty="0" smtClean="0"/>
              <a:t>23%(4-1)!=5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5/(3-1)!=2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位：</a:t>
            </a:r>
            <a:r>
              <a:rPr lang="en-US" altLang="zh-CN" dirty="0" smtClean="0"/>
              <a:t>5%(3-1)!=1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en-US" altLang="zh-CN" dirty="0"/>
              <a:t>1</a:t>
            </a:r>
            <a:r>
              <a:rPr lang="en-US" altLang="zh-CN" dirty="0" smtClean="0"/>
              <a:t>/(2-1)!=1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第</a:t>
            </a:r>
            <a:r>
              <a:rPr lang="en-US" altLang="zh-CN" dirty="0"/>
              <a:t>5</a:t>
            </a:r>
            <a:r>
              <a:rPr lang="zh-CN" altLang="en-US" dirty="0" smtClean="0"/>
              <a:t>位：</a:t>
            </a:r>
            <a:r>
              <a:rPr lang="en-US" altLang="zh-CN" dirty="0" smtClean="0"/>
              <a:t>1%(2-1)!=0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19396" y="3176437"/>
            <a:ext cx="6951306" cy="2780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因为比第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位小的数有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个，所以第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因为比第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位小的数有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个，且不包括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，所以第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位是</a:t>
            </a:r>
            <a:r>
              <a:rPr lang="en-US" altLang="zh-CN" dirty="0" smtClean="0"/>
              <a:t>5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因为比第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位小的数有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个，且不包括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，所以第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因为比第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位小的数有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个，且不包括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，所以第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因为比第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位小的数有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个，且不包括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，所以第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119396" y="6223425"/>
            <a:ext cx="311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所以，原数为</a:t>
            </a:r>
            <a:r>
              <a:rPr lang="en-US" altLang="zh-CN" dirty="0" smtClean="0"/>
              <a:t>45321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FZOJ1639</a:t>
            </a:r>
            <a:r>
              <a:rPr lang="zh-CN" altLang="zh-CN" b="1" dirty="0"/>
              <a:t>魔</a:t>
            </a:r>
            <a:r>
              <a:rPr lang="zh-CN" altLang="zh-CN" b="1" dirty="0" smtClean="0"/>
              <a:t>板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065338" y="1464907"/>
            <a:ext cx="665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相信大家昨天已经阅读过题目了。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71601" y="2192694"/>
            <a:ext cx="97038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很明显这是一道</a:t>
            </a:r>
            <a:r>
              <a:rPr lang="en-US" altLang="zh-CN" dirty="0" smtClean="0"/>
              <a:t>BFS</a:t>
            </a:r>
            <a:r>
              <a:rPr lang="zh-CN" altLang="en-US" dirty="0" smtClean="0"/>
              <a:t>搜索题，但是有一个严重的问题，操作是可逆的，我们该如何判重呢？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这里列出几种方法。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371600" y="3335979"/>
            <a:ext cx="98437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第一</a:t>
            </a:r>
            <a:r>
              <a:rPr lang="zh-CN" altLang="en-US" dirty="0" smtClean="0"/>
              <a:t>种：开一个一维数组直接存，每次都二分查找一遍。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第二种：开一个</a:t>
            </a:r>
            <a:r>
              <a:rPr lang="en-US" altLang="zh-CN" dirty="0" smtClean="0"/>
              <a:t>87654321</a:t>
            </a:r>
            <a:r>
              <a:rPr lang="zh-CN" altLang="en-US" dirty="0" smtClean="0"/>
              <a:t>的一维数组。（值得一提的是，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类型的数组是一位一个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，在信息学竞赛</a:t>
            </a:r>
            <a:r>
              <a:rPr lang="en-US" altLang="zh-CN" dirty="0" smtClean="0"/>
              <a:t>128MB</a:t>
            </a:r>
            <a:r>
              <a:rPr lang="zh-CN" altLang="en-US" dirty="0" smtClean="0"/>
              <a:t>内存的限制下，可以开到</a:t>
            </a:r>
            <a:r>
              <a:rPr lang="en-US" altLang="zh-CN" dirty="0"/>
              <a:t>134217728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第三</a:t>
            </a:r>
            <a:r>
              <a:rPr lang="zh-CN" altLang="en-US" dirty="0" smtClean="0"/>
              <a:t>种：利用魔板是            的全排列的特征，运用康托展开，开一个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！</a:t>
            </a:r>
            <a:r>
              <a:rPr lang="en-US" altLang="zh-CN" dirty="0" smtClean="0"/>
              <a:t>=40320</a:t>
            </a:r>
            <a:r>
              <a:rPr lang="zh-CN" altLang="en-US" dirty="0" smtClean="0"/>
              <a:t>的一维数组，将每一种状态转化成对应的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值存下就行了。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714882" y="5192897"/>
                <a:ext cx="7873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∼8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82" y="5192897"/>
                <a:ext cx="7873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870810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ctrTitle"/>
          </p:nvPr>
        </p:nvSpPr>
        <p:spPr>
          <a:xfrm>
            <a:off x="1993900" y="3300413"/>
            <a:ext cx="8061325" cy="1152525"/>
          </a:xfrm>
        </p:spPr>
        <p:txBody>
          <a:bodyPr/>
          <a:lstStyle/>
          <a:p>
            <a:pPr eaLnBrk="1" hangingPunct="1"/>
            <a:r>
              <a:rPr lang="en-US" altLang="zh-CN" smtClean="0"/>
              <a:t>THE END</a:t>
            </a:r>
            <a:endParaRPr lang="zh-CN" altLang="en-US" smtClean="0"/>
          </a:p>
        </p:txBody>
      </p:sp>
      <p:sp>
        <p:nvSpPr>
          <p:cNvPr id="4" name="文本框 3"/>
          <p:cNvSpPr txBox="1"/>
          <p:nvPr/>
        </p:nvSpPr>
        <p:spPr>
          <a:xfrm>
            <a:off x="11536217" y="6688723"/>
            <a:ext cx="6557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/>
              <a:t>l</a:t>
            </a:r>
            <a:r>
              <a:rPr lang="en-US" altLang="zh-CN" sz="500" dirty="0" smtClean="0"/>
              <a:t>oading…</a:t>
            </a:r>
            <a:r>
              <a:rPr lang="zh-CN" altLang="en-US" sz="500" dirty="0" smtClean="0"/>
              <a:t> 制作</a:t>
            </a:r>
            <a:endParaRPr lang="zh-CN" altLang="en-US" sz="5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1281" y="847855"/>
            <a:ext cx="7269162" cy="719138"/>
          </a:xfrm>
        </p:spPr>
        <p:txBody>
          <a:bodyPr/>
          <a:lstStyle/>
          <a:p>
            <a:r>
              <a:rPr lang="zh-CN" altLang="en-US" sz="3600" b="1" dirty="0" smtClean="0">
                <a:latin typeface="+mj-ea"/>
              </a:rPr>
              <a:t>什么是字符串</a:t>
            </a:r>
            <a:r>
              <a:rPr lang="en-US" altLang="zh-CN" sz="3600" b="1" dirty="0" smtClean="0">
                <a:latin typeface="+mj-ea"/>
              </a:rPr>
              <a:t>hash</a:t>
            </a:r>
            <a:r>
              <a:rPr lang="zh-CN" altLang="en-US" sz="3600" b="1" dirty="0" smtClean="0">
                <a:latin typeface="+mj-ea"/>
              </a:rPr>
              <a:t>？</a:t>
            </a:r>
            <a:endParaRPr lang="zh-CN" altLang="en-US" sz="3600" b="1" dirty="0">
              <a:latin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61281" y="2313992"/>
            <a:ext cx="622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个字符串，我们进行查找的复杂度是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61281" y="3582954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个字符串</a:t>
            </a:r>
            <a:r>
              <a:rPr lang="en-US" altLang="zh-CN" dirty="0" smtClean="0"/>
              <a:t>	—&gt;	</a:t>
            </a:r>
            <a:r>
              <a:rPr lang="zh-CN" altLang="en-US" dirty="0" smtClean="0"/>
              <a:t>转化</a:t>
            </a:r>
            <a:r>
              <a:rPr lang="zh-CN" altLang="en-US" dirty="0"/>
              <a:t>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个不同的数值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61281" y="4814591"/>
            <a:ext cx="827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把这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个值作为数组的下标，查找的效率变为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O(1)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，用空间换取了时间。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1827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3248" y="810532"/>
            <a:ext cx="8207666" cy="719138"/>
          </a:xfrm>
        </p:spPr>
        <p:txBody>
          <a:bodyPr/>
          <a:lstStyle/>
          <a:p>
            <a:r>
              <a:rPr lang="zh-CN" altLang="en-US" b="1" dirty="0" smtClean="0"/>
              <a:t>字符串的</a:t>
            </a:r>
            <a:r>
              <a:rPr lang="en-US" altLang="zh-CN" b="1" dirty="0" smtClean="0"/>
              <a:t>hash</a:t>
            </a:r>
            <a:r>
              <a:rPr lang="zh-CN" altLang="en-US" b="1" dirty="0" smtClean="0"/>
              <a:t>函数应该考虑什么因素？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373248" y="2286000"/>
            <a:ext cx="75638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D47348"/>
                </a:solidFill>
              </a:rPr>
              <a:t>因为字符串间的不同取决于每一个字符。所以应该让每一个字符都参与计算，让其符合雪崩效应，使每一个字符的不同都会对最终的</a:t>
            </a:r>
            <a:r>
              <a:rPr lang="en-US" altLang="zh-CN" sz="2000" b="1" dirty="0" smtClean="0">
                <a:solidFill>
                  <a:srgbClr val="D47348"/>
                </a:solidFill>
              </a:rPr>
              <a:t>hash</a:t>
            </a:r>
            <a:r>
              <a:rPr lang="zh-CN" altLang="en-US" sz="2000" b="1" dirty="0" smtClean="0">
                <a:solidFill>
                  <a:srgbClr val="D47348"/>
                </a:solidFill>
              </a:rPr>
              <a:t>值造成巨大的影响。</a:t>
            </a:r>
            <a:endParaRPr lang="en-US" altLang="zh-CN" sz="2000" b="1" dirty="0" smtClean="0">
              <a:solidFill>
                <a:srgbClr val="D47348"/>
              </a:solidFill>
            </a:endParaRPr>
          </a:p>
          <a:p>
            <a:pPr>
              <a:lnSpc>
                <a:spcPct val="200000"/>
              </a:lnSpc>
            </a:pPr>
            <a:endParaRPr lang="en-US" altLang="zh-CN" sz="2000" b="1" dirty="0">
              <a:solidFill>
                <a:srgbClr val="D47348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D47348"/>
                </a:solidFill>
              </a:rPr>
              <a:t>字符串的</a:t>
            </a:r>
            <a:r>
              <a:rPr lang="en-US" altLang="zh-CN" sz="2000" b="1" dirty="0" smtClean="0">
                <a:solidFill>
                  <a:srgbClr val="D47348"/>
                </a:solidFill>
              </a:rPr>
              <a:t>hash</a:t>
            </a:r>
            <a:r>
              <a:rPr lang="zh-CN" altLang="en-US" sz="2000" b="1" dirty="0" smtClean="0">
                <a:solidFill>
                  <a:srgbClr val="D47348"/>
                </a:solidFill>
              </a:rPr>
              <a:t>值必须可以用数组存下，这一点是肯定的。</a:t>
            </a:r>
            <a:endParaRPr lang="en-US" altLang="zh-CN" sz="2000" b="1" dirty="0" smtClean="0">
              <a:solidFill>
                <a:srgbClr val="D473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50813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2"/>
          <p:cNvSpPr txBox="1">
            <a:spLocks noChangeArrowheads="1"/>
          </p:cNvSpPr>
          <p:nvPr/>
        </p:nvSpPr>
        <p:spPr bwMode="auto">
          <a:xfrm>
            <a:off x="2016125" y="1381125"/>
            <a:ext cx="9077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sz="2000" b="1" dirty="0"/>
              <a:t>hash</a:t>
            </a:r>
            <a:r>
              <a:rPr lang="zh-CN" altLang="en-US" sz="2000" b="1" dirty="0"/>
              <a:t>表在处理字符串时有着广泛的应用，下面给出几个常用的</a:t>
            </a:r>
            <a:r>
              <a:rPr lang="en-US" altLang="zh-CN" sz="2000" b="1" dirty="0"/>
              <a:t>hash</a:t>
            </a:r>
            <a:r>
              <a:rPr lang="zh-CN" altLang="en-US" sz="2000" b="1" dirty="0"/>
              <a:t>函数。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02016" y="2108070"/>
            <a:ext cx="1931437" cy="3818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200"/>
              </a:spcBef>
              <a:spcAft>
                <a:spcPts val="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CN" sz="2800" b="1" dirty="0" smtClean="0">
                <a:solidFill>
                  <a:srgbClr val="D47348"/>
                </a:solidFill>
              </a:rPr>
              <a:t>RSHash</a:t>
            </a:r>
          </a:p>
          <a:p>
            <a:pPr eaLnBrk="1" hangingPunct="1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CN" sz="2800" b="1" dirty="0" smtClean="0">
                <a:solidFill>
                  <a:srgbClr val="D47348"/>
                </a:solidFill>
              </a:rPr>
              <a:t>SDBMHash</a:t>
            </a:r>
          </a:p>
          <a:p>
            <a:pPr eaLnBrk="1" hangingPunct="1">
              <a:spcBef>
                <a:spcPts val="3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CN" sz="2800" b="1" dirty="0" smtClean="0">
                <a:solidFill>
                  <a:srgbClr val="D47348"/>
                </a:solidFill>
              </a:rPr>
              <a:t>PJWHash</a:t>
            </a:r>
          </a:p>
          <a:p>
            <a:pPr eaLnBrk="1" hangingPunct="1">
              <a:lnSpc>
                <a:spcPct val="90000"/>
              </a:lnSpc>
              <a:spcBef>
                <a:spcPts val="3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CN" sz="2800" b="1" dirty="0" smtClean="0">
                <a:solidFill>
                  <a:srgbClr val="D47348"/>
                </a:solidFill>
              </a:rPr>
              <a:t>ELFHash</a:t>
            </a:r>
            <a:endParaRPr lang="zh-CN" altLang="en-US" sz="2800" b="1" dirty="0" smtClean="0">
              <a:solidFill>
                <a:srgbClr val="D47348"/>
              </a:solidFill>
            </a:endParaRPr>
          </a:p>
          <a:p>
            <a:pPr>
              <a:spcBef>
                <a:spcPts val="3200"/>
              </a:spcBef>
            </a:pPr>
            <a:endParaRPr lang="zh-CN" altLang="en-US" sz="2800" b="1" dirty="0">
              <a:solidFill>
                <a:srgbClr val="D47348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016125" y="2108394"/>
            <a:ext cx="1798313" cy="3835206"/>
          </a:xfrm>
          <a:prstGeom prst="rect">
            <a:avLst/>
          </a:prstGeom>
        </p:spPr>
        <p:txBody>
          <a:bodyPr/>
          <a:lstStyle>
            <a:lvl1pPr marL="341313" indent="-341313" algn="l" rtl="0" eaLnBrk="0" fontAlgn="base" hangingPunct="0">
              <a:spcBef>
                <a:spcPts val="32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55600" indent="-284163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3866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34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00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67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 smtClean="0">
                <a:solidFill>
                  <a:srgbClr val="D47348"/>
                </a:solidFill>
                <a:latin typeface="+mn-lt"/>
              </a:rPr>
              <a:t>ELF Hash</a:t>
            </a:r>
          </a:p>
          <a:p>
            <a:pPr marL="0" indent="0">
              <a:buNone/>
            </a:pPr>
            <a:r>
              <a:rPr lang="en-US" altLang="zh-CN" sz="2800" b="1" u="sng" dirty="0" smtClean="0">
                <a:solidFill>
                  <a:srgbClr val="FF0000"/>
                </a:solidFill>
                <a:latin typeface="+mn-lt"/>
              </a:rPr>
              <a:t>BKDRHash</a:t>
            </a: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D47348"/>
                </a:solidFill>
                <a:latin typeface="+mn-lt"/>
              </a:rPr>
              <a:t>APHash</a:t>
            </a: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D47348"/>
                </a:solidFill>
                <a:latin typeface="+mn-lt"/>
              </a:rPr>
              <a:t>DJBHash</a:t>
            </a: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D47348"/>
                </a:solidFill>
                <a:latin typeface="+mn-lt"/>
              </a:rPr>
              <a:t>JSHash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1"/>
          <p:cNvSpPr txBox="1">
            <a:spLocks noChangeArrowheads="1"/>
          </p:cNvSpPr>
          <p:nvPr/>
        </p:nvSpPr>
        <p:spPr bwMode="auto">
          <a:xfrm>
            <a:off x="2145782" y="821546"/>
            <a:ext cx="498280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sz="4400" b="1" dirty="0" smtClean="0">
                <a:solidFill>
                  <a:srgbClr val="D47348"/>
                </a:solidFill>
                <a:latin typeface="+mj-ea"/>
                <a:ea typeface="+mj-ea"/>
              </a:rPr>
              <a:t>BKDRhash</a:t>
            </a:r>
            <a:r>
              <a:rPr lang="zh-CN" altLang="en-US" sz="4400" b="1" dirty="0" smtClean="0">
                <a:solidFill>
                  <a:srgbClr val="D47348"/>
                </a:solidFill>
                <a:latin typeface="+mj-ea"/>
                <a:ea typeface="+mj-ea"/>
              </a:rPr>
              <a:t>函数</a:t>
            </a:r>
            <a:endParaRPr lang="en-US" altLang="zh-CN" sz="4400" b="1" dirty="0">
              <a:solidFill>
                <a:srgbClr val="D47348"/>
              </a:solidFill>
              <a:latin typeface="+mj-ea"/>
              <a:ea typeface="+mj-ea"/>
            </a:endParaRP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1054359" y="1915302"/>
            <a:ext cx="10969690" cy="4168258"/>
          </a:xfrm>
        </p:spPr>
        <p:txBody>
          <a:bodyPr rtlCol="0">
            <a:noAutofit/>
          </a:bodyPr>
          <a:lstStyle/>
          <a:p>
            <a:pPr marL="0" indent="0" fontAlgn="auto">
              <a:spcBef>
                <a:spcPts val="1200"/>
              </a:spcBef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unsigned int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bkdr_hash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(const char* str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)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0" indent="0" fontAlgn="auto">
              <a:spcBef>
                <a:spcPts val="1200"/>
              </a:spcBef>
              <a:buNone/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{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	</a:t>
            </a:r>
          </a:p>
          <a:p>
            <a:pPr marL="0" indent="0" fontAlgn="auto">
              <a:spcBef>
                <a:spcPts val="1200"/>
              </a:spcBef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unsigned int seed = 31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; //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31 131 1313 13131 131313 etc.. 37</a:t>
            </a:r>
          </a:p>
          <a:p>
            <a:pPr marL="0" indent="0" fontAlgn="auto">
              <a:spcBef>
                <a:spcPts val="1200"/>
              </a:spcBef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unsigned int hash = 0;</a:t>
            </a:r>
          </a:p>
          <a:p>
            <a:pPr marL="0" indent="0" fontAlgn="auto">
              <a:spcBef>
                <a:spcPts val="1200"/>
              </a:spcBef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while (*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str) hash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=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(hash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* seed + (*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str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++))%P;//P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是一个较大质数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0" indent="0" fontAlgn="auto">
              <a:spcBef>
                <a:spcPts val="1200"/>
              </a:spcBef>
              <a:buNone/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return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hash;</a:t>
            </a:r>
          </a:p>
          <a:p>
            <a:pPr marL="0" indent="0" fontAlgn="auto">
              <a:spcBef>
                <a:spcPts val="1200"/>
              </a:spcBef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}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7036" y="3189319"/>
            <a:ext cx="8705135" cy="5615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另外，</a:t>
            </a:r>
            <a:r>
              <a:rPr lang="en-US" altLang="zh-CN" dirty="0" smtClean="0"/>
              <a:t>bkdr</a:t>
            </a:r>
            <a:r>
              <a:rPr lang="zh-CN" altLang="en-US" dirty="0" smtClean="0"/>
              <a:t>还可以对字符串子串的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值进行直接计算。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3199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7115" y="2064500"/>
            <a:ext cx="127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D47348"/>
                </a:solidFill>
                <a:latin typeface="+mj-ea"/>
                <a:ea typeface="+mj-ea"/>
              </a:rPr>
              <a:t>证明：</a:t>
            </a:r>
            <a:endParaRPr lang="zh-CN" altLang="en-US" sz="2800" b="1" dirty="0">
              <a:solidFill>
                <a:srgbClr val="D47348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188028" y="1398836"/>
                <a:ext cx="8850086" cy="476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𝒉𝒂𝒔𝒉𝒔𝒕𝒓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]=(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𝒉𝒂𝒔𝒉𝒔𝒕𝒓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]−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𝒉𝒂𝒔𝒉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]∗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𝒔𝒆𝒆</m:t>
                      </m:r>
                      <m:sSup>
                        <m:sSup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)%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028" y="1398836"/>
                <a:ext cx="8850086" cy="476092"/>
              </a:xfrm>
              <a:prstGeom prst="rect">
                <a:avLst/>
              </a:prstGeom>
              <a:blipFill>
                <a:blip r:embed="rId2"/>
                <a:stretch>
                  <a:fillRect l="-69" b="-164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/>
          <p:cNvSpPr/>
          <p:nvPr/>
        </p:nvSpPr>
        <p:spPr>
          <a:xfrm>
            <a:off x="1203648" y="3117009"/>
            <a:ext cx="345233" cy="345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203649" y="4080525"/>
            <a:ext cx="345233" cy="345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203647" y="5044041"/>
            <a:ext cx="345233" cy="345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712163" y="5016601"/>
                <a:ext cx="534955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)%</m:t>
                          </m:r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163" y="5016601"/>
                <a:ext cx="5349551" cy="400110"/>
              </a:xfrm>
              <a:prstGeom prst="rect">
                <a:avLst/>
              </a:prstGeom>
              <a:blipFill>
                <a:blip r:embed="rId3"/>
                <a:stretch>
                  <a:fillRect t="-125758" r="-11517" b="-189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椭圆 18"/>
          <p:cNvSpPr/>
          <p:nvPr/>
        </p:nvSpPr>
        <p:spPr>
          <a:xfrm>
            <a:off x="1203646" y="6007557"/>
            <a:ext cx="345233" cy="34523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548879" y="3089570"/>
                <a:ext cx="992310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h𝑎𝑠h𝑠𝑡𝑟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]=(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𝑠𝑡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𝑠𝑒𝑒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𝑠𝑡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𝑠𝑒𝑒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𝑠𝑡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𝑠𝑒𝑒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𝑠𝑡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)%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879" y="3089570"/>
                <a:ext cx="9923106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651518" y="4050136"/>
                <a:ext cx="10479837" cy="4060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h𝑎𝑠h𝑠𝑡𝑟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−1]=(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𝑠𝑡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𝑠𝑒𝑒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𝑠𝑡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𝑠𝑒𝑒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𝑠𝑡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𝑠𝑒𝑒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𝑠𝑡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)%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18" y="4050136"/>
                <a:ext cx="10479837" cy="406009"/>
              </a:xfrm>
              <a:prstGeom prst="rect">
                <a:avLst/>
              </a:prstGeom>
              <a:blipFill>
                <a:blip r:embed="rId5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651518" y="5977167"/>
                <a:ext cx="10678890" cy="374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h𝑎𝑠h𝑠𝑡𝑟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]%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h𝑎𝑠h𝑠𝑡𝑟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−1]∗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𝑠𝑒𝑒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h𝑎𝑠h𝑠𝑡𝑟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]−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h𝑎𝑠h𝑠𝑡𝑟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−1]∗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𝑠𝑒𝑒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)%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18" y="5977167"/>
                <a:ext cx="10678890" cy="374590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7770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7665" y="2183364"/>
            <a:ext cx="1038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下面给出一个对</a:t>
            </a:r>
            <a:r>
              <a:rPr lang="en-US" altLang="zh-CN" sz="2400" dirty="0" smtClean="0"/>
              <a:t>BKDRhash</a:t>
            </a:r>
            <a:r>
              <a:rPr lang="zh-CN" altLang="en-US" sz="2400" dirty="0" smtClean="0"/>
              <a:t>函数具体分析的</a:t>
            </a:r>
            <a:r>
              <a:rPr lang="zh-CN" altLang="en-US" sz="2400" dirty="0"/>
              <a:t>博客</a:t>
            </a:r>
            <a:r>
              <a:rPr lang="zh-CN" altLang="en-US" sz="2400" dirty="0" smtClean="0"/>
              <a:t>，请大家下去自己研究一下。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2733869" y="3900196"/>
            <a:ext cx="670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linkClick r:id="rId2"/>
              </a:rPr>
              <a:t>http://www.it165.net/pro/html/201410/24949.html</a:t>
            </a:r>
            <a:endParaRPr lang="zh-CN" altLang="en-US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b="1" dirty="0" smtClean="0"/>
              <a:t>HASH</a:t>
            </a:r>
            <a:endParaRPr lang="zh-CN" altLang="en-US" sz="6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93381" y="4453611"/>
            <a:ext cx="8062400" cy="431800"/>
          </a:xfrm>
        </p:spPr>
        <p:txBody>
          <a:bodyPr/>
          <a:lstStyle/>
          <a:p>
            <a:r>
              <a:rPr lang="zh-CN" altLang="en-US" sz="2400" dirty="0" smtClean="0">
                <a:latin typeface="+mj-ea"/>
                <a:ea typeface="+mj-ea"/>
              </a:rPr>
              <a:t>之康托展开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000120141114A11KWBG">
  <a:themeElements>
    <a:clrScheme name="自定义 1">
      <a:dk1>
        <a:srgbClr val="FFFFFF"/>
      </a:dk1>
      <a:lt1>
        <a:srgbClr val="555555"/>
      </a:lt1>
      <a:dk2>
        <a:srgbClr val="FFFFFF"/>
      </a:dk2>
      <a:lt2>
        <a:srgbClr val="555555"/>
      </a:lt2>
      <a:accent1>
        <a:srgbClr val="D47348"/>
      </a:accent1>
      <a:accent2>
        <a:srgbClr val="D4A444"/>
      </a:accent2>
      <a:accent3>
        <a:srgbClr val="EE96CC"/>
      </a:accent3>
      <a:accent4>
        <a:srgbClr val="B6ACDD"/>
      </a:accent4>
      <a:accent5>
        <a:srgbClr val="AA8FFF"/>
      </a:accent5>
      <a:accent6>
        <a:srgbClr val="FFC00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A000120141114A11KPBG</Template>
  <TotalTime>11151</TotalTime>
  <Words>1235</Words>
  <Application>Microsoft Office PowerPoint</Application>
  <PresentationFormat>宽屏</PresentationFormat>
  <Paragraphs>88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宋体</vt:lpstr>
      <vt:lpstr>微软雅黑</vt:lpstr>
      <vt:lpstr>幼圆</vt:lpstr>
      <vt:lpstr>Arial</vt:lpstr>
      <vt:lpstr>Broadway</vt:lpstr>
      <vt:lpstr>Calibri</vt:lpstr>
      <vt:lpstr>Cambria Math</vt:lpstr>
      <vt:lpstr>Wingdings</vt:lpstr>
      <vt:lpstr>A000120141114A11KWBG</vt:lpstr>
      <vt:lpstr>HASH</vt:lpstr>
      <vt:lpstr>什么是字符串hash？</vt:lpstr>
      <vt:lpstr>字符串的hash函数应该考虑什么因素？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HASH</vt:lpstr>
      <vt:lpstr>PowerPoint 演示文稿</vt:lpstr>
      <vt:lpstr>PowerPoint 演示文稿</vt:lpstr>
      <vt:lpstr>PowerPoint 演示文稿</vt:lpstr>
      <vt:lpstr>PowerPoint 演示文稿</vt:lpstr>
      <vt:lpstr>FZOJ1639魔板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第一周C语言学习总结</dc:title>
  <dc:creator>Pin Jaa</dc:creator>
  <cp:lastModifiedBy>IDC</cp:lastModifiedBy>
  <cp:revision>521</cp:revision>
  <dcterms:created xsi:type="dcterms:W3CDTF">2015-01-07T13:50:35Z</dcterms:created>
  <dcterms:modified xsi:type="dcterms:W3CDTF">2016-07-26T13:59:29Z</dcterms:modified>
</cp:coreProperties>
</file>