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76" r:id="rId3"/>
    <p:sldId id="277" r:id="rId4"/>
    <p:sldId id="278" r:id="rId5"/>
    <p:sldId id="279" r:id="rId6"/>
    <p:sldId id="280" r:id="rId7"/>
    <p:sldId id="27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0991" autoAdjust="0"/>
  </p:normalViewPr>
  <p:slideViewPr>
    <p:cSldViewPr snapToGrid="0">
      <p:cViewPr varScale="1">
        <p:scale>
          <a:sx n="102" d="100"/>
          <a:sy n="102" d="100"/>
        </p:scale>
        <p:origin x="16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9A3A-ECC4-40C2-946C-0FA4913A77F6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78937-35C3-47D8-968F-480500C3C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3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个字母和数字组成的随机串哈希冲突个数。数据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个有意义的英文句子哈希冲突个数。数据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的哈希值与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1000003(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大素数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求模后存储到线性表中冲突的个数。数据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的哈希值与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10000019(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更大素数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求模后存储到线性表中冲突的个数。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经过比较，得出以上平均得分。平均数为平方平均数。可以发现，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BKDRHash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无论是在实际效果还是编码实现中，效果都是最突出的。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也是较为优秀的算法。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DJBHash,JSHash,RSHash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SDBMHash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各有千秋。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PJWHash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ELFHash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效果最差，但得分相似，其算法本质是相似的。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78937-35C3-47D8-968F-480500C3C1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9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47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0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6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4AC671-5077-44E7-AB86-B6861302EE0A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412262-2098-4791-9306-3096E9694A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 smtClean="0"/>
              <a:t>hash</a:t>
            </a:r>
            <a:endParaRPr lang="zh-CN" altLang="en-US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函数的</a:t>
            </a:r>
            <a:r>
              <a:rPr lang="zh-CN" altLang="en-US" dirty="0"/>
              <a:t>得分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80167"/>
              </p:ext>
            </p:extLst>
          </p:nvPr>
        </p:nvGraphicFramePr>
        <p:xfrm>
          <a:off x="1136028" y="1921676"/>
          <a:ext cx="6513834" cy="4022728"/>
        </p:xfrm>
        <a:graphic>
          <a:graphicData uri="http://schemas.openxmlformats.org/drawingml/2006/table">
            <a:tbl>
              <a:tblPr/>
              <a:tblGrid>
                <a:gridCol w="930487"/>
                <a:gridCol w="459740"/>
                <a:gridCol w="459740"/>
                <a:gridCol w="459740"/>
                <a:gridCol w="459740"/>
                <a:gridCol w="798725"/>
                <a:gridCol w="798725"/>
                <a:gridCol w="798725"/>
                <a:gridCol w="798725"/>
                <a:gridCol w="549487"/>
              </a:tblGrid>
              <a:tr h="40610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Hash</a:t>
                      </a:r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函数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r>
                        <a:rPr lang="zh-CN" altLang="en-US" sz="1200" dirty="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数据</a:t>
                      </a:r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得分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Verdana" panose="020B0604030504040204" pitchFamily="34" charset="0"/>
                        </a:rPr>
                        <a:t>平均分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00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  <a:latin typeface="Verdana" panose="020B0604030504040204" pitchFamily="34" charset="0"/>
                        </a:rPr>
                        <a:t>BKDRHash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4774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96.55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90.95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82.05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92.64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APHash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4754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493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96.55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88.46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51.28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86.28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DJBHash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4975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96.55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92.31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83.43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JSHash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4761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506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84.62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96.83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17.95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81.94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RSHash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4861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505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51.58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20.51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75.96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0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SDBMHash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4849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504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93.1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92.31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57.01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23.08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72.41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PJWHash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26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4878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43.89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21.95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ELFHash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30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26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4878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513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43.89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effectLst/>
                          <a:latin typeface="Verdana" panose="020B0604030504040204" pitchFamily="34" charset="0"/>
                        </a:rPr>
                        <a:t>21.95</a:t>
                      </a:r>
                    </a:p>
                  </a:txBody>
                  <a:tcPr marL="19156" marR="19156" marT="19156" marB="19156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5525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即使是得分最高的</a:t>
            </a:r>
            <a:r>
              <a:rPr lang="en-US" altLang="zh-CN" dirty="0" err="1" smtClean="0">
                <a:latin typeface="Verdana" panose="020B0604030504040204" pitchFamily="34" charset="0"/>
              </a:rPr>
              <a:t>BKDRHash</a:t>
            </a:r>
            <a:r>
              <a:rPr lang="zh-CN" altLang="en-US" dirty="0" smtClean="0">
                <a:latin typeface="Verdana" panose="020B0604030504040204" pitchFamily="34" charset="0"/>
              </a:rPr>
              <a:t>函数也会出现冲突</a:t>
            </a:r>
            <a:endParaRPr lang="en-US" altLang="zh-CN" dirty="0" smtClean="0">
              <a:latin typeface="Verdana" panose="020B0604030504040204" pitchFamily="34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Verdana" panose="020B0604030504040204" pitchFamily="34" charset="0"/>
              </a:rPr>
              <a:t>假设我们构造字符串函数</a:t>
            </a:r>
            <a:r>
              <a:rPr lang="en-US" altLang="zh-CN" dirty="0" smtClean="0">
                <a:latin typeface="Verdana" panose="020B0604030504040204" pitchFamily="34" charset="0"/>
              </a:rPr>
              <a:t>hash();</a:t>
            </a:r>
          </a:p>
          <a:p>
            <a:r>
              <a:rPr lang="zh-CN" altLang="en-US" dirty="0" smtClean="0">
                <a:latin typeface="Verdana" panose="020B0604030504040204" pitchFamily="34" charset="0"/>
              </a:rPr>
              <a:t>如果</a:t>
            </a:r>
            <a:r>
              <a:rPr lang="en-US" altLang="zh-CN" dirty="0" smtClean="0">
                <a:latin typeface="Verdana" panose="020B0604030504040204" pitchFamily="34" charset="0"/>
              </a:rPr>
              <a:t>hash(str1)==hash(str2)</a:t>
            </a:r>
          </a:p>
          <a:p>
            <a:r>
              <a:rPr lang="zh-CN" altLang="en-US" dirty="0" smtClean="0">
                <a:latin typeface="Verdana" panose="020B0604030504040204" pitchFamily="34" charset="0"/>
              </a:rPr>
              <a:t>那么我们可以直接断定：</a:t>
            </a:r>
            <a:r>
              <a:rPr lang="en-US" altLang="zh-CN" dirty="0" smtClean="0">
                <a:latin typeface="Verdana" panose="020B0604030504040204" pitchFamily="34" charset="0"/>
              </a:rPr>
              <a:t>str1==str2</a:t>
            </a:r>
            <a:r>
              <a:rPr lang="zh-CN" altLang="en-US" dirty="0" smtClean="0">
                <a:latin typeface="Verdana" panose="020B0604030504040204" pitchFamily="34" charset="0"/>
              </a:rPr>
              <a:t>吗？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zh-CN" altLang="en-US" sz="6000" dirty="0" smtClean="0"/>
              <a:t>解决方案</a:t>
            </a:r>
            <a:endParaRPr lang="zh-CN" altLang="en-US" sz="6000" dirty="0"/>
          </a:p>
        </p:txBody>
      </p:sp>
      <p:sp>
        <p:nvSpPr>
          <p:cNvPr id="4" name="下箭头 3"/>
          <p:cNvSpPr/>
          <p:nvPr/>
        </p:nvSpPr>
        <p:spPr>
          <a:xfrm>
            <a:off x="2507529" y="5128181"/>
            <a:ext cx="612743" cy="1036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9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Verdana" panose="020B0604030504040204" pitchFamily="34" charset="0"/>
              </a:rPr>
              <a:t>构造两个字符串哈希函数：</a:t>
            </a:r>
            <a:r>
              <a:rPr lang="en-US" altLang="zh-CN" dirty="0" smtClean="0">
                <a:latin typeface="Verdana" panose="020B0604030504040204" pitchFamily="34" charset="0"/>
              </a:rPr>
              <a:t>hash1(),hash2()</a:t>
            </a:r>
          </a:p>
          <a:p>
            <a:r>
              <a:rPr lang="zh-CN" altLang="en-US" dirty="0" smtClean="0">
                <a:latin typeface="Verdana" panose="020B0604030504040204" pitchFamily="34" charset="0"/>
              </a:rPr>
              <a:t>如果：</a:t>
            </a:r>
            <a:r>
              <a:rPr lang="en-US" altLang="zh-CN" dirty="0" smtClean="0">
                <a:latin typeface="Verdana" panose="020B0604030504040204" pitchFamily="34" charset="0"/>
              </a:rPr>
              <a:t>hash1(str1</a:t>
            </a:r>
            <a:r>
              <a:rPr lang="en-US" altLang="zh-CN" dirty="0">
                <a:latin typeface="Verdana" panose="020B0604030504040204" pitchFamily="34" charset="0"/>
              </a:rPr>
              <a:t>)==</a:t>
            </a:r>
            <a:r>
              <a:rPr lang="en-US" altLang="zh-CN" dirty="0" smtClean="0">
                <a:latin typeface="Verdana" panose="020B0604030504040204" pitchFamily="34" charset="0"/>
              </a:rPr>
              <a:t>hash1(str2) &amp;&amp; hash2(str1</a:t>
            </a:r>
            <a:r>
              <a:rPr lang="en-US" altLang="zh-CN" dirty="0">
                <a:latin typeface="Verdana" panose="020B0604030504040204" pitchFamily="34" charset="0"/>
              </a:rPr>
              <a:t>)==</a:t>
            </a:r>
            <a:r>
              <a:rPr lang="en-US" altLang="zh-CN" dirty="0" smtClean="0">
                <a:latin typeface="Verdana" panose="020B0604030504040204" pitchFamily="34" charset="0"/>
              </a:rPr>
              <a:t>hash2(str2</a:t>
            </a:r>
            <a:r>
              <a:rPr lang="en-US" altLang="zh-CN" dirty="0">
                <a:latin typeface="Verdana" panose="020B0604030504040204" pitchFamily="34" charset="0"/>
              </a:rPr>
              <a:t>) </a:t>
            </a:r>
            <a:endParaRPr lang="en-US" altLang="zh-CN" dirty="0" smtClean="0">
              <a:latin typeface="Verdana" panose="020B0604030504040204" pitchFamily="34" charset="0"/>
            </a:endParaRPr>
          </a:p>
          <a:p>
            <a:r>
              <a:rPr lang="zh-CN" altLang="en-US" dirty="0" smtClean="0">
                <a:latin typeface="Verdana" panose="020B0604030504040204" pitchFamily="34" charset="0"/>
              </a:rPr>
              <a:t>可以断定：</a:t>
            </a:r>
            <a:r>
              <a:rPr lang="en-US" altLang="zh-CN" dirty="0" smtClean="0">
                <a:latin typeface="Verdana" panose="020B0604030504040204" pitchFamily="34" charset="0"/>
              </a:rPr>
              <a:t>str1==str2</a:t>
            </a:r>
            <a:r>
              <a:rPr lang="zh-CN" altLang="en-US" dirty="0" smtClean="0">
                <a:latin typeface="Verdana" panose="020B0604030504040204" pitchFamily="34" charset="0"/>
              </a:rPr>
              <a:t>；</a:t>
            </a:r>
            <a:endParaRPr lang="en-US" altLang="zh-CN" dirty="0" smtClean="0">
              <a:latin typeface="Verdana" panose="020B0604030504040204" pitchFamily="34" charset="0"/>
            </a:endParaRPr>
          </a:p>
          <a:p>
            <a:r>
              <a:rPr lang="zh-CN" altLang="en-US" dirty="0" smtClean="0">
                <a:latin typeface="Verdana" panose="020B0604030504040204" pitchFamily="34" charset="0"/>
              </a:rPr>
              <a:t>一般双</a:t>
            </a:r>
            <a:r>
              <a:rPr lang="en-US" altLang="zh-CN" dirty="0" smtClean="0">
                <a:latin typeface="Verdana" panose="020B0604030504040204" pitchFamily="34" charset="0"/>
              </a:rPr>
              <a:t>hash</a:t>
            </a:r>
            <a:r>
              <a:rPr lang="zh-CN" altLang="en-US" dirty="0" smtClean="0">
                <a:latin typeface="Verdana" panose="020B0604030504040204" pitchFamily="34" charset="0"/>
              </a:rPr>
              <a:t>函数构造：</a:t>
            </a:r>
            <a:endParaRPr lang="en-US" altLang="zh-CN" dirty="0" smtClean="0"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hash1[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]=(hash1[i-1]*</a:t>
            </a:r>
            <a:r>
              <a:rPr lang="en-US" altLang="zh-CN" dirty="0" err="1">
                <a:solidFill>
                  <a:schemeClr val="accent2"/>
                </a:solidFill>
              </a:rPr>
              <a:t>p+idx</a:t>
            </a:r>
            <a:r>
              <a:rPr lang="en-US" altLang="zh-CN" dirty="0">
                <a:solidFill>
                  <a:schemeClr val="accent2"/>
                </a:solidFill>
              </a:rPr>
              <a:t>(s[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]))%mod1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hash2[</a:t>
            </a:r>
            <a:r>
              <a:rPr lang="en-US" altLang="zh-CN" dirty="0" err="1" smtClean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]=(hash2[i-1]*</a:t>
            </a:r>
            <a:r>
              <a:rPr lang="en-US" altLang="zh-CN" dirty="0" err="1">
                <a:solidFill>
                  <a:schemeClr val="accent2"/>
                </a:solidFill>
              </a:rPr>
              <a:t>p+idx</a:t>
            </a:r>
            <a:r>
              <a:rPr lang="en-US" altLang="zh-CN" dirty="0">
                <a:solidFill>
                  <a:schemeClr val="accent2"/>
                </a:solidFill>
              </a:rPr>
              <a:t>(s[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]))%mod2</a:t>
            </a:r>
          </a:p>
          <a:p>
            <a:r>
              <a:rPr lang="en-US" altLang="zh-CN" dirty="0"/>
              <a:t> mod1</a:t>
            </a:r>
            <a:r>
              <a:rPr lang="zh-CN" altLang="en-US" dirty="0"/>
              <a:t>一般取</a:t>
            </a:r>
            <a:r>
              <a:rPr lang="en-US" altLang="zh-CN" dirty="0"/>
              <a:t>1e9+7</a:t>
            </a:r>
            <a:r>
              <a:rPr lang="zh-CN" altLang="en-US" dirty="0"/>
              <a:t>，</a:t>
            </a:r>
            <a:r>
              <a:rPr lang="en-US" altLang="zh-CN" dirty="0"/>
              <a:t>mod2</a:t>
            </a:r>
            <a:r>
              <a:rPr lang="zh-CN" altLang="en-US" dirty="0"/>
              <a:t>一般取</a:t>
            </a:r>
            <a:r>
              <a:rPr lang="en-US" altLang="zh-CN" dirty="0"/>
              <a:t>1e9+9</a:t>
            </a:r>
            <a:r>
              <a:rPr lang="zh-CN" altLang="en-US" dirty="0"/>
              <a:t>为什么这么取？</a:t>
            </a:r>
          </a:p>
          <a:p>
            <a:r>
              <a:rPr lang="en-US" altLang="zh-CN" dirty="0"/>
              <a:t>1000000007</a:t>
            </a:r>
            <a:r>
              <a:rPr lang="zh-CN" altLang="en-US" dirty="0"/>
              <a:t>和</a:t>
            </a:r>
            <a:r>
              <a:rPr lang="en-US" altLang="zh-CN" dirty="0"/>
              <a:t>1000000009</a:t>
            </a:r>
            <a:r>
              <a:rPr lang="zh-CN" altLang="en-US" dirty="0"/>
              <a:t>是一对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孪生素数</a:t>
            </a:r>
            <a:r>
              <a:rPr lang="zh-CN" altLang="en-US" dirty="0"/>
              <a:t>，取它们，冲突的概率极低！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启发性习题</a:t>
            </a:r>
            <a:endParaRPr lang="zh-CN" altLang="en-US" dirty="0"/>
          </a:p>
        </p:txBody>
      </p:sp>
      <p:pic>
        <p:nvPicPr>
          <p:cNvPr id="2050" name="Picture 2" descr="http://codevs.cn/media/blob_20150502170954_3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1" y="2012230"/>
            <a:ext cx="51720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odevs.cn/media/blob_20150502171339_9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81" y="3564117"/>
            <a:ext cx="51149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将原方程化为：</a:t>
            </a:r>
            <a:endParaRPr lang="en-US" altLang="zh-CN" dirty="0" smtClean="0"/>
          </a:p>
          <a:p>
            <a:r>
              <a:rPr lang="en-US" altLang="zh-CN" dirty="0" smtClean="0"/>
              <a:t>F(x)=0;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为方程的解，即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)==0;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%p+a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%p*x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+…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%p</a:t>
            </a:r>
            <a:r>
              <a:rPr lang="en-US" altLang="zh-CN" dirty="0" smtClean="0"/>
              <a:t>*x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^n%p==0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为一个质数）</a:t>
            </a:r>
            <a:endParaRPr lang="en-US" altLang="zh-CN" dirty="0" smtClean="0"/>
          </a:p>
          <a:p>
            <a:r>
              <a:rPr lang="zh-CN" altLang="en-US" dirty="0" smtClean="0"/>
              <a:t>但反过来成立吗？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使用多个质数来筛选，剩下的数为方程的解。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5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</TotalTime>
  <Words>437</Words>
  <Application>Microsoft Office PowerPoint</Application>
  <PresentationFormat>全屏显示(4:3)</PresentationFormat>
  <Paragraphs>122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Calibri Light</vt:lpstr>
      <vt:lpstr>Verdana</vt:lpstr>
      <vt:lpstr>回顾</vt:lpstr>
      <vt:lpstr>hash</vt:lpstr>
      <vt:lpstr>常见hash函数的得分</vt:lpstr>
      <vt:lpstr>结论</vt:lpstr>
      <vt:lpstr>双hash验证</vt:lpstr>
      <vt:lpstr>启发性习题</vt:lpstr>
      <vt:lpstr>性质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潘玉斌</dc:creator>
  <cp:lastModifiedBy>潘玉斌</cp:lastModifiedBy>
  <cp:revision>30</cp:revision>
  <dcterms:created xsi:type="dcterms:W3CDTF">2015-12-04T06:54:28Z</dcterms:created>
  <dcterms:modified xsi:type="dcterms:W3CDTF">2015-12-23T13:56:21Z</dcterms:modified>
</cp:coreProperties>
</file>