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0" r:id="rId3"/>
    <p:sldId id="263" r:id="rId4"/>
    <p:sldId id="270" r:id="rId5"/>
    <p:sldId id="267" r:id="rId6"/>
    <p:sldId id="271" r:id="rId7"/>
    <p:sldId id="268" r:id="rId8"/>
    <p:sldId id="269" r:id="rId9"/>
    <p:sldId id="266" r:id="rId10"/>
    <p:sldId id="273" r:id="rId11"/>
    <p:sldId id="272" r:id="rId12"/>
    <p:sldId id="275" r:id="rId13"/>
    <p:sldId id="27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0991" autoAdjust="0"/>
  </p:normalViewPr>
  <p:slideViewPr>
    <p:cSldViewPr snapToGrid="0">
      <p:cViewPr varScale="1">
        <p:scale>
          <a:sx n="64" d="100"/>
          <a:sy n="64" d="100"/>
        </p:scale>
        <p:origin x="1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9A3A-ECC4-40C2-946C-0FA4913A77F6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78937-35C3-47D8-968F-480500C3C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3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http://www.cnblogs.com/uvsjoh/archive/2012/03/27/2420120.html</a:t>
            </a:r>
          </a:p>
          <a:p>
            <a:r>
              <a:rPr lang="en-US" altLang="zh-CN" dirty="0" smtClean="0"/>
              <a:t>http://blog.csdn.net/pingnanlee/article/details/8232372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78937-35C3-47D8-968F-480500C3C1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6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推导过程：</a:t>
            </a:r>
            <a:r>
              <a:rPr lang="en-US" altLang="zh-CN" dirty="0" smtClean="0"/>
              <a:t>http://www.it165.net/pro/html/201410/24949.html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78937-35C3-47D8-968F-480500C3C1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2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推导过程：</a:t>
            </a:r>
            <a:r>
              <a:rPr lang="en-US" altLang="zh-CN" dirty="0" smtClean="0"/>
              <a:t>http://www.it165.net/pro/html/201410/24949.html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78937-35C3-47D8-968F-480500C3C1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9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推导过程：</a:t>
            </a:r>
            <a:r>
              <a:rPr lang="en-US" altLang="zh-CN" dirty="0" smtClean="0"/>
              <a:t>http://www.it165.net/pro/html/201410/24949.html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78937-35C3-47D8-968F-480500C3C1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4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47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7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0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1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C4AC671-5077-44E7-AB86-B6861302EE0A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6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3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4AC671-5077-44E7-AB86-B6861302EE0A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3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 smtClean="0"/>
              <a:t>hash</a:t>
            </a:r>
            <a:endParaRPr lang="zh-CN" altLang="en-US" sz="9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BKDRHash</a:t>
            </a:r>
            <a:r>
              <a:rPr lang="zh-CN" altLang="en-US" dirty="0" smtClean="0"/>
              <a:t>官方写法解读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2960" y="2017179"/>
            <a:ext cx="7543801" cy="378354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/>
              <a:t>unsigned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bkdr_hash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char* 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 smtClean="0"/>
              <a:t>{</a:t>
            </a:r>
            <a:r>
              <a:rPr lang="en-US" altLang="zh-CN" sz="2800" dirty="0"/>
              <a:t>		</a:t>
            </a:r>
          </a:p>
          <a:p>
            <a:r>
              <a:rPr lang="en-US" altLang="zh-CN" sz="2800" dirty="0"/>
              <a:t>	unsigned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seed = 31; // 31 131 1313 13131 131313 etc.. 37</a:t>
            </a:r>
          </a:p>
          <a:p>
            <a:r>
              <a:rPr lang="en-US" altLang="zh-CN" sz="2800" dirty="0"/>
              <a:t>	unsigned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hash = 0;</a:t>
            </a:r>
          </a:p>
          <a:p>
            <a:r>
              <a:rPr lang="en-US" altLang="zh-CN" sz="2800" dirty="0"/>
              <a:t>	while (*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	{</a:t>
            </a:r>
          </a:p>
          <a:p>
            <a:r>
              <a:rPr lang="en-US" altLang="zh-CN" sz="2800" dirty="0"/>
              <a:t>		hash = hash * seed + (*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++);</a:t>
            </a:r>
          </a:p>
          <a:p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	return hash;</a:t>
            </a:r>
          </a:p>
          <a:p>
            <a:r>
              <a:rPr lang="en-US" altLang="zh-CN" sz="2800" dirty="0"/>
              <a:t>}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156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BKDRHash</a:t>
            </a:r>
            <a:r>
              <a:rPr lang="zh-CN" altLang="en-US" dirty="0" smtClean="0"/>
              <a:t>推广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2960" y="3088742"/>
            <a:ext cx="7543801" cy="1368954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Hashvalue</a:t>
            </a:r>
            <a:r>
              <a:rPr lang="en-US" altLang="zh-CN" sz="2800" dirty="0"/>
              <a:t>[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]=(</a:t>
            </a:r>
            <a:r>
              <a:rPr lang="en-US" altLang="zh-CN" sz="2800" dirty="0" err="1"/>
              <a:t>hashvalue</a:t>
            </a:r>
            <a:r>
              <a:rPr lang="en-US" altLang="zh-CN" sz="2800" dirty="0"/>
              <a:t>[r]-</a:t>
            </a:r>
            <a:r>
              <a:rPr lang="en-US" altLang="zh-CN" sz="2800" dirty="0" err="1"/>
              <a:t>hashvalue</a:t>
            </a:r>
            <a:r>
              <a:rPr lang="en-US" altLang="zh-CN" sz="2800" dirty="0"/>
              <a:t>[l]*p</a:t>
            </a:r>
            <a:r>
              <a:rPr lang="en-US" altLang="zh-CN" sz="2800" baseline="30000" dirty="0"/>
              <a:t>r-l+1</a:t>
            </a:r>
            <a:r>
              <a:rPr lang="en-US" altLang="zh-CN" sz="2800" dirty="0"/>
              <a:t>)%P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1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、阅读</a:t>
            </a:r>
            <a:r>
              <a:rPr lang="en-US" altLang="zh-CN" sz="2400" dirty="0" err="1" smtClean="0"/>
              <a:t>BKDRHash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函数推导过程：</a:t>
            </a:r>
            <a:endParaRPr lang="en-US" altLang="zh-CN" sz="2400" dirty="0" smtClean="0"/>
          </a:p>
          <a:p>
            <a:r>
              <a:rPr lang="en-US" altLang="zh-CN" sz="2400" dirty="0"/>
              <a:t>http://www.it165.net/pro/html/201410/24949.html</a:t>
            </a:r>
            <a:endParaRPr lang="zh-CN" altLang="en-US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、尝试实现</a:t>
            </a:r>
            <a:r>
              <a:rPr lang="en-US" altLang="zh-CN" sz="2400" dirty="0" err="1" smtClean="0"/>
              <a:t>BKDRHash</a:t>
            </a:r>
            <a:r>
              <a:rPr lang="zh-CN" altLang="en-US" sz="2400" dirty="0"/>
              <a:t>哈希</a:t>
            </a:r>
            <a:r>
              <a:rPr lang="zh-CN" altLang="en-US" sz="2400" dirty="0" smtClean="0"/>
              <a:t>，尝试通过</a:t>
            </a:r>
            <a:r>
              <a:rPr lang="en-US" altLang="zh-CN" sz="2400" dirty="0" smtClean="0"/>
              <a:t>9197-</a:t>
            </a:r>
            <a:r>
              <a:rPr lang="zh-CN" altLang="en-US" sz="2400" smtClean="0"/>
              <a:t>算</a:t>
            </a:r>
            <a:r>
              <a:rPr lang="zh-CN" altLang="en-US" sz="2400"/>
              <a:t>字符串</a:t>
            </a:r>
            <a:r>
              <a:rPr lang="zh-CN" altLang="en-US" sz="2400" smtClean="0"/>
              <a:t>个数；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、百度其他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函数代码，并尝试理解；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79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还记得这个题目吗？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37361"/>
            <a:ext cx="78867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统计字母个数和数字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7800" indent="0">
              <a:buNone/>
            </a:pPr>
            <a:r>
              <a:rPr lang="zh-CN" altLang="en-US" dirty="0"/>
              <a:t>题目描述</a:t>
            </a:r>
          </a:p>
          <a:p>
            <a:pPr marL="177800" indent="0">
              <a:buNone/>
            </a:pPr>
            <a:r>
              <a:rPr lang="zh-CN" altLang="en-US" dirty="0"/>
              <a:t>输入一串字符，以“？”结束，统计字母个数和数字个数</a:t>
            </a:r>
          </a:p>
          <a:p>
            <a:pPr marL="177800" indent="0">
              <a:buNone/>
            </a:pPr>
            <a:endParaRPr lang="zh-CN" altLang="en-US" dirty="0"/>
          </a:p>
          <a:p>
            <a:pPr marL="177800" indent="0">
              <a:buNone/>
            </a:pPr>
            <a:r>
              <a:rPr lang="zh-CN" altLang="en-US" dirty="0"/>
              <a:t>输入</a:t>
            </a:r>
          </a:p>
          <a:p>
            <a:pPr marL="177800" indent="0">
              <a:buNone/>
            </a:pPr>
            <a:r>
              <a:rPr lang="zh-CN" altLang="en-US" dirty="0"/>
              <a:t>一串以？结束的字符串</a:t>
            </a:r>
          </a:p>
          <a:p>
            <a:pPr marL="177800" indent="0">
              <a:buNone/>
            </a:pPr>
            <a:endParaRPr lang="zh-CN" altLang="en-US" dirty="0"/>
          </a:p>
          <a:p>
            <a:pPr marL="177800" indent="0">
              <a:buNone/>
            </a:pPr>
            <a:r>
              <a:rPr lang="zh-CN" altLang="en-US" dirty="0"/>
              <a:t>输出</a:t>
            </a:r>
          </a:p>
          <a:p>
            <a:pPr marL="177800" indent="0">
              <a:buNone/>
            </a:pPr>
            <a:r>
              <a:rPr lang="zh-CN" altLang="en-US" dirty="0"/>
              <a:t>一行，两个整数：数字个数  字母个数</a:t>
            </a:r>
            <a:r>
              <a:rPr lang="en-US" altLang="zh-CN" dirty="0"/>
              <a:t>(</a:t>
            </a:r>
            <a:r>
              <a:rPr lang="zh-CN" altLang="en-US" dirty="0"/>
              <a:t>中间一个空格隔开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5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统计字符子串个数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0">
              <a:buNone/>
            </a:pPr>
            <a:r>
              <a:rPr lang="zh-CN" altLang="en-US" dirty="0"/>
              <a:t>题目描述</a:t>
            </a:r>
          </a:p>
          <a:p>
            <a:pPr marL="177800" indent="0">
              <a:buNone/>
            </a:pPr>
            <a:r>
              <a:rPr lang="zh-CN" altLang="en-US" dirty="0"/>
              <a:t>输入一串字符，以“？”结束，</a:t>
            </a:r>
            <a:r>
              <a:rPr lang="zh-CN" altLang="en-US" dirty="0" smtClean="0"/>
              <a:t>统计字符子串的个数</a:t>
            </a:r>
            <a:endParaRPr lang="zh-CN" altLang="en-US" dirty="0"/>
          </a:p>
          <a:p>
            <a:pPr marL="177800" indent="0">
              <a:buNone/>
            </a:pPr>
            <a:endParaRPr lang="zh-CN" altLang="en-US" dirty="0"/>
          </a:p>
          <a:p>
            <a:pPr marL="177800" indent="0">
              <a:buNone/>
            </a:pPr>
            <a:r>
              <a:rPr lang="zh-CN" altLang="en-US" dirty="0"/>
              <a:t>输入</a:t>
            </a:r>
          </a:p>
          <a:p>
            <a:pPr marL="177800" indent="0">
              <a:buNone/>
            </a:pPr>
            <a:r>
              <a:rPr lang="zh-CN" altLang="en-US" dirty="0"/>
              <a:t>一串以？结束的字符串</a:t>
            </a:r>
          </a:p>
          <a:p>
            <a:pPr marL="177800" indent="0">
              <a:buNone/>
            </a:pPr>
            <a:endParaRPr lang="zh-CN" altLang="en-US" dirty="0"/>
          </a:p>
          <a:p>
            <a:pPr marL="177800" indent="0">
              <a:buNone/>
            </a:pPr>
            <a:r>
              <a:rPr lang="zh-CN" altLang="en-US" dirty="0"/>
              <a:t>输出</a:t>
            </a:r>
          </a:p>
          <a:p>
            <a:pPr marL="177800" indent="0">
              <a:buNone/>
            </a:pPr>
            <a:r>
              <a:rPr lang="zh-CN" altLang="en-US" dirty="0" smtClean="0"/>
              <a:t>多行，每行先输出子串，再输出该子串出现次数，按字典序输出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50494" y="3314641"/>
            <a:ext cx="285856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 indent="0">
              <a:buNone/>
            </a:pPr>
            <a:r>
              <a:rPr lang="zh-CN" altLang="en-US" dirty="0"/>
              <a:t>样例输入</a:t>
            </a:r>
          </a:p>
          <a:p>
            <a:pPr marL="177800" indent="0">
              <a:buNone/>
            </a:pPr>
            <a:r>
              <a:rPr lang="en-US" altLang="zh-CN" dirty="0" err="1" smtClean="0"/>
              <a:t>abab</a:t>
            </a:r>
            <a:endParaRPr lang="en-US" altLang="zh-CN" dirty="0"/>
          </a:p>
          <a:p>
            <a:pPr marL="177800" indent="0">
              <a:buNone/>
            </a:pPr>
            <a:r>
              <a:rPr lang="zh-CN" altLang="en-US" dirty="0"/>
              <a:t>样例输出</a:t>
            </a:r>
          </a:p>
          <a:p>
            <a:pPr marL="177800" indent="0">
              <a:buNone/>
            </a:pPr>
            <a:r>
              <a:rPr lang="en-US" altLang="zh-CN" dirty="0" smtClean="0"/>
              <a:t>a 2</a:t>
            </a:r>
          </a:p>
          <a:p>
            <a:pPr marL="177800" indent="0">
              <a:buNone/>
            </a:pPr>
            <a:r>
              <a:rPr lang="en-US" altLang="zh-CN" dirty="0" smtClean="0"/>
              <a:t>ab 2</a:t>
            </a:r>
          </a:p>
          <a:p>
            <a:pPr marL="177800" indent="0">
              <a:buNone/>
            </a:pPr>
            <a:r>
              <a:rPr lang="en-US" altLang="zh-CN" dirty="0" smtClean="0"/>
              <a:t>aba 1</a:t>
            </a:r>
          </a:p>
          <a:p>
            <a:pPr marL="177800" indent="0">
              <a:buNone/>
            </a:pPr>
            <a:r>
              <a:rPr lang="en-US" altLang="zh-CN" dirty="0" err="1" smtClean="0"/>
              <a:t>abab</a:t>
            </a:r>
            <a:r>
              <a:rPr lang="en-US" altLang="zh-CN" dirty="0" smtClean="0"/>
              <a:t> 1</a:t>
            </a:r>
          </a:p>
          <a:p>
            <a:pPr marL="177800" indent="0">
              <a:buNone/>
            </a:pPr>
            <a:r>
              <a:rPr lang="en-US" altLang="zh-CN" dirty="0"/>
              <a:t>b</a:t>
            </a:r>
            <a:r>
              <a:rPr lang="en-US" altLang="zh-CN" dirty="0" smtClean="0"/>
              <a:t> 2</a:t>
            </a:r>
          </a:p>
          <a:p>
            <a:pPr marL="177800" indent="0">
              <a:buNone/>
            </a:pPr>
            <a:r>
              <a:rPr lang="en-US" altLang="zh-CN" dirty="0" err="1"/>
              <a:t>b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1</a:t>
            </a:r>
          </a:p>
          <a:p>
            <a:pPr marL="177800" indent="0">
              <a:buNone/>
            </a:pPr>
            <a:r>
              <a:rPr lang="en-US" altLang="zh-CN" dirty="0" err="1"/>
              <a:t>b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可否引用统计字母个数方法呢？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4000" dirty="0" smtClean="0"/>
              <a:t>以字符串作为下标？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3600" dirty="0" smtClean="0"/>
              <a:t>将字符串隐射为一个数字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 algn="ctr">
              <a:buNone/>
            </a:pPr>
            <a:r>
              <a:rPr lang="en-US" altLang="zh-CN" sz="8800" dirty="0"/>
              <a:t>hash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288187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56922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原则：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dirty="0" smtClean="0"/>
              <a:t>          应该</a:t>
            </a:r>
            <a:r>
              <a:rPr lang="zh-CN" altLang="en-US" sz="3200" dirty="0"/>
              <a:t>使该字符串中每个字符都参与哈希值计算，使其符合雪崩效应，也就是说即使改变字符串中的一个字节，也会对最终的哈希值造成较大的</a:t>
            </a:r>
            <a:r>
              <a:rPr lang="zh-CN" altLang="en-US" sz="3200" dirty="0" smtClean="0"/>
              <a:t>影响。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50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常见字符串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9934" y="2118476"/>
            <a:ext cx="2049030" cy="2455810"/>
          </a:xfrm>
        </p:spPr>
        <p:txBody>
          <a:bodyPr/>
          <a:lstStyle/>
          <a:p>
            <a:r>
              <a:rPr lang="en-US" altLang="zh-CN" dirty="0"/>
              <a:t>ELF </a:t>
            </a:r>
            <a:r>
              <a:rPr lang="en-US" altLang="zh-CN" dirty="0" smtClean="0"/>
              <a:t>Hash</a:t>
            </a:r>
          </a:p>
          <a:p>
            <a:r>
              <a:rPr lang="en-US" altLang="zh-CN" dirty="0" err="1" smtClean="0"/>
              <a:t>BKDRHash</a:t>
            </a:r>
            <a:endParaRPr lang="en-US" altLang="zh-CN" dirty="0" smtClean="0"/>
          </a:p>
          <a:p>
            <a:r>
              <a:rPr lang="en-US" altLang="zh-CN" dirty="0" err="1" smtClean="0"/>
              <a:t>APHash</a:t>
            </a:r>
            <a:endParaRPr lang="en-US" altLang="zh-CN" dirty="0" smtClean="0"/>
          </a:p>
          <a:p>
            <a:r>
              <a:rPr lang="en-US" altLang="zh-CN" dirty="0" err="1" smtClean="0"/>
              <a:t>DJBHash</a:t>
            </a:r>
            <a:endParaRPr lang="en-US" altLang="zh-CN" dirty="0" smtClean="0"/>
          </a:p>
          <a:p>
            <a:r>
              <a:rPr lang="en-US" altLang="zh-CN" dirty="0" err="1" smtClean="0"/>
              <a:t>JSHash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939048" y="2118476"/>
            <a:ext cx="2041301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RSHash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SDBMHash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PJWHash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ELFHash</a:t>
            </a:r>
            <a:endParaRPr lang="zh-CN" altLang="en-US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8927" y="5048519"/>
            <a:ext cx="703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以上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函数都可通过百度：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字符串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hash </a:t>
            </a:r>
            <a:r>
              <a:rPr lang="zh-CN" altLang="en-US" sz="2400" dirty="0" smtClean="0"/>
              <a:t>得到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07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5500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最简方案：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dirty="0" smtClean="0"/>
              <a:t>          每个字符相加可否？</a:t>
            </a:r>
            <a:endParaRPr lang="en-US" altLang="zh-CN" sz="32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3200" dirty="0" smtClean="0"/>
              <a:t>Hash=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[1]+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[2]+……+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[n]</a:t>
            </a:r>
            <a:r>
              <a:rPr lang="zh-CN" altLang="en-US" sz="3200" dirty="0" smtClean="0"/>
              <a:t>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11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5500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3200" dirty="0" smtClean="0"/>
              <a:t>Hash=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[1]+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[2]+……+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[n]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dirty="0" smtClean="0"/>
              <a:t>改进：</a:t>
            </a:r>
            <a:endParaRPr lang="en-US" altLang="zh-CN" sz="32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3200" dirty="0"/>
              <a:t>Hash=</a:t>
            </a:r>
            <a:r>
              <a:rPr lang="en-US" altLang="zh-CN" sz="3200" dirty="0" err="1"/>
              <a:t>str</a:t>
            </a:r>
            <a:r>
              <a:rPr lang="en-US" altLang="zh-CN" sz="3200" dirty="0"/>
              <a:t>[1</a:t>
            </a:r>
            <a:r>
              <a:rPr lang="en-US" altLang="zh-CN" sz="3200" dirty="0" smtClean="0"/>
              <a:t>]*p[1]+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[2]*p[2]+……+</a:t>
            </a:r>
            <a:r>
              <a:rPr lang="en-US" altLang="zh-CN" sz="3200" dirty="0" err="1"/>
              <a:t>str</a:t>
            </a:r>
            <a:r>
              <a:rPr lang="en-US" altLang="zh-CN" sz="3200" dirty="0"/>
              <a:t>[n</a:t>
            </a:r>
            <a:r>
              <a:rPr lang="en-US" altLang="zh-CN" sz="3200" dirty="0" smtClean="0"/>
              <a:t>]*p[n]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dirty="0" smtClean="0"/>
              <a:t>数组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为构造好的系数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86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BKDRHash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2960" y="2017180"/>
            <a:ext cx="7543801" cy="1368954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Hashvalue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]=(</a:t>
            </a:r>
            <a:r>
              <a:rPr lang="en-US" altLang="zh-CN" sz="2800" dirty="0" err="1" smtClean="0"/>
              <a:t>hashvalue</a:t>
            </a:r>
            <a:r>
              <a:rPr lang="en-US" altLang="zh-CN" sz="2800" dirty="0" smtClean="0"/>
              <a:t>[i-1]*</a:t>
            </a:r>
            <a:r>
              <a:rPr lang="en-US" altLang="zh-CN" sz="2800" dirty="0" err="1" smtClean="0"/>
              <a:t>p+str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])%P;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30253" y="3486150"/>
            <a:ext cx="5129213" cy="195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p</a:t>
            </a:r>
            <a:r>
              <a:rPr lang="zh-CN" altLang="en-US" sz="2800" dirty="0" smtClean="0"/>
              <a:t>是一个奇数，且必须大于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P</a:t>
            </a:r>
            <a:r>
              <a:rPr lang="zh-CN" altLang="en-US" sz="2800" dirty="0" smtClean="0"/>
              <a:t>是个较大的数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p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必须互质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069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1815</TotalTime>
  <Words>399</Words>
  <Application>Microsoft Office PowerPoint</Application>
  <PresentationFormat>全屏显示(4:3)</PresentationFormat>
  <Paragraphs>94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宋体</vt:lpstr>
      <vt:lpstr>微软雅黑</vt:lpstr>
      <vt:lpstr>Calibri</vt:lpstr>
      <vt:lpstr>Calibri Light</vt:lpstr>
      <vt:lpstr>回顾</vt:lpstr>
      <vt:lpstr>hash</vt:lpstr>
      <vt:lpstr>还记得这个题目吗？</vt:lpstr>
      <vt:lpstr>统计字符子串个数</vt:lpstr>
      <vt:lpstr>可否引用统计字母个数方法呢？</vt:lpstr>
      <vt:lpstr>构造hash函数</vt:lpstr>
      <vt:lpstr>常见字符串hash函数：</vt:lpstr>
      <vt:lpstr>构造hash函数</vt:lpstr>
      <vt:lpstr>构造hash函数</vt:lpstr>
      <vt:lpstr>BKDRHash</vt:lpstr>
      <vt:lpstr>BKDRHash官方写法解读</vt:lpstr>
      <vt:lpstr>BKDRHash推广</vt:lpstr>
      <vt:lpstr>今日任务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潘玉斌</dc:creator>
  <cp:lastModifiedBy>潘玉斌</cp:lastModifiedBy>
  <cp:revision>29</cp:revision>
  <dcterms:created xsi:type="dcterms:W3CDTF">2015-12-04T06:54:28Z</dcterms:created>
  <dcterms:modified xsi:type="dcterms:W3CDTF">2015-12-26T07:38:40Z</dcterms:modified>
</cp:coreProperties>
</file>