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12" r:id="rId2"/>
    <p:sldId id="308" r:id="rId3"/>
    <p:sldId id="309" r:id="rId4"/>
    <p:sldId id="310" r:id="rId5"/>
    <p:sldId id="311" r:id="rId6"/>
    <p:sldId id="301" r:id="rId7"/>
    <p:sldId id="302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0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86A2A-1F07-4514-9117-0A76D9E16D0B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9B12A-117F-4825-8464-630498C85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23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47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4796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047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7069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385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748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5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91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4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50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7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0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61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46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61D1C-D565-4B64-8B48-B44824F5713C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71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6492"/>
          </a:xfrm>
        </p:spPr>
        <p:txBody>
          <a:bodyPr>
            <a:noAutofit/>
          </a:bodyPr>
          <a:lstStyle/>
          <a:p>
            <a:r>
              <a:rPr lang="zh-CN" altLang="en-US" sz="6000" b="1" dirty="0" smtClean="0"/>
              <a:t>回顾</a:t>
            </a:r>
            <a:endParaRPr lang="zh-CN" altLang="en-US" sz="6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556239" y="1890345"/>
            <a:ext cx="825597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什么是贪心算法？</a:t>
            </a:r>
            <a:endParaRPr lang="en-US" altLang="zh-CN" sz="3600" b="1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/>
              <a:t>每次都作出在当前看来是最好的选择，不断循环，直到获得问题的完整解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zh-CN" altLang="en-US" sz="36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贪心算法应满足的性质：</a:t>
            </a:r>
            <a:endParaRPr lang="en-US" altLang="zh-CN" sz="36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/>
              <a:t>1</a:t>
            </a:r>
            <a:r>
              <a:rPr lang="zh-CN" altLang="en-US" sz="2800" dirty="0"/>
              <a:t>、最优子结构；</a:t>
            </a:r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、贪心选择性质</a:t>
            </a:r>
            <a:r>
              <a:rPr lang="zh-CN" altLang="en-US" sz="2800" dirty="0" smtClean="0"/>
              <a:t>；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563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1414: </a:t>
            </a:r>
            <a:r>
              <a:rPr lang="zh-CN" altLang="en-US" b="1" dirty="0"/>
              <a:t>区间选点问题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601" y="1457324"/>
            <a:ext cx="8794545" cy="54006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b="1" dirty="0"/>
              <a:t>问题描述：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		</a:t>
            </a:r>
            <a:r>
              <a:rPr lang="zh-CN" altLang="en-US" sz="2000" dirty="0"/>
              <a:t>数轴上有</a:t>
            </a:r>
            <a:r>
              <a:rPr lang="en-US" altLang="zh-CN" sz="2000" dirty="0"/>
              <a:t>n</a:t>
            </a:r>
            <a:r>
              <a:rPr lang="zh-CN" altLang="en-US" sz="2000" dirty="0"/>
              <a:t>个闭区间</a:t>
            </a:r>
            <a:r>
              <a:rPr lang="en-US" altLang="zh-CN" sz="2000" dirty="0"/>
              <a:t>[</a:t>
            </a:r>
            <a:r>
              <a:rPr lang="en-US" altLang="zh-CN" sz="2000" dirty="0" err="1"/>
              <a:t>ai,bi</a:t>
            </a:r>
            <a:r>
              <a:rPr lang="en-US" altLang="zh-CN" sz="2000" dirty="0"/>
              <a:t>]</a:t>
            </a:r>
            <a:r>
              <a:rPr lang="zh-CN" altLang="en-US" sz="2000" dirty="0"/>
              <a:t>，选取尽量少的点，使得每区间都至少包含一个点（同一个点，可被多个区间包含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90000"/>
              </a:lnSpc>
              <a:buNone/>
            </a:pPr>
            <a:r>
              <a:rPr lang="zh-CN" altLang="en-US" sz="2000" b="1" dirty="0" smtClean="0">
                <a:sym typeface="Arial" panose="020B0604020202020204" pitchFamily="34" charset="0"/>
              </a:rPr>
              <a:t>输入</a:t>
            </a:r>
            <a:r>
              <a:rPr lang="zh-CN" altLang="en-US" sz="2000" b="1" dirty="0">
                <a:sym typeface="Arial" panose="020B0604020202020204" pitchFamily="34" charset="0"/>
              </a:rPr>
              <a:t>文件：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		</a:t>
            </a:r>
            <a:r>
              <a:rPr lang="zh-CN" altLang="en-US" sz="2000" dirty="0"/>
              <a:t>第一行</a:t>
            </a:r>
            <a:r>
              <a:rPr lang="en-US" altLang="zh-CN" sz="2000" dirty="0"/>
              <a:t>n</a:t>
            </a:r>
            <a:r>
              <a:rPr lang="zh-CN" altLang="en-US" sz="2000" dirty="0"/>
              <a:t>（</a:t>
            </a:r>
            <a:r>
              <a:rPr lang="en-US" altLang="zh-CN" sz="2000" dirty="0"/>
              <a:t>n&lt;1000000</a:t>
            </a:r>
            <a:r>
              <a:rPr lang="zh-CN" altLang="en-US" sz="2000" dirty="0"/>
              <a:t>） 之后</a:t>
            </a:r>
            <a:r>
              <a:rPr lang="en-US" altLang="zh-CN" sz="2000" dirty="0"/>
              <a:t>n</a:t>
            </a:r>
            <a:r>
              <a:rPr lang="zh-CN" altLang="en-US" sz="2000" dirty="0"/>
              <a:t>行，每行两个数分别为</a:t>
            </a:r>
            <a:r>
              <a:rPr lang="en-US" altLang="zh-CN" sz="2000" dirty="0" err="1"/>
              <a:t>ai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bi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b="1" dirty="0" smtClean="0">
                <a:sym typeface="Arial" panose="020B0604020202020204" pitchFamily="34" charset="0"/>
              </a:rPr>
              <a:t>输出</a:t>
            </a:r>
            <a:r>
              <a:rPr lang="zh-CN" altLang="en-US" sz="2000" b="1" dirty="0">
                <a:sym typeface="Arial" panose="020B0604020202020204" pitchFamily="34" charset="0"/>
              </a:rPr>
              <a:t>文件：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		</a:t>
            </a:r>
            <a:r>
              <a:rPr lang="zh-CN" altLang="en-US" sz="2000" dirty="0"/>
              <a:t>最少需要的点的</a:t>
            </a:r>
            <a:r>
              <a:rPr lang="zh-CN" altLang="en-US" sz="2000" dirty="0" smtClean="0"/>
              <a:t>个数</a:t>
            </a:r>
            <a:endParaRPr lang="en-US" altLang="zh-CN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b="1" dirty="0" smtClean="0">
                <a:sym typeface="Arial" panose="020B0604020202020204" pitchFamily="34" charset="0"/>
              </a:rPr>
              <a:t>样</a:t>
            </a:r>
            <a:r>
              <a:rPr lang="zh-CN" altLang="en-US" sz="2000" b="1" dirty="0">
                <a:sym typeface="Arial" panose="020B0604020202020204" pitchFamily="34" charset="0"/>
              </a:rPr>
              <a:t>例输入：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3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1 3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2 4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3 5</a:t>
            </a:r>
            <a:endParaRPr lang="zh-CN" altLang="en-US" sz="20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16718" y="49382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>
              <a:lnSpc>
                <a:spcPct val="90000"/>
              </a:lnSpc>
              <a:buFontTx/>
              <a:buNone/>
            </a:pP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latin typeface="+mj-ea"/>
                <a:ea typeface="+mj-ea"/>
                <a:sym typeface="Arial" panose="020B0604020202020204" pitchFamily="34" charset="0"/>
              </a:rPr>
              <a:t>样例输出：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		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1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3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  <p:bldP spid="8195" grpId="1" build="p" autoUpdateAnimBg="0"/>
      <p:bldP spid="8195" grpId="2" build="p" autoUpdateAnimBg="0"/>
      <p:bldP spid="8195" grpId="3" uiExpand="1" build="p" autoUpdateAnimBg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064801" y="549274"/>
            <a:ext cx="7270444" cy="719139"/>
          </a:xfrm>
        </p:spPr>
        <p:txBody>
          <a:bodyPr/>
          <a:lstStyle/>
          <a:p>
            <a:r>
              <a:rPr lang="en-US" altLang="zh-CN" b="1" dirty="0"/>
              <a:t>1414: </a:t>
            </a:r>
            <a:r>
              <a:rPr lang="zh-CN" altLang="en-US" b="1" dirty="0"/>
              <a:t>区间选点问题</a:t>
            </a:r>
          </a:p>
        </p:txBody>
      </p:sp>
      <p:sp>
        <p:nvSpPr>
          <p:cNvPr id="4" name="矩形 3"/>
          <p:cNvSpPr/>
          <p:nvPr/>
        </p:nvSpPr>
        <p:spPr>
          <a:xfrm>
            <a:off x="2843212" y="2728913"/>
            <a:ext cx="3186113" cy="128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00462" y="3286125"/>
            <a:ext cx="3186113" cy="128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00587" y="3850480"/>
            <a:ext cx="3186113" cy="128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86150" y="4343398"/>
            <a:ext cx="5286375" cy="1357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00237" y="1772664"/>
            <a:ext cx="7043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2"/>
                </a:solidFill>
                <a:latin typeface="+mj-ea"/>
                <a:ea typeface="+mj-ea"/>
              </a:rPr>
              <a:t>以下状况的时候，取哪个点？</a:t>
            </a:r>
            <a:endParaRPr lang="zh-CN" altLang="en-US" sz="32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772150" y="2657476"/>
            <a:ext cx="257175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289699" y="5060450"/>
            <a:ext cx="6007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2"/>
                </a:solidFill>
                <a:latin typeface="+mj-ea"/>
                <a:ea typeface="+mj-ea"/>
              </a:rPr>
              <a:t>该点的特点：</a:t>
            </a:r>
            <a:endParaRPr lang="en-US" altLang="zh-CN" sz="3600" b="1" dirty="0" smtClean="0">
              <a:solidFill>
                <a:schemeClr val="accent2"/>
              </a:solidFill>
              <a:latin typeface="+mj-ea"/>
              <a:ea typeface="+mj-ea"/>
            </a:endParaRPr>
          </a:p>
          <a:p>
            <a:r>
              <a:rPr lang="zh-CN" altLang="en-US" sz="3600" dirty="0" smtClean="0"/>
              <a:t>右端点最小的线段的右端点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9072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1415: </a:t>
            </a:r>
            <a:r>
              <a:rPr lang="zh-CN" altLang="en-US" b="1" dirty="0"/>
              <a:t>区间覆盖问题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601" y="1457324"/>
            <a:ext cx="10973117" cy="54006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b="1" dirty="0"/>
              <a:t>问题描述：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		</a:t>
            </a:r>
            <a:r>
              <a:rPr lang="zh-CN" altLang="en-US" sz="2000" dirty="0"/>
              <a:t>数轴上有</a:t>
            </a:r>
            <a:r>
              <a:rPr lang="en-US" altLang="zh-CN" sz="2000" dirty="0"/>
              <a:t>n</a:t>
            </a:r>
            <a:r>
              <a:rPr lang="zh-CN" altLang="en-US" sz="2000" dirty="0"/>
              <a:t>个闭区间</a:t>
            </a:r>
            <a:r>
              <a:rPr lang="en-US" altLang="zh-CN" sz="2000" dirty="0"/>
              <a:t>[</a:t>
            </a:r>
            <a:r>
              <a:rPr lang="en-US" altLang="zh-CN" sz="2000" dirty="0" err="1"/>
              <a:t>ai,bi</a:t>
            </a:r>
            <a:r>
              <a:rPr lang="en-US" altLang="zh-CN" sz="2000" dirty="0"/>
              <a:t>]</a:t>
            </a:r>
            <a:r>
              <a:rPr lang="zh-CN" altLang="en-US" sz="2000" dirty="0"/>
              <a:t>，选取尽量少的区间覆盖一条指定线段</a:t>
            </a:r>
            <a:r>
              <a:rPr lang="en-US" altLang="zh-CN" sz="2000" dirty="0"/>
              <a:t>[</a:t>
            </a:r>
            <a:r>
              <a:rPr lang="en-US" altLang="zh-CN" sz="2000" dirty="0" err="1"/>
              <a:t>s,t</a:t>
            </a:r>
            <a:r>
              <a:rPr lang="en-US" altLang="zh-CN" sz="2000" dirty="0"/>
              <a:t>]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90000"/>
              </a:lnSpc>
              <a:buNone/>
            </a:pPr>
            <a:r>
              <a:rPr lang="zh-CN" altLang="en-US" sz="2000" b="1" dirty="0" smtClean="0">
                <a:sym typeface="Arial" panose="020B0604020202020204" pitchFamily="34" charset="0"/>
              </a:rPr>
              <a:t>输入</a:t>
            </a:r>
            <a:r>
              <a:rPr lang="zh-CN" altLang="en-US" sz="2000" b="1" dirty="0">
                <a:sym typeface="Arial" panose="020B0604020202020204" pitchFamily="34" charset="0"/>
              </a:rPr>
              <a:t>文件：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		</a:t>
            </a:r>
            <a:r>
              <a:rPr lang="zh-CN" altLang="en-US" sz="2000" dirty="0">
                <a:sym typeface="Arial" panose="020B0604020202020204" pitchFamily="34" charset="0"/>
              </a:rPr>
              <a:t>第一行</a:t>
            </a:r>
            <a:r>
              <a:rPr lang="en-US" altLang="zh-CN" sz="2000" dirty="0">
                <a:sym typeface="Arial" panose="020B0604020202020204" pitchFamily="34" charset="0"/>
              </a:rPr>
              <a:t>n</a:t>
            </a:r>
            <a:r>
              <a:rPr lang="zh-CN" altLang="en-US" sz="2000" dirty="0">
                <a:sym typeface="Arial" panose="020B0604020202020204" pitchFamily="34" charset="0"/>
              </a:rPr>
              <a:t>（</a:t>
            </a:r>
            <a:r>
              <a:rPr lang="en-US" altLang="zh-CN" sz="2000" dirty="0">
                <a:sym typeface="Arial" panose="020B0604020202020204" pitchFamily="34" charset="0"/>
              </a:rPr>
              <a:t>n&lt;1000000</a:t>
            </a:r>
            <a:r>
              <a:rPr lang="zh-CN" altLang="en-US" sz="2000" dirty="0" smtClean="0">
                <a:sym typeface="Arial" panose="020B0604020202020204" pitchFamily="34" charset="0"/>
              </a:rPr>
              <a:t>），之后</a:t>
            </a:r>
            <a:r>
              <a:rPr lang="en-US" altLang="zh-CN" sz="2000" dirty="0">
                <a:sym typeface="Arial" panose="020B0604020202020204" pitchFamily="34" charset="0"/>
              </a:rPr>
              <a:t>n</a:t>
            </a:r>
            <a:r>
              <a:rPr lang="zh-CN" altLang="en-US" sz="2000" dirty="0">
                <a:sym typeface="Arial" panose="020B0604020202020204" pitchFamily="34" charset="0"/>
              </a:rPr>
              <a:t>行，每行两个数分别为</a:t>
            </a:r>
            <a:r>
              <a:rPr lang="en-US" altLang="zh-CN" sz="2000" dirty="0" err="1">
                <a:sym typeface="Arial" panose="020B0604020202020204" pitchFamily="34" charset="0"/>
              </a:rPr>
              <a:t>ai</a:t>
            </a:r>
            <a:r>
              <a:rPr lang="zh-CN" altLang="en-US" sz="2000" dirty="0">
                <a:sym typeface="Arial" panose="020B0604020202020204" pitchFamily="34" charset="0"/>
              </a:rPr>
              <a:t>，</a:t>
            </a:r>
            <a:r>
              <a:rPr lang="en-US" altLang="zh-CN" sz="2000" dirty="0" smtClean="0">
                <a:sym typeface="Arial" panose="020B0604020202020204" pitchFamily="34" charset="0"/>
              </a:rPr>
              <a:t>bi</a:t>
            </a:r>
            <a:r>
              <a:rPr lang="zh-CN" altLang="en-US" sz="2000" dirty="0" smtClean="0">
                <a:sym typeface="Arial" panose="020B0604020202020204" pitchFamily="34" charset="0"/>
              </a:rPr>
              <a:t>，最后</a:t>
            </a:r>
            <a:r>
              <a:rPr lang="zh-CN" altLang="en-US" sz="2000" dirty="0">
                <a:sym typeface="Arial" panose="020B0604020202020204" pitchFamily="34" charset="0"/>
              </a:rPr>
              <a:t>一行为</a:t>
            </a:r>
            <a:r>
              <a:rPr lang="en-US" altLang="zh-CN" sz="2000" dirty="0">
                <a:sym typeface="Arial" panose="020B0604020202020204" pitchFamily="34" charset="0"/>
              </a:rPr>
              <a:t>s </a:t>
            </a:r>
            <a:r>
              <a:rPr lang="en-US" altLang="zh-CN" sz="2000" dirty="0" smtClean="0">
                <a:sym typeface="Arial" panose="020B0604020202020204" pitchFamily="34" charset="0"/>
              </a:rPr>
              <a:t>t</a:t>
            </a:r>
          </a:p>
          <a:p>
            <a:pPr marL="0" indent="0">
              <a:buNone/>
            </a:pPr>
            <a:r>
              <a:rPr lang="zh-CN" altLang="en-US" sz="2000" b="1" dirty="0"/>
              <a:t>输出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最少</a:t>
            </a:r>
            <a:r>
              <a:rPr lang="zh-CN" altLang="en-US" sz="2000" dirty="0"/>
              <a:t>需要选择的区间个数，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b="1" dirty="0" smtClean="0">
                <a:sym typeface="Arial" panose="020B0604020202020204" pitchFamily="34" charset="0"/>
              </a:rPr>
              <a:t>样</a:t>
            </a:r>
            <a:r>
              <a:rPr lang="zh-CN" altLang="en-US" sz="2000" b="1" dirty="0">
                <a:sym typeface="Arial" panose="020B0604020202020204" pitchFamily="34" charset="0"/>
              </a:rPr>
              <a:t>例输入：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3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1 3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2 4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3 5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2 2</a:t>
            </a:r>
            <a:endParaRPr lang="zh-CN" altLang="en-US" sz="20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16718" y="49382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>
              <a:lnSpc>
                <a:spcPct val="90000"/>
              </a:lnSpc>
              <a:buFontTx/>
              <a:buNone/>
            </a:pP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latin typeface="+mj-ea"/>
                <a:ea typeface="+mj-ea"/>
                <a:sym typeface="Arial" panose="020B0604020202020204" pitchFamily="34" charset="0"/>
              </a:rPr>
              <a:t>样例输出：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		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1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04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  <p:bldP spid="8195" grpId="1" build="p" autoUpdateAnimBg="0"/>
      <p:bldP spid="8195" grpId="2" build="p" autoUpdateAnimBg="0"/>
      <p:bldP spid="8195" grpId="3" build="p" autoUpdateAnimBg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1415: </a:t>
            </a:r>
            <a:r>
              <a:rPr lang="zh-CN" altLang="en-US" b="1" dirty="0"/>
              <a:t>区间覆盖问题</a:t>
            </a:r>
          </a:p>
        </p:txBody>
      </p:sp>
      <p:sp>
        <p:nvSpPr>
          <p:cNvPr id="6" name="矩形 5"/>
          <p:cNvSpPr/>
          <p:nvPr/>
        </p:nvSpPr>
        <p:spPr>
          <a:xfrm>
            <a:off x="2614612" y="1843088"/>
            <a:ext cx="3186113" cy="128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71862" y="2400300"/>
            <a:ext cx="3186113" cy="128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71987" y="2964655"/>
            <a:ext cx="3186113" cy="128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57763" y="3529010"/>
            <a:ext cx="3586162" cy="1317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207668" y="4225129"/>
            <a:ext cx="3186113" cy="128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00149" y="4058589"/>
            <a:ext cx="1985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目标区间：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64681" y="5005810"/>
            <a:ext cx="698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超出目标区间的区域都是无效的</a:t>
            </a:r>
            <a:endParaRPr lang="zh-CN" altLang="en-US" sz="36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57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1415: </a:t>
            </a:r>
            <a:r>
              <a:rPr lang="zh-CN" altLang="en-US" b="1" dirty="0"/>
              <a:t>区间覆盖问题</a:t>
            </a:r>
          </a:p>
        </p:txBody>
      </p:sp>
      <p:sp>
        <p:nvSpPr>
          <p:cNvPr id="6" name="矩形 5"/>
          <p:cNvSpPr/>
          <p:nvPr/>
        </p:nvSpPr>
        <p:spPr>
          <a:xfrm>
            <a:off x="4207668" y="1843088"/>
            <a:ext cx="1593057" cy="128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07668" y="2407443"/>
            <a:ext cx="2450307" cy="1214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71988" y="2971797"/>
            <a:ext cx="2921794" cy="1214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57763" y="3536152"/>
            <a:ext cx="2436018" cy="1246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207668" y="4225129"/>
            <a:ext cx="3186113" cy="128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00149" y="4058589"/>
            <a:ext cx="1985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目标区间：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64681" y="5005810"/>
            <a:ext cx="698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选择左端点</a:t>
            </a:r>
            <a:r>
              <a:rPr lang="en-US" altLang="zh-CN" sz="36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==s</a:t>
            </a:r>
            <a:r>
              <a:rPr lang="zh-CN" altLang="en-US" sz="36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，最长的区间</a:t>
            </a:r>
            <a:endParaRPr lang="zh-CN" altLang="en-US" sz="36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44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1415: </a:t>
            </a:r>
            <a:r>
              <a:rPr lang="zh-CN" altLang="en-US" b="1" dirty="0"/>
              <a:t>区间覆盖问题</a:t>
            </a:r>
          </a:p>
        </p:txBody>
      </p:sp>
      <p:sp>
        <p:nvSpPr>
          <p:cNvPr id="6" name="矩形 5"/>
          <p:cNvSpPr/>
          <p:nvPr/>
        </p:nvSpPr>
        <p:spPr>
          <a:xfrm>
            <a:off x="4207668" y="1843088"/>
            <a:ext cx="1593057" cy="128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07668" y="2407443"/>
            <a:ext cx="2450307" cy="121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71988" y="2971797"/>
            <a:ext cx="2921794" cy="1214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57763" y="3536152"/>
            <a:ext cx="2436018" cy="1246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207668" y="4225129"/>
            <a:ext cx="3186113" cy="128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00149" y="4058589"/>
            <a:ext cx="1985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目标区间：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64681" y="5005810"/>
            <a:ext cx="698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选择左端点</a:t>
            </a:r>
            <a:r>
              <a:rPr lang="en-US" altLang="zh-CN" sz="36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==s</a:t>
            </a:r>
            <a:r>
              <a:rPr lang="zh-CN" altLang="en-US" sz="36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，最长的区间</a:t>
            </a:r>
            <a:endParaRPr lang="zh-CN" altLang="en-US" sz="36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08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1415: </a:t>
            </a:r>
            <a:r>
              <a:rPr lang="zh-CN" altLang="en-US" b="1" dirty="0"/>
              <a:t>区间覆盖问题</a:t>
            </a:r>
          </a:p>
        </p:txBody>
      </p:sp>
      <p:sp>
        <p:nvSpPr>
          <p:cNvPr id="6" name="矩形 5"/>
          <p:cNvSpPr/>
          <p:nvPr/>
        </p:nvSpPr>
        <p:spPr>
          <a:xfrm>
            <a:off x="4207668" y="1843088"/>
            <a:ext cx="1593057" cy="128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07668" y="2407443"/>
            <a:ext cx="2450307" cy="121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71988" y="2971797"/>
            <a:ext cx="2921794" cy="1214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57763" y="3536152"/>
            <a:ext cx="2436018" cy="1246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57975" y="4232271"/>
            <a:ext cx="735806" cy="1214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00149" y="4058589"/>
            <a:ext cx="1985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目标区间：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0343" y="4987764"/>
            <a:ext cx="698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目标区间减小</a:t>
            </a:r>
            <a:endParaRPr lang="zh-CN" altLang="en-US" sz="36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48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1415: </a:t>
            </a:r>
            <a:r>
              <a:rPr lang="zh-CN" altLang="en-US" b="1" dirty="0"/>
              <a:t>区间覆盖问题</a:t>
            </a:r>
          </a:p>
        </p:txBody>
      </p:sp>
      <p:sp>
        <p:nvSpPr>
          <p:cNvPr id="6" name="矩形 5"/>
          <p:cNvSpPr/>
          <p:nvPr/>
        </p:nvSpPr>
        <p:spPr>
          <a:xfrm>
            <a:off x="4207668" y="1843088"/>
            <a:ext cx="1593057" cy="128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07668" y="2407443"/>
            <a:ext cx="2450307" cy="121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71988" y="2971797"/>
            <a:ext cx="2921794" cy="1214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57763" y="3536152"/>
            <a:ext cx="2436018" cy="1246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57975" y="4232271"/>
            <a:ext cx="735806" cy="1214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00149" y="4058589"/>
            <a:ext cx="1985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目标区间：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0343" y="4987764"/>
            <a:ext cx="6986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在剩下的区间里面找到左端点</a:t>
            </a:r>
            <a:r>
              <a:rPr lang="en-US" altLang="zh-CN" sz="36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</a:t>
            </a:r>
            <a:r>
              <a:rPr lang="zh-CN" altLang="en-US" sz="36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，并右端点最大的区间</a:t>
            </a:r>
            <a:endParaRPr lang="zh-CN" altLang="en-US" sz="36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383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1415: </a:t>
            </a:r>
            <a:r>
              <a:rPr lang="zh-CN" altLang="en-US" b="1" dirty="0"/>
              <a:t>区间覆盖问题</a:t>
            </a:r>
          </a:p>
        </p:txBody>
      </p:sp>
      <p:sp>
        <p:nvSpPr>
          <p:cNvPr id="6" name="矩形 5"/>
          <p:cNvSpPr/>
          <p:nvPr/>
        </p:nvSpPr>
        <p:spPr>
          <a:xfrm>
            <a:off x="4207668" y="1843088"/>
            <a:ext cx="1593057" cy="128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07668" y="2407443"/>
            <a:ext cx="2450307" cy="121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71988" y="2971797"/>
            <a:ext cx="2921794" cy="1214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57763" y="3536152"/>
            <a:ext cx="2436018" cy="1246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57975" y="4232271"/>
            <a:ext cx="735806" cy="1214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00149" y="4058589"/>
            <a:ext cx="1985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目标区间：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0343" y="4987764"/>
            <a:ext cx="6986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在剩下的区间里面找到左端点</a:t>
            </a:r>
            <a:r>
              <a:rPr lang="en-US" altLang="zh-CN" sz="36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</a:t>
            </a:r>
            <a:r>
              <a:rPr lang="zh-CN" altLang="en-US" sz="36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，并右端点最大的区间</a:t>
            </a:r>
            <a:endParaRPr lang="zh-CN" altLang="en-US" sz="36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38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1415: </a:t>
            </a:r>
            <a:r>
              <a:rPr lang="zh-CN" altLang="en-US" b="1" dirty="0"/>
              <a:t>区间覆盖问题</a:t>
            </a:r>
          </a:p>
        </p:txBody>
      </p:sp>
      <p:sp>
        <p:nvSpPr>
          <p:cNvPr id="6" name="矩形 5"/>
          <p:cNvSpPr/>
          <p:nvPr/>
        </p:nvSpPr>
        <p:spPr>
          <a:xfrm>
            <a:off x="4207668" y="1843088"/>
            <a:ext cx="1593057" cy="128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07668" y="2407443"/>
            <a:ext cx="2450307" cy="121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71988" y="2971797"/>
            <a:ext cx="2921794" cy="1214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57763" y="3536152"/>
            <a:ext cx="2436018" cy="1246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57975" y="4232271"/>
            <a:ext cx="735806" cy="1214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00149" y="4058589"/>
            <a:ext cx="1985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目标区间：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27609" y="4987764"/>
            <a:ext cx="8536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对区间初始时是否应该排序？如何排序？</a:t>
            </a:r>
            <a:endParaRPr lang="zh-CN" altLang="en-US" sz="36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74369" y="5827263"/>
            <a:ext cx="3243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D47348"/>
                </a:solidFill>
              </a:rPr>
              <a:t>按照左端点排序</a:t>
            </a:r>
            <a:endParaRPr lang="zh-CN" altLang="en-US" sz="3200" dirty="0">
              <a:solidFill>
                <a:srgbClr val="D473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13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1747" name="Rectangle 3"/>
          <p:cNvSpPr>
            <a:spLocks noGrp="1" noChangeArrowheads="1"/>
          </p:cNvSpPr>
          <p:nvPr/>
        </p:nvSpPr>
        <p:spPr bwMode="auto">
          <a:xfrm>
            <a:off x="2279650" y="1989139"/>
            <a:ext cx="5327650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3600" dirty="0"/>
              <a:t>当不具备贪心选择性质时：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741739" y="3499339"/>
            <a:ext cx="436476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/>
              <a:t>得到</a:t>
            </a:r>
            <a:r>
              <a:rPr lang="zh-CN" altLang="en-US" sz="6600" dirty="0">
                <a:solidFill>
                  <a:schemeClr val="accent1"/>
                </a:solidFill>
              </a:rPr>
              <a:t>较优解</a:t>
            </a:r>
            <a:r>
              <a:rPr lang="zh-CN" altLang="en-US" sz="4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900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ldLvl="0" animBg="1" autoUpdateAnimBg="0"/>
      <p:bldP spid="31748" grpId="0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349500" y="4456113"/>
            <a:ext cx="7543800" cy="11430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 smtClean="0"/>
              <a:t>The end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5026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数字三角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2800"/>
              <a:t>如图所示的数字三角形，从顶部出发，在每一结点可以选择向左走或得向右走，一直走到底层，要求找出一条路径，使路径上的值最大。</a:t>
            </a:r>
          </a:p>
          <a:p>
            <a:endParaRPr lang="zh-CN" altLang="zh-CN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247" y="3731969"/>
            <a:ext cx="3455987" cy="29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75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4" y="1052513"/>
            <a:ext cx="3455987" cy="29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5591176" y="1628775"/>
            <a:ext cx="360363" cy="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5872163" y="2174875"/>
            <a:ext cx="360362" cy="0"/>
          </a:xfrm>
          <a:prstGeom prst="line">
            <a:avLst/>
          </a:prstGeom>
          <a:noFill/>
          <a:ln w="381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5591176" y="2790825"/>
            <a:ext cx="360363" cy="0"/>
          </a:xfrm>
          <a:prstGeom prst="line">
            <a:avLst/>
          </a:prstGeom>
          <a:noFill/>
          <a:ln w="381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5241926" y="3284539"/>
            <a:ext cx="360363" cy="1587"/>
          </a:xfrm>
          <a:prstGeom prst="line">
            <a:avLst/>
          </a:prstGeom>
          <a:noFill/>
          <a:ln w="381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4962526" y="3883025"/>
            <a:ext cx="360363" cy="0"/>
          </a:xfrm>
          <a:prstGeom prst="line">
            <a:avLst/>
          </a:prstGeom>
          <a:noFill/>
          <a:ln w="381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2687639" y="4225925"/>
            <a:ext cx="1176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贪心法：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4440239" y="4725988"/>
            <a:ext cx="3024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7+8+1+7+5=28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2640014" y="5302250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更优方案：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2568575" y="1125538"/>
            <a:ext cx="16398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贪心法：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7967664" y="1196975"/>
            <a:ext cx="1800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更优方案：</a:t>
            </a: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5591176" y="1701800"/>
            <a:ext cx="360363" cy="0"/>
          </a:xfrm>
          <a:prstGeom prst="line">
            <a:avLst/>
          </a:prstGeom>
          <a:noFill/>
          <a:ln w="38100" cmpd="sng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5213351" y="2162175"/>
            <a:ext cx="360363" cy="1588"/>
          </a:xfrm>
          <a:prstGeom prst="line">
            <a:avLst/>
          </a:prstGeom>
          <a:noFill/>
          <a:ln w="38100" cap="flat" cmpd="sng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4946651" y="2736850"/>
            <a:ext cx="360363" cy="0"/>
          </a:xfrm>
          <a:prstGeom prst="line">
            <a:avLst/>
          </a:prstGeom>
          <a:noFill/>
          <a:ln w="38100" cap="flat" cmpd="sng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5232401" y="3357564"/>
            <a:ext cx="358775" cy="1587"/>
          </a:xfrm>
          <a:prstGeom prst="line">
            <a:avLst/>
          </a:prstGeom>
          <a:noFill/>
          <a:ln w="38100" cap="flat" cmpd="sng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4975226" y="3954464"/>
            <a:ext cx="360363" cy="1587"/>
          </a:xfrm>
          <a:prstGeom prst="line">
            <a:avLst/>
          </a:prstGeom>
          <a:noFill/>
          <a:ln w="38100" cap="flat" cmpd="sng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4511675" y="57340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7+3+8+7+5=30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1774825" y="1989139"/>
            <a:ext cx="2540000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策略：</a:t>
            </a:r>
          </a:p>
          <a:p>
            <a:endParaRPr lang="zh-CN" altLang="en-US" sz="2400"/>
          </a:p>
          <a:p>
            <a:r>
              <a:rPr lang="zh-CN" altLang="en-US" sz="2000"/>
              <a:t>从第一层开始选，每次选择可选的数字中最大的数字</a:t>
            </a:r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4943475" y="1773238"/>
            <a:ext cx="1512888" cy="431800"/>
          </a:xfrm>
          <a:prstGeom prst="rect">
            <a:avLst/>
          </a:prstGeom>
          <a:noFill/>
          <a:ln w="28575" cmpd="sng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814" name="AutoShape 22"/>
          <p:cNvSpPr>
            <a:spLocks noChangeArrowheads="1"/>
          </p:cNvSpPr>
          <p:nvPr/>
        </p:nvSpPr>
        <p:spPr bwMode="auto">
          <a:xfrm>
            <a:off x="7175500" y="2133601"/>
            <a:ext cx="2089150" cy="1368425"/>
          </a:xfrm>
          <a:prstGeom prst="wedgeEllipseCallout">
            <a:avLst>
              <a:gd name="adj1" fmla="val -67176"/>
              <a:gd name="adj2" fmla="val -52685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第二层选择小些的</a:t>
            </a:r>
          </a:p>
          <a:p>
            <a:pPr algn="ctr"/>
            <a:r>
              <a:rPr lang="zh-CN" altLang="en-US"/>
              <a:t>数目能达到更优解</a:t>
            </a:r>
          </a:p>
        </p:txBody>
      </p:sp>
      <p:sp>
        <p:nvSpPr>
          <p:cNvPr id="33815" name="AutoShape 23"/>
          <p:cNvSpPr>
            <a:spLocks noChangeArrowheads="1"/>
          </p:cNvSpPr>
          <p:nvPr/>
        </p:nvSpPr>
        <p:spPr bwMode="auto">
          <a:xfrm>
            <a:off x="7319963" y="4149726"/>
            <a:ext cx="2736850" cy="2087563"/>
          </a:xfrm>
          <a:prstGeom prst="irregularSeal1">
            <a:avLst/>
          </a:prstGeom>
          <a:solidFill>
            <a:srgbClr val="FAFBA3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/>
              <a:t>不符合</a:t>
            </a:r>
          </a:p>
          <a:p>
            <a:pPr algn="ctr"/>
            <a:r>
              <a:rPr lang="zh-CN" altLang="en-US"/>
              <a:t>贪心选择性质</a:t>
            </a:r>
          </a:p>
        </p:txBody>
      </p:sp>
    </p:spTree>
    <p:extLst>
      <p:ext uri="{BB962C8B-B14F-4D97-AF65-F5344CB8AC3E}">
        <p14:creationId xmlns:p14="http://schemas.microsoft.com/office/powerpoint/2010/main" val="217325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0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0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/>
      <p:bldP spid="33797" grpId="0" animBg="1"/>
      <p:bldP spid="33798" grpId="0" animBg="1"/>
      <p:bldP spid="33799" grpId="0" animBg="1"/>
      <p:bldP spid="33800" grpId="0" animBg="1"/>
      <p:bldP spid="33801" grpId="0" bldLvl="0" autoUpdateAnimBg="0"/>
      <p:bldP spid="33802" grpId="0" bldLvl="0" autoUpdateAnimBg="0"/>
      <p:bldP spid="33803" grpId="0" bldLvl="0" autoUpdateAnimBg="0"/>
      <p:bldP spid="33804" grpId="0" bldLvl="0" autoUpdateAnimBg="0"/>
      <p:bldP spid="33804" grpId="1" bldLvl="0" autoUpdateAnimBg="0"/>
      <p:bldP spid="33804" grpId="2" bldLvl="0" autoUpdateAnimBg="0"/>
      <p:bldP spid="33805" grpId="0" bldLvl="0" autoUpdateAnimBg="0"/>
      <p:bldP spid="33805" grpId="1" bldLvl="0" autoUpdateAnimBg="0"/>
      <p:bldP spid="33806" grpId="0" animBg="1"/>
      <p:bldP spid="33807" grpId="0" animBg="1"/>
      <p:bldP spid="33808" grpId="0" animBg="1"/>
      <p:bldP spid="33809" grpId="0" animBg="1"/>
      <p:bldP spid="33810" grpId="0" animBg="1"/>
      <p:bldP spid="33811" grpId="0" bldLvl="0" autoUpdateAnimBg="0"/>
      <p:bldP spid="33812" grpId="0" bldLvl="0" autoUpdateAnimBg="0"/>
      <p:bldP spid="33813" grpId="0" animBg="1"/>
      <p:bldP spid="33814" grpId="0" bldLvl="0" animBg="1" autoUpdateAnimBg="0"/>
      <p:bldP spid="33815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分析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68414"/>
            <a:ext cx="8229600" cy="45370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/>
              <a:t>当不能</a:t>
            </a:r>
            <a:r>
              <a:rPr lang="en-US" altLang="zh-CN" sz="2800"/>
              <a:t>100%</a:t>
            </a:r>
            <a:r>
              <a:rPr lang="zh-CN" altLang="en-US" sz="2800"/>
              <a:t>确定一个贪心算法正确时，在使用之前，就应该尝试证明它的</a:t>
            </a:r>
            <a:r>
              <a:rPr lang="zh-CN" altLang="en-US" sz="2800">
                <a:solidFill>
                  <a:srgbClr val="0066FF"/>
                </a:solidFill>
              </a:rPr>
              <a:t>不正确性</a:t>
            </a:r>
            <a:r>
              <a:rPr lang="zh-CN" altLang="en-US" sz="2800">
                <a:solidFill>
                  <a:srgbClr val="99CCFF"/>
                </a:solidFill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zh-CN" altLang="en-US" sz="2800"/>
              <a:t>要证明其不正确，一种最简单的方法就是举一个反例。</a:t>
            </a:r>
          </a:p>
          <a:p>
            <a:pPr>
              <a:lnSpc>
                <a:spcPct val="130000"/>
              </a:lnSpc>
            </a:pPr>
            <a:r>
              <a:rPr lang="zh-CN" altLang="en-US" sz="2800"/>
              <a:t>其实，要严格证明一个贪心算法的正确性是很困难的，目前最有效的一种方法叫“</a:t>
            </a:r>
            <a:r>
              <a:rPr lang="zh-CN" altLang="en-US" sz="2800" b="1">
                <a:solidFill>
                  <a:schemeClr val="tx2"/>
                </a:solidFill>
                <a:ea typeface="楷体_GB2312" pitchFamily="1" charset="-122"/>
              </a:rPr>
              <a:t>矩阵胚理论</a:t>
            </a:r>
            <a:r>
              <a:rPr lang="zh-CN" altLang="en-US" sz="2800"/>
              <a:t>”，但是很复杂，中学生不可能理解。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线段覆盖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9811" y="1634516"/>
            <a:ext cx="7539404" cy="509159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zh-CN" sz="2200" b="1" dirty="0"/>
              <a:t>题目描述：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1800" dirty="0"/>
              <a:t>在一个数轴上有n条线段，现要选取其中k条线段使得这k条线段两两没有重合部分（端点可以重合），问最大的k为多少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200" b="1" dirty="0">
                <a:sym typeface="Arial" panose="020B0604020202020204" pitchFamily="34" charset="0"/>
              </a:rPr>
              <a:t>输入描述：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1800" dirty="0"/>
              <a:t>输入文件的第1行为一个正整数n，下面n行每行2个数字ai，bi，描述每条线段。</a:t>
            </a:r>
          </a:p>
          <a:p>
            <a:pPr marL="0" indent="0">
              <a:buNone/>
            </a:pPr>
            <a:r>
              <a:rPr lang="zh-CN" altLang="zh-CN" sz="2200" b="1" dirty="0">
                <a:sym typeface="Arial" panose="020B0604020202020204" pitchFamily="34" charset="0"/>
              </a:rPr>
              <a:t>输出描述：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1800" dirty="0"/>
              <a:t>输出文件仅包括1个整数，为k的最大值</a:t>
            </a:r>
          </a:p>
          <a:p>
            <a:pPr marL="0" indent="0">
              <a:buNone/>
            </a:pPr>
            <a:r>
              <a:rPr lang="zh-CN" altLang="zh-CN" sz="2200" b="1" dirty="0">
                <a:sym typeface="Arial" panose="020B0604020202020204" pitchFamily="34" charset="0"/>
              </a:rPr>
              <a:t>样例输入：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1800" dirty="0"/>
              <a:t>3</a:t>
            </a:r>
            <a:endParaRPr lang="zh-CN" altLang="zh-CN" sz="2000" b="1" dirty="0">
              <a:sym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1800" dirty="0"/>
              <a:t>0 2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1800" dirty="0"/>
              <a:t>2 4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1800" dirty="0"/>
              <a:t>1 3</a:t>
            </a:r>
          </a:p>
          <a:p>
            <a:pPr marL="0" indent="0">
              <a:buNone/>
            </a:pPr>
            <a:r>
              <a:rPr lang="zh-CN" altLang="zh-CN" sz="2400" b="1" dirty="0">
                <a:sym typeface="Arial" panose="020B0604020202020204" pitchFamily="34" charset="0"/>
              </a:rPr>
              <a:t>样例输出：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1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30963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分析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100505" y="1320542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/>
              <a:t>贪心选择方案：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567351" y="1930400"/>
            <a:ext cx="698341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b="1" dirty="0">
                <a:ea typeface="宋体" panose="02010600030101010101" pitchFamily="2" charset="-122"/>
              </a:rPr>
              <a:t>每次选取线段右端点坐标最小的线段，保留这条线段，并把和这条线段有公共部分的所有线段删除。重复这个过程，直到任两条线段之间都没有公共部分。</a:t>
            </a:r>
            <a:endParaRPr lang="zh-CN" altLang="zh-CN" b="1" dirty="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422889" y="3443289"/>
            <a:ext cx="734536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  因为右端点坐标最小，可以保证所有与这条线段没有公共部分的线段都在这条线段的右边，</a:t>
            </a:r>
            <a:r>
              <a:rPr lang="zh-CN" altLang="en-US">
                <a:solidFill>
                  <a:schemeClr val="hlink"/>
                </a:solidFill>
                <a:ea typeface="宋体" panose="02010600030101010101" pitchFamily="2" charset="-122"/>
              </a:rPr>
              <a:t>且所有与这条线段有公共部分的线段两两之间都有公共部分</a:t>
            </a:r>
            <a:r>
              <a:rPr lang="zh-CN" altLang="en-US">
                <a:ea typeface="宋体" panose="02010600030101010101" pitchFamily="2" charset="-122"/>
              </a:rPr>
              <a:t>。</a:t>
            </a:r>
          </a:p>
          <a:p>
            <a:r>
              <a:rPr lang="zh-CN" altLang="en-US">
                <a:ea typeface="宋体" panose="02010600030101010101" pitchFamily="2" charset="-122"/>
              </a:rPr>
              <a:t>        又根据题意，在这些有公共部分的线段中，最后只能保留一条。显然，右端点坐标最小，对后面线段的影响最小，所以，应保留这条线段。</a:t>
            </a:r>
          </a:p>
          <a:p>
            <a:endParaRPr lang="zh-CN" alt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495913" y="3154363"/>
            <a:ext cx="43685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b="1">
                <a:solidFill>
                  <a:schemeClr val="tx2"/>
                </a:solidFill>
                <a:ea typeface="宋体" panose="02010600030101010101" pitchFamily="2" charset="-122"/>
              </a:rPr>
              <a:t>那么，如何证明以上贪心策略的正确性呢</a:t>
            </a:r>
            <a:endParaRPr lang="zh-CN" altLang="zh-CN" b="1">
              <a:solidFill>
                <a:schemeClr val="tx2"/>
              </a:solidFill>
            </a:endParaRPr>
          </a:p>
        </p:txBody>
      </p:sp>
      <p:sp>
        <p:nvSpPr>
          <p:cNvPr id="27655" name="WordArt 7"/>
          <p:cNvSpPr>
            <a:spLocks noChangeArrowheads="1" noChangeShapeType="1"/>
          </p:cNvSpPr>
          <p:nvPr/>
        </p:nvSpPr>
        <p:spPr bwMode="auto">
          <a:xfrm rot="5400000">
            <a:off x="6824663" y="2916238"/>
            <a:ext cx="647700" cy="520700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zh-CN" altLang="en-US" sz="3600" dirty="0">
                <a:ln w="9525" cmpd="sng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B2B2B2">
                      <a:alpha val="76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1854688" y="5603876"/>
            <a:ext cx="22431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每次取左端点坐标最小的行不行？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5239238" y="5603876"/>
            <a:ext cx="22431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每次取长度最短行不行？</a:t>
            </a:r>
          </a:p>
        </p:txBody>
      </p:sp>
    </p:spTree>
    <p:extLst>
      <p:ext uri="{BB962C8B-B14F-4D97-AF65-F5344CB8AC3E}">
        <p14:creationId xmlns:p14="http://schemas.microsoft.com/office/powerpoint/2010/main" val="1541147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ldLvl="0" autoUpdateAnimBg="0"/>
      <p:bldP spid="27652" grpId="0" bldLvl="0" autoUpdateAnimBg="0"/>
      <p:bldP spid="27653" grpId="0" bldLvl="0" autoUpdateAnimBg="0"/>
      <p:bldP spid="27654" grpId="0" bldLvl="0" autoUpdateAnimBg="0"/>
      <p:bldP spid="27655" grpId="0" animBg="1"/>
      <p:bldP spid="27656" grpId="0" bldLvl="0" autoUpdateAnimBg="0"/>
      <p:bldP spid="27657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1413: </a:t>
            </a:r>
            <a:r>
              <a:rPr lang="zh-CN" altLang="en-US" b="1" dirty="0"/>
              <a:t>选择不相交区间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601" y="1457324"/>
            <a:ext cx="10973117" cy="54006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b="1" dirty="0"/>
              <a:t>问题描述：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		</a:t>
            </a:r>
            <a:r>
              <a:rPr lang="zh-CN" altLang="en-US" sz="2000" dirty="0"/>
              <a:t>数轴上有</a:t>
            </a:r>
            <a:r>
              <a:rPr lang="en-US" altLang="zh-CN" sz="2000" dirty="0"/>
              <a:t>n</a:t>
            </a:r>
            <a:r>
              <a:rPr lang="zh-CN" altLang="en-US" sz="2000" dirty="0"/>
              <a:t>开区间（</a:t>
            </a:r>
            <a:r>
              <a:rPr lang="en-US" altLang="zh-CN" sz="2000" dirty="0" err="1"/>
              <a:t>ai</a:t>
            </a:r>
            <a:r>
              <a:rPr lang="zh-CN" altLang="en-US" sz="2000" dirty="0"/>
              <a:t>，</a:t>
            </a:r>
            <a:r>
              <a:rPr lang="en-US" altLang="zh-CN" sz="2000" dirty="0"/>
              <a:t>bi</a:t>
            </a:r>
            <a:r>
              <a:rPr lang="zh-CN" altLang="en-US" sz="2000" dirty="0"/>
              <a:t>），请选择尽量多的 区间，使其两两不相交。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sym typeface="Arial" panose="020B0604020202020204" pitchFamily="34" charset="0"/>
              </a:rPr>
              <a:t>输入文件：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		</a:t>
            </a:r>
            <a:r>
              <a:rPr lang="zh-CN" altLang="en-US" sz="2000" dirty="0">
                <a:sym typeface="Arial" panose="020B0604020202020204" pitchFamily="34" charset="0"/>
              </a:rPr>
              <a:t>第一行</a:t>
            </a:r>
            <a:r>
              <a:rPr lang="en-US" altLang="zh-CN" sz="2000" dirty="0">
                <a:sym typeface="Arial" panose="020B0604020202020204" pitchFamily="34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ym typeface="Arial" panose="020B0604020202020204" pitchFamily="34" charset="0"/>
              </a:rPr>
              <a:t>		</a:t>
            </a:r>
            <a:r>
              <a:rPr lang="zh-CN" altLang="en-US" sz="2000" dirty="0">
                <a:sym typeface="Arial" panose="020B0604020202020204" pitchFamily="34" charset="0"/>
              </a:rPr>
              <a:t>之后</a:t>
            </a:r>
            <a:r>
              <a:rPr lang="en-US" altLang="zh-CN" sz="2000" dirty="0">
                <a:sym typeface="Arial" panose="020B0604020202020204" pitchFamily="34" charset="0"/>
              </a:rPr>
              <a:t>n</a:t>
            </a:r>
            <a:r>
              <a:rPr lang="zh-CN" altLang="en-US" sz="2000" dirty="0">
                <a:sym typeface="Arial" panose="020B0604020202020204" pitchFamily="34" charset="0"/>
              </a:rPr>
              <a:t>行，每行两个数分别为</a:t>
            </a:r>
            <a:r>
              <a:rPr lang="en-US" altLang="zh-CN" sz="2000" dirty="0" err="1">
                <a:sym typeface="Arial" panose="020B0604020202020204" pitchFamily="34" charset="0"/>
              </a:rPr>
              <a:t>ai</a:t>
            </a:r>
            <a:r>
              <a:rPr lang="zh-CN" altLang="en-US" sz="2000" dirty="0"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ym typeface="Arial" panose="020B0604020202020204" pitchFamily="34" charset="0"/>
              </a:rPr>
              <a:t>bi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b="1" dirty="0" smtClean="0">
                <a:sym typeface="Arial" panose="020B0604020202020204" pitchFamily="34" charset="0"/>
              </a:rPr>
              <a:t>输出</a:t>
            </a:r>
            <a:r>
              <a:rPr lang="zh-CN" altLang="en-US" sz="2000" b="1" dirty="0">
                <a:sym typeface="Arial" panose="020B0604020202020204" pitchFamily="34" charset="0"/>
              </a:rPr>
              <a:t>文件：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		</a:t>
            </a:r>
            <a:r>
              <a:rPr lang="zh-CN" altLang="en-US" sz="2000" dirty="0"/>
              <a:t>最多能选择的区间</a:t>
            </a:r>
            <a:r>
              <a:rPr lang="zh-CN" altLang="en-US" sz="2000" dirty="0" smtClean="0"/>
              <a:t>个数</a:t>
            </a:r>
            <a:endParaRPr lang="en-US" altLang="zh-CN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b="1" dirty="0" smtClean="0">
                <a:sym typeface="Arial" panose="020B0604020202020204" pitchFamily="34" charset="0"/>
              </a:rPr>
              <a:t>样</a:t>
            </a:r>
            <a:r>
              <a:rPr lang="zh-CN" altLang="en-US" sz="2000" b="1" dirty="0">
                <a:sym typeface="Arial" panose="020B0604020202020204" pitchFamily="34" charset="0"/>
              </a:rPr>
              <a:t>例输入：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3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1 3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2 4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3 5</a:t>
            </a:r>
            <a:endParaRPr lang="zh-CN" altLang="en-US" sz="20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16718" y="49382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>
              <a:lnSpc>
                <a:spcPct val="90000"/>
              </a:lnSpc>
              <a:buFontTx/>
              <a:buNone/>
            </a:pP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latin typeface="+mj-ea"/>
                <a:ea typeface="+mj-ea"/>
                <a:sym typeface="Arial" panose="020B0604020202020204" pitchFamily="34" charset="0"/>
              </a:rPr>
              <a:t>样例输出：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		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2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82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  <p:bldP spid="8195" grpId="1" build="p" autoUpdateAnimBg="0"/>
      <p:bldP spid="8195" grpId="2" build="p" autoUpdateAnimBg="0"/>
      <p:bldP spid="8195" grpId="3" uiExpand="1" build="p" autoUpdateAnimBg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1413: </a:t>
            </a:r>
            <a:r>
              <a:rPr lang="zh-CN" altLang="en-US" b="1" dirty="0"/>
              <a:t>选择不相交区间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60875" y="1561041"/>
            <a:ext cx="268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选择区间数量多</a:t>
            </a:r>
            <a:endParaRPr lang="zh-CN" altLang="en-US" sz="2800" dirty="0"/>
          </a:p>
        </p:txBody>
      </p:sp>
      <p:sp>
        <p:nvSpPr>
          <p:cNvPr id="5" name="右箭头 4"/>
          <p:cNvSpPr/>
          <p:nvPr/>
        </p:nvSpPr>
        <p:spPr>
          <a:xfrm>
            <a:off x="5645451" y="1572715"/>
            <a:ext cx="1469399" cy="499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17186" y="1549367"/>
            <a:ext cx="1803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区间小</a:t>
            </a:r>
            <a:endParaRPr lang="zh-CN" altLang="en-US" sz="28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2328935" y="3005538"/>
            <a:ext cx="17573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831135" y="3905650"/>
            <a:ext cx="17573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828725" y="3548463"/>
            <a:ext cx="11858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632187" y="2619776"/>
            <a:ext cx="5640151" cy="1885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358066" y="3312815"/>
            <a:ext cx="1128713" cy="499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551394" y="3166356"/>
            <a:ext cx="2549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+mj-ea"/>
                <a:ea typeface="+mj-ea"/>
              </a:rPr>
              <a:t>选短的吗？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5345485" y="4652865"/>
            <a:ext cx="728662" cy="800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014587" y="5466047"/>
            <a:ext cx="3716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修正：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 smtClean="0">
                <a:solidFill>
                  <a:schemeClr val="accent2"/>
                </a:solidFill>
                <a:latin typeface="+mj-ea"/>
                <a:ea typeface="+mj-ea"/>
              </a:rPr>
              <a:t>选择右端点小的</a:t>
            </a:r>
            <a:endParaRPr lang="zh-CN" altLang="en-US" sz="36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957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/>
      <p:bldP spid="12" grpId="0" animBg="1"/>
      <p:bldP spid="14" grpId="0" animBg="1"/>
      <p:bldP spid="13" grpId="0"/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1735</TotalTime>
  <Words>741</Words>
  <Application>Microsoft Office PowerPoint</Application>
  <PresentationFormat>宽屏</PresentationFormat>
  <Paragraphs>132</Paragraphs>
  <Slides>20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等线</vt:lpstr>
      <vt:lpstr>方正姚体</vt:lpstr>
      <vt:lpstr>仿宋</vt:lpstr>
      <vt:lpstr>黑体</vt:lpstr>
      <vt:lpstr>华文新魏</vt:lpstr>
      <vt:lpstr>楷体_GB2312</vt:lpstr>
      <vt:lpstr>宋体</vt:lpstr>
      <vt:lpstr>Arial</vt:lpstr>
      <vt:lpstr>Trebuchet MS</vt:lpstr>
      <vt:lpstr>Wingdings 3</vt:lpstr>
      <vt:lpstr>平面</vt:lpstr>
      <vt:lpstr>回顾</vt:lpstr>
      <vt:lpstr>PowerPoint 演示文稿</vt:lpstr>
      <vt:lpstr>数字三角</vt:lpstr>
      <vt:lpstr>PowerPoint 演示文稿</vt:lpstr>
      <vt:lpstr>分析</vt:lpstr>
      <vt:lpstr>线段覆盖</vt:lpstr>
      <vt:lpstr>分析</vt:lpstr>
      <vt:lpstr>1413: 选择不相交区间</vt:lpstr>
      <vt:lpstr>1413: 选择不相交区间</vt:lpstr>
      <vt:lpstr>1414: 区间选点问题</vt:lpstr>
      <vt:lpstr>1414: 区间选点问题</vt:lpstr>
      <vt:lpstr>1415: 区间覆盖问题</vt:lpstr>
      <vt:lpstr>1415: 区间覆盖问题</vt:lpstr>
      <vt:lpstr>1415: 区间覆盖问题</vt:lpstr>
      <vt:lpstr>1415: 区间覆盖问题</vt:lpstr>
      <vt:lpstr>1415: 区间覆盖问题</vt:lpstr>
      <vt:lpstr>1415: 区间覆盖问题</vt:lpstr>
      <vt:lpstr>1415: 区间覆盖问题</vt:lpstr>
      <vt:lpstr>1415: 区间覆盖问题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万能的方法</dc:title>
  <dc:creator>潘玉斌</dc:creator>
  <cp:lastModifiedBy>潘玉斌</cp:lastModifiedBy>
  <cp:revision>22</cp:revision>
  <dcterms:created xsi:type="dcterms:W3CDTF">2016-03-16T13:24:05Z</dcterms:created>
  <dcterms:modified xsi:type="dcterms:W3CDTF">2016-03-25T11:33:36Z</dcterms:modified>
</cp:coreProperties>
</file>