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95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7" r:id="rId31"/>
    <p:sldId id="319" r:id="rId32"/>
    <p:sldId id="311" r:id="rId33"/>
    <p:sldId id="323" r:id="rId34"/>
    <p:sldId id="324" r:id="rId35"/>
    <p:sldId id="325" r:id="rId36"/>
    <p:sldId id="318" r:id="rId37"/>
    <p:sldId id="262" r:id="rId38"/>
    <p:sldId id="320" r:id="rId39"/>
    <p:sldId id="321" r:id="rId40"/>
    <p:sldId id="32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3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8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72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7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2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4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2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F17D-EE6E-4D57-AB50-3C11C34FE10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chemeClr val="accent3"/>
                </a:solidFill>
              </a:rPr>
              <a:t>回忆：</a:t>
            </a:r>
            <a:r>
              <a:rPr lang="zh-CN" altLang="en-US" dirty="0" smtClean="0"/>
              <a:t>上节课的学习我们学习了</a:t>
            </a:r>
            <a:r>
              <a:rPr lang="zh-CN" altLang="en-US" sz="4800" b="1" dirty="0" smtClean="0">
                <a:solidFill>
                  <a:schemeClr val="accent3"/>
                </a:solidFill>
              </a:rPr>
              <a:t>什么？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、结构体定义与使用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sort</a:t>
            </a:r>
            <a:r>
              <a:rPr lang="zh-CN" altLang="en-US" sz="4000" dirty="0" smtClean="0"/>
              <a:t>自定义</a:t>
            </a:r>
            <a:r>
              <a:rPr lang="en-US" altLang="zh-CN" sz="4000" dirty="0" err="1" smtClean="0"/>
              <a:t>cmp</a:t>
            </a:r>
            <a:r>
              <a:rPr lang="zh-CN" altLang="en-US" sz="4000" dirty="0" smtClean="0"/>
              <a:t>函数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53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链表初始</a:t>
            </a:r>
            <a:endParaRPr lang="zh-CN" altLang="en-US" sz="4800" b="1" dirty="0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17023" y="1770380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871617" y="1643489"/>
            <a:ext cx="47323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b;a.data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c;b.data</a:t>
            </a:r>
            <a:r>
              <a:rPr lang="en-US" altLang="zh-CN" sz="2400" dirty="0"/>
              <a:t>=2;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d;c.data</a:t>
            </a:r>
            <a:r>
              <a:rPr lang="en-US" altLang="zh-CN" sz="2400" dirty="0"/>
              <a:t>=3;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d.data</a:t>
            </a:r>
            <a:r>
              <a:rPr lang="en-US" altLang="zh-CN" sz="2400" dirty="0"/>
              <a:t>=4;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398323" y="3812798"/>
            <a:ext cx="1846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node </a:t>
            </a:r>
            <a:r>
              <a:rPr lang="en-US" altLang="zh-CN" sz="2400" dirty="0"/>
              <a:t>*head;</a:t>
            </a:r>
          </a:p>
          <a:p>
            <a:r>
              <a:rPr lang="en-US" altLang="zh-CN" sz="2400" dirty="0"/>
              <a:t>head=&amp;a;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892020" y="3995260"/>
            <a:ext cx="3094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head</a:t>
            </a:r>
            <a:r>
              <a:rPr lang="en-US" altLang="zh-CN" sz="2800" dirty="0"/>
              <a:t>-&gt;next</a:t>
            </a:r>
            <a:r>
              <a:rPr lang="en-US" altLang="zh-CN" sz="2800" dirty="0" smtClean="0"/>
              <a:t>-</a:t>
            </a:r>
            <a:r>
              <a:rPr lang="en-US" altLang="zh-CN" sz="2800" dirty="0"/>
              <a:t>&gt;data</a:t>
            </a:r>
            <a:endParaRPr lang="zh-CN" altLang="en-US" sz="2800" dirty="0"/>
          </a:p>
        </p:txBody>
      </p:sp>
      <p:grpSp>
        <p:nvGrpSpPr>
          <p:cNvPr id="54" name="组合 13"/>
          <p:cNvGrpSpPr>
            <a:grpSpLocks/>
          </p:cNvGrpSpPr>
          <p:nvPr/>
        </p:nvGrpSpPr>
        <p:grpSpPr bwMode="auto">
          <a:xfrm>
            <a:off x="2044545" y="6007743"/>
            <a:ext cx="1377950" cy="458788"/>
            <a:chOff x="4283968" y="2780928"/>
            <a:chExt cx="1728192" cy="576064"/>
          </a:xfrm>
        </p:grpSpPr>
        <p:sp>
          <p:nvSpPr>
            <p:cNvPr id="5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5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组合 14"/>
          <p:cNvGrpSpPr>
            <a:grpSpLocks/>
          </p:cNvGrpSpPr>
          <p:nvPr/>
        </p:nvGrpSpPr>
        <p:grpSpPr bwMode="auto">
          <a:xfrm>
            <a:off x="3895570" y="6012506"/>
            <a:ext cx="1377950" cy="458787"/>
            <a:chOff x="4283968" y="2780928"/>
            <a:chExt cx="1728192" cy="576064"/>
          </a:xfrm>
        </p:grpSpPr>
        <p:sp>
          <p:nvSpPr>
            <p:cNvPr id="58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59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0" name="组合 17"/>
          <p:cNvGrpSpPr>
            <a:grpSpLocks/>
          </p:cNvGrpSpPr>
          <p:nvPr/>
        </p:nvGrpSpPr>
        <p:grpSpPr bwMode="auto">
          <a:xfrm>
            <a:off x="5716433" y="6007743"/>
            <a:ext cx="1377950" cy="458788"/>
            <a:chOff x="4283968" y="2780928"/>
            <a:chExt cx="1728192" cy="576064"/>
          </a:xfrm>
        </p:grpSpPr>
        <p:sp>
          <p:nvSpPr>
            <p:cNvPr id="61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62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组合 20"/>
          <p:cNvGrpSpPr>
            <a:grpSpLocks/>
          </p:cNvGrpSpPr>
          <p:nvPr/>
        </p:nvGrpSpPr>
        <p:grpSpPr bwMode="auto">
          <a:xfrm>
            <a:off x="7578570" y="6012506"/>
            <a:ext cx="1377950" cy="458787"/>
            <a:chOff x="4283968" y="2780928"/>
            <a:chExt cx="1728192" cy="576064"/>
          </a:xfrm>
        </p:grpSpPr>
        <p:sp>
          <p:nvSpPr>
            <p:cNvPr id="64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65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6" name="直接箭头连接符 24"/>
          <p:cNvCxnSpPr>
            <a:cxnSpLocks noChangeShapeType="1"/>
          </p:cNvCxnSpPr>
          <p:nvPr/>
        </p:nvCxnSpPr>
        <p:spPr bwMode="auto">
          <a:xfrm>
            <a:off x="3195483" y="623793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27"/>
          <p:cNvCxnSpPr>
            <a:cxnSpLocks noChangeShapeType="1"/>
          </p:cNvCxnSpPr>
          <p:nvPr/>
        </p:nvCxnSpPr>
        <p:spPr bwMode="auto">
          <a:xfrm>
            <a:off x="5016345" y="6237931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28"/>
          <p:cNvCxnSpPr>
            <a:cxnSpLocks noChangeShapeType="1"/>
          </p:cNvCxnSpPr>
          <p:nvPr/>
        </p:nvCxnSpPr>
        <p:spPr bwMode="auto">
          <a:xfrm>
            <a:off x="6878483" y="626174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29"/>
          <p:cNvSpPr txBox="1">
            <a:spLocks noChangeArrowheads="1"/>
          </p:cNvSpPr>
          <p:nvPr/>
        </p:nvSpPr>
        <p:spPr bwMode="auto">
          <a:xfrm>
            <a:off x="2362045" y="6479231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  <p:sp>
        <p:nvSpPr>
          <p:cNvPr id="70" name="TextBox 3"/>
          <p:cNvSpPr txBox="1">
            <a:spLocks noChangeArrowheads="1"/>
          </p:cNvSpPr>
          <p:nvPr/>
        </p:nvSpPr>
        <p:spPr bwMode="auto">
          <a:xfrm>
            <a:off x="23620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4201958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2" name="TextBox 25"/>
          <p:cNvSpPr txBox="1">
            <a:spLocks noChangeArrowheads="1"/>
          </p:cNvSpPr>
          <p:nvPr/>
        </p:nvSpPr>
        <p:spPr bwMode="auto">
          <a:xfrm>
            <a:off x="605139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3" name="TextBox 26"/>
          <p:cNvSpPr txBox="1">
            <a:spLocks noChangeArrowheads="1"/>
          </p:cNvSpPr>
          <p:nvPr/>
        </p:nvSpPr>
        <p:spPr bwMode="auto">
          <a:xfrm>
            <a:off x="79373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4" name="TextBox 5"/>
          <p:cNvSpPr txBox="1">
            <a:spLocks noChangeArrowheads="1"/>
          </p:cNvSpPr>
          <p:nvPr/>
        </p:nvSpPr>
        <p:spPr bwMode="auto">
          <a:xfrm>
            <a:off x="531657" y="5941068"/>
            <a:ext cx="871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75" name="直接箭头连接符 74"/>
          <p:cNvCxnSpPr>
            <a:cxnSpLocks noChangeShapeType="1"/>
          </p:cNvCxnSpPr>
          <p:nvPr/>
        </p:nvCxnSpPr>
        <p:spPr bwMode="auto">
          <a:xfrm>
            <a:off x="1344458" y="616649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24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链表初始</a:t>
            </a:r>
            <a:endParaRPr lang="zh-CN" altLang="en-US" sz="4800" b="1" dirty="0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17023" y="1770380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871617" y="1643489"/>
            <a:ext cx="40849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b;a.data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c;b.data</a:t>
            </a:r>
            <a:r>
              <a:rPr lang="en-US" altLang="zh-CN" sz="2400" dirty="0"/>
              <a:t>=2;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d;c.data</a:t>
            </a:r>
            <a:r>
              <a:rPr lang="en-US" altLang="zh-CN" sz="2400" dirty="0"/>
              <a:t>=3;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d.data</a:t>
            </a:r>
            <a:r>
              <a:rPr lang="en-US" altLang="zh-CN" sz="2400" dirty="0"/>
              <a:t>=4;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398323" y="3812798"/>
            <a:ext cx="1846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node </a:t>
            </a:r>
            <a:r>
              <a:rPr lang="en-US" altLang="zh-CN" sz="2400" dirty="0"/>
              <a:t>*head;</a:t>
            </a:r>
          </a:p>
          <a:p>
            <a:r>
              <a:rPr lang="en-US" altLang="zh-CN" sz="2400" dirty="0"/>
              <a:t>head=&amp;a;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892019" y="3995260"/>
            <a:ext cx="412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head</a:t>
            </a:r>
            <a:r>
              <a:rPr lang="en-US" altLang="zh-CN" sz="2800" dirty="0"/>
              <a:t>-&gt;</a:t>
            </a:r>
            <a:r>
              <a:rPr lang="en-US" altLang="zh-CN" sz="2800" dirty="0" smtClean="0"/>
              <a:t>next</a:t>
            </a:r>
            <a:r>
              <a:rPr lang="en-US" altLang="zh-CN" sz="2800" dirty="0"/>
              <a:t>-&gt;next</a:t>
            </a:r>
            <a:r>
              <a:rPr lang="en-US" altLang="zh-CN" sz="2800" dirty="0" smtClean="0"/>
              <a:t>-</a:t>
            </a:r>
            <a:r>
              <a:rPr lang="en-US" altLang="zh-CN" sz="2800" dirty="0"/>
              <a:t>&gt;data</a:t>
            </a:r>
            <a:endParaRPr lang="zh-CN" altLang="en-US" sz="2800" dirty="0"/>
          </a:p>
        </p:txBody>
      </p:sp>
      <p:sp>
        <p:nvSpPr>
          <p:cNvPr id="30" name="云形标注 29"/>
          <p:cNvSpPr>
            <a:spLocks noChangeArrowheads="1"/>
          </p:cNvSpPr>
          <p:nvPr/>
        </p:nvSpPr>
        <p:spPr bwMode="auto">
          <a:xfrm>
            <a:off x="1509204" y="4501197"/>
            <a:ext cx="3169328" cy="1431925"/>
          </a:xfrm>
          <a:prstGeom prst="cloudCallout">
            <a:avLst>
              <a:gd name="adj1" fmla="val 84292"/>
              <a:gd name="adj2" fmla="val -64088"/>
            </a:avLst>
          </a:prstGeom>
          <a:solidFill>
            <a:schemeClr val="accent1"/>
          </a:solidFill>
          <a:ln w="38100" algn="ctr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一个指针可访问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所有元素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1" name="组合 13"/>
          <p:cNvGrpSpPr>
            <a:grpSpLocks/>
          </p:cNvGrpSpPr>
          <p:nvPr/>
        </p:nvGrpSpPr>
        <p:grpSpPr bwMode="auto">
          <a:xfrm>
            <a:off x="2044545" y="6007743"/>
            <a:ext cx="1377950" cy="458788"/>
            <a:chOff x="4283968" y="2780928"/>
            <a:chExt cx="1728192" cy="576064"/>
          </a:xfrm>
        </p:grpSpPr>
        <p:sp>
          <p:nvSpPr>
            <p:cNvPr id="32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3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14"/>
          <p:cNvGrpSpPr>
            <a:grpSpLocks/>
          </p:cNvGrpSpPr>
          <p:nvPr/>
        </p:nvGrpSpPr>
        <p:grpSpPr bwMode="auto">
          <a:xfrm>
            <a:off x="3895570" y="6012506"/>
            <a:ext cx="1377950" cy="458787"/>
            <a:chOff x="4283968" y="2780928"/>
            <a:chExt cx="1728192" cy="576064"/>
          </a:xfrm>
        </p:grpSpPr>
        <p:sp>
          <p:nvSpPr>
            <p:cNvPr id="35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6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组合 17"/>
          <p:cNvGrpSpPr>
            <a:grpSpLocks/>
          </p:cNvGrpSpPr>
          <p:nvPr/>
        </p:nvGrpSpPr>
        <p:grpSpPr bwMode="auto">
          <a:xfrm>
            <a:off x="5716433" y="6007743"/>
            <a:ext cx="1377950" cy="458788"/>
            <a:chOff x="4283968" y="2780928"/>
            <a:chExt cx="1728192" cy="576064"/>
          </a:xfrm>
        </p:grpSpPr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9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20"/>
          <p:cNvGrpSpPr>
            <a:grpSpLocks/>
          </p:cNvGrpSpPr>
          <p:nvPr/>
        </p:nvGrpSpPr>
        <p:grpSpPr bwMode="auto">
          <a:xfrm>
            <a:off x="7578570" y="6012506"/>
            <a:ext cx="1377950" cy="458787"/>
            <a:chOff x="4283968" y="2780928"/>
            <a:chExt cx="1728192" cy="576064"/>
          </a:xfrm>
        </p:grpSpPr>
        <p:sp>
          <p:nvSpPr>
            <p:cNvPr id="41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2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3" name="直接箭头连接符 24"/>
          <p:cNvCxnSpPr>
            <a:cxnSpLocks noChangeShapeType="1"/>
          </p:cNvCxnSpPr>
          <p:nvPr/>
        </p:nvCxnSpPr>
        <p:spPr bwMode="auto">
          <a:xfrm>
            <a:off x="3195483" y="623793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27"/>
          <p:cNvCxnSpPr>
            <a:cxnSpLocks noChangeShapeType="1"/>
          </p:cNvCxnSpPr>
          <p:nvPr/>
        </p:nvCxnSpPr>
        <p:spPr bwMode="auto">
          <a:xfrm>
            <a:off x="5016345" y="6237931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28"/>
          <p:cNvCxnSpPr>
            <a:cxnSpLocks noChangeShapeType="1"/>
          </p:cNvCxnSpPr>
          <p:nvPr/>
        </p:nvCxnSpPr>
        <p:spPr bwMode="auto">
          <a:xfrm>
            <a:off x="6878483" y="626174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29"/>
          <p:cNvSpPr txBox="1">
            <a:spLocks noChangeArrowheads="1"/>
          </p:cNvSpPr>
          <p:nvPr/>
        </p:nvSpPr>
        <p:spPr bwMode="auto">
          <a:xfrm>
            <a:off x="2362045" y="6479231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23620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TextBox 23"/>
          <p:cNvSpPr txBox="1">
            <a:spLocks noChangeArrowheads="1"/>
          </p:cNvSpPr>
          <p:nvPr/>
        </p:nvSpPr>
        <p:spPr bwMode="auto">
          <a:xfrm>
            <a:off x="4201958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605139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TextBox 26"/>
          <p:cNvSpPr txBox="1">
            <a:spLocks noChangeArrowheads="1"/>
          </p:cNvSpPr>
          <p:nvPr/>
        </p:nvSpPr>
        <p:spPr bwMode="auto">
          <a:xfrm>
            <a:off x="79373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531657" y="5941068"/>
            <a:ext cx="871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>
            <a:off x="1344458" y="616649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70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链表初始</a:t>
            </a:r>
            <a:endParaRPr lang="zh-CN" altLang="en-US" sz="4800" b="1" dirty="0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17023" y="1770380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871617" y="1643489"/>
            <a:ext cx="40849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b;a.data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c;b.data</a:t>
            </a:r>
            <a:r>
              <a:rPr lang="en-US" altLang="zh-CN" sz="2400" dirty="0"/>
              <a:t>=2;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d;c.data</a:t>
            </a:r>
            <a:r>
              <a:rPr lang="en-US" altLang="zh-CN" sz="2400" dirty="0"/>
              <a:t>=3;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d.data</a:t>
            </a:r>
            <a:r>
              <a:rPr lang="en-US" altLang="zh-CN" sz="2400" dirty="0"/>
              <a:t>=4;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398323" y="3812798"/>
            <a:ext cx="1846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node </a:t>
            </a:r>
            <a:r>
              <a:rPr lang="en-US" altLang="zh-CN" sz="2400" dirty="0"/>
              <a:t>*head;</a:t>
            </a:r>
          </a:p>
          <a:p>
            <a:r>
              <a:rPr lang="en-US" altLang="zh-CN" sz="2400" dirty="0"/>
              <a:t>head=&amp;a;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892019" y="3995260"/>
            <a:ext cx="412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head</a:t>
            </a:r>
            <a:r>
              <a:rPr lang="en-US" altLang="zh-CN" sz="2800" dirty="0"/>
              <a:t>-&gt;</a:t>
            </a:r>
            <a:r>
              <a:rPr lang="en-US" altLang="zh-CN" sz="2800" dirty="0" smtClean="0"/>
              <a:t>next</a:t>
            </a:r>
            <a:r>
              <a:rPr lang="en-US" altLang="zh-CN" sz="2800" dirty="0"/>
              <a:t>-&gt;next</a:t>
            </a:r>
            <a:r>
              <a:rPr lang="en-US" altLang="zh-CN" sz="2800" dirty="0" smtClean="0"/>
              <a:t>-</a:t>
            </a:r>
            <a:r>
              <a:rPr lang="en-US" altLang="zh-CN" sz="2800" dirty="0"/>
              <a:t>&gt;data</a:t>
            </a:r>
            <a:endParaRPr lang="zh-CN" altLang="en-US" sz="2800" dirty="0"/>
          </a:p>
        </p:txBody>
      </p:sp>
      <p:grpSp>
        <p:nvGrpSpPr>
          <p:cNvPr id="31" name="组合 13"/>
          <p:cNvGrpSpPr>
            <a:grpSpLocks/>
          </p:cNvGrpSpPr>
          <p:nvPr/>
        </p:nvGrpSpPr>
        <p:grpSpPr bwMode="auto">
          <a:xfrm>
            <a:off x="2044545" y="6007743"/>
            <a:ext cx="1377950" cy="458788"/>
            <a:chOff x="4283968" y="2780928"/>
            <a:chExt cx="1728192" cy="576064"/>
          </a:xfrm>
        </p:grpSpPr>
        <p:sp>
          <p:nvSpPr>
            <p:cNvPr id="32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3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14"/>
          <p:cNvGrpSpPr>
            <a:grpSpLocks/>
          </p:cNvGrpSpPr>
          <p:nvPr/>
        </p:nvGrpSpPr>
        <p:grpSpPr bwMode="auto">
          <a:xfrm>
            <a:off x="3895570" y="6012506"/>
            <a:ext cx="1377950" cy="458787"/>
            <a:chOff x="4283968" y="2780928"/>
            <a:chExt cx="1728192" cy="576064"/>
          </a:xfrm>
        </p:grpSpPr>
        <p:sp>
          <p:nvSpPr>
            <p:cNvPr id="35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6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组合 17"/>
          <p:cNvGrpSpPr>
            <a:grpSpLocks/>
          </p:cNvGrpSpPr>
          <p:nvPr/>
        </p:nvGrpSpPr>
        <p:grpSpPr bwMode="auto">
          <a:xfrm>
            <a:off x="5716433" y="6007743"/>
            <a:ext cx="1377950" cy="458788"/>
            <a:chOff x="4283968" y="2780928"/>
            <a:chExt cx="1728192" cy="576064"/>
          </a:xfrm>
        </p:grpSpPr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9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20"/>
          <p:cNvGrpSpPr>
            <a:grpSpLocks/>
          </p:cNvGrpSpPr>
          <p:nvPr/>
        </p:nvGrpSpPr>
        <p:grpSpPr bwMode="auto">
          <a:xfrm>
            <a:off x="7578570" y="6012506"/>
            <a:ext cx="1377950" cy="458787"/>
            <a:chOff x="4283968" y="2780928"/>
            <a:chExt cx="1728192" cy="576064"/>
          </a:xfrm>
        </p:grpSpPr>
        <p:sp>
          <p:nvSpPr>
            <p:cNvPr id="41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2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3" name="直接箭头连接符 24"/>
          <p:cNvCxnSpPr>
            <a:cxnSpLocks noChangeShapeType="1"/>
          </p:cNvCxnSpPr>
          <p:nvPr/>
        </p:nvCxnSpPr>
        <p:spPr bwMode="auto">
          <a:xfrm>
            <a:off x="3195483" y="623793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27"/>
          <p:cNvCxnSpPr>
            <a:cxnSpLocks noChangeShapeType="1"/>
          </p:cNvCxnSpPr>
          <p:nvPr/>
        </p:nvCxnSpPr>
        <p:spPr bwMode="auto">
          <a:xfrm>
            <a:off x="5016345" y="6237931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28"/>
          <p:cNvCxnSpPr>
            <a:cxnSpLocks noChangeShapeType="1"/>
          </p:cNvCxnSpPr>
          <p:nvPr/>
        </p:nvCxnSpPr>
        <p:spPr bwMode="auto">
          <a:xfrm>
            <a:off x="6878483" y="626174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29"/>
          <p:cNvSpPr txBox="1">
            <a:spLocks noChangeArrowheads="1"/>
          </p:cNvSpPr>
          <p:nvPr/>
        </p:nvSpPr>
        <p:spPr bwMode="auto">
          <a:xfrm>
            <a:off x="2362045" y="6479231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23620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TextBox 23"/>
          <p:cNvSpPr txBox="1">
            <a:spLocks noChangeArrowheads="1"/>
          </p:cNvSpPr>
          <p:nvPr/>
        </p:nvSpPr>
        <p:spPr bwMode="auto">
          <a:xfrm>
            <a:off x="4201958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605139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TextBox 26"/>
          <p:cNvSpPr txBox="1">
            <a:spLocks noChangeArrowheads="1"/>
          </p:cNvSpPr>
          <p:nvPr/>
        </p:nvSpPr>
        <p:spPr bwMode="auto">
          <a:xfrm>
            <a:off x="79373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531657" y="5941068"/>
            <a:ext cx="871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>
            <a:off x="1344458" y="616649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云形标注 32"/>
          <p:cNvSpPr>
            <a:spLocks noChangeArrowheads="1"/>
          </p:cNvSpPr>
          <p:nvPr/>
        </p:nvSpPr>
        <p:spPr bwMode="auto">
          <a:xfrm>
            <a:off x="1140504" y="3923782"/>
            <a:ext cx="3061453" cy="2026168"/>
          </a:xfrm>
          <a:prstGeom prst="cloudCallout">
            <a:avLst>
              <a:gd name="adj1" fmla="val 159648"/>
              <a:gd name="adj2" fmla="val 41690"/>
            </a:avLst>
          </a:prstGeom>
          <a:solidFill>
            <a:schemeClr val="accent1"/>
          </a:solidFill>
          <a:ln w="38100" algn="ctr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还想加一个元素怎么办？？</a:t>
            </a:r>
          </a:p>
        </p:txBody>
      </p:sp>
    </p:spTree>
    <p:extLst>
      <p:ext uri="{BB962C8B-B14F-4D97-AF65-F5344CB8AC3E}">
        <p14:creationId xmlns:p14="http://schemas.microsoft.com/office/powerpoint/2010/main" val="23994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new </a:t>
            </a:r>
            <a:r>
              <a:rPr lang="zh-CN" altLang="en-US" sz="4800" b="1" dirty="0" smtClean="0"/>
              <a:t>方法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78849"/>
            <a:ext cx="8596668" cy="4719605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2"/>
                </a:solidFill>
              </a:rPr>
              <a:t>写法：</a:t>
            </a:r>
            <a:endParaRPr lang="en-US" altLang="zh-CN" sz="36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new </a:t>
            </a:r>
            <a:r>
              <a:rPr lang="zh-CN" altLang="en-US" sz="2400" dirty="0" smtClean="0"/>
              <a:t>数据类型；</a:t>
            </a:r>
            <a:endParaRPr lang="en-US" altLang="zh-CN" sz="2400" dirty="0" smtClean="0"/>
          </a:p>
          <a:p>
            <a:r>
              <a:rPr lang="zh-CN" altLang="en-US" sz="3600" dirty="0">
                <a:solidFill>
                  <a:schemeClr val="accent2"/>
                </a:solidFill>
              </a:rPr>
              <a:t>功能：</a:t>
            </a:r>
            <a:endParaRPr lang="en-US" altLang="zh-CN" sz="3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2400" dirty="0" smtClean="0"/>
              <a:t>向系统</a:t>
            </a:r>
            <a:r>
              <a:rPr lang="zh-CN" altLang="en-US" sz="2400" dirty="0"/>
              <a:t>申请一个数据类型的内存空间，并将首地址返回。</a:t>
            </a:r>
            <a:endParaRPr lang="en-US" altLang="zh-CN" sz="2400" dirty="0"/>
          </a:p>
          <a:p>
            <a:r>
              <a:rPr lang="zh-CN" altLang="en-US" sz="3600" dirty="0">
                <a:solidFill>
                  <a:schemeClr val="accent2"/>
                </a:solidFill>
              </a:rPr>
              <a:t>举例：</a:t>
            </a:r>
            <a:endParaRPr lang="en-US" altLang="zh-CN" sz="3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[4];</a:t>
            </a:r>
          </a:p>
          <a:p>
            <a:pPr marL="0" indent="0">
              <a:buNone/>
            </a:pPr>
            <a:r>
              <a:rPr lang="en-US" altLang="zh-CN" dirty="0" smtClean="0"/>
              <a:t>   new item;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1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new </a:t>
            </a:r>
            <a:r>
              <a:rPr lang="zh-CN" altLang="en-US" sz="4800" b="1" dirty="0" smtClean="0"/>
              <a:t>方法</a:t>
            </a:r>
            <a:endParaRPr lang="zh-CN" altLang="en-US" sz="4800" b="1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96327" y="1665904"/>
            <a:ext cx="45720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stdlib.h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*p;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*p=9;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("%d",*p);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6" name="云形标注 5"/>
          <p:cNvSpPr>
            <a:spLocks noChangeArrowheads="1"/>
          </p:cNvSpPr>
          <p:nvPr/>
        </p:nvSpPr>
        <p:spPr bwMode="auto">
          <a:xfrm>
            <a:off x="4936661" y="1279954"/>
            <a:ext cx="3138487" cy="2376488"/>
          </a:xfrm>
          <a:prstGeom prst="cloudCallout">
            <a:avLst>
              <a:gd name="adj1" fmla="val -80495"/>
              <a:gd name="adj2" fmla="val 54958"/>
            </a:avLst>
          </a:prstGeom>
          <a:solidFill>
            <a:schemeClr val="accent1"/>
          </a:solidFill>
          <a:ln w="38100" algn="ctr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并未指向可用的内存空间</a:t>
            </a:r>
          </a:p>
        </p:txBody>
      </p:sp>
      <p:sp>
        <p:nvSpPr>
          <p:cNvPr id="7" name="矩形 6"/>
          <p:cNvSpPr/>
          <p:nvPr/>
        </p:nvSpPr>
        <p:spPr>
          <a:xfrm>
            <a:off x="5284459" y="3527952"/>
            <a:ext cx="3583032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6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报错！！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9594" t="16439" r="13129" b="19355"/>
          <a:stretch/>
        </p:blipFill>
        <p:spPr>
          <a:xfrm>
            <a:off x="4975668" y="4746958"/>
            <a:ext cx="3407954" cy="16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new </a:t>
            </a:r>
            <a:r>
              <a:rPr lang="zh-CN" altLang="en-US" sz="4800" b="1" dirty="0" smtClean="0"/>
              <a:t>方法</a:t>
            </a:r>
            <a:endParaRPr lang="zh-CN" altLang="en-US" sz="4800" b="1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96327" y="1665904"/>
            <a:ext cx="45720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stdlib.h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*p;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*p=9;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("%d",*p);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581859" y="4176121"/>
            <a:ext cx="2032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p = new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22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链表初始</a:t>
            </a:r>
            <a:endParaRPr lang="zh-CN" altLang="en-US" sz="4800" b="1" dirty="0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08741" y="1802495"/>
            <a:ext cx="2793934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650028" y="1075318"/>
            <a:ext cx="408490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b;a.data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c;b.data</a:t>
            </a:r>
            <a:r>
              <a:rPr lang="en-US" altLang="zh-CN" sz="2400" dirty="0"/>
              <a:t>=2;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d;c.data</a:t>
            </a:r>
            <a:r>
              <a:rPr lang="en-US" altLang="zh-CN" sz="2400" dirty="0"/>
              <a:t>=3;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d.data</a:t>
            </a:r>
            <a:r>
              <a:rPr lang="en-US" altLang="zh-CN" sz="2400" dirty="0"/>
              <a:t>=4;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d.next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new node;</a:t>
            </a:r>
            <a:endParaRPr lang="en-US" altLang="zh-CN" sz="2400" dirty="0"/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176734" y="3244627"/>
            <a:ext cx="1846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node </a:t>
            </a:r>
            <a:r>
              <a:rPr lang="en-US" altLang="zh-CN" sz="2400" dirty="0"/>
              <a:t>*head;</a:t>
            </a:r>
          </a:p>
          <a:p>
            <a:r>
              <a:rPr lang="en-US" altLang="zh-CN" sz="2400" dirty="0"/>
              <a:t>head=&amp;a;</a:t>
            </a:r>
          </a:p>
        </p:txBody>
      </p:sp>
      <p:grpSp>
        <p:nvGrpSpPr>
          <p:cNvPr id="31" name="组合 13"/>
          <p:cNvGrpSpPr>
            <a:grpSpLocks/>
          </p:cNvGrpSpPr>
          <p:nvPr/>
        </p:nvGrpSpPr>
        <p:grpSpPr bwMode="auto">
          <a:xfrm>
            <a:off x="2044545" y="6007743"/>
            <a:ext cx="1377950" cy="458788"/>
            <a:chOff x="4283968" y="2780928"/>
            <a:chExt cx="1728192" cy="576064"/>
          </a:xfrm>
        </p:grpSpPr>
        <p:sp>
          <p:nvSpPr>
            <p:cNvPr id="32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3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14"/>
          <p:cNvGrpSpPr>
            <a:grpSpLocks/>
          </p:cNvGrpSpPr>
          <p:nvPr/>
        </p:nvGrpSpPr>
        <p:grpSpPr bwMode="auto">
          <a:xfrm>
            <a:off x="3895570" y="6012506"/>
            <a:ext cx="1377950" cy="458787"/>
            <a:chOff x="4283968" y="2780928"/>
            <a:chExt cx="1728192" cy="576064"/>
          </a:xfrm>
        </p:grpSpPr>
        <p:sp>
          <p:nvSpPr>
            <p:cNvPr id="35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6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组合 17"/>
          <p:cNvGrpSpPr>
            <a:grpSpLocks/>
          </p:cNvGrpSpPr>
          <p:nvPr/>
        </p:nvGrpSpPr>
        <p:grpSpPr bwMode="auto">
          <a:xfrm>
            <a:off x="5716433" y="6007743"/>
            <a:ext cx="1377950" cy="458788"/>
            <a:chOff x="4283968" y="2780928"/>
            <a:chExt cx="1728192" cy="576064"/>
          </a:xfrm>
        </p:grpSpPr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9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20"/>
          <p:cNvGrpSpPr>
            <a:grpSpLocks/>
          </p:cNvGrpSpPr>
          <p:nvPr/>
        </p:nvGrpSpPr>
        <p:grpSpPr bwMode="auto">
          <a:xfrm>
            <a:off x="7578570" y="6012506"/>
            <a:ext cx="1377950" cy="458787"/>
            <a:chOff x="4283968" y="2780928"/>
            <a:chExt cx="1728192" cy="576064"/>
          </a:xfrm>
        </p:grpSpPr>
        <p:sp>
          <p:nvSpPr>
            <p:cNvPr id="41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2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3" name="直接箭头连接符 24"/>
          <p:cNvCxnSpPr>
            <a:cxnSpLocks noChangeShapeType="1"/>
          </p:cNvCxnSpPr>
          <p:nvPr/>
        </p:nvCxnSpPr>
        <p:spPr bwMode="auto">
          <a:xfrm>
            <a:off x="3195483" y="623793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27"/>
          <p:cNvCxnSpPr>
            <a:cxnSpLocks noChangeShapeType="1"/>
          </p:cNvCxnSpPr>
          <p:nvPr/>
        </p:nvCxnSpPr>
        <p:spPr bwMode="auto">
          <a:xfrm>
            <a:off x="5016345" y="6237931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28"/>
          <p:cNvCxnSpPr>
            <a:cxnSpLocks noChangeShapeType="1"/>
          </p:cNvCxnSpPr>
          <p:nvPr/>
        </p:nvCxnSpPr>
        <p:spPr bwMode="auto">
          <a:xfrm>
            <a:off x="6878483" y="626174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29"/>
          <p:cNvSpPr txBox="1">
            <a:spLocks noChangeArrowheads="1"/>
          </p:cNvSpPr>
          <p:nvPr/>
        </p:nvSpPr>
        <p:spPr bwMode="auto">
          <a:xfrm>
            <a:off x="2362045" y="6479231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23620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TextBox 23"/>
          <p:cNvSpPr txBox="1">
            <a:spLocks noChangeArrowheads="1"/>
          </p:cNvSpPr>
          <p:nvPr/>
        </p:nvSpPr>
        <p:spPr bwMode="auto">
          <a:xfrm>
            <a:off x="4201958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605139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TextBox 26"/>
          <p:cNvSpPr txBox="1">
            <a:spLocks noChangeArrowheads="1"/>
          </p:cNvSpPr>
          <p:nvPr/>
        </p:nvSpPr>
        <p:spPr bwMode="auto">
          <a:xfrm>
            <a:off x="79373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531657" y="5941068"/>
            <a:ext cx="871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>
            <a:off x="1344458" y="616649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599075" y="5084612"/>
            <a:ext cx="1377950" cy="460375"/>
            <a:chOff x="4283968" y="2780928"/>
            <a:chExt cx="1728192" cy="576064"/>
          </a:xfrm>
        </p:grpSpPr>
        <p:sp>
          <p:nvSpPr>
            <p:cNvPr id="54" name="矩形 34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55" name="直接连接符 35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 flipH="1" flipV="1">
            <a:off x="8113425" y="5687862"/>
            <a:ext cx="647700" cy="44291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69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问题：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71813"/>
            <a:ext cx="8596668" cy="181660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</a:rPr>
              <a:t>输入</a:t>
            </a:r>
            <a:r>
              <a:rPr lang="en-US" altLang="zh-CN" sz="3600" dirty="0">
                <a:latin typeface="+mn-ea"/>
              </a:rPr>
              <a:t>n</a:t>
            </a:r>
            <a:r>
              <a:rPr lang="zh-CN" altLang="en-US" sz="3600" dirty="0">
                <a:latin typeface="+mn-ea"/>
              </a:rPr>
              <a:t>；</a:t>
            </a:r>
            <a:endParaRPr lang="en-US" altLang="zh-CN" sz="3600" dirty="0">
              <a:latin typeface="+mn-ea"/>
            </a:endParaRPr>
          </a:p>
          <a:p>
            <a:r>
              <a:rPr lang="zh-CN" altLang="en-US" sz="3600" dirty="0">
                <a:latin typeface="+mn-ea"/>
              </a:rPr>
              <a:t>再输入</a:t>
            </a:r>
            <a:r>
              <a:rPr lang="en-US" altLang="zh-CN" sz="3600" dirty="0">
                <a:latin typeface="+mn-ea"/>
              </a:rPr>
              <a:t>n</a:t>
            </a:r>
            <a:r>
              <a:rPr lang="zh-CN" altLang="en-US" sz="3600" dirty="0">
                <a:latin typeface="+mn-ea"/>
              </a:rPr>
              <a:t>个整数，最后顺序输出</a:t>
            </a:r>
          </a:p>
          <a:p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334828" y="3596578"/>
            <a:ext cx="5495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4"/>
                </a:solidFill>
              </a:rPr>
              <a:t>使用链表实现</a:t>
            </a:r>
            <a:endParaRPr lang="zh-CN" altLang="en-US" sz="4800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1876" y="4427575"/>
            <a:ext cx="5397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好处：</a:t>
            </a:r>
            <a:endParaRPr lang="en-US" altLang="zh-CN" sz="28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、节约空间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、锻炼大家程序设计能力；</a:t>
            </a:r>
            <a:endParaRPr lang="en-US" altLang="zh-CN" sz="2000" dirty="0" smtClean="0"/>
          </a:p>
          <a:p>
            <a:r>
              <a:rPr lang="zh-CN" altLang="en-US" sz="2800" dirty="0"/>
              <a:t>坏处：</a:t>
            </a:r>
            <a:endParaRPr lang="en-US" altLang="zh-CN" sz="2800" dirty="0"/>
          </a:p>
          <a:p>
            <a:r>
              <a:rPr lang="zh-CN" altLang="en-US" sz="2400" dirty="0" smtClean="0"/>
              <a:t>编程复杂度高；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51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文本框 22"/>
          <p:cNvSpPr txBox="1"/>
          <p:nvPr/>
        </p:nvSpPr>
        <p:spPr>
          <a:xfrm>
            <a:off x="2658061" y="3131028"/>
            <a:ext cx="41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3120432" y="4326557"/>
            <a:ext cx="16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-&gt;next =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79699" y="4357335"/>
            <a:ext cx="134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new node;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文本框 22"/>
          <p:cNvSpPr txBox="1"/>
          <p:nvPr/>
        </p:nvSpPr>
        <p:spPr>
          <a:xfrm>
            <a:off x="2658061" y="3131028"/>
            <a:ext cx="41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3120432" y="4326557"/>
            <a:ext cx="16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-&gt;next =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79699" y="4357335"/>
            <a:ext cx="134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new node;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58061" y="3938797"/>
            <a:ext cx="448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for(…………){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88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问题：</a:t>
            </a:r>
            <a:endParaRPr lang="zh-CN" altLang="en-US" sz="4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05948" y="1930400"/>
            <a:ext cx="4824292" cy="2212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id,chn,math,eng,sum</a:t>
            </a:r>
            <a:r>
              <a:rPr lang="en-US" altLang="zh-CN" sz="28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/>
              <a:t>}</a:t>
            </a:r>
            <a:r>
              <a:rPr lang="en-US" altLang="zh-CN" sz="28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item </a:t>
            </a:r>
            <a:r>
              <a:rPr lang="zh-CN" altLang="en-US" sz="2800" dirty="0" smtClean="0">
                <a:solidFill>
                  <a:schemeClr val="tx1"/>
                </a:solidFill>
              </a:rPr>
              <a:t>*</a:t>
            </a:r>
            <a:r>
              <a:rPr lang="en-US" altLang="zh-CN" sz="2800" dirty="0" smtClean="0">
                <a:solidFill>
                  <a:schemeClr val="tx1"/>
                </a:solidFill>
              </a:rPr>
              <a:t>p;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5948" y="3553097"/>
            <a:ext cx="1828543" cy="5899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150546" y="3553097"/>
            <a:ext cx="1036320" cy="627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09201" y="3494121"/>
            <a:ext cx="398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这样是否可行呢？</a:t>
            </a:r>
            <a:endParaRPr lang="zh-CN" altLang="en-US" sz="4000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127475" y="4404289"/>
            <a:ext cx="1574800" cy="1928812"/>
            <a:chOff x="6126273" y="332656"/>
            <a:chExt cx="1575921" cy="1928985"/>
          </a:xfrm>
        </p:grpSpPr>
        <p:sp>
          <p:nvSpPr>
            <p:cNvPr id="10" name="斜纹 9"/>
            <p:cNvSpPr/>
            <p:nvPr/>
          </p:nvSpPr>
          <p:spPr bwMode="auto">
            <a:xfrm>
              <a:off x="6947595" y="332656"/>
              <a:ext cx="754599" cy="1928985"/>
            </a:xfrm>
            <a:prstGeom prst="diagStripe">
              <a:avLst>
                <a:gd name="adj" fmla="val 77652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斜纹 10"/>
            <p:cNvSpPr/>
            <p:nvPr/>
          </p:nvSpPr>
          <p:spPr bwMode="auto">
            <a:xfrm flipH="1">
              <a:off x="6126273" y="1374149"/>
              <a:ext cx="835619" cy="887492"/>
            </a:xfrm>
            <a:prstGeom prst="diagStrip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文本框 22"/>
          <p:cNvSpPr txBox="1"/>
          <p:nvPr/>
        </p:nvSpPr>
        <p:spPr>
          <a:xfrm>
            <a:off x="4059777" y="3055227"/>
            <a:ext cx="41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3120432" y="4326557"/>
            <a:ext cx="16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-&gt;next =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79699" y="4357335"/>
            <a:ext cx="134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new node;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58061" y="3938797"/>
            <a:ext cx="448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for(…………){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p=p-&gt;next;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517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文本框 22"/>
          <p:cNvSpPr txBox="1"/>
          <p:nvPr/>
        </p:nvSpPr>
        <p:spPr>
          <a:xfrm>
            <a:off x="8207181" y="3165957"/>
            <a:ext cx="41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3120432" y="4326557"/>
            <a:ext cx="16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-&gt;next =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79699" y="4357335"/>
            <a:ext cx="134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new node;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58061" y="3938797"/>
            <a:ext cx="448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for(…………){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p=p-&gt;next;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590470" y="3922151"/>
            <a:ext cx="32334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假设现在我们已经结束了，那么我们如何才能从头再遍历一次呢？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90470" y="5390603"/>
            <a:ext cx="3233422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记录第一个链表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88674" y="3200906"/>
            <a:ext cx="300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head = new node;</a:t>
            </a:r>
          </a:p>
          <a:p>
            <a:r>
              <a:rPr lang="en-US" altLang="zh-CN" sz="2000" dirty="0" smtClean="0"/>
              <a:t>p = head;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19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文本框 22"/>
          <p:cNvSpPr txBox="1"/>
          <p:nvPr/>
        </p:nvSpPr>
        <p:spPr>
          <a:xfrm>
            <a:off x="8207181" y="3165957"/>
            <a:ext cx="41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3120432" y="4326557"/>
            <a:ext cx="16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-&gt;next =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79699" y="4357335"/>
            <a:ext cx="134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new node;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58061" y="3938797"/>
            <a:ext cx="448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for(…………){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p=p-&gt;next;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p -&gt; next = NULL;</a:t>
            </a:r>
            <a:endParaRPr lang="zh-CN" altLang="en-US" sz="2400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590470" y="3922151"/>
            <a:ext cx="323342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那如何才能判断整个链表结束呢？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90470" y="5092959"/>
            <a:ext cx="323342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最后标记为</a:t>
            </a:r>
            <a:r>
              <a:rPr lang="en-US" altLang="zh-CN" sz="2800" dirty="0" smtClean="0"/>
              <a:t>NULL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88674" y="3200906"/>
            <a:ext cx="300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head = new node;</a:t>
            </a:r>
          </a:p>
          <a:p>
            <a:r>
              <a:rPr lang="en-US" altLang="zh-CN" sz="2000" dirty="0" smtClean="0"/>
              <a:t>p = head;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3138187" y="4717175"/>
            <a:ext cx="16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-&gt;next =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97454" y="4747953"/>
            <a:ext cx="134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new node;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75816" y="4329415"/>
            <a:ext cx="448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for(…………){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</a:t>
            </a:r>
            <a:r>
              <a:rPr lang="en-US" altLang="zh-CN" sz="2400" dirty="0" err="1" smtClean="0"/>
              <a:t>”,&amp;p</a:t>
            </a:r>
            <a:r>
              <a:rPr lang="en-US" altLang="zh-CN" sz="2400" dirty="0" smtClean="0"/>
              <a:t>&gt;data);</a:t>
            </a:r>
          </a:p>
          <a:p>
            <a:r>
              <a:rPr lang="en-US" altLang="zh-CN" sz="2400" dirty="0" smtClean="0"/>
              <a:t>     p=p-&gt;next;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p -&gt; next = NULL;</a:t>
            </a:r>
            <a:endParaRPr lang="zh-CN" altLang="en-US" sz="2400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75816" y="3518270"/>
            <a:ext cx="40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head = new node;</a:t>
            </a:r>
          </a:p>
          <a:p>
            <a:r>
              <a:rPr lang="en-US" altLang="zh-CN" sz="2000" dirty="0" smtClean="0"/>
              <a:t>p = head;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11134" y="4071080"/>
            <a:ext cx="362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问题的实现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116985" y="4948007"/>
            <a:ext cx="276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3"/>
                </a:solidFill>
              </a:rPr>
              <a:t>有没有问题呢？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实现：读入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11134" y="4071080"/>
            <a:ext cx="1571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正解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748043" y="3570974"/>
            <a:ext cx="44552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node *head=new node;</a:t>
            </a:r>
          </a:p>
          <a:p>
            <a:r>
              <a:rPr lang="zh-CN" altLang="en-US" dirty="0"/>
              <a:t>	node *p = head;</a:t>
            </a:r>
          </a:p>
          <a:p>
            <a:r>
              <a:rPr lang="zh-CN" altLang="en-US" dirty="0"/>
              <a:t>	scanf("%d",&amp;n);</a:t>
            </a:r>
          </a:p>
          <a:p>
            <a:r>
              <a:rPr lang="zh-CN" altLang="en-US" dirty="0"/>
              <a:t>	scanf("%d",&amp;p-&gt;data);</a:t>
            </a:r>
          </a:p>
          <a:p>
            <a:r>
              <a:rPr lang="zh-CN" altLang="en-US" dirty="0"/>
              <a:t>	for(int i=1;i&lt;n;i++){</a:t>
            </a:r>
          </a:p>
          <a:p>
            <a:r>
              <a:rPr lang="zh-CN" altLang="en-US" dirty="0"/>
              <a:t>		p-&gt;next=new node;</a:t>
            </a:r>
          </a:p>
          <a:p>
            <a:r>
              <a:rPr lang="zh-CN" altLang="en-US" dirty="0"/>
              <a:t>		p=p-&gt;next;</a:t>
            </a:r>
          </a:p>
          <a:p>
            <a:r>
              <a:rPr lang="zh-CN" altLang="en-US" dirty="0"/>
              <a:t>		scanf("%d",&amp;p-&gt;data);</a:t>
            </a:r>
          </a:p>
          <a:p>
            <a:r>
              <a:rPr lang="zh-CN" altLang="en-US" dirty="0"/>
              <a:t>     	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p-&gt;next = NULL;</a:t>
            </a:r>
          </a:p>
        </p:txBody>
      </p:sp>
    </p:spTree>
    <p:extLst>
      <p:ext uri="{BB962C8B-B14F-4D97-AF65-F5344CB8AC3E}">
        <p14:creationId xmlns:p14="http://schemas.microsoft.com/office/powerpoint/2010/main" val="9197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实现：输出</a:t>
            </a:r>
            <a:endParaRPr lang="zh-CN" altLang="en-US" sz="5400" b="1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2717" y="3325630"/>
            <a:ext cx="3805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3"/>
                </a:solidFill>
              </a:rPr>
              <a:t>大家体会一下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6492" y="4179574"/>
            <a:ext cx="6902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for(p=head</a:t>
            </a:r>
            <a:r>
              <a:rPr lang="en-US" altLang="zh-CN" sz="3200" dirty="0" smtClean="0"/>
              <a:t>; p</a:t>
            </a:r>
            <a:r>
              <a:rPr lang="en-US" altLang="zh-CN" sz="3200" dirty="0"/>
              <a:t>!=NULL</a:t>
            </a:r>
            <a:r>
              <a:rPr lang="en-US" altLang="zh-CN" sz="3200" dirty="0" smtClean="0"/>
              <a:t>; p=p-</a:t>
            </a:r>
            <a:r>
              <a:rPr lang="en-US" altLang="zh-CN" sz="3200" dirty="0"/>
              <a:t>&gt;</a:t>
            </a:r>
            <a:r>
              <a:rPr lang="en-US" altLang="zh-CN" sz="3200" dirty="0" smtClean="0"/>
              <a:t>next ){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 smtClean="0"/>
              <a:t>printf</a:t>
            </a:r>
            <a:r>
              <a:rPr lang="en-US" altLang="zh-CN" sz="3200" dirty="0"/>
              <a:t>("%d ",p-&gt;data);</a:t>
            </a:r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08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r>
              <a:rPr lang="zh-CN" altLang="en-US" sz="7200" b="1" dirty="0" smtClean="0">
                <a:solidFill>
                  <a:schemeClr val="accent3"/>
                </a:solidFill>
              </a:rPr>
              <a:t>遍历</a:t>
            </a:r>
            <a:endParaRPr lang="zh-CN" altLang="en-US" sz="5400" b="1" dirty="0">
              <a:solidFill>
                <a:schemeClr val="accent3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2717" y="3325630"/>
            <a:ext cx="3805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3"/>
                </a:solidFill>
              </a:rPr>
              <a:t>大家体会一下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6492" y="4179574"/>
            <a:ext cx="6902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for(p=head</a:t>
            </a:r>
            <a:r>
              <a:rPr lang="en-US" altLang="zh-CN" sz="3200" dirty="0" smtClean="0"/>
              <a:t>; p</a:t>
            </a:r>
            <a:r>
              <a:rPr lang="en-US" altLang="zh-CN" sz="3200" dirty="0"/>
              <a:t>!=NULL</a:t>
            </a:r>
            <a:r>
              <a:rPr lang="en-US" altLang="zh-CN" sz="3200" dirty="0" smtClean="0"/>
              <a:t>; p=p-</a:t>
            </a:r>
            <a:r>
              <a:rPr lang="en-US" altLang="zh-CN" sz="3200" dirty="0"/>
              <a:t>&gt;</a:t>
            </a:r>
            <a:r>
              <a:rPr lang="en-US" altLang="zh-CN" sz="3200" dirty="0" smtClean="0"/>
              <a:t>next ){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 smtClean="0"/>
              <a:t>printf</a:t>
            </a:r>
            <a:r>
              <a:rPr lang="en-US" altLang="zh-CN" sz="3200" dirty="0"/>
              <a:t>("%d ",p-&gt;data);</a:t>
            </a:r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03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r>
              <a:rPr lang="zh-CN" altLang="en-US" sz="7200" b="1" dirty="0" smtClean="0">
                <a:solidFill>
                  <a:schemeClr val="accent3"/>
                </a:solidFill>
              </a:rPr>
              <a:t>插入元素</a:t>
            </a:r>
            <a:endParaRPr lang="zh-CN" altLang="en-US" sz="5400" b="1" dirty="0">
              <a:solidFill>
                <a:schemeClr val="accent3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5451" y="3038101"/>
            <a:ext cx="59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19910" y="4126309"/>
            <a:ext cx="299313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要在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都后面插入一个元素如何操作？</a:t>
            </a:r>
            <a:endParaRPr lang="zh-CN" altLang="en-US" sz="3200" dirty="0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692251" y="4141627"/>
            <a:ext cx="1377950" cy="458788"/>
            <a:chOff x="4283968" y="2780928"/>
            <a:chExt cx="1728192" cy="576064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文本框 30"/>
          <p:cNvSpPr txBox="1"/>
          <p:nvPr/>
        </p:nvSpPr>
        <p:spPr>
          <a:xfrm>
            <a:off x="5083824" y="4621274"/>
            <a:ext cx="59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q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791417" y="3801807"/>
            <a:ext cx="394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让</a:t>
            </a:r>
            <a:r>
              <a:rPr lang="en-US" altLang="zh-CN" sz="2800" dirty="0" smtClean="0"/>
              <a:t>q-&gt;next</a:t>
            </a:r>
            <a:r>
              <a:rPr lang="zh-CN" altLang="en-US" sz="2800" dirty="0" smtClean="0"/>
              <a:t>指向</a:t>
            </a:r>
            <a:r>
              <a:rPr lang="en-US" altLang="zh-CN" sz="2800" dirty="0" smtClean="0"/>
              <a:t>p-&gt;next</a:t>
            </a:r>
            <a:endParaRPr lang="en-US" altLang="zh-CN" sz="2800" dirty="0" smtClean="0"/>
          </a:p>
          <a:p>
            <a:r>
              <a:rPr lang="en-US" altLang="zh-CN" sz="2800" dirty="0"/>
              <a:t>q</a:t>
            </a:r>
            <a:r>
              <a:rPr lang="en-US" altLang="zh-CN" sz="2800" dirty="0" smtClean="0"/>
              <a:t>-&gt;next </a:t>
            </a:r>
            <a:r>
              <a:rPr lang="en-US" altLang="zh-CN" sz="2800" dirty="0" smtClean="0"/>
              <a:t>= </a:t>
            </a:r>
            <a:r>
              <a:rPr lang="en-US" altLang="zh-CN" sz="2800" dirty="0" smtClean="0"/>
              <a:t>p-&gt;next</a:t>
            </a:r>
            <a:r>
              <a:rPr lang="en-US" altLang="zh-CN" sz="2800" dirty="0" smtClean="0"/>
              <a:t>;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915903" y="3054987"/>
            <a:ext cx="257452" cy="11785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/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r>
              <a:rPr lang="zh-CN" altLang="en-US" sz="7200" b="1" dirty="0" smtClean="0">
                <a:solidFill>
                  <a:schemeClr val="accent3"/>
                </a:solidFill>
              </a:rPr>
              <a:t>插入元素</a:t>
            </a:r>
            <a:endParaRPr lang="zh-CN" altLang="en-US" sz="5400" b="1" dirty="0">
              <a:solidFill>
                <a:schemeClr val="accent3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5451" y="3038101"/>
            <a:ext cx="59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19910" y="4126309"/>
            <a:ext cx="299313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要在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都后面插入一个元素如何操作？</a:t>
            </a:r>
            <a:endParaRPr lang="zh-CN" altLang="en-US" sz="3200" dirty="0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692251" y="4141627"/>
            <a:ext cx="1377950" cy="458788"/>
            <a:chOff x="4283968" y="2780928"/>
            <a:chExt cx="1728192" cy="576064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文本框 30"/>
          <p:cNvSpPr txBox="1"/>
          <p:nvPr/>
        </p:nvSpPr>
        <p:spPr>
          <a:xfrm>
            <a:off x="5083824" y="4621274"/>
            <a:ext cx="59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q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791417" y="3801807"/>
            <a:ext cx="474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</a:rPr>
              <a:t>让</a:t>
            </a:r>
            <a:r>
              <a:rPr lang="en-US" altLang="zh-CN" sz="3200" dirty="0" smtClean="0">
                <a:solidFill>
                  <a:schemeClr val="accent3"/>
                </a:solidFill>
              </a:rPr>
              <a:t>q-&gt;next</a:t>
            </a:r>
            <a:r>
              <a:rPr lang="zh-CN" altLang="en-US" sz="3200" dirty="0">
                <a:solidFill>
                  <a:schemeClr val="accent3"/>
                </a:solidFill>
              </a:rPr>
              <a:t>指向</a:t>
            </a:r>
            <a:r>
              <a:rPr lang="en-US" altLang="zh-CN" sz="3200" dirty="0" smtClean="0">
                <a:solidFill>
                  <a:schemeClr val="accent3"/>
                </a:solidFill>
              </a:rPr>
              <a:t>p-&gt;next</a:t>
            </a:r>
            <a:endParaRPr lang="en-US" altLang="zh-CN" sz="3200" dirty="0" smtClean="0">
              <a:solidFill>
                <a:schemeClr val="accent3"/>
              </a:solidFill>
            </a:endParaRPr>
          </a:p>
          <a:p>
            <a:r>
              <a:rPr lang="en-US" altLang="zh-CN" sz="2800" dirty="0"/>
              <a:t>q</a:t>
            </a:r>
            <a:r>
              <a:rPr lang="en-US" altLang="zh-CN" sz="2800" dirty="0" smtClean="0"/>
              <a:t>-&gt;next </a:t>
            </a:r>
            <a:r>
              <a:rPr lang="en-US" altLang="zh-CN" sz="2800" dirty="0" smtClean="0"/>
              <a:t>= </a:t>
            </a:r>
            <a:r>
              <a:rPr lang="en-US" altLang="zh-CN" sz="2800" dirty="0" smtClean="0"/>
              <a:t>p-&gt;next</a:t>
            </a:r>
            <a:r>
              <a:rPr lang="en-US" altLang="zh-CN" sz="2800" dirty="0" smtClean="0"/>
              <a:t>;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915903" y="3054987"/>
            <a:ext cx="257452" cy="11785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26679" y="3028354"/>
            <a:ext cx="5315" cy="10258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902469" y="4908505"/>
            <a:ext cx="3062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p</a:t>
            </a:r>
            <a:r>
              <a:rPr lang="en-US" altLang="zh-CN" sz="3200" dirty="0" smtClean="0">
                <a:solidFill>
                  <a:schemeClr val="accent3"/>
                </a:solidFill>
              </a:rPr>
              <a:t>-&gt;next</a:t>
            </a:r>
            <a:r>
              <a:rPr lang="zh-CN" altLang="en-US" sz="3200" dirty="0">
                <a:solidFill>
                  <a:schemeClr val="accent3"/>
                </a:solidFill>
              </a:rPr>
              <a:t>指向</a:t>
            </a:r>
            <a:r>
              <a:rPr lang="en-US" altLang="zh-CN" sz="3200" dirty="0">
                <a:solidFill>
                  <a:schemeClr val="accent3"/>
                </a:solidFill>
              </a:rPr>
              <a:t>q</a:t>
            </a:r>
          </a:p>
          <a:p>
            <a:r>
              <a:rPr lang="en-US" altLang="zh-CN" sz="2800" dirty="0"/>
              <a:t>p</a:t>
            </a:r>
            <a:r>
              <a:rPr lang="en-US" altLang="zh-CN" sz="2800" dirty="0" smtClean="0"/>
              <a:t>-&gt;next </a:t>
            </a:r>
            <a:r>
              <a:rPr lang="en-US" altLang="zh-CN" sz="2800" dirty="0" smtClean="0"/>
              <a:t>= q;</a:t>
            </a:r>
          </a:p>
        </p:txBody>
      </p:sp>
    </p:spTree>
    <p:extLst>
      <p:ext uri="{BB962C8B-B14F-4D97-AF65-F5344CB8AC3E}">
        <p14:creationId xmlns:p14="http://schemas.microsoft.com/office/powerpoint/2010/main" val="10827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r>
              <a:rPr lang="zh-CN" altLang="en-US" sz="5400" b="1" dirty="0" smtClean="0">
                <a:solidFill>
                  <a:schemeClr val="accent3"/>
                </a:solidFill>
              </a:rPr>
              <a:t>删除一个元素</a:t>
            </a:r>
            <a:endParaRPr lang="zh-CN" altLang="en-US" sz="5400" b="1" dirty="0">
              <a:solidFill>
                <a:schemeClr val="accent3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直接箭头连接符 29"/>
          <p:cNvCxnSpPr/>
          <p:nvPr/>
        </p:nvCxnSpPr>
        <p:spPr>
          <a:xfrm flipV="1">
            <a:off x="3435658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0177" y="3099657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57430" y="4360720"/>
            <a:ext cx="29931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删除</a:t>
            </a:r>
            <a:r>
              <a:rPr lang="en-US" altLang="zh-CN" sz="3200" dirty="0" smtClean="0"/>
              <a:t>P</a:t>
            </a:r>
          </a:p>
          <a:p>
            <a:r>
              <a:rPr lang="zh-CN" altLang="en-US" sz="3200" dirty="0" smtClean="0"/>
              <a:t>如何操作？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531477" y="3099657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45901" y="3703227"/>
            <a:ext cx="5596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一定要记录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的前一个元素</a:t>
            </a:r>
            <a:endParaRPr lang="en-US" altLang="zh-CN" sz="2800" dirty="0" smtClean="0"/>
          </a:p>
          <a:p>
            <a:r>
              <a:rPr lang="zh-CN" altLang="en-US" sz="2800" dirty="0" smtClean="0"/>
              <a:t>让</a:t>
            </a:r>
            <a:r>
              <a:rPr lang="en-US" altLang="zh-CN" sz="3200" dirty="0" smtClean="0">
                <a:solidFill>
                  <a:schemeClr val="accent3"/>
                </a:solidFill>
              </a:rPr>
              <a:t>q-&gt;next</a:t>
            </a:r>
            <a:r>
              <a:rPr lang="zh-CN" altLang="en-US" sz="3200" dirty="0" smtClean="0">
                <a:solidFill>
                  <a:schemeClr val="accent3"/>
                </a:solidFill>
              </a:rPr>
              <a:t>指向</a:t>
            </a:r>
            <a:r>
              <a:rPr lang="en-US" altLang="zh-CN" sz="3200" dirty="0" smtClean="0">
                <a:solidFill>
                  <a:schemeClr val="accent3"/>
                </a:solidFill>
              </a:rPr>
              <a:t>p</a:t>
            </a:r>
            <a:r>
              <a:rPr lang="zh-CN" altLang="en-US" sz="3200" dirty="0" smtClean="0">
                <a:solidFill>
                  <a:schemeClr val="accent3"/>
                </a:solidFill>
              </a:rPr>
              <a:t>的下一个元素</a:t>
            </a:r>
            <a:endParaRPr lang="zh-CN" alt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问题：</a:t>
            </a:r>
            <a:endParaRPr lang="zh-CN" altLang="en-US" sz="4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05948" y="1930400"/>
            <a:ext cx="4824292" cy="2212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id,chn,math,eng,sum</a:t>
            </a:r>
            <a:r>
              <a:rPr lang="en-US" altLang="zh-CN" sz="28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/>
              <a:t>}</a:t>
            </a:r>
            <a:r>
              <a:rPr lang="en-US" altLang="zh-CN" sz="28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item </a:t>
            </a:r>
            <a:r>
              <a:rPr lang="zh-CN" altLang="en-US" sz="2800" dirty="0" smtClean="0">
                <a:solidFill>
                  <a:schemeClr val="tx1"/>
                </a:solidFill>
              </a:rPr>
              <a:t>*</a:t>
            </a:r>
            <a:r>
              <a:rPr lang="en-US" altLang="zh-CN" sz="2800" dirty="0" smtClean="0">
                <a:solidFill>
                  <a:schemeClr val="tx1"/>
                </a:solidFill>
              </a:rPr>
              <a:t>p;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5948" y="4162432"/>
            <a:ext cx="3518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如何使用呢？</a:t>
            </a:r>
            <a:endParaRPr lang="zh-CN" altLang="en-US" sz="4000" dirty="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269449" y="1895132"/>
            <a:ext cx="246534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item a;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item </a:t>
            </a:r>
            <a:r>
              <a:rPr lang="en-US" altLang="zh-CN" sz="2800" dirty="0"/>
              <a:t>*p;</a:t>
            </a:r>
          </a:p>
          <a:p>
            <a:r>
              <a:rPr lang="en-US" altLang="zh-CN" sz="2800" dirty="0"/>
              <a:t>    p</a:t>
            </a:r>
            <a:r>
              <a:rPr lang="en-US" altLang="zh-CN" sz="2800" dirty="0" smtClean="0"/>
              <a:t>=&amp;a;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3406731" y="4904689"/>
            <a:ext cx="69724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059064" y="4966602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==</a:t>
            </a:r>
            <a:endParaRPr lang="zh-CN" altLang="en-US" sz="2400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749627" y="4904689"/>
            <a:ext cx="140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*p</a:t>
            </a:r>
            <a:endParaRPr lang="zh-CN" altLang="en-US" sz="280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671589" y="5428564"/>
            <a:ext cx="1271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 smtClean="0"/>
              <a:t>a.sum</a:t>
            </a:r>
            <a:endParaRPr lang="zh-CN" altLang="en-US" sz="2800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059064" y="5490477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==</a:t>
            </a:r>
            <a:endParaRPr lang="zh-CN" altLang="en-US" sz="2400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749627" y="5428564"/>
            <a:ext cx="2046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(*p</a:t>
            </a:r>
            <a:r>
              <a:rPr lang="en-US" altLang="zh-CN" sz="2800" dirty="0" smtClean="0"/>
              <a:t>).sum</a:t>
            </a:r>
            <a:endParaRPr lang="zh-CN" altLang="en-US" sz="2800" dirty="0"/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6537152" y="5490477"/>
            <a:ext cx="865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==</a:t>
            </a:r>
            <a:endParaRPr lang="zh-CN" altLang="en-US" sz="2400"/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7227714" y="5428564"/>
            <a:ext cx="204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p-</a:t>
            </a:r>
            <a:r>
              <a:rPr lang="en-US" altLang="zh-CN" sz="2800" dirty="0" smtClean="0"/>
              <a:t>&gt;sum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36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实现：</a:t>
            </a:r>
            <a:r>
              <a:rPr lang="zh-CN" altLang="en-US" sz="5400" b="1" dirty="0" smtClean="0">
                <a:solidFill>
                  <a:schemeClr val="accent3"/>
                </a:solidFill>
              </a:rPr>
              <a:t>删除一个元素</a:t>
            </a:r>
            <a:endParaRPr lang="zh-CN" altLang="en-US" sz="5400" b="1" dirty="0">
              <a:solidFill>
                <a:schemeClr val="accent3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77711" y="2492190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059777" y="2501067"/>
            <a:ext cx="1377950" cy="458788"/>
            <a:chOff x="4283968" y="2780928"/>
            <a:chExt cx="1728192" cy="576064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26422" y="2494941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08488" y="2501067"/>
            <a:ext cx="1377950" cy="458788"/>
            <a:chOff x="4283968" y="2780928"/>
            <a:chExt cx="1728192" cy="576064"/>
          </a:xfrm>
        </p:grpSpPr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直接箭头连接符 19"/>
          <p:cNvCxnSpPr/>
          <p:nvPr/>
        </p:nvCxnSpPr>
        <p:spPr>
          <a:xfrm flipV="1">
            <a:off x="5381226" y="272433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47871" y="270768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80" y="334014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350747" y="2748707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2317" y="2463016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0177" y="3099657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57430" y="4360720"/>
            <a:ext cx="29931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删除</a:t>
            </a:r>
            <a:r>
              <a:rPr lang="en-US" altLang="zh-CN" sz="3200" dirty="0" smtClean="0"/>
              <a:t>P</a:t>
            </a:r>
          </a:p>
          <a:p>
            <a:r>
              <a:rPr lang="zh-CN" altLang="en-US" sz="3200" dirty="0" smtClean="0"/>
              <a:t>如何操作？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531477" y="3099657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45901" y="3703227"/>
            <a:ext cx="57181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一定要记录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的前一个元素</a:t>
            </a:r>
            <a:endParaRPr lang="en-US" altLang="zh-CN" sz="2800" dirty="0" smtClean="0"/>
          </a:p>
          <a:p>
            <a:r>
              <a:rPr lang="zh-CN" altLang="en-US" sz="2800" dirty="0" smtClean="0"/>
              <a:t>让</a:t>
            </a:r>
            <a:r>
              <a:rPr lang="en-US" altLang="zh-CN" sz="3200" dirty="0" smtClean="0">
                <a:solidFill>
                  <a:schemeClr val="accent3"/>
                </a:solidFill>
              </a:rPr>
              <a:t>q-&gt;next</a:t>
            </a:r>
            <a:r>
              <a:rPr lang="zh-CN" altLang="en-US" sz="3200" dirty="0" smtClean="0">
                <a:solidFill>
                  <a:schemeClr val="accent3"/>
                </a:solidFill>
              </a:rPr>
              <a:t>指向</a:t>
            </a:r>
            <a:r>
              <a:rPr lang="en-US" altLang="zh-CN" sz="3200" dirty="0" smtClean="0">
                <a:solidFill>
                  <a:schemeClr val="accent3"/>
                </a:solidFill>
              </a:rPr>
              <a:t>p</a:t>
            </a:r>
            <a:r>
              <a:rPr lang="zh-CN" altLang="en-US" sz="3200" dirty="0" smtClean="0">
                <a:solidFill>
                  <a:schemeClr val="accent3"/>
                </a:solidFill>
              </a:rPr>
              <a:t>的下一个元素</a:t>
            </a:r>
            <a:endParaRPr lang="en-US" altLang="zh-CN" sz="3200" dirty="0" smtClean="0">
              <a:solidFill>
                <a:schemeClr val="accent3"/>
              </a:solidFill>
            </a:endParaRPr>
          </a:p>
          <a:p>
            <a:r>
              <a:rPr lang="en-US" altLang="zh-CN" sz="3200" dirty="0"/>
              <a:t>q</a:t>
            </a:r>
            <a:r>
              <a:rPr lang="en-US" altLang="zh-CN" sz="3200" dirty="0" smtClean="0"/>
              <a:t>-&gt;next=p-&gt;next</a:t>
            </a:r>
            <a:r>
              <a:rPr lang="en-US" altLang="zh-CN" sz="3200" dirty="0" smtClean="0"/>
              <a:t>;</a:t>
            </a:r>
          </a:p>
          <a:p>
            <a:r>
              <a:rPr lang="zh-CN" altLang="en-US" sz="3200" dirty="0" smtClean="0">
                <a:solidFill>
                  <a:schemeClr val="accent3"/>
                </a:solidFill>
              </a:rPr>
              <a:t>删除</a:t>
            </a:r>
            <a:r>
              <a:rPr lang="en-US" altLang="zh-CN" sz="3200" dirty="0" smtClean="0">
                <a:solidFill>
                  <a:schemeClr val="accent3"/>
                </a:solidFill>
              </a:rPr>
              <a:t>p</a:t>
            </a:r>
            <a:endParaRPr lang="en-US" altLang="zh-CN" sz="3200" dirty="0">
              <a:solidFill>
                <a:schemeClr val="accent3"/>
              </a:solidFill>
            </a:endParaRPr>
          </a:p>
          <a:p>
            <a:r>
              <a:rPr lang="en-US" altLang="zh-CN" sz="2800" dirty="0"/>
              <a:t>d</a:t>
            </a:r>
            <a:r>
              <a:rPr lang="en-US" altLang="zh-CN" sz="2800" dirty="0" smtClean="0"/>
              <a:t>elete p;</a:t>
            </a:r>
            <a:endParaRPr lang="zh-CN" altLang="en-US" sz="28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373515" y="2077375"/>
            <a:ext cx="3089429" cy="423692"/>
            <a:chOff x="3373515" y="2077375"/>
            <a:chExt cx="3089429" cy="42369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91270" y="2086252"/>
              <a:ext cx="0" cy="41481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373515" y="2077375"/>
              <a:ext cx="3089429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6462944" y="2086252"/>
              <a:ext cx="0" cy="40593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3861786" y="2272683"/>
            <a:ext cx="2034345" cy="135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/>
              <a:t>delete</a:t>
            </a:r>
            <a:r>
              <a:rPr lang="zh-CN" altLang="en-US" sz="5400" b="1" dirty="0" smtClean="0"/>
              <a:t>方法</a:t>
            </a:r>
            <a:endParaRPr lang="zh-CN" altLang="en-US" sz="5400" b="1" dirty="0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0137" y="1740022"/>
            <a:ext cx="557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删除指针所指向的空间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003191" y="2719777"/>
            <a:ext cx="7270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*a </a:t>
            </a:r>
            <a:r>
              <a:rPr lang="zh-CN" altLang="en-US" sz="3600" dirty="0"/>
              <a:t>＝</a:t>
            </a:r>
            <a:r>
              <a:rPr lang="en-US" altLang="zh-CN" sz="3600" dirty="0"/>
              <a:t> new </a:t>
            </a:r>
            <a:r>
              <a:rPr lang="en-US" altLang="zh-CN" sz="3600" dirty="0" err="1"/>
              <a:t>int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r>
              <a:rPr lang="en-US" altLang="zh-CN" sz="3600" dirty="0" smtClean="0"/>
              <a:t>delete </a:t>
            </a:r>
            <a:r>
              <a:rPr lang="en-US" altLang="zh-CN" sz="3600" dirty="0"/>
              <a:t>a</a:t>
            </a:r>
            <a:r>
              <a:rPr lang="zh-CN" altLang="en-US" sz="3600" dirty="0"/>
              <a:t>；</a:t>
            </a:r>
            <a:r>
              <a:rPr lang="en-US" altLang="zh-CN" sz="3600" dirty="0"/>
              <a:t> //</a:t>
            </a:r>
            <a:r>
              <a:rPr lang="zh-CN" altLang="en-US" sz="3600" dirty="0"/>
              <a:t>释放单个</a:t>
            </a:r>
            <a:r>
              <a:rPr lang="en-US" altLang="zh-CN" sz="3600" dirty="0" err="1"/>
              <a:t>int</a:t>
            </a:r>
            <a:r>
              <a:rPr lang="zh-CN" altLang="en-US" sz="3600" dirty="0"/>
              <a:t>的空间</a:t>
            </a:r>
          </a:p>
          <a:p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*a </a:t>
            </a:r>
            <a:r>
              <a:rPr lang="zh-CN" altLang="en-US" sz="3600" dirty="0"/>
              <a:t>＝</a:t>
            </a:r>
            <a:r>
              <a:rPr lang="en-US" altLang="zh-CN" sz="3600" dirty="0"/>
              <a:t> new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[5]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r>
              <a:rPr lang="en-US" altLang="zh-CN" sz="3600" dirty="0" smtClean="0"/>
              <a:t>delete </a:t>
            </a:r>
            <a:r>
              <a:rPr lang="en-US" altLang="zh-CN" sz="3600" dirty="0"/>
              <a:t>[] a</a:t>
            </a:r>
            <a:r>
              <a:rPr lang="zh-CN" altLang="en-US" sz="3600" dirty="0"/>
              <a:t>；</a:t>
            </a:r>
            <a:r>
              <a:rPr lang="en-US" altLang="zh-CN" sz="3600" dirty="0"/>
              <a:t> //</a:t>
            </a:r>
            <a:r>
              <a:rPr lang="zh-CN" altLang="en-US" sz="3600" dirty="0"/>
              <a:t>释放</a:t>
            </a:r>
            <a:r>
              <a:rPr lang="en-US" altLang="zh-CN" sz="3600" dirty="0" err="1"/>
              <a:t>int</a:t>
            </a:r>
            <a:r>
              <a:rPr lang="zh-CN" altLang="en-US" sz="3600" dirty="0"/>
              <a:t>数组空间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49404" y="5237824"/>
            <a:ext cx="82029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3"/>
                </a:solidFill>
              </a:rPr>
              <a:t>注意：</a:t>
            </a:r>
            <a:endParaRPr lang="en-US" altLang="zh-CN" sz="3600" dirty="0" smtClean="0">
              <a:solidFill>
                <a:schemeClr val="accent3"/>
              </a:solidFill>
            </a:endParaRPr>
          </a:p>
          <a:p>
            <a:r>
              <a:rPr lang="en-US" altLang="zh-CN" sz="3200" dirty="0" smtClean="0"/>
              <a:t>new </a:t>
            </a:r>
            <a:r>
              <a:rPr lang="zh-CN" altLang="en-US" sz="3200" dirty="0"/>
              <a:t>和 </a:t>
            </a:r>
            <a:r>
              <a:rPr lang="en-US" altLang="zh-CN" sz="3200" dirty="0"/>
              <a:t>delete</a:t>
            </a:r>
            <a:r>
              <a:rPr lang="zh-CN" altLang="en-US" sz="3200" dirty="0"/>
              <a:t>、</a:t>
            </a:r>
            <a:r>
              <a:rPr lang="en-US" altLang="zh-CN" sz="3200" dirty="0"/>
              <a:t>new[] </a:t>
            </a:r>
            <a:r>
              <a:rPr lang="zh-CN" altLang="en-US" sz="3200" dirty="0"/>
              <a:t>和 </a:t>
            </a:r>
            <a:r>
              <a:rPr lang="en-US" altLang="zh-CN" sz="3200" dirty="0"/>
              <a:t>delete[] </a:t>
            </a:r>
            <a:r>
              <a:rPr lang="zh-CN" altLang="en-US" sz="3200" dirty="0"/>
              <a:t>对应使用</a:t>
            </a:r>
          </a:p>
        </p:txBody>
      </p:sp>
    </p:spTree>
    <p:extLst>
      <p:ext uri="{BB962C8B-B14F-4D97-AF65-F5344CB8AC3E}">
        <p14:creationId xmlns:p14="http://schemas.microsoft.com/office/powerpoint/2010/main" val="98996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uiExpand="1" build="p"/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特殊情况：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b="1" dirty="0" smtClean="0">
                <a:solidFill>
                  <a:schemeClr val="accent3"/>
                </a:solidFill>
              </a:rPr>
              <a:t>如果插入与删除都在两端如何处理？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062301" y="2243615"/>
            <a:ext cx="1377950" cy="458788"/>
            <a:chOff x="4283968" y="2780928"/>
            <a:chExt cx="1728192" cy="576064"/>
          </a:xfrm>
        </p:grpSpPr>
        <p:sp>
          <p:nvSpPr>
            <p:cNvPr id="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944367" y="2252492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直接箭头连接符 9"/>
          <p:cNvCxnSpPr/>
          <p:nvPr/>
        </p:nvCxnSpPr>
        <p:spPr>
          <a:xfrm flipV="1">
            <a:off x="3320248" y="2459114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811012" y="2246366"/>
            <a:ext cx="1377950" cy="458788"/>
            <a:chOff x="4283968" y="2780928"/>
            <a:chExt cx="1728192" cy="576064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3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693078" y="2252492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" name="直接箭头连接符 16"/>
          <p:cNvCxnSpPr/>
          <p:nvPr/>
        </p:nvCxnSpPr>
        <p:spPr>
          <a:xfrm flipV="1">
            <a:off x="5265816" y="2475760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132461" y="2459114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7570" y="3091567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235337" y="2500132"/>
            <a:ext cx="772357" cy="612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666907" y="2214441"/>
            <a:ext cx="29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^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767" y="2851082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416067" y="2851082"/>
            <a:ext cx="4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660124" y="3622089"/>
            <a:ext cx="80520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方案一：</a:t>
            </a:r>
            <a:endParaRPr lang="en-US" altLang="zh-CN" sz="2400" b="1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插入与删除时，对端点进行特殊判断，单独处理；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>
                <a:solidFill>
                  <a:schemeClr val="accent3"/>
                </a:solidFill>
              </a:rPr>
              <a:t>方案二：</a:t>
            </a:r>
            <a:endParaRPr lang="en-US" altLang="zh-CN" sz="2400" b="1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在链表两端放两个空端点：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531000" y="5525914"/>
            <a:ext cx="1377950" cy="458788"/>
            <a:chOff x="4283968" y="2780928"/>
            <a:chExt cx="1728192" cy="576064"/>
          </a:xfrm>
        </p:grpSpPr>
        <p:sp>
          <p:nvSpPr>
            <p:cNvPr id="26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7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4413066" y="5534791"/>
            <a:ext cx="1377950" cy="458788"/>
            <a:chOff x="4283968" y="2780928"/>
            <a:chExt cx="1728192" cy="57606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0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直接箭头连接符 30"/>
          <p:cNvCxnSpPr/>
          <p:nvPr/>
        </p:nvCxnSpPr>
        <p:spPr>
          <a:xfrm flipV="1">
            <a:off x="3788947" y="5741413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6279711" y="5528665"/>
            <a:ext cx="1377950" cy="458788"/>
            <a:chOff x="4283968" y="2780928"/>
            <a:chExt cx="1728192" cy="576064"/>
          </a:xfrm>
        </p:grpSpPr>
        <p:sp>
          <p:nvSpPr>
            <p:cNvPr id="33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4" name="直接连接符 33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161777" y="5534791"/>
            <a:ext cx="1377950" cy="458788"/>
            <a:chOff x="4283968" y="2780928"/>
            <a:chExt cx="1728192" cy="576064"/>
          </a:xfrm>
        </p:grpSpPr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7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箭头连接符 37"/>
          <p:cNvCxnSpPr/>
          <p:nvPr/>
        </p:nvCxnSpPr>
        <p:spPr>
          <a:xfrm flipV="1">
            <a:off x="5734515" y="5758059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7601160" y="5741413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743902" y="5551438"/>
            <a:ext cx="1377950" cy="458788"/>
            <a:chOff x="4283968" y="2780928"/>
            <a:chExt cx="1728192" cy="576064"/>
          </a:xfrm>
        </p:grpSpPr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2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3" name="直接箭头连接符 42"/>
          <p:cNvCxnSpPr/>
          <p:nvPr/>
        </p:nvCxnSpPr>
        <p:spPr>
          <a:xfrm flipV="1">
            <a:off x="2001849" y="5766937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42955" y="5573600"/>
            <a:ext cx="88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head</a:t>
            </a:r>
            <a:endParaRPr lang="zh-CN" alt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283762" y="5573600"/>
            <a:ext cx="73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tail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63932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chemeClr val="accent3"/>
                </a:solidFill>
              </a:rPr>
              <a:t>思考：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在一个有序序列中动态添加、删除一个元素的复杂度是多少？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84961" y="2830286"/>
            <a:ext cx="39972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</a:rPr>
              <a:t>添加元素传统做法：</a:t>
            </a:r>
            <a:endParaRPr lang="en-US" altLang="zh-CN" sz="2800" dirty="0" smtClean="0">
              <a:solidFill>
                <a:schemeClr val="accent3"/>
              </a:solidFill>
            </a:endParaRPr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、将所有的元素</a:t>
            </a:r>
            <a:r>
              <a:rPr lang="zh-CN" altLang="en-US" sz="2000" dirty="0" smtClean="0"/>
              <a:t>往后移动</a:t>
            </a:r>
            <a:r>
              <a:rPr lang="zh-CN" altLang="en-US" sz="2000" dirty="0" smtClean="0"/>
              <a:t>一位；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、将元素插入进去；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800" dirty="0">
                <a:solidFill>
                  <a:schemeClr val="accent3"/>
                </a:solidFill>
              </a:rPr>
              <a:t>链表添加元素的做法：</a:t>
            </a:r>
            <a:endParaRPr lang="en-US" altLang="zh-CN" sz="2800" dirty="0">
              <a:solidFill>
                <a:schemeClr val="accent3"/>
              </a:solidFill>
            </a:endParaRPr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、新增加一个元素；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、修改元素的指向；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704114" y="3274423"/>
            <a:ext cx="8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04114" y="3582792"/>
            <a:ext cx="8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04114" y="4558155"/>
            <a:ext cx="8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04114" y="4854247"/>
            <a:ext cx="8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78050" y="5398917"/>
            <a:ext cx="625212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链表优点：</a:t>
            </a:r>
            <a:endParaRPr lang="en-US" altLang="zh-CN" sz="3600" dirty="0" smtClean="0"/>
          </a:p>
          <a:p>
            <a:r>
              <a:rPr lang="zh-CN" altLang="en-US" sz="2400" dirty="0" smtClean="0"/>
              <a:t>插入、删除操作不需要移动元素，节约时间；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3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 smtClean="0">
                <a:solidFill>
                  <a:schemeClr val="accent3"/>
                </a:solidFill>
              </a:rPr>
              <a:t>链表的缺点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8274" y="2029097"/>
            <a:ext cx="5991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3"/>
                </a:solidFill>
              </a:rPr>
              <a:t>链表找第</a:t>
            </a:r>
            <a:r>
              <a:rPr lang="en-US" altLang="zh-CN" sz="3200" dirty="0" smtClean="0">
                <a:solidFill>
                  <a:schemeClr val="accent3"/>
                </a:solidFill>
              </a:rPr>
              <a:t>k</a:t>
            </a:r>
            <a:r>
              <a:rPr lang="zh-CN" altLang="en-US" sz="3200" dirty="0" smtClean="0">
                <a:solidFill>
                  <a:schemeClr val="accent3"/>
                </a:solidFill>
              </a:rPr>
              <a:t>个元素怎么找？</a:t>
            </a:r>
            <a:endParaRPr lang="en-US" altLang="zh-CN" sz="3200" dirty="0" smtClean="0">
              <a:solidFill>
                <a:schemeClr val="accent3"/>
              </a:solidFill>
            </a:endParaRPr>
          </a:p>
          <a:p>
            <a:r>
              <a:rPr lang="zh-CN" altLang="en-US" sz="2400" dirty="0" smtClean="0"/>
              <a:t>从头开始往后数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个元素；</a:t>
            </a:r>
            <a:endParaRPr lang="en-US" altLang="zh-CN" sz="2400" dirty="0" smtClean="0"/>
          </a:p>
          <a:p>
            <a:endParaRPr lang="en-US" altLang="zh-CN" sz="2800" dirty="0">
              <a:solidFill>
                <a:schemeClr val="accent3"/>
              </a:solidFill>
            </a:endParaRPr>
          </a:p>
          <a:p>
            <a:r>
              <a:rPr lang="zh-CN" altLang="en-US" sz="3200" dirty="0">
                <a:solidFill>
                  <a:schemeClr val="accent3"/>
                </a:solidFill>
              </a:rPr>
              <a:t>数组找第</a:t>
            </a:r>
            <a:r>
              <a:rPr lang="en-US" altLang="zh-CN" sz="3200" dirty="0">
                <a:solidFill>
                  <a:schemeClr val="accent3"/>
                </a:solidFill>
              </a:rPr>
              <a:t>k</a:t>
            </a:r>
            <a:r>
              <a:rPr lang="zh-CN" altLang="en-US" sz="3200" dirty="0">
                <a:solidFill>
                  <a:schemeClr val="accent3"/>
                </a:solidFill>
              </a:rPr>
              <a:t>个元素怎么找？</a:t>
            </a:r>
            <a:endParaRPr lang="en-US" altLang="zh-CN" sz="3200" dirty="0">
              <a:solidFill>
                <a:schemeClr val="accent3"/>
              </a:solidFill>
            </a:endParaRPr>
          </a:p>
          <a:p>
            <a:r>
              <a:rPr lang="en-US" altLang="zh-CN" sz="2400" dirty="0" smtClean="0"/>
              <a:t>a[k]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79177" y="2464208"/>
            <a:ext cx="128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479177" y="3612485"/>
            <a:ext cx="128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665136" y="4900923"/>
            <a:ext cx="625212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链表缺点：</a:t>
            </a:r>
            <a:endParaRPr lang="en-US" altLang="zh-CN" sz="3600" dirty="0" smtClean="0"/>
          </a:p>
          <a:p>
            <a:pPr algn="ctr"/>
            <a:r>
              <a:rPr lang="zh-CN" altLang="en-US" sz="2400" dirty="0" smtClean="0"/>
              <a:t>查找比较费时间；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54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何时使用链表？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79862" y="2070658"/>
            <a:ext cx="7306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当插入、删除这样的</a:t>
            </a:r>
            <a:r>
              <a:rPr lang="zh-CN" altLang="en-US" sz="2800" b="1" dirty="0" smtClean="0">
                <a:solidFill>
                  <a:schemeClr val="accent3"/>
                </a:solidFill>
              </a:rPr>
              <a:t>动态操作</a:t>
            </a:r>
            <a:r>
              <a:rPr lang="zh-CN" altLang="en-US" sz="2800" dirty="0" smtClean="0"/>
              <a:t>较多的时候；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不确定空间大小的时候；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当查询这样的</a:t>
            </a:r>
            <a:r>
              <a:rPr lang="zh-CN" altLang="en-US" sz="2800" b="1" dirty="0">
                <a:solidFill>
                  <a:schemeClr val="accent3"/>
                </a:solidFill>
              </a:rPr>
              <a:t>静态操作</a:t>
            </a:r>
            <a:r>
              <a:rPr lang="zh-CN" altLang="en-US" sz="2800" dirty="0" smtClean="0"/>
              <a:t>较多的时候；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432198" y="276315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适合链表</a:t>
            </a:r>
          </a:p>
        </p:txBody>
      </p:sp>
      <p:sp>
        <p:nvSpPr>
          <p:cNvPr id="7" name="矩形 6"/>
          <p:cNvSpPr/>
          <p:nvPr/>
        </p:nvSpPr>
        <p:spPr>
          <a:xfrm>
            <a:off x="6432198" y="387884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考虑链表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9620" y="532761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不适合链表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链表你会了吗？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、回想下链表如何定义；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、回想下链表如何遍历；</a:t>
            </a:r>
            <a:endParaRPr lang="en-US" altLang="zh-CN" sz="4000" dirty="0" smtClean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、回想下链表如何插入元素；</a:t>
            </a:r>
            <a:endParaRPr lang="en-US" altLang="zh-CN" sz="4000" dirty="0" smtClean="0"/>
          </a:p>
          <a:p>
            <a:r>
              <a:rPr lang="en-US" altLang="zh-CN" sz="4000" dirty="0" smtClean="0"/>
              <a:t>4</a:t>
            </a:r>
            <a:r>
              <a:rPr lang="zh-CN" altLang="en-US" sz="4000" dirty="0" smtClean="0"/>
              <a:t>、回想下链表如何删除一个元素；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4824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1500" dirty="0" smtClean="0"/>
              <a:t>end</a:t>
            </a:r>
            <a:endParaRPr lang="zh-CN" altLang="en-US" sz="1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zh-CN" altLang="en-US" sz="6000" b="1" dirty="0" smtClean="0">
                <a:solidFill>
                  <a:schemeClr val="accent3"/>
                </a:solidFill>
              </a:rPr>
              <a:t>双向链表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690031" y="2631527"/>
            <a:ext cx="1377950" cy="458788"/>
            <a:chOff x="4283968" y="2780928"/>
            <a:chExt cx="1728192" cy="576064"/>
          </a:xfrm>
        </p:grpSpPr>
        <p:sp>
          <p:nvSpPr>
            <p:cNvPr id="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572097" y="2640404"/>
            <a:ext cx="1377950" cy="458788"/>
            <a:chOff x="4283968" y="2780928"/>
            <a:chExt cx="1728192" cy="576064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直接箭头连接符 9"/>
          <p:cNvCxnSpPr/>
          <p:nvPr/>
        </p:nvCxnSpPr>
        <p:spPr>
          <a:xfrm flipV="1">
            <a:off x="2947978" y="2759936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438742" y="2634278"/>
            <a:ext cx="1377950" cy="458788"/>
            <a:chOff x="4283968" y="2780928"/>
            <a:chExt cx="1728192" cy="576064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3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320808" y="2640404"/>
            <a:ext cx="1377950" cy="458788"/>
            <a:chOff x="4283968" y="2780928"/>
            <a:chExt cx="1728192" cy="576064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" name="直接箭头连接符 16"/>
          <p:cNvCxnSpPr/>
          <p:nvPr/>
        </p:nvCxnSpPr>
        <p:spPr>
          <a:xfrm flipV="1">
            <a:off x="4893546" y="2776582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760191" y="2759936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904437" y="296108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850005" y="2977731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716650" y="2961085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3539685" y="3796944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</a:t>
            </a:r>
            <a:r>
              <a:rPr lang="en-US" altLang="zh-CN" sz="2400" dirty="0" smtClean="0"/>
              <a:t>next,*pre;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25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zh-CN" altLang="en-US" sz="6000" b="1" dirty="0">
                <a:solidFill>
                  <a:schemeClr val="accent3"/>
                </a:solidFill>
              </a:rPr>
              <a:t>循环</a:t>
            </a:r>
            <a:r>
              <a:rPr lang="zh-CN" altLang="en-US" sz="6000" b="1" dirty="0" smtClean="0">
                <a:solidFill>
                  <a:schemeClr val="accent3"/>
                </a:solidFill>
              </a:rPr>
              <a:t>链表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835799" y="3139765"/>
            <a:ext cx="1377950" cy="458788"/>
            <a:chOff x="4283968" y="2780928"/>
            <a:chExt cx="1728192" cy="576064"/>
          </a:xfrm>
        </p:grpSpPr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5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717865" y="3148642"/>
            <a:ext cx="1377950" cy="458788"/>
            <a:chOff x="4283968" y="2780928"/>
            <a:chExt cx="1728192" cy="576064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8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直接箭头连接符 28"/>
          <p:cNvCxnSpPr/>
          <p:nvPr/>
        </p:nvCxnSpPr>
        <p:spPr>
          <a:xfrm flipV="1">
            <a:off x="4093746" y="3355264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6584510" y="3142516"/>
            <a:ext cx="1377950" cy="458788"/>
            <a:chOff x="4283968" y="2780928"/>
            <a:chExt cx="1728192" cy="576064"/>
          </a:xfrm>
        </p:grpSpPr>
        <p:sp>
          <p:nvSpPr>
            <p:cNvPr id="31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2" name="直接连接符 31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8466576" y="3148642"/>
            <a:ext cx="1377950" cy="458788"/>
            <a:chOff x="4283968" y="2780928"/>
            <a:chExt cx="1728192" cy="576064"/>
          </a:xfrm>
        </p:grpSpPr>
        <p:sp>
          <p:nvSpPr>
            <p:cNvPr id="34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5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直接箭头连接符 35"/>
          <p:cNvCxnSpPr/>
          <p:nvPr/>
        </p:nvCxnSpPr>
        <p:spPr>
          <a:xfrm flipV="1">
            <a:off x="6039314" y="3371910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905959" y="3355264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048701" y="3165289"/>
            <a:ext cx="1377950" cy="458788"/>
            <a:chOff x="4283968" y="2780928"/>
            <a:chExt cx="1728192" cy="576064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0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1" name="直接箭头连接符 40"/>
          <p:cNvCxnSpPr/>
          <p:nvPr/>
        </p:nvCxnSpPr>
        <p:spPr>
          <a:xfrm flipV="1">
            <a:off x="2306648" y="3380788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47754" y="3187451"/>
            <a:ext cx="88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head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588561" y="3187451"/>
            <a:ext cx="73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tail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5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指向运算法</a:t>
            </a:r>
            <a:endParaRPr lang="zh-CN" altLang="en-US" sz="4800" b="1" dirty="0"/>
          </a:p>
        </p:txBody>
      </p:sp>
      <p:sp>
        <p:nvSpPr>
          <p:cNvPr id="10" name="下箭头 9"/>
          <p:cNvSpPr>
            <a:spLocks noChangeArrowheads="1"/>
          </p:cNvSpPr>
          <p:nvPr/>
        </p:nvSpPr>
        <p:spPr bwMode="auto">
          <a:xfrm>
            <a:off x="7115076" y="2588132"/>
            <a:ext cx="491862" cy="936625"/>
          </a:xfrm>
          <a:prstGeom prst="downArrow">
            <a:avLst>
              <a:gd name="adj1" fmla="val 50000"/>
              <a:gd name="adj2" fmla="val 49921"/>
            </a:avLst>
          </a:prstGeom>
          <a:solidFill>
            <a:schemeClr val="accent1"/>
          </a:solidFill>
          <a:ln w="38100" algn="ctr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130109" y="3542834"/>
            <a:ext cx="3089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指向运算符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248931" y="3735834"/>
            <a:ext cx="1584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格式：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114984" y="4922576"/>
            <a:ext cx="4273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+mn-ea"/>
                <a:ea typeface="+mn-ea"/>
              </a:rPr>
              <a:t>指针名</a:t>
            </a:r>
            <a:r>
              <a:rPr lang="en-US" altLang="zh-CN" sz="4000" dirty="0">
                <a:latin typeface="+mn-ea"/>
                <a:ea typeface="+mn-ea"/>
              </a:rPr>
              <a:t>-&gt;</a:t>
            </a:r>
            <a:r>
              <a:rPr lang="zh-CN" altLang="en-US" sz="4000" dirty="0">
                <a:latin typeface="+mn-ea"/>
                <a:ea typeface="+mn-ea"/>
              </a:rPr>
              <a:t>成员名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960747" y="1799364"/>
            <a:ext cx="1574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err="1" smtClean="0"/>
              <a:t>a.sum</a:t>
            </a:r>
            <a:endParaRPr lang="zh-CN" altLang="en-US" sz="3600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3626829" y="1871662"/>
            <a:ext cx="86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==</a:t>
            </a:r>
            <a:endParaRPr lang="zh-CN" altLang="en-US" sz="320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317392" y="1809749"/>
            <a:ext cx="20462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(*p</a:t>
            </a:r>
            <a:r>
              <a:rPr lang="en-US" altLang="zh-CN" sz="3600" dirty="0" smtClean="0"/>
              <a:t>).sum</a:t>
            </a:r>
            <a:endParaRPr lang="zh-CN" altLang="en-US" sz="3600" dirty="0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104917" y="1871662"/>
            <a:ext cx="865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==</a:t>
            </a:r>
            <a:endParaRPr lang="zh-CN" altLang="en-US" sz="3200"/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795479" y="1809749"/>
            <a:ext cx="2046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p-</a:t>
            </a:r>
            <a:r>
              <a:rPr lang="en-US" altLang="zh-CN" sz="3600" dirty="0" smtClean="0"/>
              <a:t>&gt;sum</a:t>
            </a:r>
            <a:endParaRPr lang="zh-CN" altLang="en-US" sz="36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34920" y="1910209"/>
            <a:ext cx="446610" cy="545871"/>
          </a:xfrm>
          <a:prstGeom prst="rect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zh-CN" altLang="en-US" sz="6000" b="1" dirty="0">
                <a:solidFill>
                  <a:schemeClr val="accent3"/>
                </a:solidFill>
              </a:rPr>
              <a:t>循环</a:t>
            </a:r>
            <a:r>
              <a:rPr lang="zh-CN" altLang="en-US" sz="6000" b="1" dirty="0" smtClean="0">
                <a:solidFill>
                  <a:schemeClr val="accent3"/>
                </a:solidFill>
              </a:rPr>
              <a:t>链表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835799" y="3139765"/>
            <a:ext cx="1377950" cy="458788"/>
            <a:chOff x="4283968" y="2780928"/>
            <a:chExt cx="1728192" cy="576064"/>
          </a:xfrm>
        </p:grpSpPr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5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717865" y="3148642"/>
            <a:ext cx="1377950" cy="458788"/>
            <a:chOff x="4283968" y="2780928"/>
            <a:chExt cx="1728192" cy="576064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8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直接箭头连接符 28"/>
          <p:cNvCxnSpPr/>
          <p:nvPr/>
        </p:nvCxnSpPr>
        <p:spPr>
          <a:xfrm flipV="1">
            <a:off x="4093746" y="3355264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6584510" y="3142516"/>
            <a:ext cx="1377950" cy="458788"/>
            <a:chOff x="4283968" y="2780928"/>
            <a:chExt cx="1728192" cy="576064"/>
          </a:xfrm>
        </p:grpSpPr>
        <p:sp>
          <p:nvSpPr>
            <p:cNvPr id="31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2" name="直接连接符 31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直接箭头连接符 35"/>
          <p:cNvCxnSpPr/>
          <p:nvPr/>
        </p:nvCxnSpPr>
        <p:spPr>
          <a:xfrm flipV="1">
            <a:off x="6039314" y="3371910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048701" y="3165289"/>
            <a:ext cx="1377950" cy="458788"/>
            <a:chOff x="4283968" y="2780928"/>
            <a:chExt cx="1728192" cy="576064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0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1" name="直接箭头连接符 40"/>
          <p:cNvCxnSpPr/>
          <p:nvPr/>
        </p:nvCxnSpPr>
        <p:spPr>
          <a:xfrm flipV="1">
            <a:off x="2306648" y="3380788"/>
            <a:ext cx="514905" cy="88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47754" y="3187451"/>
            <a:ext cx="88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head</a:t>
            </a:r>
            <a:endParaRPr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737676" y="3394683"/>
            <a:ext cx="6012953" cy="795113"/>
            <a:chOff x="1737676" y="3394683"/>
            <a:chExt cx="6012953" cy="795113"/>
          </a:xfrm>
        </p:grpSpPr>
        <p:cxnSp>
          <p:nvCxnSpPr>
            <p:cNvPr id="44" name="直接箭头连接符 43"/>
            <p:cNvCxnSpPr/>
            <p:nvPr/>
          </p:nvCxnSpPr>
          <p:spPr>
            <a:xfrm rot="16200000" flipV="1">
              <a:off x="1484662" y="3891388"/>
              <a:ext cx="514905" cy="887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50629" y="3394683"/>
              <a:ext cx="0" cy="7767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737676" y="4189796"/>
              <a:ext cx="6004244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0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14544" y="183823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err="1"/>
              <a:t>struct</a:t>
            </a:r>
            <a:r>
              <a:rPr lang="en-US" altLang="zh-CN" sz="3600" dirty="0"/>
              <a:t> node{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data;</a:t>
            </a:r>
          </a:p>
          <a:p>
            <a:r>
              <a:rPr lang="en-US" altLang="zh-CN" sz="3600" dirty="0" smtClean="0"/>
              <a:t>    node </a:t>
            </a:r>
            <a:r>
              <a:rPr lang="en-US" altLang="zh-CN" sz="3600" dirty="0"/>
              <a:t>*next;</a:t>
            </a:r>
          </a:p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92381" y="2992346"/>
            <a:ext cx="1303075" cy="622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62795" y="1838233"/>
            <a:ext cx="1244123" cy="622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 rot="17917762">
            <a:off x="5247733" y="3002989"/>
            <a:ext cx="801121" cy="1244848"/>
          </a:xfrm>
          <a:prstGeom prst="downArrow">
            <a:avLst>
              <a:gd name="adj1" fmla="val 50000"/>
              <a:gd name="adj2" fmla="val 50043"/>
            </a:avLst>
          </a:prstGeom>
          <a:solidFill>
            <a:schemeClr val="accent1"/>
          </a:solidFill>
          <a:ln w="38100" algn="ctr">
            <a:noFill/>
            <a:round/>
            <a:headEnd/>
            <a:tailEnd type="stealth" w="med" len="me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162252" y="3813267"/>
            <a:ext cx="28840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latin typeface="+mn-ea"/>
                <a:ea typeface="+mn-ea"/>
              </a:rPr>
              <a:t>自引用结构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14544" y="4804490"/>
            <a:ext cx="533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3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/>
              <a:t>只能定义自身类型的指针。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075675" y="436537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accent2"/>
                </a:solidFill>
              </a:rPr>
              <a:t>（定义</a:t>
            </a:r>
            <a:r>
              <a:rPr lang="zh-CN" altLang="en-US" sz="3200" dirty="0">
                <a:solidFill>
                  <a:schemeClr val="accent2"/>
                </a:solidFill>
              </a:rPr>
              <a:t>的</a:t>
            </a:r>
            <a:r>
              <a:rPr lang="zh-CN" altLang="en-US" sz="3200" dirty="0" smtClean="0">
                <a:solidFill>
                  <a:schemeClr val="accent2"/>
                </a:solidFill>
              </a:rPr>
              <a:t>递归）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看一种神奇的结构体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628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06334" y="485715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906334" y="2400275"/>
            <a:ext cx="3920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=&amp;b;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=&amp;c;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=&amp;d;</a:t>
            </a:r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05353" y="5652641"/>
            <a:ext cx="1377950" cy="458788"/>
            <a:chOff x="4283968" y="2780928"/>
            <a:chExt cx="1728192" cy="576064"/>
          </a:xfrm>
        </p:grpSpPr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8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256378" y="5657404"/>
            <a:ext cx="1377950" cy="458787"/>
            <a:chOff x="4283968" y="2780928"/>
            <a:chExt cx="1728192" cy="576064"/>
          </a:xfrm>
        </p:grpSpPr>
        <p:sp>
          <p:nvSpPr>
            <p:cNvPr id="10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1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077241" y="5652641"/>
            <a:ext cx="1377950" cy="458788"/>
            <a:chOff x="4283968" y="2780928"/>
            <a:chExt cx="1728192" cy="576064"/>
          </a:xfrm>
        </p:grpSpPr>
        <p:sp>
          <p:nvSpPr>
            <p:cNvPr id="13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939378" y="5657404"/>
            <a:ext cx="1377950" cy="458787"/>
            <a:chOff x="4283968" y="2780928"/>
            <a:chExt cx="1728192" cy="576064"/>
          </a:xfrm>
        </p:grpSpPr>
        <p:sp>
          <p:nvSpPr>
            <p:cNvPr id="16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7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2556291" y="5882829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4377153" y="5882829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6239291" y="590664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1722853" y="6124129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13800" b="1" dirty="0" smtClean="0"/>
              <a:t>链表</a:t>
            </a:r>
            <a:endParaRPr lang="zh-CN" altLang="en-US" sz="13800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06334" y="485715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906334" y="2400275"/>
            <a:ext cx="3920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=&amp;b;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=&amp;c;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=&amp;d;</a:t>
            </a:r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05353" y="5652641"/>
            <a:ext cx="1377950" cy="458788"/>
            <a:chOff x="4283968" y="2780928"/>
            <a:chExt cx="1728192" cy="576064"/>
          </a:xfrm>
        </p:grpSpPr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8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256378" y="5657404"/>
            <a:ext cx="1377950" cy="458787"/>
            <a:chOff x="4283968" y="2780928"/>
            <a:chExt cx="1728192" cy="576064"/>
          </a:xfrm>
        </p:grpSpPr>
        <p:sp>
          <p:nvSpPr>
            <p:cNvPr id="10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1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077241" y="5652641"/>
            <a:ext cx="1377950" cy="458788"/>
            <a:chOff x="4283968" y="2780928"/>
            <a:chExt cx="1728192" cy="576064"/>
          </a:xfrm>
        </p:grpSpPr>
        <p:sp>
          <p:nvSpPr>
            <p:cNvPr id="13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939378" y="5657404"/>
            <a:ext cx="1377950" cy="458787"/>
            <a:chOff x="4283968" y="2780928"/>
            <a:chExt cx="1728192" cy="576064"/>
          </a:xfrm>
        </p:grpSpPr>
        <p:sp>
          <p:nvSpPr>
            <p:cNvPr id="16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7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2556291" y="5882829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4377153" y="5882829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6239291" y="590664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1722853" y="6124129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链表初始</a:t>
            </a:r>
            <a:endParaRPr lang="zh-CN" altLang="en-US" sz="4800" b="1" dirty="0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17023" y="1770380"/>
            <a:ext cx="322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</a:t>
            </a:r>
          </a:p>
          <a:p>
            <a:r>
              <a:rPr lang="en-US" altLang="zh-CN" sz="2400" dirty="0" smtClean="0"/>
              <a:t>    node  </a:t>
            </a:r>
            <a:r>
              <a:rPr lang="en-US" altLang="zh-CN" sz="2400" dirty="0"/>
              <a:t>*next;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871617" y="1643489"/>
            <a:ext cx="47323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 smtClean="0"/>
              <a:t>      node 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a.next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b;a.data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b.next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c;b.data</a:t>
            </a:r>
            <a:r>
              <a:rPr lang="en-US" altLang="zh-CN" sz="2400" dirty="0"/>
              <a:t>=2;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c.next</a:t>
            </a:r>
            <a:r>
              <a:rPr lang="en-US" altLang="zh-CN" sz="2400" dirty="0"/>
              <a:t>=&amp;</a:t>
            </a:r>
            <a:r>
              <a:rPr lang="en-US" altLang="zh-CN" sz="2400" dirty="0" err="1"/>
              <a:t>d;c.data</a:t>
            </a:r>
            <a:r>
              <a:rPr lang="en-US" altLang="zh-CN" sz="2400" dirty="0"/>
              <a:t>=3;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d.data</a:t>
            </a:r>
            <a:r>
              <a:rPr lang="en-US" altLang="zh-CN" sz="2400" dirty="0"/>
              <a:t>=4;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6" name="组合 13"/>
          <p:cNvGrpSpPr>
            <a:grpSpLocks/>
          </p:cNvGrpSpPr>
          <p:nvPr/>
        </p:nvGrpSpPr>
        <p:grpSpPr bwMode="auto">
          <a:xfrm>
            <a:off x="2044545" y="6007743"/>
            <a:ext cx="1377950" cy="458788"/>
            <a:chOff x="4283968" y="2780928"/>
            <a:chExt cx="1728192" cy="576064"/>
          </a:xfrm>
        </p:grpSpPr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8" name="直接连接符 1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3895570" y="6012506"/>
            <a:ext cx="1377950" cy="458787"/>
            <a:chOff x="4283968" y="2780928"/>
            <a:chExt cx="1728192" cy="576064"/>
          </a:xfrm>
        </p:grpSpPr>
        <p:sp>
          <p:nvSpPr>
            <p:cNvPr id="10" name="矩形 15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1" name="直接连接符 16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7"/>
          <p:cNvGrpSpPr>
            <a:grpSpLocks/>
          </p:cNvGrpSpPr>
          <p:nvPr/>
        </p:nvGrpSpPr>
        <p:grpSpPr bwMode="auto">
          <a:xfrm>
            <a:off x="5716433" y="6007743"/>
            <a:ext cx="1377950" cy="458788"/>
            <a:chOff x="4283968" y="2780928"/>
            <a:chExt cx="1728192" cy="576064"/>
          </a:xfrm>
        </p:grpSpPr>
        <p:sp>
          <p:nvSpPr>
            <p:cNvPr id="13" name="矩形 18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7578570" y="6012506"/>
            <a:ext cx="1377950" cy="458787"/>
            <a:chOff x="4283968" y="2780928"/>
            <a:chExt cx="1728192" cy="576064"/>
          </a:xfrm>
        </p:grpSpPr>
        <p:sp>
          <p:nvSpPr>
            <p:cNvPr id="16" name="矩形 21"/>
            <p:cNvSpPr>
              <a:spLocks noChangeArrowheads="1"/>
            </p:cNvSpPr>
            <p:nvPr/>
          </p:nvSpPr>
          <p:spPr bwMode="auto">
            <a:xfrm>
              <a:off x="4283968" y="2780928"/>
              <a:ext cx="1728192" cy="576064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7" name="直接连接符 22"/>
            <p:cNvCxnSpPr>
              <a:cxnSpLocks noChangeShapeType="1"/>
            </p:cNvCxnSpPr>
            <p:nvPr/>
          </p:nvCxnSpPr>
          <p:spPr bwMode="auto">
            <a:xfrm>
              <a:off x="5508103" y="2780928"/>
              <a:ext cx="0" cy="576064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" name="直接箭头连接符 24"/>
          <p:cNvCxnSpPr>
            <a:cxnSpLocks noChangeShapeType="1"/>
          </p:cNvCxnSpPr>
          <p:nvPr/>
        </p:nvCxnSpPr>
        <p:spPr bwMode="auto">
          <a:xfrm>
            <a:off x="3195483" y="6237931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27"/>
          <p:cNvCxnSpPr>
            <a:cxnSpLocks noChangeShapeType="1"/>
          </p:cNvCxnSpPr>
          <p:nvPr/>
        </p:nvCxnSpPr>
        <p:spPr bwMode="auto">
          <a:xfrm>
            <a:off x="5016345" y="6237931"/>
            <a:ext cx="70008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28"/>
          <p:cNvCxnSpPr>
            <a:cxnSpLocks noChangeShapeType="1"/>
          </p:cNvCxnSpPr>
          <p:nvPr/>
        </p:nvCxnSpPr>
        <p:spPr bwMode="auto">
          <a:xfrm>
            <a:off x="6878483" y="626174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2362045" y="6479231"/>
            <a:ext cx="619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                          b                            c                            d</a:t>
            </a:r>
            <a:endParaRPr lang="zh-CN" altLang="en-US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23620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4201958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605139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7937345" y="6074418"/>
            <a:ext cx="37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398323" y="3812798"/>
            <a:ext cx="1846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node </a:t>
            </a:r>
            <a:r>
              <a:rPr lang="en-US" altLang="zh-CN" sz="2400" dirty="0"/>
              <a:t>*head;</a:t>
            </a:r>
          </a:p>
          <a:p>
            <a:r>
              <a:rPr lang="en-US" altLang="zh-CN" sz="2400" dirty="0"/>
              <a:t>head=&amp;a;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1657" y="5941068"/>
            <a:ext cx="871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1344458" y="6166493"/>
            <a:ext cx="70008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892020" y="3995260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head-&gt;data</a:t>
            </a:r>
            <a:endParaRPr lang="zh-CN" altLang="en-US" sz="2800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1684183" y="469693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chemeClr val="accent2"/>
                </a:solidFill>
                <a:latin typeface="+mn-ea"/>
                <a:ea typeface="+mn-ea"/>
              </a:rPr>
              <a:t>值为多少？</a:t>
            </a:r>
          </a:p>
        </p:txBody>
      </p:sp>
    </p:spTree>
    <p:extLst>
      <p:ext uri="{BB962C8B-B14F-4D97-AF65-F5344CB8AC3E}">
        <p14:creationId xmlns:p14="http://schemas.microsoft.com/office/powerpoint/2010/main" val="42165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1933</TotalTime>
  <Words>1451</Words>
  <Application>Microsoft Office PowerPoint</Application>
  <PresentationFormat>宽屏</PresentationFormat>
  <Paragraphs>447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方正姚体</vt:lpstr>
      <vt:lpstr>黑体</vt:lpstr>
      <vt:lpstr>华文新魏</vt:lpstr>
      <vt:lpstr>宋体</vt:lpstr>
      <vt:lpstr>微软雅黑</vt:lpstr>
      <vt:lpstr>Arial</vt:lpstr>
      <vt:lpstr>Trebuchet MS</vt:lpstr>
      <vt:lpstr>Wingdings 3</vt:lpstr>
      <vt:lpstr>平面</vt:lpstr>
      <vt:lpstr>回忆：上节课的学习我们学习了什么？</vt:lpstr>
      <vt:lpstr>问题：</vt:lpstr>
      <vt:lpstr>问题：</vt:lpstr>
      <vt:lpstr>指向运算法</vt:lpstr>
      <vt:lpstr>看一种神奇的结构体</vt:lpstr>
      <vt:lpstr>PowerPoint 演示文稿</vt:lpstr>
      <vt:lpstr>链表</vt:lpstr>
      <vt:lpstr>PowerPoint 演示文稿</vt:lpstr>
      <vt:lpstr>链表初始</vt:lpstr>
      <vt:lpstr>链表初始</vt:lpstr>
      <vt:lpstr>链表初始</vt:lpstr>
      <vt:lpstr>链表初始</vt:lpstr>
      <vt:lpstr>new 方法</vt:lpstr>
      <vt:lpstr>new 方法</vt:lpstr>
      <vt:lpstr>new 方法</vt:lpstr>
      <vt:lpstr>链表初始</vt:lpstr>
      <vt:lpstr>问题：</vt:lpstr>
      <vt:lpstr>实现：</vt:lpstr>
      <vt:lpstr>实现：</vt:lpstr>
      <vt:lpstr>实现：</vt:lpstr>
      <vt:lpstr>实现：</vt:lpstr>
      <vt:lpstr>实现：</vt:lpstr>
      <vt:lpstr>实现：</vt:lpstr>
      <vt:lpstr>实现：读入</vt:lpstr>
      <vt:lpstr>实现：输出</vt:lpstr>
      <vt:lpstr>实现：遍历</vt:lpstr>
      <vt:lpstr>实现：插入元素</vt:lpstr>
      <vt:lpstr>实现：插入元素</vt:lpstr>
      <vt:lpstr>实现：删除一个元素</vt:lpstr>
      <vt:lpstr>实现：删除一个元素</vt:lpstr>
      <vt:lpstr>delete方法</vt:lpstr>
      <vt:lpstr>特殊情况：    如果插入与删除都在两端如何处理？</vt:lpstr>
      <vt:lpstr>思考：  在一个有序序列中动态添加、删除一个元素的复杂度是多少？</vt:lpstr>
      <vt:lpstr>链表的缺点呢？</vt:lpstr>
      <vt:lpstr>何时使用链表？</vt:lpstr>
      <vt:lpstr>链表你会了吗？</vt:lpstr>
      <vt:lpstr>end</vt:lpstr>
      <vt:lpstr>扩展：双向链表</vt:lpstr>
      <vt:lpstr>扩展：循环链表</vt:lpstr>
      <vt:lpstr>扩展：循环链表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神奇的偷懒技巧STL</dc:title>
  <dc:creator>潘玉斌</dc:creator>
  <cp:lastModifiedBy>潘玉斌</cp:lastModifiedBy>
  <cp:revision>52</cp:revision>
  <dcterms:created xsi:type="dcterms:W3CDTF">2016-02-29T08:25:40Z</dcterms:created>
  <dcterms:modified xsi:type="dcterms:W3CDTF">2016-03-05T01:34:58Z</dcterms:modified>
</cp:coreProperties>
</file>