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43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4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0554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67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4523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9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37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05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19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31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51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01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40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14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08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45825-99DC-4D6B-B8D9-AE17E3B4FABC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2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800" b="1" dirty="0" smtClean="0"/>
              <a:t>链表</a:t>
            </a:r>
            <a:r>
              <a:rPr lang="en-US" altLang="zh-CN" sz="8800" b="1" dirty="0" smtClean="0"/>
              <a:t>plus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085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实践一下</a:t>
            </a:r>
            <a:endParaRPr lang="zh-CN" altLang="en-US" sz="4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06381"/>
              </p:ext>
            </p:extLst>
          </p:nvPr>
        </p:nvGraphicFramePr>
        <p:xfrm>
          <a:off x="2319383" y="2601735"/>
          <a:ext cx="5892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3927"/>
              </p:ext>
            </p:extLst>
          </p:nvPr>
        </p:nvGraphicFramePr>
        <p:xfrm>
          <a:off x="3120572" y="2601735"/>
          <a:ext cx="5892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39802"/>
              </p:ext>
            </p:extLst>
          </p:nvPr>
        </p:nvGraphicFramePr>
        <p:xfrm>
          <a:off x="1631411" y="2610444"/>
          <a:ext cx="5892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480454" y="2152031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下标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55517" y="2152031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30580" y="2143322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701997" y="1455998"/>
            <a:ext cx="460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A-&gt;B-&gt;C-&gt;D-&gt;E-&gt;F-&gt;G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4188823" y="2371588"/>
            <a:ext cx="621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要在</a:t>
            </a:r>
            <a:r>
              <a:rPr lang="en-US" altLang="zh-CN" sz="3600" dirty="0" smtClean="0"/>
              <a:t>B</a:t>
            </a:r>
            <a:r>
              <a:rPr lang="zh-CN" altLang="en-US" sz="3600" dirty="0" smtClean="0"/>
              <a:t>与</a:t>
            </a:r>
            <a:r>
              <a:rPr lang="en-US" altLang="zh-CN" sz="3600" dirty="0" smtClean="0"/>
              <a:t>C</a:t>
            </a:r>
            <a:r>
              <a:rPr lang="zh-CN" altLang="en-US" sz="3600" dirty="0" smtClean="0"/>
              <a:t>之间</a:t>
            </a:r>
            <a:r>
              <a:rPr lang="zh-CN" altLang="en-US" sz="3600" dirty="0" smtClean="0">
                <a:solidFill>
                  <a:schemeClr val="accent3"/>
                </a:solidFill>
              </a:rPr>
              <a:t>添加</a:t>
            </a:r>
            <a:r>
              <a:rPr lang="zh-CN" altLang="en-US" sz="3600" dirty="0" smtClean="0"/>
              <a:t>一个元素</a:t>
            </a:r>
            <a:r>
              <a:rPr lang="en-US" altLang="zh-CN" sz="3600" dirty="0" smtClean="0"/>
              <a:t>H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701997" y="3196045"/>
            <a:ext cx="35217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4"/>
                </a:solidFill>
              </a:rPr>
              <a:t>操作流程：</a:t>
            </a:r>
            <a:endParaRPr lang="en-US" altLang="zh-CN" sz="32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、新建一个元素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、让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的下一个指向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、让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的下一个指向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；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701997" y="4336875"/>
            <a:ext cx="2995749" cy="4963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7805698" y="4328142"/>
            <a:ext cx="836023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03163" y="5142225"/>
            <a:ext cx="121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cur=7</a:t>
            </a:r>
            <a:endParaRPr lang="zh-CN" altLang="en-US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206134" y="5826035"/>
            <a:ext cx="287382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需要有一个变量</a:t>
            </a:r>
            <a:r>
              <a:rPr lang="en-US" altLang="zh-CN" sz="2000" dirty="0" smtClean="0"/>
              <a:t>cur</a:t>
            </a:r>
            <a:r>
              <a:rPr lang="zh-CN" altLang="en-US" sz="2000" dirty="0" smtClean="0"/>
              <a:t>记录第一个空闲的位置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819343" y="3625777"/>
            <a:ext cx="3033023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data[cur] = ‘H’;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next[cur]=next[p];</a:t>
            </a:r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8435790" y="2979446"/>
            <a:ext cx="235413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假设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的位置为</a:t>
            </a:r>
            <a:r>
              <a:rPr lang="en-US" altLang="zh-CN" sz="2000" dirty="0" smtClean="0"/>
              <a:t>p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276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实践一下</a:t>
            </a:r>
            <a:endParaRPr lang="zh-CN" altLang="en-US" sz="4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06381"/>
              </p:ext>
            </p:extLst>
          </p:nvPr>
        </p:nvGraphicFramePr>
        <p:xfrm>
          <a:off x="2319383" y="2601735"/>
          <a:ext cx="5892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3927"/>
              </p:ext>
            </p:extLst>
          </p:nvPr>
        </p:nvGraphicFramePr>
        <p:xfrm>
          <a:off x="3120572" y="2601735"/>
          <a:ext cx="5892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39802"/>
              </p:ext>
            </p:extLst>
          </p:nvPr>
        </p:nvGraphicFramePr>
        <p:xfrm>
          <a:off x="1631411" y="2610444"/>
          <a:ext cx="5892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480454" y="2152031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下标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55517" y="2152031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30580" y="2143322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701997" y="1455998"/>
            <a:ext cx="460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A-&gt;B-&gt;C-&gt;D-&gt;E-&gt;F-&gt;G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4188823" y="2371588"/>
            <a:ext cx="621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要在</a:t>
            </a:r>
            <a:r>
              <a:rPr lang="en-US" altLang="zh-CN" sz="3600" dirty="0" smtClean="0"/>
              <a:t>B</a:t>
            </a:r>
            <a:r>
              <a:rPr lang="zh-CN" altLang="en-US" sz="3600" dirty="0" smtClean="0"/>
              <a:t>与</a:t>
            </a:r>
            <a:r>
              <a:rPr lang="en-US" altLang="zh-CN" sz="3600" dirty="0" smtClean="0"/>
              <a:t>C</a:t>
            </a:r>
            <a:r>
              <a:rPr lang="zh-CN" altLang="en-US" sz="3600" dirty="0" smtClean="0"/>
              <a:t>之间</a:t>
            </a:r>
            <a:r>
              <a:rPr lang="zh-CN" altLang="en-US" sz="3600" dirty="0" smtClean="0">
                <a:solidFill>
                  <a:schemeClr val="accent3"/>
                </a:solidFill>
              </a:rPr>
              <a:t>添加</a:t>
            </a:r>
            <a:r>
              <a:rPr lang="zh-CN" altLang="en-US" sz="3600" dirty="0" smtClean="0"/>
              <a:t>一个元素</a:t>
            </a:r>
            <a:r>
              <a:rPr lang="en-US" altLang="zh-CN" sz="3600" dirty="0" smtClean="0"/>
              <a:t>H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701997" y="3196045"/>
            <a:ext cx="35217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4"/>
                </a:solidFill>
              </a:rPr>
              <a:t>操作流程：</a:t>
            </a:r>
            <a:endParaRPr lang="en-US" altLang="zh-CN" sz="32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、新建一个元素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、让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的下一个指向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、让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的下一个指向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；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780377" y="4929053"/>
            <a:ext cx="2995749" cy="4963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7884078" y="4920320"/>
            <a:ext cx="836023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03163" y="5142225"/>
            <a:ext cx="121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cur=7</a:t>
            </a:r>
            <a:endParaRPr lang="zh-CN" altLang="en-US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206134" y="5826035"/>
            <a:ext cx="287382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需要有一个变量</a:t>
            </a:r>
            <a:r>
              <a:rPr lang="en-US" altLang="zh-CN" sz="2000" dirty="0" smtClean="0"/>
              <a:t>cur</a:t>
            </a:r>
            <a:r>
              <a:rPr lang="zh-CN" altLang="en-US" sz="2000" dirty="0" smtClean="0"/>
              <a:t>记录第一个空闲的位置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819343" y="3625777"/>
            <a:ext cx="3033023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data[cur] = ‘H’;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next[cur]=next[p];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n</a:t>
            </a:r>
            <a:r>
              <a:rPr lang="en-US" altLang="zh-CN" sz="2400" dirty="0"/>
              <a:t>ext[p]=cur;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4"/>
                </a:solidFill>
              </a:rPr>
              <a:t>c</a:t>
            </a:r>
            <a:r>
              <a:rPr lang="en-US" altLang="zh-CN" sz="2400" dirty="0">
                <a:solidFill>
                  <a:schemeClr val="accent4"/>
                </a:solidFill>
              </a:rPr>
              <a:t>ur</a:t>
            </a:r>
            <a:r>
              <a:rPr lang="en-US" altLang="zh-CN" sz="2400" dirty="0" smtClean="0">
                <a:solidFill>
                  <a:schemeClr val="accent4"/>
                </a:solidFill>
              </a:rPr>
              <a:t>++;</a:t>
            </a:r>
            <a:endParaRPr lang="en-US" altLang="zh-CN" dirty="0" smtClean="0">
              <a:solidFill>
                <a:schemeClr val="accent4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35790" y="2979446"/>
            <a:ext cx="235413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假设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的位置为</a:t>
            </a:r>
            <a:r>
              <a:rPr lang="en-US" altLang="zh-CN" sz="2000" dirty="0" smtClean="0"/>
              <a:t>p</a:t>
            </a:r>
            <a:endParaRPr lang="zh-CN" altLang="en-US" sz="2000" dirty="0"/>
          </a:p>
        </p:txBody>
      </p:sp>
      <p:sp>
        <p:nvSpPr>
          <p:cNvPr id="14" name="矩形标注 13"/>
          <p:cNvSpPr/>
          <p:nvPr/>
        </p:nvSpPr>
        <p:spPr>
          <a:xfrm>
            <a:off x="7603992" y="6076470"/>
            <a:ext cx="2008864" cy="707886"/>
          </a:xfrm>
          <a:prstGeom prst="wedgeRectCallout">
            <a:avLst>
              <a:gd name="adj1" fmla="val 26572"/>
              <a:gd name="adj2" fmla="val -8596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空闲位置一定要往后移动一位</a:t>
            </a:r>
            <a:endParaRPr lang="zh-CN" altLang="en-US" sz="2000" dirty="0"/>
          </a:p>
        </p:txBody>
      </p:sp>
      <p:sp>
        <p:nvSpPr>
          <p:cNvPr id="20" name="矩形标注 19"/>
          <p:cNvSpPr/>
          <p:nvPr/>
        </p:nvSpPr>
        <p:spPr>
          <a:xfrm>
            <a:off x="5336295" y="6076470"/>
            <a:ext cx="2008864" cy="707886"/>
          </a:xfrm>
          <a:prstGeom prst="wedgeRectCallout">
            <a:avLst>
              <a:gd name="adj1" fmla="val 62368"/>
              <a:gd name="adj2" fmla="val -395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并且一定要在</a:t>
            </a:r>
            <a:endParaRPr lang="en-US" altLang="zh-CN" sz="2000" dirty="0" smtClean="0"/>
          </a:p>
          <a:p>
            <a:pPr algn="ctr"/>
            <a:r>
              <a:rPr lang="zh-CN" altLang="en-US" sz="2800" dirty="0" smtClean="0"/>
              <a:t>最后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09380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实践一下</a:t>
            </a:r>
            <a:endParaRPr lang="zh-CN" altLang="en-US" sz="4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06381"/>
              </p:ext>
            </p:extLst>
          </p:nvPr>
        </p:nvGraphicFramePr>
        <p:xfrm>
          <a:off x="2319383" y="2601735"/>
          <a:ext cx="5892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3927"/>
              </p:ext>
            </p:extLst>
          </p:nvPr>
        </p:nvGraphicFramePr>
        <p:xfrm>
          <a:off x="3120572" y="2601735"/>
          <a:ext cx="5892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39802"/>
              </p:ext>
            </p:extLst>
          </p:nvPr>
        </p:nvGraphicFramePr>
        <p:xfrm>
          <a:off x="1631411" y="2610444"/>
          <a:ext cx="5892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480454" y="2152031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下标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55517" y="2152031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30580" y="2143322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701997" y="1455998"/>
            <a:ext cx="460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A-&gt;B-&gt;C-&gt;D-&gt;E-&gt;F-&gt;G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03163" y="5142225"/>
            <a:ext cx="121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cur=7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310743" y="2259753"/>
            <a:ext cx="597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3"/>
                </a:solidFill>
              </a:rPr>
              <a:t>删除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后面的一个元素（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的位置为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268686" y="3108960"/>
            <a:ext cx="40053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4"/>
                </a:solidFill>
              </a:rPr>
              <a:t>操作方法：</a:t>
            </a:r>
            <a:endParaRPr lang="en-US" altLang="zh-CN" sz="3600" dirty="0" smtClean="0">
              <a:solidFill>
                <a:schemeClr val="accent4"/>
              </a:solidFill>
            </a:endParaRPr>
          </a:p>
          <a:p>
            <a:r>
              <a:rPr lang="zh-CN" altLang="en-US" sz="2800" dirty="0" smtClean="0"/>
              <a:t>将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的下一个指向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的下一个的下一个</a:t>
            </a:r>
            <a:endParaRPr lang="zh-CN" altLang="en-US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416099" y="4712219"/>
            <a:ext cx="3892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next[p] = next [ next[p] ];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4675871" y="5271275"/>
            <a:ext cx="4606834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Tips:</a:t>
            </a:r>
          </a:p>
          <a:p>
            <a:r>
              <a:rPr lang="zh-CN" altLang="en-US" dirty="0" smtClean="0"/>
              <a:t>注意，这种方法，让删除了的元素空间不能再利用，浪费空间，但编程复杂度较低；</a:t>
            </a:r>
            <a:endParaRPr lang="en-US" altLang="zh-CN" dirty="0" smtClean="0"/>
          </a:p>
          <a:p>
            <a:r>
              <a:rPr lang="zh-CN" altLang="en-US" dirty="0" smtClean="0"/>
              <a:t>有可重复利用的方法，同学们可先思考，再百度。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13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 build="p"/>
      <p:bldP spid="21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实践一下</a:t>
            </a:r>
            <a:endParaRPr lang="zh-CN" altLang="en-US" sz="4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06381"/>
              </p:ext>
            </p:extLst>
          </p:nvPr>
        </p:nvGraphicFramePr>
        <p:xfrm>
          <a:off x="2319383" y="2601735"/>
          <a:ext cx="5892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3927"/>
              </p:ext>
            </p:extLst>
          </p:nvPr>
        </p:nvGraphicFramePr>
        <p:xfrm>
          <a:off x="3120572" y="2601735"/>
          <a:ext cx="5892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39802"/>
              </p:ext>
            </p:extLst>
          </p:nvPr>
        </p:nvGraphicFramePr>
        <p:xfrm>
          <a:off x="1631411" y="2610444"/>
          <a:ext cx="5892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480454" y="2152031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下标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55517" y="2152031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30580" y="2143322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701997" y="1455998"/>
            <a:ext cx="460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A-&gt;B-&gt;C-&gt;D-&gt;E-&gt;F-&gt;G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03163" y="5142225"/>
            <a:ext cx="121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cur=7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345577" y="2302396"/>
            <a:ext cx="597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头用</a:t>
            </a:r>
            <a:r>
              <a:rPr lang="en-US" altLang="zh-CN" sz="2800" dirty="0" smtClean="0"/>
              <a:t>head</a:t>
            </a:r>
            <a:r>
              <a:rPr lang="zh-CN" altLang="en-US" sz="2800" dirty="0" smtClean="0"/>
              <a:t>记录，</a:t>
            </a:r>
            <a:r>
              <a:rPr lang="zh-CN" altLang="en-US" sz="3600" b="1" dirty="0" smtClean="0">
                <a:solidFill>
                  <a:schemeClr val="accent3"/>
                </a:solidFill>
              </a:rPr>
              <a:t>遍历</a:t>
            </a:r>
            <a:r>
              <a:rPr lang="zh-CN" altLang="en-US" sz="2800" dirty="0" smtClean="0"/>
              <a:t>链表如何操作？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4624251" y="3483428"/>
            <a:ext cx="68536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for 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=head ;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!= -1;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= next[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]){</a:t>
            </a:r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操作</a:t>
            </a:r>
            <a:r>
              <a:rPr lang="en-US" altLang="zh-CN" sz="2800" dirty="0" smtClean="0"/>
              <a:t>data[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];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0866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3654" y="2838993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静态链表你学会了吗？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065258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静态指针数据类型的定义</a:t>
            </a:r>
            <a:endParaRPr lang="zh-CN" altLang="en-US" sz="4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49532" y="1930400"/>
            <a:ext cx="41365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以之前的样例为例</a:t>
            </a:r>
            <a:r>
              <a:rPr lang="en-US" altLang="zh-CN" sz="2400" dirty="0" smtClean="0"/>
              <a:t>;</a:t>
            </a:r>
          </a:p>
          <a:p>
            <a:r>
              <a:rPr lang="zh-CN" altLang="en-US" dirty="0" smtClean="0"/>
              <a:t>估计最大需要空间是</a:t>
            </a:r>
            <a:r>
              <a:rPr lang="en-US" altLang="zh-CN" dirty="0" smtClean="0"/>
              <a:t>100000;</a:t>
            </a:r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MAXN=</a:t>
            </a:r>
            <a:r>
              <a:rPr lang="en-US" altLang="zh-CN" dirty="0"/>
              <a:t> </a:t>
            </a:r>
            <a:r>
              <a:rPr lang="en-US" altLang="zh-CN" dirty="0" smtClean="0"/>
              <a:t>100000+10;</a:t>
            </a:r>
          </a:p>
          <a:p>
            <a:endParaRPr lang="en-US" altLang="zh-CN" dirty="0" smtClean="0"/>
          </a:p>
          <a:p>
            <a:r>
              <a:rPr lang="zh-CN" altLang="en-US" sz="2400" dirty="0" smtClean="0">
                <a:solidFill>
                  <a:schemeClr val="accent3"/>
                </a:solidFill>
              </a:rPr>
              <a:t>方案一：</a:t>
            </a:r>
            <a:endParaRPr lang="en-US" altLang="zh-CN" sz="2400" dirty="0" smtClean="0">
              <a:solidFill>
                <a:schemeClr val="accent3"/>
              </a:solidFill>
            </a:endParaRPr>
          </a:p>
          <a:p>
            <a:r>
              <a:rPr lang="en-US" altLang="zh-CN" dirty="0" smtClean="0"/>
              <a:t>char data[MAXN];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next[MAXN];</a:t>
            </a:r>
          </a:p>
          <a:p>
            <a:endParaRPr lang="en-US" altLang="zh-CN" dirty="0"/>
          </a:p>
          <a:p>
            <a:r>
              <a:rPr lang="zh-CN" altLang="en-US" sz="2400" dirty="0">
                <a:solidFill>
                  <a:schemeClr val="accent3"/>
                </a:solidFill>
              </a:rPr>
              <a:t>方案二：</a:t>
            </a:r>
            <a:endParaRPr lang="en-US" altLang="zh-CN" sz="2400" dirty="0">
              <a:solidFill>
                <a:schemeClr val="accent3"/>
              </a:solidFill>
            </a:endParaRPr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truct</a:t>
            </a:r>
            <a:r>
              <a:rPr lang="en-US" altLang="zh-CN" dirty="0" smtClean="0"/>
              <a:t> node{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char data;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next;</a:t>
            </a:r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node nodes[MAXN];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49532" y="2473234"/>
            <a:ext cx="3239588" cy="5225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632959" y="2429691"/>
            <a:ext cx="163721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4010" y="2159725"/>
            <a:ext cx="330054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此处是定义一个整型常量；</a:t>
            </a:r>
            <a:endParaRPr lang="en-US" altLang="zh-CN" sz="2000" dirty="0" smtClean="0"/>
          </a:p>
          <a:p>
            <a:r>
              <a:rPr lang="zh-CN" altLang="en-US" sz="2000" dirty="0" smtClean="0"/>
              <a:t>常量可在数组定义时使用；</a:t>
            </a:r>
            <a:endParaRPr lang="en-US" altLang="zh-CN" sz="2000" dirty="0" smtClean="0"/>
          </a:p>
          <a:p>
            <a:r>
              <a:rPr lang="zh-CN" altLang="en-US" sz="2000" dirty="0" smtClean="0"/>
              <a:t>常量一经定义，不可修改；</a:t>
            </a:r>
            <a:endParaRPr lang="zh-CN" altLang="en-US" sz="2000" dirty="0"/>
          </a:p>
        </p:txBody>
      </p:sp>
      <p:sp>
        <p:nvSpPr>
          <p:cNvPr id="8" name="右大括号 7"/>
          <p:cNvSpPr/>
          <p:nvPr/>
        </p:nvSpPr>
        <p:spPr>
          <a:xfrm>
            <a:off x="4293326" y="3405051"/>
            <a:ext cx="261257" cy="266482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72890" y="4236769"/>
            <a:ext cx="3108961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两种方法并无优劣之分，大家可选择自己喜欢的使用方式；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621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9600" dirty="0" smtClean="0"/>
              <a:t>end</a:t>
            </a:r>
            <a:endParaRPr lang="zh-CN" altLang="en-US" sz="96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752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链表基本操作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0095" y="2027424"/>
            <a:ext cx="8596668" cy="2349267"/>
          </a:xfrm>
        </p:spPr>
        <p:txBody>
          <a:bodyPr/>
          <a:lstStyle/>
          <a:p>
            <a:r>
              <a:rPr lang="en-US" altLang="zh-CN" sz="4000" dirty="0" smtClean="0"/>
              <a:t>1</a:t>
            </a:r>
            <a:r>
              <a:rPr lang="zh-CN" altLang="en-US" sz="4000" dirty="0" smtClean="0"/>
              <a:t>、遍历；</a:t>
            </a:r>
            <a:endParaRPr lang="en-US" altLang="zh-CN" sz="4000" dirty="0" smtClean="0"/>
          </a:p>
          <a:p>
            <a:r>
              <a:rPr lang="en-US" altLang="zh-CN" sz="4000" dirty="0" smtClean="0"/>
              <a:t>2</a:t>
            </a:r>
            <a:r>
              <a:rPr lang="zh-CN" altLang="en-US" sz="4000" dirty="0" smtClean="0"/>
              <a:t>、插入；</a:t>
            </a:r>
            <a:endParaRPr lang="en-US" altLang="zh-CN" sz="4000" dirty="0" smtClean="0"/>
          </a:p>
          <a:p>
            <a:r>
              <a:rPr lang="en-US" altLang="zh-CN" sz="4000" dirty="0" smtClean="0"/>
              <a:t>3</a:t>
            </a:r>
            <a:r>
              <a:rPr lang="zh-CN" altLang="en-US" sz="4000" dirty="0" smtClean="0"/>
              <a:t>、删除；</a:t>
            </a:r>
            <a:endParaRPr lang="en-US" altLang="zh-CN" sz="4000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97120" y="2275039"/>
            <a:ext cx="29207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基于：</a:t>
            </a:r>
            <a:endParaRPr lang="en-US" altLang="zh-CN" sz="40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/>
              <a:t>delete</a:t>
            </a:r>
            <a:r>
              <a:rPr lang="zh-CN" altLang="en-US" sz="3200" dirty="0" smtClean="0"/>
              <a:t>方法</a:t>
            </a:r>
            <a:endParaRPr lang="en-US" altLang="zh-CN" sz="3200" dirty="0" smtClean="0"/>
          </a:p>
          <a:p>
            <a:r>
              <a:rPr lang="en-US" altLang="zh-CN" sz="3200" dirty="0" smtClean="0"/>
              <a:t>new</a:t>
            </a:r>
            <a:r>
              <a:rPr lang="zh-CN" altLang="en-US" sz="3200" dirty="0" smtClean="0"/>
              <a:t>方法；</a:t>
            </a:r>
            <a:endParaRPr lang="zh-CN" altLang="en-US" sz="3200" dirty="0"/>
          </a:p>
        </p:txBody>
      </p:sp>
      <p:sp>
        <p:nvSpPr>
          <p:cNvPr id="5" name="右大括号 4"/>
          <p:cNvSpPr/>
          <p:nvPr/>
        </p:nvSpPr>
        <p:spPr>
          <a:xfrm>
            <a:off x="4717209" y="2352583"/>
            <a:ext cx="275208" cy="169563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59687" y="4479911"/>
            <a:ext cx="304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3"/>
                </a:solidFill>
              </a:rPr>
              <a:t>优点：</a:t>
            </a:r>
            <a:endParaRPr lang="en-US" altLang="zh-CN" sz="3600" dirty="0" smtClean="0">
              <a:solidFill>
                <a:schemeClr val="accent3"/>
              </a:solidFill>
            </a:endParaRPr>
          </a:p>
          <a:p>
            <a:r>
              <a:rPr lang="zh-CN" altLang="en-US" sz="2400" dirty="0" smtClean="0"/>
              <a:t>节约空间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用多少，分配多少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/>
              <a:t>插入、删除复杂度低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4290874" y="447991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chemeClr val="accent3"/>
                </a:solidFill>
              </a:rPr>
              <a:t>注意：</a:t>
            </a:r>
            <a:endParaRPr lang="en-US" altLang="zh-CN" sz="3600" dirty="0" smtClean="0">
              <a:solidFill>
                <a:schemeClr val="accent3"/>
              </a:solidFill>
            </a:endParaRPr>
          </a:p>
          <a:p>
            <a:r>
              <a:rPr lang="en-US" altLang="zh-CN" sz="2400" dirty="0" smtClean="0"/>
              <a:t>delete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new</a:t>
            </a:r>
            <a:r>
              <a:rPr lang="zh-CN" altLang="en-US" sz="2400" dirty="0" smtClean="0"/>
              <a:t>同样的会花费时间；</a:t>
            </a:r>
            <a:endParaRPr lang="en-US" altLang="zh-CN" sz="2400" dirty="0" smtClean="0"/>
          </a:p>
          <a:p>
            <a:r>
              <a:rPr lang="zh-CN" altLang="en-US" sz="2400" dirty="0" smtClean="0"/>
              <a:t>且很多同学可能对指针还是满含怨恨之情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961767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animBg="1"/>
      <p:bldP spid="6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链表基本操作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0095" y="2027424"/>
            <a:ext cx="8596668" cy="2349267"/>
          </a:xfrm>
        </p:spPr>
        <p:txBody>
          <a:bodyPr/>
          <a:lstStyle/>
          <a:p>
            <a:r>
              <a:rPr lang="en-US" altLang="zh-CN" sz="4000" dirty="0" smtClean="0"/>
              <a:t>1</a:t>
            </a:r>
            <a:r>
              <a:rPr lang="zh-CN" altLang="en-US" sz="4000" dirty="0" smtClean="0"/>
              <a:t>、遍历；</a:t>
            </a:r>
            <a:endParaRPr lang="en-US" altLang="zh-CN" sz="4000" dirty="0" smtClean="0"/>
          </a:p>
          <a:p>
            <a:r>
              <a:rPr lang="en-US" altLang="zh-CN" sz="4000" dirty="0" smtClean="0"/>
              <a:t>2</a:t>
            </a:r>
            <a:r>
              <a:rPr lang="zh-CN" altLang="en-US" sz="4000" dirty="0" smtClean="0"/>
              <a:t>、插入；</a:t>
            </a:r>
            <a:endParaRPr lang="en-US" altLang="zh-CN" sz="4000" dirty="0" smtClean="0"/>
          </a:p>
          <a:p>
            <a:r>
              <a:rPr lang="en-US" altLang="zh-CN" sz="4000" dirty="0" smtClean="0"/>
              <a:t>3</a:t>
            </a:r>
            <a:r>
              <a:rPr lang="zh-CN" altLang="en-US" sz="4000" dirty="0" smtClean="0"/>
              <a:t>、删除；</a:t>
            </a:r>
            <a:endParaRPr lang="en-US" altLang="zh-CN" sz="4000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97120" y="2275039"/>
            <a:ext cx="29207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基于：</a:t>
            </a:r>
            <a:endParaRPr lang="en-US" altLang="zh-CN" sz="40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/>
              <a:t>delete</a:t>
            </a:r>
            <a:r>
              <a:rPr lang="zh-CN" altLang="en-US" sz="3200" dirty="0" smtClean="0"/>
              <a:t>方法</a:t>
            </a:r>
            <a:endParaRPr lang="en-US" altLang="zh-CN" sz="3200" dirty="0" smtClean="0"/>
          </a:p>
          <a:p>
            <a:r>
              <a:rPr lang="en-US" altLang="zh-CN" sz="3200" dirty="0" smtClean="0"/>
              <a:t>new</a:t>
            </a:r>
            <a:r>
              <a:rPr lang="zh-CN" altLang="en-US" sz="3200" dirty="0" smtClean="0"/>
              <a:t>方法；</a:t>
            </a:r>
            <a:endParaRPr lang="zh-CN" altLang="en-US" sz="3200" dirty="0"/>
          </a:p>
        </p:txBody>
      </p:sp>
      <p:sp>
        <p:nvSpPr>
          <p:cNvPr id="5" name="右大括号 4"/>
          <p:cNvSpPr/>
          <p:nvPr/>
        </p:nvSpPr>
        <p:spPr>
          <a:xfrm>
            <a:off x="4717209" y="2352583"/>
            <a:ext cx="275208" cy="169563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37035" y="4624306"/>
            <a:ext cx="6358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此种链表被称为，</a:t>
            </a:r>
            <a:r>
              <a:rPr lang="zh-CN" altLang="en-US" sz="4400" dirty="0" smtClean="0">
                <a:solidFill>
                  <a:schemeClr val="accent3"/>
                </a:solidFill>
              </a:rPr>
              <a:t>动态链表</a:t>
            </a:r>
            <a:endParaRPr lang="zh-CN" altLang="en-US" sz="4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49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000" b="1" dirty="0" smtClean="0"/>
              <a:t>静态链表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032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什么是静态链表呢？</a:t>
            </a:r>
            <a:endParaRPr lang="zh-CN" altLang="en-US" sz="4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360023" y="2235200"/>
            <a:ext cx="580861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3"/>
                </a:solidFill>
              </a:rPr>
              <a:t>直白说法：</a:t>
            </a:r>
            <a:endParaRPr lang="en-US" altLang="zh-CN" sz="4000" b="1" dirty="0" smtClean="0">
              <a:solidFill>
                <a:schemeClr val="accent3"/>
              </a:solidFill>
            </a:endParaRPr>
          </a:p>
          <a:p>
            <a:r>
              <a:rPr lang="en-US" altLang="zh-CN" sz="3600" dirty="0"/>
              <a:t>	</a:t>
            </a:r>
            <a:r>
              <a:rPr lang="zh-CN" altLang="en-US" sz="3600" dirty="0" smtClean="0"/>
              <a:t>用数组实现的链表；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3496703" y="5088362"/>
            <a:ext cx="3666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用数组来模拟内存</a:t>
            </a:r>
            <a:endParaRPr lang="zh-CN" altLang="en-US" sz="3200" dirty="0"/>
          </a:p>
        </p:txBody>
      </p:sp>
      <p:sp>
        <p:nvSpPr>
          <p:cNvPr id="6" name="下箭头 5"/>
          <p:cNvSpPr/>
          <p:nvPr/>
        </p:nvSpPr>
        <p:spPr>
          <a:xfrm>
            <a:off x="4763370" y="3606882"/>
            <a:ext cx="777866" cy="1371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41236" y="3944686"/>
            <a:ext cx="2991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</a:rPr>
              <a:t>如何实现呢？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655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举个例子来看下</a:t>
            </a:r>
            <a:endParaRPr lang="zh-CN" altLang="en-US" sz="4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06381"/>
              </p:ext>
            </p:extLst>
          </p:nvPr>
        </p:nvGraphicFramePr>
        <p:xfrm>
          <a:off x="2319383" y="2601735"/>
          <a:ext cx="5892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3927"/>
              </p:ext>
            </p:extLst>
          </p:nvPr>
        </p:nvGraphicFramePr>
        <p:xfrm>
          <a:off x="3120572" y="2601735"/>
          <a:ext cx="5892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39802"/>
              </p:ext>
            </p:extLst>
          </p:nvPr>
        </p:nvGraphicFramePr>
        <p:xfrm>
          <a:off x="1631411" y="2610444"/>
          <a:ext cx="5892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480454" y="2152031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下标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55517" y="2152031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30580" y="2143322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975668" y="2124682"/>
            <a:ext cx="4423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如果</a:t>
            </a:r>
            <a:r>
              <a:rPr lang="en-US" altLang="zh-CN" sz="2800" dirty="0" smtClean="0"/>
              <a:t>head=0</a:t>
            </a:r>
            <a:r>
              <a:rPr lang="zh-CN" altLang="en-US" sz="2800" dirty="0" smtClean="0"/>
              <a:t>，那么链表遍历的值应该是多少？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299057" y="3276500"/>
            <a:ext cx="1776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ABCDEFG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667794" y="4219876"/>
            <a:ext cx="406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4"/>
                </a:solidFill>
              </a:rPr>
              <a:t>静态链表的表现形式：</a:t>
            </a:r>
            <a:endParaRPr lang="zh-CN" altLang="en-US" sz="2800" dirty="0">
              <a:solidFill>
                <a:schemeClr val="accent4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28754" y="5012355"/>
            <a:ext cx="174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内存空间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532288" y="5012355"/>
            <a:ext cx="174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数组空间</a:t>
            </a:r>
            <a:endParaRPr lang="zh-CN" altLang="en-US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728754" y="5733286"/>
            <a:ext cx="174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内存地址</a:t>
            </a:r>
            <a:endParaRPr lang="zh-CN" altLang="en-US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532288" y="5733286"/>
            <a:ext cx="174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数组下标</a:t>
            </a:r>
            <a:endParaRPr lang="zh-CN" altLang="en-US" sz="2800" dirty="0"/>
          </a:p>
        </p:txBody>
      </p:sp>
      <p:sp>
        <p:nvSpPr>
          <p:cNvPr id="19" name="右箭头 18"/>
          <p:cNvSpPr/>
          <p:nvPr/>
        </p:nvSpPr>
        <p:spPr>
          <a:xfrm>
            <a:off x="6583048" y="5097795"/>
            <a:ext cx="844732" cy="357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6596737" y="5816017"/>
            <a:ext cx="844732" cy="357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62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实践一下</a:t>
            </a:r>
            <a:endParaRPr lang="zh-CN" altLang="en-US" sz="4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06381"/>
              </p:ext>
            </p:extLst>
          </p:nvPr>
        </p:nvGraphicFramePr>
        <p:xfrm>
          <a:off x="2319383" y="2601735"/>
          <a:ext cx="5892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3927"/>
              </p:ext>
            </p:extLst>
          </p:nvPr>
        </p:nvGraphicFramePr>
        <p:xfrm>
          <a:off x="3120572" y="2601735"/>
          <a:ext cx="5892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39802"/>
              </p:ext>
            </p:extLst>
          </p:nvPr>
        </p:nvGraphicFramePr>
        <p:xfrm>
          <a:off x="1631411" y="2610444"/>
          <a:ext cx="5892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480454" y="2152031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下标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55517" y="2152031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30580" y="2143322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701997" y="1455998"/>
            <a:ext cx="460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A-&gt;B-&gt;C-&gt;D-&gt;E-&gt;F-&gt;G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4188823" y="2371588"/>
            <a:ext cx="621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要在</a:t>
            </a:r>
            <a:r>
              <a:rPr lang="en-US" altLang="zh-CN" sz="3600" dirty="0" smtClean="0"/>
              <a:t>B</a:t>
            </a:r>
            <a:r>
              <a:rPr lang="zh-CN" altLang="en-US" sz="3600" dirty="0" smtClean="0"/>
              <a:t>与</a:t>
            </a:r>
            <a:r>
              <a:rPr lang="en-US" altLang="zh-CN" sz="3600" dirty="0" smtClean="0"/>
              <a:t>C</a:t>
            </a:r>
            <a:r>
              <a:rPr lang="zh-CN" altLang="en-US" sz="3600" dirty="0" smtClean="0"/>
              <a:t>之间</a:t>
            </a:r>
            <a:r>
              <a:rPr lang="zh-CN" altLang="en-US" sz="3600" dirty="0" smtClean="0">
                <a:solidFill>
                  <a:schemeClr val="accent3"/>
                </a:solidFill>
              </a:rPr>
              <a:t>添加</a:t>
            </a:r>
            <a:r>
              <a:rPr lang="zh-CN" altLang="en-US" sz="3600" dirty="0" smtClean="0"/>
              <a:t>一个元素</a:t>
            </a:r>
            <a:r>
              <a:rPr lang="en-US" altLang="zh-CN" sz="3600" dirty="0" smtClean="0"/>
              <a:t>H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701997" y="3196045"/>
            <a:ext cx="35217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4"/>
                </a:solidFill>
              </a:rPr>
              <a:t>操作流程：</a:t>
            </a:r>
            <a:endParaRPr lang="en-US" altLang="zh-CN" sz="32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、新建一个元素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、让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的下一个指向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、让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的下一个指向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7886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实践一下</a:t>
            </a:r>
            <a:endParaRPr lang="zh-CN" altLang="en-US" sz="4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06381"/>
              </p:ext>
            </p:extLst>
          </p:nvPr>
        </p:nvGraphicFramePr>
        <p:xfrm>
          <a:off x="2319383" y="2601735"/>
          <a:ext cx="5892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3927"/>
              </p:ext>
            </p:extLst>
          </p:nvPr>
        </p:nvGraphicFramePr>
        <p:xfrm>
          <a:off x="3120572" y="2601735"/>
          <a:ext cx="5892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39802"/>
              </p:ext>
            </p:extLst>
          </p:nvPr>
        </p:nvGraphicFramePr>
        <p:xfrm>
          <a:off x="1631411" y="2610444"/>
          <a:ext cx="5892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480454" y="2152031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下标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55517" y="2152031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30580" y="2143322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701997" y="1455998"/>
            <a:ext cx="460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A-&gt;B-&gt;C-&gt;D-&gt;E-&gt;F-&gt;G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4188823" y="2371588"/>
            <a:ext cx="621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要在</a:t>
            </a:r>
            <a:r>
              <a:rPr lang="en-US" altLang="zh-CN" sz="3600" dirty="0" smtClean="0"/>
              <a:t>B</a:t>
            </a:r>
            <a:r>
              <a:rPr lang="zh-CN" altLang="en-US" sz="3600" dirty="0" smtClean="0"/>
              <a:t>与</a:t>
            </a:r>
            <a:r>
              <a:rPr lang="en-US" altLang="zh-CN" sz="3600" dirty="0" smtClean="0"/>
              <a:t>C</a:t>
            </a:r>
            <a:r>
              <a:rPr lang="zh-CN" altLang="en-US" sz="3600" dirty="0" smtClean="0"/>
              <a:t>之间</a:t>
            </a:r>
            <a:r>
              <a:rPr lang="zh-CN" altLang="en-US" sz="3600" dirty="0" smtClean="0">
                <a:solidFill>
                  <a:schemeClr val="accent3"/>
                </a:solidFill>
              </a:rPr>
              <a:t>添加</a:t>
            </a:r>
            <a:r>
              <a:rPr lang="zh-CN" altLang="en-US" sz="3600" dirty="0" smtClean="0"/>
              <a:t>一个元素</a:t>
            </a:r>
            <a:r>
              <a:rPr lang="en-US" altLang="zh-CN" sz="3600" dirty="0" smtClean="0"/>
              <a:t>H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701997" y="3196045"/>
            <a:ext cx="35217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4"/>
                </a:solidFill>
              </a:rPr>
              <a:t>操作流程：</a:t>
            </a:r>
            <a:endParaRPr lang="en-US" altLang="zh-CN" sz="32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、新建一个元素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、让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的下一个指向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、让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的下一个指向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；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701997" y="3779522"/>
            <a:ext cx="2995749" cy="4963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7805698" y="3770789"/>
            <a:ext cx="836023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87246" y="3544389"/>
            <a:ext cx="2769325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原来新建</a:t>
            </a:r>
            <a:r>
              <a:rPr lang="en-US" altLang="zh-CN" sz="2800" dirty="0" smtClean="0"/>
              <a:t>new</a:t>
            </a:r>
            <a:r>
              <a:rPr lang="zh-CN" altLang="en-US" sz="2800" dirty="0" smtClean="0"/>
              <a:t>即可，现在呢？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987245" y="4711338"/>
            <a:ext cx="2769325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找到第一个空闲的位置，将该位置空间给</a:t>
            </a:r>
            <a:r>
              <a:rPr lang="en-US" altLang="zh-CN" sz="2800" dirty="0" smtClean="0"/>
              <a:t>H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03163" y="5142225"/>
            <a:ext cx="121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cur=7</a:t>
            </a:r>
            <a:endParaRPr lang="zh-CN" altLang="en-US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206134" y="5826035"/>
            <a:ext cx="287382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需要有一个变量</a:t>
            </a:r>
            <a:r>
              <a:rPr lang="en-US" altLang="zh-CN" sz="2000" dirty="0" smtClean="0"/>
              <a:t>cur</a:t>
            </a:r>
            <a:r>
              <a:rPr lang="zh-CN" altLang="en-US" sz="2000" dirty="0" smtClean="0"/>
              <a:t>记录第一个空闲的位置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3779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animBg="1"/>
      <p:bldP spid="15" grpId="0" animBg="1"/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实践一下</a:t>
            </a:r>
            <a:endParaRPr lang="zh-CN" altLang="en-US" sz="4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06381"/>
              </p:ext>
            </p:extLst>
          </p:nvPr>
        </p:nvGraphicFramePr>
        <p:xfrm>
          <a:off x="2319383" y="2601735"/>
          <a:ext cx="5892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3927"/>
              </p:ext>
            </p:extLst>
          </p:nvPr>
        </p:nvGraphicFramePr>
        <p:xfrm>
          <a:off x="3120572" y="2601735"/>
          <a:ext cx="5892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39802"/>
              </p:ext>
            </p:extLst>
          </p:nvPr>
        </p:nvGraphicFramePr>
        <p:xfrm>
          <a:off x="1631411" y="2610444"/>
          <a:ext cx="5892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480454" y="2152031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下标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55517" y="2152031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30580" y="2143322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701997" y="1455998"/>
            <a:ext cx="460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A-&gt;B-&gt;C-&gt;D-&gt;E-&gt;F-&gt;G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4188823" y="2371588"/>
            <a:ext cx="621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要在</a:t>
            </a:r>
            <a:r>
              <a:rPr lang="en-US" altLang="zh-CN" sz="3600" dirty="0" smtClean="0"/>
              <a:t>B</a:t>
            </a:r>
            <a:r>
              <a:rPr lang="zh-CN" altLang="en-US" sz="3600" dirty="0" smtClean="0"/>
              <a:t>与</a:t>
            </a:r>
            <a:r>
              <a:rPr lang="en-US" altLang="zh-CN" sz="3600" dirty="0" smtClean="0"/>
              <a:t>C</a:t>
            </a:r>
            <a:r>
              <a:rPr lang="zh-CN" altLang="en-US" sz="3600" dirty="0" smtClean="0"/>
              <a:t>之间</a:t>
            </a:r>
            <a:r>
              <a:rPr lang="zh-CN" altLang="en-US" sz="3600" dirty="0" smtClean="0">
                <a:solidFill>
                  <a:schemeClr val="accent3"/>
                </a:solidFill>
              </a:rPr>
              <a:t>添加</a:t>
            </a:r>
            <a:r>
              <a:rPr lang="zh-CN" altLang="en-US" sz="3600" dirty="0" smtClean="0"/>
              <a:t>一个元素</a:t>
            </a:r>
            <a:r>
              <a:rPr lang="en-US" altLang="zh-CN" sz="3600" dirty="0" smtClean="0"/>
              <a:t>H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701997" y="3196045"/>
            <a:ext cx="35217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4"/>
                </a:solidFill>
              </a:rPr>
              <a:t>操作流程：</a:t>
            </a:r>
            <a:endParaRPr lang="en-US" altLang="zh-CN" sz="32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、新建一个元素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、让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的下一个指向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、让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的下一个指向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；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701997" y="3779522"/>
            <a:ext cx="2995749" cy="4963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7805698" y="3770789"/>
            <a:ext cx="836023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03163" y="5142225"/>
            <a:ext cx="121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cur=7</a:t>
            </a:r>
            <a:endParaRPr lang="zh-CN" altLang="en-US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206134" y="5826035"/>
            <a:ext cx="287382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需要有一个变量</a:t>
            </a:r>
            <a:r>
              <a:rPr lang="en-US" altLang="zh-CN" sz="2000" dirty="0" smtClean="0"/>
              <a:t>cur</a:t>
            </a:r>
            <a:r>
              <a:rPr lang="zh-CN" altLang="en-US" sz="2000" dirty="0" smtClean="0"/>
              <a:t>记录第一个空闲的位置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819343" y="3625777"/>
            <a:ext cx="3033023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data[cur] = ‘H’;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2290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1011</Words>
  <Application>Microsoft Office PowerPoint</Application>
  <PresentationFormat>宽屏</PresentationFormat>
  <Paragraphs>333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链表plus</vt:lpstr>
      <vt:lpstr>链表基本操作</vt:lpstr>
      <vt:lpstr>链表基本操作</vt:lpstr>
      <vt:lpstr>静态链表</vt:lpstr>
      <vt:lpstr>什么是静态链表呢？</vt:lpstr>
      <vt:lpstr>举个例子来看下</vt:lpstr>
      <vt:lpstr>实践一下</vt:lpstr>
      <vt:lpstr>实践一下</vt:lpstr>
      <vt:lpstr>实践一下</vt:lpstr>
      <vt:lpstr>实践一下</vt:lpstr>
      <vt:lpstr>实践一下</vt:lpstr>
      <vt:lpstr>实践一下</vt:lpstr>
      <vt:lpstr>实践一下</vt:lpstr>
      <vt:lpstr>静态链表你学会了吗？</vt:lpstr>
      <vt:lpstr>静态指针数据类型的定义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链表plus</dc:title>
  <dc:creator>潘玉斌</dc:creator>
  <cp:lastModifiedBy>潘玉斌</cp:lastModifiedBy>
  <cp:revision>13</cp:revision>
  <dcterms:created xsi:type="dcterms:W3CDTF">2016-03-03T15:14:36Z</dcterms:created>
  <dcterms:modified xsi:type="dcterms:W3CDTF">2016-03-04T08:56:44Z</dcterms:modified>
</cp:coreProperties>
</file>