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602" r:id="rId2"/>
    <p:sldId id="603" r:id="rId3"/>
    <p:sldId id="577" r:id="rId4"/>
    <p:sldId id="597" r:id="rId5"/>
    <p:sldId id="598" r:id="rId6"/>
    <p:sldId id="605" r:id="rId7"/>
    <p:sldId id="608" r:id="rId8"/>
    <p:sldId id="606" r:id="rId9"/>
    <p:sldId id="609" r:id="rId10"/>
    <p:sldId id="611" r:id="rId11"/>
    <p:sldId id="610" r:id="rId12"/>
    <p:sldId id="612" r:id="rId13"/>
    <p:sldId id="613" r:id="rId14"/>
    <p:sldId id="614" r:id="rId15"/>
    <p:sldId id="604" r:id="rId16"/>
    <p:sldId id="624" r:id="rId17"/>
    <p:sldId id="615" r:id="rId18"/>
    <p:sldId id="616" r:id="rId19"/>
    <p:sldId id="617" r:id="rId20"/>
    <p:sldId id="618" r:id="rId21"/>
    <p:sldId id="619" r:id="rId22"/>
    <p:sldId id="625" r:id="rId23"/>
    <p:sldId id="620" r:id="rId24"/>
    <p:sldId id="621" r:id="rId25"/>
    <p:sldId id="622" r:id="rId26"/>
    <p:sldId id="623" r:id="rId27"/>
    <p:sldId id="45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555"/>
    <a:srgbClr val="9B5332"/>
    <a:srgbClr val="D47348"/>
    <a:srgbClr val="08252D"/>
    <a:srgbClr val="F4D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090" autoAdjust="0"/>
  </p:normalViewPr>
  <p:slideViewPr>
    <p:cSldViewPr snapToGrid="0" showGuides="1">
      <p:cViewPr varScale="1">
        <p:scale>
          <a:sx n="115" d="100"/>
          <a:sy n="115" d="100"/>
        </p:scale>
        <p:origin x="372" y="114"/>
      </p:cViewPr>
      <p:guideLst>
        <p:guide pos="3863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E37B4-16BC-40E0-8512-C34AC98B90A5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3EF6D-3082-48D5-AF50-91937086D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6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113593" y="1160465"/>
            <a:ext cx="1891808" cy="1893887"/>
            <a:chOff x="0" y="0"/>
            <a:chExt cx="1986116" cy="1986219"/>
          </a:xfrm>
        </p:grpSpPr>
        <p:sp>
          <p:nvSpPr>
            <p:cNvPr id="6" name="椭圆 6"/>
            <p:cNvSpPr>
              <a:spLocks noChangeArrowheads="1"/>
            </p:cNvSpPr>
            <p:nvPr/>
          </p:nvSpPr>
          <p:spPr bwMode="auto">
            <a:xfrm>
              <a:off x="0" y="0"/>
              <a:ext cx="1986116" cy="1986219"/>
            </a:xfrm>
            <a:prstGeom prst="ellipse">
              <a:avLst/>
            </a:prstGeom>
            <a:solidFill>
              <a:srgbClr val="DB7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>
              <a:off x="993058" y="0"/>
              <a:ext cx="0" cy="496624"/>
            </a:xfrm>
            <a:prstGeom prst="line">
              <a:avLst/>
            </a:prstGeom>
            <a:noFill/>
            <a:ln w="444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任意多边形 19"/>
            <p:cNvSpPr>
              <a:spLocks/>
            </p:cNvSpPr>
            <p:nvPr/>
          </p:nvSpPr>
          <p:spPr bwMode="auto">
            <a:xfrm>
              <a:off x="161356" y="1284576"/>
              <a:ext cx="1646438" cy="701643"/>
            </a:xfrm>
            <a:custGeom>
              <a:avLst/>
              <a:gdLst>
                <a:gd name="T0" fmla="*/ 273817 w 1646438"/>
                <a:gd name="T1" fmla="*/ 0 h 701643"/>
                <a:gd name="T2" fmla="*/ 0 w 1646438"/>
                <a:gd name="T3" fmla="*/ 250524 h 701643"/>
                <a:gd name="T4" fmla="*/ 105736 w 1646438"/>
                <a:gd name="T5" fmla="*/ 390516 h 701643"/>
                <a:gd name="T6" fmla="*/ 299394 w 1646438"/>
                <a:gd name="T7" fmla="*/ 550605 h 701643"/>
                <a:gd name="T8" fmla="*/ 499448 w 1646438"/>
                <a:gd name="T9" fmla="*/ 639898 h 701643"/>
                <a:gd name="T10" fmla="*/ 784456 w 1646438"/>
                <a:gd name="T11" fmla="*/ 699274 h 701643"/>
                <a:gd name="T12" fmla="*/ 1063526 w 1646438"/>
                <a:gd name="T13" fmla="*/ 679863 h 701643"/>
                <a:gd name="T14" fmla="*/ 1353949 w 1646438"/>
                <a:gd name="T15" fmla="*/ 563622 h 701643"/>
                <a:gd name="T16" fmla="*/ 1539615 w 1646438"/>
                <a:gd name="T17" fmla="*/ 411754 h 701643"/>
                <a:gd name="T18" fmla="*/ 1646438 w 1646438"/>
                <a:gd name="T19" fmla="*/ 281180 h 701643"/>
                <a:gd name="T20" fmla="*/ 1393751 w 1646438"/>
                <a:gd name="T21" fmla="*/ 3654 h 701643"/>
                <a:gd name="T22" fmla="*/ 273817 w 1646438"/>
                <a:gd name="T23" fmla="*/ 0 h 7016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/>
                </a:gs>
                <a:gs pos="37000">
                  <a:srgbClr val="F4DD7F"/>
                </a:gs>
                <a:gs pos="70000">
                  <a:srgbClr val="F7E5A3"/>
                </a:gs>
                <a:gs pos="100000">
                  <a:srgbClr val="F7FAF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9" name="饼形 15"/>
            <p:cNvSpPr>
              <a:spLocks/>
            </p:cNvSpPr>
            <p:nvPr/>
          </p:nvSpPr>
          <p:spPr bwMode="auto">
            <a:xfrm rot="-5400000">
              <a:off x="769555" y="1043143"/>
              <a:ext cx="452284" cy="452284"/>
            </a:xfrm>
            <a:custGeom>
              <a:avLst/>
              <a:gdLst>
                <a:gd name="T0" fmla="*/ 226142 w 452284"/>
                <a:gd name="T1" fmla="*/ 452284 h 452284"/>
                <a:gd name="T2" fmla="*/ 30297 w 452284"/>
                <a:gd name="T3" fmla="*/ 339213 h 452284"/>
                <a:gd name="T4" fmla="*/ 30297 w 452284"/>
                <a:gd name="T5" fmla="*/ 113071 h 452284"/>
                <a:gd name="T6" fmla="*/ 226142 w 452284"/>
                <a:gd name="T7" fmla="*/ 0 h 452284"/>
                <a:gd name="T8" fmla="*/ 226142 w 452284"/>
                <a:gd name="T9" fmla="*/ 226142 h 452284"/>
                <a:gd name="T10" fmla="*/ 226142 w 452284"/>
                <a:gd name="T11" fmla="*/ 452284 h 452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284" h="452284">
                  <a:moveTo>
                    <a:pt x="226142" y="452284"/>
                  </a:moveTo>
                  <a:cubicBezTo>
                    <a:pt x="145349" y="452284"/>
                    <a:pt x="70694" y="409182"/>
                    <a:pt x="30297" y="339213"/>
                  </a:cubicBezTo>
                  <a:cubicBezTo>
                    <a:pt x="-10099" y="269244"/>
                    <a:pt x="-10099" y="183040"/>
                    <a:pt x="30297" y="113071"/>
                  </a:cubicBezTo>
                  <a:cubicBezTo>
                    <a:pt x="70693" y="43102"/>
                    <a:pt x="145349" y="0"/>
                    <a:pt x="226142" y="0"/>
                  </a:cubicBezTo>
                  <a:lnTo>
                    <a:pt x="226142" y="226142"/>
                  </a:lnTo>
                  <a:lnTo>
                    <a:pt x="226142" y="452284"/>
                  </a:lnTo>
                  <a:close/>
                </a:path>
              </a:pathLst>
            </a:custGeom>
            <a:solidFill>
              <a:srgbClr val="FFF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786449" y="496139"/>
              <a:ext cx="206609" cy="29968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993058" y="496139"/>
              <a:ext cx="206609" cy="299681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饼形 12"/>
            <p:cNvSpPr>
              <a:spLocks/>
            </p:cNvSpPr>
            <p:nvPr/>
          </p:nvSpPr>
          <p:spPr bwMode="auto">
            <a:xfrm>
              <a:off x="439426" y="727681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3" name="饼形 13"/>
            <p:cNvSpPr>
              <a:spLocks/>
            </p:cNvSpPr>
            <p:nvPr/>
          </p:nvSpPr>
          <p:spPr bwMode="auto">
            <a:xfrm flipH="1">
              <a:off x="427703" y="727680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14" name="空心弧 28"/>
          <p:cNvSpPr>
            <a:spLocks/>
          </p:cNvSpPr>
          <p:nvPr/>
        </p:nvSpPr>
        <p:spPr bwMode="auto">
          <a:xfrm>
            <a:off x="5016782" y="1071563"/>
            <a:ext cx="2069561" cy="2070100"/>
          </a:xfrm>
          <a:custGeom>
            <a:avLst/>
            <a:gdLst>
              <a:gd name="T0" fmla="*/ 177952 w 2070399"/>
              <a:gd name="T1" fmla="*/ 1615319 h 2070399"/>
              <a:gd name="T2" fmla="*/ 352192 w 2070399"/>
              <a:gd name="T3" fmla="*/ 257211 h 2070399"/>
              <a:gd name="T4" fmla="*/ 1721428 w 2070399"/>
              <a:gd name="T5" fmla="*/ 260314 h 2070399"/>
              <a:gd name="T6" fmla="*/ 1889510 w 2070399"/>
              <a:gd name="T7" fmla="*/ 1619198 h 2070399"/>
              <a:gd name="T8" fmla="*/ 1889509 w 2070399"/>
              <a:gd name="T9" fmla="*/ 1619198 h 2070399"/>
              <a:gd name="T10" fmla="*/ 1721427 w 2070399"/>
              <a:gd name="T11" fmla="*/ 260314 h 2070399"/>
              <a:gd name="T12" fmla="*/ 352191 w 2070399"/>
              <a:gd name="T13" fmla="*/ 257211 h 2070399"/>
              <a:gd name="T14" fmla="*/ 177951 w 2070399"/>
              <a:gd name="T15" fmla="*/ 1615319 h 2070399"/>
              <a:gd name="T16" fmla="*/ 177952 w 2070399"/>
              <a:gd name="T17" fmla="*/ 1615319 h 2070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0399" h="2070399">
                <a:moveTo>
                  <a:pt x="177978" y="1615552"/>
                </a:moveTo>
                <a:cubicBezTo>
                  <a:pt x="-114491" y="1183554"/>
                  <a:pt x="-39806" y="601425"/>
                  <a:pt x="352243" y="257248"/>
                </a:cubicBezTo>
                <a:cubicBezTo>
                  <a:pt x="744292" y="-86929"/>
                  <a:pt x="1331192" y="-85598"/>
                  <a:pt x="1721677" y="260352"/>
                </a:cubicBezTo>
                <a:cubicBezTo>
                  <a:pt x="2112162" y="606303"/>
                  <a:pt x="2184207" y="1188765"/>
                  <a:pt x="1889783" y="1619432"/>
                </a:cubicBezTo>
                <a:lnTo>
                  <a:pt x="1889782" y="1619432"/>
                </a:lnTo>
                <a:cubicBezTo>
                  <a:pt x="2184207" y="1188764"/>
                  <a:pt x="2112161" y="606302"/>
                  <a:pt x="1721676" y="260352"/>
                </a:cubicBezTo>
                <a:cubicBezTo>
                  <a:pt x="1331191" y="-85599"/>
                  <a:pt x="744292" y="-86929"/>
                  <a:pt x="352242" y="257248"/>
                </a:cubicBezTo>
                <a:cubicBezTo>
                  <a:pt x="-39807" y="601425"/>
                  <a:pt x="-114492" y="1183554"/>
                  <a:pt x="177977" y="1615552"/>
                </a:cubicBezTo>
                <a:lnTo>
                  <a:pt x="177978" y="1615552"/>
                </a:ln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3381" y="3300188"/>
            <a:ext cx="8062400" cy="1153423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3381" y="4737741"/>
            <a:ext cx="8062400" cy="431800"/>
          </a:xfrm>
        </p:spPr>
        <p:txBody>
          <a:bodyPr/>
          <a:lstStyle>
            <a:lvl1pPr marL="0" indent="0" algn="ctr">
              <a:buFontTx/>
              <a:buNone/>
              <a:defRPr sz="1200"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059057-C2A4-44C4-9F33-1CF3D5E8BE0C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7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4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5944" y="549277"/>
            <a:ext cx="2742485" cy="5605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314" y="549277"/>
            <a:ext cx="8078271" cy="5605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68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5" y="1709740"/>
            <a:ext cx="10516036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5" y="4589464"/>
            <a:ext cx="10516036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067" indent="0">
              <a:buNone/>
              <a:defRPr sz="2000"/>
            </a:lvl2pPr>
            <a:lvl3pPr marL="914133" indent="0">
              <a:buNone/>
              <a:defRPr sz="1800"/>
            </a:lvl3pPr>
            <a:lvl4pPr marL="1371200" indent="0">
              <a:buNone/>
              <a:defRPr sz="1600"/>
            </a:lvl4pPr>
            <a:lvl5pPr marL="1828266" indent="0">
              <a:buNone/>
              <a:defRPr sz="1600"/>
            </a:lvl5pPr>
            <a:lvl6pPr marL="2285334" indent="0">
              <a:buNone/>
              <a:defRPr sz="1600"/>
            </a:lvl6pPr>
            <a:lvl7pPr marL="2742399" indent="0">
              <a:buNone/>
              <a:defRPr sz="1600"/>
            </a:lvl7pPr>
            <a:lvl8pPr marL="3199467" indent="0">
              <a:buNone/>
              <a:defRPr sz="1600"/>
            </a:lvl8pPr>
            <a:lvl9pPr marL="3656533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9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05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1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1" y="365125"/>
            <a:ext cx="1051603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69" y="1681163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69" y="2505075"/>
            <a:ext cx="515803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182" y="1681163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82" y="2505075"/>
            <a:ext cx="518342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31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4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059057-C2A4-44C4-9F33-1CF3D5E8BE0C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1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7" indent="0">
              <a:buNone/>
              <a:defRPr sz="2799"/>
            </a:lvl2pPr>
            <a:lvl3pPr marL="914133" indent="0">
              <a:buNone/>
              <a:defRPr sz="2400"/>
            </a:lvl3pPr>
            <a:lvl4pPr marL="1371200" indent="0">
              <a:buNone/>
              <a:defRPr sz="2000"/>
            </a:lvl4pPr>
            <a:lvl5pPr marL="1828266" indent="0">
              <a:buNone/>
              <a:defRPr sz="2000"/>
            </a:lvl5pPr>
            <a:lvl6pPr marL="2285334" indent="0">
              <a:buNone/>
              <a:defRPr sz="2000"/>
            </a:lvl6pPr>
            <a:lvl7pPr marL="2742399" indent="0">
              <a:buNone/>
              <a:defRPr sz="2000"/>
            </a:lvl7pPr>
            <a:lvl8pPr marL="3199467" indent="0">
              <a:buNone/>
              <a:defRPr sz="2000"/>
            </a:lvl8pPr>
            <a:lvl9pPr marL="3656533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21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4801" y="549274"/>
            <a:ext cx="7270444" cy="719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313" y="1743075"/>
            <a:ext cx="10973117" cy="4411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2" y="6245225"/>
            <a:ext cx="2845647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fld id="{B7059057-C2A4-44C4-9F33-1CF3D5E8BE0C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03" y="6245225"/>
            <a:ext cx="385979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914" y="6245225"/>
            <a:ext cx="284564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50" y="333375"/>
            <a:ext cx="1080807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067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133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200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266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2799" indent="-342799" algn="l" rtl="0" eaLnBrk="1" fontAlgn="base" hangingPunct="1">
        <a:spcBef>
          <a:spcPts val="32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57084" indent="-285666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66" indent="-228533" algn="l" rtl="0" eaLnBrk="1" fontAlgn="base" hangingPunct="1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599733" indent="-228533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6801" indent="-228533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866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4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7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6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4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9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b="1" dirty="0"/>
              <a:t>分</a:t>
            </a:r>
            <a:r>
              <a:rPr lang="zh-CN" altLang="en-US" sz="6000" b="1" dirty="0" smtClean="0"/>
              <a:t>治法</a:t>
            </a:r>
            <a:endParaRPr lang="zh-CN" altLang="en-US" sz="6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5526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归并排序</a:t>
            </a:r>
            <a:endParaRPr lang="zh-CN" altLang="en-US" dirty="0"/>
          </a:p>
        </p:txBody>
      </p:sp>
      <p:graphicFrame>
        <p:nvGraphicFramePr>
          <p:cNvPr id="3" name="Group 4"/>
          <p:cNvGraphicFramePr>
            <a:graphicFrameLocks noGrp="1"/>
          </p:cNvGraphicFramePr>
          <p:nvPr/>
        </p:nvGraphicFramePr>
        <p:xfrm>
          <a:off x="1570039" y="1541463"/>
          <a:ext cx="9274175" cy="614363"/>
        </p:xfrm>
        <a:graphic>
          <a:graphicData uri="http://schemas.openxmlformats.org/drawingml/2006/table">
            <a:tbl>
              <a:tblPr/>
              <a:tblGrid>
                <a:gridCol w="92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23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21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75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37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右大括号 3"/>
          <p:cNvSpPr/>
          <p:nvPr/>
        </p:nvSpPr>
        <p:spPr>
          <a:xfrm rot="5400000">
            <a:off x="3811318" y="425182"/>
            <a:ext cx="157163" cy="4164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 rot="5400000">
            <a:off x="8440468" y="425183"/>
            <a:ext cx="157163" cy="4164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1541464" y="3298826"/>
          <a:ext cx="4638675" cy="614363"/>
        </p:xfrm>
        <a:graphic>
          <a:graphicData uri="http://schemas.openxmlformats.org/drawingml/2006/table">
            <a:tbl>
              <a:tblPr/>
              <a:tblGrid>
                <a:gridCol w="92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23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21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右大括号 6"/>
          <p:cNvSpPr/>
          <p:nvPr/>
        </p:nvSpPr>
        <p:spPr>
          <a:xfrm rot="5400000">
            <a:off x="2825137" y="2968011"/>
            <a:ext cx="185737" cy="247931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 rot="5400000">
            <a:off x="5123403" y="3451765"/>
            <a:ext cx="185736" cy="151180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519531"/>
              </p:ext>
            </p:extLst>
          </p:nvPr>
        </p:nvGraphicFramePr>
        <p:xfrm>
          <a:off x="4341814" y="4789488"/>
          <a:ext cx="1852612" cy="614363"/>
        </p:xfrm>
        <a:graphic>
          <a:graphicData uri="http://schemas.openxmlformats.org/drawingml/2006/table">
            <a:tbl>
              <a:tblPr/>
              <a:tblGrid>
                <a:gridCol w="93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  <a:endParaRPr kumimoji="0" lang="en-US" sz="3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微软雅黑" pitchFamily="34" charset="-122"/>
                        <a:sym typeface="Calibri" pitchFamily="34" charset="0"/>
                      </a:endParaRP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238961"/>
              </p:ext>
            </p:extLst>
          </p:nvPr>
        </p:nvGraphicFramePr>
        <p:xfrm>
          <a:off x="5670551" y="5946776"/>
          <a:ext cx="922337" cy="614363"/>
        </p:xfrm>
        <a:graphic>
          <a:graphicData uri="http://schemas.openxmlformats.org/drawingml/2006/table">
            <a:tbl>
              <a:tblPr/>
              <a:tblGrid>
                <a:gridCol w="922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84279"/>
              </p:ext>
            </p:extLst>
          </p:nvPr>
        </p:nvGraphicFramePr>
        <p:xfrm>
          <a:off x="4157663" y="5946773"/>
          <a:ext cx="930275" cy="614363"/>
        </p:xfrm>
        <a:graphic>
          <a:graphicData uri="http://schemas.openxmlformats.org/drawingml/2006/table">
            <a:tbl>
              <a:tblPr/>
              <a:tblGrid>
                <a:gridCol w="93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42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归并排序</a:t>
            </a:r>
            <a:endParaRPr lang="zh-CN" altLang="en-US" dirty="0"/>
          </a:p>
        </p:txBody>
      </p:sp>
      <p:graphicFrame>
        <p:nvGraphicFramePr>
          <p:cNvPr id="3" name="Group 4"/>
          <p:cNvGraphicFramePr>
            <a:graphicFrameLocks noGrp="1"/>
          </p:cNvGraphicFramePr>
          <p:nvPr/>
        </p:nvGraphicFramePr>
        <p:xfrm>
          <a:off x="1570039" y="1541463"/>
          <a:ext cx="9274175" cy="614363"/>
        </p:xfrm>
        <a:graphic>
          <a:graphicData uri="http://schemas.openxmlformats.org/drawingml/2006/table">
            <a:tbl>
              <a:tblPr/>
              <a:tblGrid>
                <a:gridCol w="92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23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21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75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37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右大括号 3"/>
          <p:cNvSpPr/>
          <p:nvPr/>
        </p:nvSpPr>
        <p:spPr>
          <a:xfrm rot="5400000">
            <a:off x="3811318" y="425182"/>
            <a:ext cx="157163" cy="4164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 rot="5400000">
            <a:off x="8440468" y="425183"/>
            <a:ext cx="157163" cy="4164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34809"/>
              </p:ext>
            </p:extLst>
          </p:nvPr>
        </p:nvGraphicFramePr>
        <p:xfrm>
          <a:off x="1541464" y="3298826"/>
          <a:ext cx="4638675" cy="614363"/>
        </p:xfrm>
        <a:graphic>
          <a:graphicData uri="http://schemas.openxmlformats.org/drawingml/2006/table">
            <a:tbl>
              <a:tblPr/>
              <a:tblGrid>
                <a:gridCol w="92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21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23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右大括号 6"/>
          <p:cNvSpPr/>
          <p:nvPr/>
        </p:nvSpPr>
        <p:spPr>
          <a:xfrm rot="5400000">
            <a:off x="2825137" y="2968011"/>
            <a:ext cx="185737" cy="247931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 rot="5400000">
            <a:off x="5123403" y="3451765"/>
            <a:ext cx="185736" cy="151180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62892"/>
              </p:ext>
            </p:extLst>
          </p:nvPr>
        </p:nvGraphicFramePr>
        <p:xfrm>
          <a:off x="4341814" y="4789488"/>
          <a:ext cx="1852612" cy="614363"/>
        </p:xfrm>
        <a:graphic>
          <a:graphicData uri="http://schemas.openxmlformats.org/drawingml/2006/table">
            <a:tbl>
              <a:tblPr/>
              <a:tblGrid>
                <a:gridCol w="93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238961"/>
              </p:ext>
            </p:extLst>
          </p:nvPr>
        </p:nvGraphicFramePr>
        <p:xfrm>
          <a:off x="5670551" y="5946776"/>
          <a:ext cx="922337" cy="614363"/>
        </p:xfrm>
        <a:graphic>
          <a:graphicData uri="http://schemas.openxmlformats.org/drawingml/2006/table">
            <a:tbl>
              <a:tblPr/>
              <a:tblGrid>
                <a:gridCol w="922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84279"/>
              </p:ext>
            </p:extLst>
          </p:nvPr>
        </p:nvGraphicFramePr>
        <p:xfrm>
          <a:off x="4157663" y="5946773"/>
          <a:ext cx="930275" cy="614363"/>
        </p:xfrm>
        <a:graphic>
          <a:graphicData uri="http://schemas.openxmlformats.org/drawingml/2006/table">
            <a:tbl>
              <a:tblPr/>
              <a:tblGrid>
                <a:gridCol w="93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15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归并排序</a:t>
            </a:r>
            <a:endParaRPr lang="zh-CN" altLang="en-US" dirty="0"/>
          </a:p>
        </p:txBody>
      </p:sp>
      <p:graphicFrame>
        <p:nvGraphicFramePr>
          <p:cNvPr id="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156955"/>
              </p:ext>
            </p:extLst>
          </p:nvPr>
        </p:nvGraphicFramePr>
        <p:xfrm>
          <a:off x="1570039" y="1541463"/>
          <a:ext cx="9274175" cy="614363"/>
        </p:xfrm>
        <a:graphic>
          <a:graphicData uri="http://schemas.openxmlformats.org/drawingml/2006/table">
            <a:tbl>
              <a:tblPr/>
              <a:tblGrid>
                <a:gridCol w="92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21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23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37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75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右大括号 3"/>
          <p:cNvSpPr/>
          <p:nvPr/>
        </p:nvSpPr>
        <p:spPr>
          <a:xfrm rot="5400000">
            <a:off x="3811318" y="425182"/>
            <a:ext cx="157163" cy="4164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 rot="5400000">
            <a:off x="8440468" y="425183"/>
            <a:ext cx="157163" cy="4164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34809"/>
              </p:ext>
            </p:extLst>
          </p:nvPr>
        </p:nvGraphicFramePr>
        <p:xfrm>
          <a:off x="1541464" y="3298826"/>
          <a:ext cx="4638675" cy="614363"/>
        </p:xfrm>
        <a:graphic>
          <a:graphicData uri="http://schemas.openxmlformats.org/drawingml/2006/table">
            <a:tbl>
              <a:tblPr/>
              <a:tblGrid>
                <a:gridCol w="92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21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23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右大括号 6"/>
          <p:cNvSpPr/>
          <p:nvPr/>
        </p:nvSpPr>
        <p:spPr>
          <a:xfrm rot="5400000">
            <a:off x="2825137" y="2968011"/>
            <a:ext cx="185737" cy="247931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 rot="5400000">
            <a:off x="5123403" y="3451765"/>
            <a:ext cx="185736" cy="151180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62892"/>
              </p:ext>
            </p:extLst>
          </p:nvPr>
        </p:nvGraphicFramePr>
        <p:xfrm>
          <a:off x="4341814" y="4789488"/>
          <a:ext cx="1852612" cy="614363"/>
        </p:xfrm>
        <a:graphic>
          <a:graphicData uri="http://schemas.openxmlformats.org/drawingml/2006/table">
            <a:tbl>
              <a:tblPr/>
              <a:tblGrid>
                <a:gridCol w="93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238961"/>
              </p:ext>
            </p:extLst>
          </p:nvPr>
        </p:nvGraphicFramePr>
        <p:xfrm>
          <a:off x="5670551" y="5946776"/>
          <a:ext cx="922337" cy="614363"/>
        </p:xfrm>
        <a:graphic>
          <a:graphicData uri="http://schemas.openxmlformats.org/drawingml/2006/table">
            <a:tbl>
              <a:tblPr/>
              <a:tblGrid>
                <a:gridCol w="922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84279"/>
              </p:ext>
            </p:extLst>
          </p:nvPr>
        </p:nvGraphicFramePr>
        <p:xfrm>
          <a:off x="4157663" y="5946773"/>
          <a:ext cx="930275" cy="614363"/>
        </p:xfrm>
        <a:graphic>
          <a:graphicData uri="http://schemas.openxmlformats.org/drawingml/2006/table">
            <a:tbl>
              <a:tblPr/>
              <a:tblGrid>
                <a:gridCol w="93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69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程序编写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347787" y="1817638"/>
            <a:ext cx="68675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void mergeSort</a:t>
            </a:r>
            <a:r>
              <a:rPr lang="zh-CN" altLang="en-US" sz="3600" dirty="0" smtClean="0"/>
              <a:t>(                    ){</a:t>
            </a:r>
            <a:endParaRPr lang="zh-CN" altLang="en-US" sz="3600" dirty="0"/>
          </a:p>
          <a:p>
            <a:r>
              <a:rPr lang="zh-CN" altLang="en-US" sz="3600" dirty="0"/>
              <a:t>    </a:t>
            </a:r>
            <a:r>
              <a:rPr lang="zh-CN" altLang="en-US" sz="3600" dirty="0" smtClean="0"/>
              <a:t>    if(</a:t>
            </a:r>
            <a:r>
              <a:rPr lang="en-US" altLang="zh-CN" sz="3600" dirty="0" smtClean="0"/>
              <a:t>e</a:t>
            </a:r>
            <a:r>
              <a:rPr lang="zh-CN" altLang="en-US" sz="3600" dirty="0" smtClean="0"/>
              <a:t>-</a:t>
            </a:r>
            <a:r>
              <a:rPr lang="en-US" altLang="zh-CN" sz="3600" dirty="0" smtClean="0"/>
              <a:t>s</a:t>
            </a:r>
            <a:r>
              <a:rPr lang="zh-CN" altLang="en-US" sz="3600" dirty="0" smtClean="0"/>
              <a:t>&lt;=</a:t>
            </a:r>
            <a:r>
              <a:rPr lang="zh-CN" altLang="en-US" sz="3600" dirty="0"/>
              <a:t>0) return;</a:t>
            </a:r>
          </a:p>
          <a:p>
            <a:r>
              <a:rPr lang="zh-CN" altLang="en-US" sz="3600" dirty="0"/>
              <a:t>	int m</a:t>
            </a:r>
            <a:r>
              <a:rPr lang="zh-CN" altLang="en-US" sz="3600" dirty="0" smtClean="0"/>
              <a:t>=(</a:t>
            </a:r>
            <a:r>
              <a:rPr lang="en-US" altLang="zh-CN" sz="3600" dirty="0" smtClean="0"/>
              <a:t>e</a:t>
            </a:r>
            <a:r>
              <a:rPr lang="zh-CN" altLang="en-US" sz="3600" dirty="0" smtClean="0"/>
              <a:t>+</a:t>
            </a:r>
            <a:r>
              <a:rPr lang="en-US" altLang="zh-CN" sz="3600" dirty="0" smtClean="0"/>
              <a:t>s</a:t>
            </a:r>
            <a:r>
              <a:rPr lang="zh-CN" altLang="en-US" sz="3600" dirty="0" smtClean="0"/>
              <a:t>)/</a:t>
            </a:r>
            <a:r>
              <a:rPr lang="zh-CN" altLang="en-US" sz="3600" dirty="0"/>
              <a:t>2;</a:t>
            </a:r>
          </a:p>
          <a:p>
            <a:r>
              <a:rPr lang="zh-CN" altLang="en-US" sz="3600" dirty="0"/>
              <a:t>	mergeSort</a:t>
            </a:r>
            <a:r>
              <a:rPr lang="zh-CN" altLang="en-US" sz="3600" dirty="0" smtClean="0"/>
              <a:t>(</a:t>
            </a:r>
            <a:r>
              <a:rPr lang="en-US" altLang="zh-CN" sz="3600" dirty="0" smtClean="0"/>
              <a:t>s</a:t>
            </a:r>
            <a:r>
              <a:rPr lang="zh-CN" altLang="en-US" sz="3600" dirty="0" smtClean="0"/>
              <a:t>,</a:t>
            </a:r>
            <a:r>
              <a:rPr lang="zh-CN" altLang="en-US" sz="3600" dirty="0"/>
              <a:t>m);</a:t>
            </a:r>
          </a:p>
          <a:p>
            <a:r>
              <a:rPr lang="zh-CN" altLang="en-US" sz="3600" dirty="0"/>
              <a:t>	mergeSort(m+1</a:t>
            </a:r>
            <a:r>
              <a:rPr lang="zh-CN" altLang="en-US" sz="3600" dirty="0" smtClean="0"/>
              <a:t>,</a:t>
            </a:r>
            <a:r>
              <a:rPr lang="en-US" altLang="zh-CN" sz="3600" dirty="0" smtClean="0"/>
              <a:t>e</a:t>
            </a:r>
            <a:r>
              <a:rPr lang="zh-CN" altLang="en-US" sz="3600" dirty="0" smtClean="0"/>
              <a:t>)</a:t>
            </a:r>
            <a:r>
              <a:rPr lang="zh-CN" altLang="en-US" sz="3600" dirty="0"/>
              <a:t>;</a:t>
            </a:r>
          </a:p>
          <a:p>
            <a:r>
              <a:rPr lang="zh-CN" altLang="en-US" sz="3600" dirty="0"/>
              <a:t>	merge</a:t>
            </a:r>
            <a:r>
              <a:rPr lang="zh-CN" altLang="en-US" sz="3600" dirty="0" smtClean="0"/>
              <a:t>(</a:t>
            </a:r>
            <a:r>
              <a:rPr lang="en-US" altLang="zh-CN" sz="3600" dirty="0" smtClean="0"/>
              <a:t>s</a:t>
            </a:r>
            <a:r>
              <a:rPr lang="zh-CN" altLang="en-US" sz="3600" dirty="0" smtClean="0"/>
              <a:t>,</a:t>
            </a:r>
            <a:r>
              <a:rPr lang="zh-CN" altLang="en-US" sz="3600" dirty="0"/>
              <a:t>m</a:t>
            </a:r>
            <a:r>
              <a:rPr lang="zh-CN" altLang="en-US" sz="3600" dirty="0" smtClean="0"/>
              <a:t>,</a:t>
            </a:r>
            <a:r>
              <a:rPr lang="en-US" altLang="zh-CN" sz="3600" dirty="0" smtClean="0"/>
              <a:t>e</a:t>
            </a:r>
            <a:r>
              <a:rPr lang="zh-CN" altLang="en-US" sz="3600" dirty="0" smtClean="0"/>
              <a:t>)</a:t>
            </a:r>
            <a:r>
              <a:rPr lang="zh-CN" altLang="en-US" sz="3600" dirty="0"/>
              <a:t>;</a:t>
            </a:r>
          </a:p>
          <a:p>
            <a:r>
              <a:rPr lang="zh-CN" altLang="en-US" sz="3600" dirty="0"/>
              <a:t>	</a:t>
            </a:r>
          </a:p>
          <a:p>
            <a:r>
              <a:rPr lang="zh-CN" altLang="en-US" sz="3600" dirty="0"/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4552950" y="1860498"/>
            <a:ext cx="18201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int </a:t>
            </a:r>
            <a:r>
              <a:rPr lang="en-US" altLang="zh-CN" sz="3200" dirty="0" smtClean="0"/>
              <a:t>s</a:t>
            </a:r>
            <a:r>
              <a:rPr lang="zh-CN" altLang="en-US" sz="3200" dirty="0" smtClean="0"/>
              <a:t>,</a:t>
            </a:r>
            <a:r>
              <a:rPr lang="zh-CN" altLang="en-US" sz="3200" dirty="0"/>
              <a:t>int </a:t>
            </a:r>
            <a:r>
              <a:rPr lang="en-US" altLang="zh-CN" sz="3200" dirty="0" smtClean="0"/>
              <a:t>e</a:t>
            </a:r>
            <a:r>
              <a:rPr lang="zh-CN" altLang="en-US" sz="3200" dirty="0" smtClean="0"/>
              <a:t> </a:t>
            </a:r>
            <a:endParaRPr lang="zh-CN" altLang="en-US" sz="3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586662" y="1860498"/>
            <a:ext cx="0" cy="434170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058151" y="2152885"/>
            <a:ext cx="36861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</a:t>
            </a:r>
            <a:r>
              <a:rPr lang="zh-CN" altLang="en-US" sz="3200" dirty="0" smtClean="0"/>
              <a:t>表示区间起始位置</a:t>
            </a:r>
            <a:endParaRPr lang="en-US" altLang="zh-CN" sz="3200" dirty="0" smtClean="0"/>
          </a:p>
          <a:p>
            <a:r>
              <a:rPr lang="en-US" altLang="zh-CN" sz="3200" dirty="0" smtClean="0"/>
              <a:t>e</a:t>
            </a:r>
            <a:r>
              <a:rPr lang="zh-CN" altLang="en-US" sz="3200" dirty="0" smtClean="0"/>
              <a:t>表示区间结束位置</a:t>
            </a:r>
            <a:endParaRPr lang="en-US" altLang="zh-CN" sz="320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merge(</a:t>
            </a:r>
            <a:r>
              <a:rPr lang="en-US" altLang="zh-CN" sz="3200" dirty="0" err="1" smtClean="0"/>
              <a:t>s,m,e</a:t>
            </a:r>
            <a:r>
              <a:rPr lang="en-US" altLang="zh-CN" sz="3200" dirty="0" smtClean="0"/>
              <a:t>)</a:t>
            </a:r>
          </a:p>
          <a:p>
            <a:r>
              <a:rPr lang="zh-CN" altLang="en-US" sz="3200" dirty="0" smtClean="0"/>
              <a:t>表示将有序区间</a:t>
            </a:r>
            <a:r>
              <a:rPr lang="en-US" altLang="zh-CN" sz="3200" dirty="0" smtClean="0"/>
              <a:t>[</a:t>
            </a:r>
            <a:r>
              <a:rPr lang="en-US" altLang="zh-CN" sz="3200" dirty="0" err="1" smtClean="0"/>
              <a:t>s,m</a:t>
            </a:r>
            <a:r>
              <a:rPr lang="en-US" altLang="zh-CN" sz="3200" dirty="0" smtClean="0"/>
              <a:t>]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[m+1,e]</a:t>
            </a:r>
            <a:r>
              <a:rPr lang="zh-CN" altLang="en-US" sz="3200" dirty="0" smtClean="0"/>
              <a:t>合并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281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1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程序编写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2846940" y="1431608"/>
            <a:ext cx="57061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void merge(int x,int m,int y){</a:t>
            </a:r>
          </a:p>
          <a:p>
            <a:r>
              <a:rPr lang="zh-CN" altLang="en-US" sz="2400" dirty="0"/>
              <a:t>	int p=</a:t>
            </a:r>
            <a:r>
              <a:rPr lang="zh-CN" altLang="en-US" sz="2400" dirty="0" smtClean="0"/>
              <a:t>x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q</a:t>
            </a:r>
            <a:r>
              <a:rPr lang="zh-CN" altLang="en-US" sz="2400" dirty="0"/>
              <a:t>=m+1,i=x;</a:t>
            </a:r>
          </a:p>
          <a:p>
            <a:r>
              <a:rPr lang="zh-CN" altLang="en-US" sz="2400" dirty="0"/>
              <a:t>	while(p&lt;=m &amp;&amp; q&lt;=y){</a:t>
            </a:r>
          </a:p>
          <a:p>
            <a:r>
              <a:rPr lang="zh-CN" altLang="en-US" sz="2400" dirty="0"/>
              <a:t>		if(a[p]&lt;a[q]) h[i++]=a[p++];</a:t>
            </a:r>
          </a:p>
          <a:p>
            <a:r>
              <a:rPr lang="zh-CN" altLang="en-US" sz="2400" dirty="0"/>
              <a:t>		else h[i++]=a[q++];</a:t>
            </a:r>
          </a:p>
          <a:p>
            <a:r>
              <a:rPr lang="zh-CN" altLang="en-US" sz="2400" dirty="0"/>
              <a:t>	}</a:t>
            </a:r>
          </a:p>
          <a:p>
            <a:r>
              <a:rPr lang="zh-CN" altLang="en-US" sz="2400" dirty="0"/>
              <a:t>	if(p&lt;=m){</a:t>
            </a:r>
          </a:p>
          <a:p>
            <a:r>
              <a:rPr lang="zh-CN" altLang="en-US" sz="2400" dirty="0"/>
              <a:t>		while(p&lt;=m) h[i++]=a[p++]; </a:t>
            </a:r>
          </a:p>
          <a:p>
            <a:r>
              <a:rPr lang="zh-CN" altLang="en-US" sz="2400" dirty="0"/>
              <a:t>	}</a:t>
            </a:r>
          </a:p>
          <a:p>
            <a:r>
              <a:rPr lang="zh-CN" altLang="en-US" sz="2400" dirty="0"/>
              <a:t>	if(q&lt;=y){</a:t>
            </a:r>
          </a:p>
          <a:p>
            <a:r>
              <a:rPr lang="zh-CN" altLang="en-US" sz="2400" dirty="0"/>
              <a:t>		while(q&lt;=y) h[i++]=a[q++]; </a:t>
            </a:r>
          </a:p>
          <a:p>
            <a:r>
              <a:rPr lang="zh-CN" altLang="en-US" sz="2400" dirty="0"/>
              <a:t>	}</a:t>
            </a:r>
          </a:p>
          <a:p>
            <a:r>
              <a:rPr lang="zh-CN" altLang="en-US" sz="2400" dirty="0"/>
              <a:t>	for(i=x;i&lt;=y;i++) a[i]=h[i];</a:t>
            </a:r>
          </a:p>
          <a:p>
            <a:r>
              <a:rPr lang="zh-CN" altLang="en-US" sz="2400" dirty="0" smtClean="0"/>
              <a:t>}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52744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分治的具体过程</a:t>
            </a:r>
          </a:p>
        </p:txBody>
      </p:sp>
      <p:sp>
        <p:nvSpPr>
          <p:cNvPr id="3" name="矩形 2"/>
          <p:cNvSpPr/>
          <p:nvPr/>
        </p:nvSpPr>
        <p:spPr>
          <a:xfrm>
            <a:off x="4309677" y="1473197"/>
            <a:ext cx="937736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　　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divide</a:t>
            </a:r>
            <a:r>
              <a:rPr lang="en-US" altLang="zh-CN" sz="2400" dirty="0"/>
              <a:t> </a:t>
            </a:r>
            <a:r>
              <a:rPr lang="en-US" altLang="zh-CN" sz="2400" dirty="0" smtClean="0"/>
              <a:t>(      )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{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>　　　 </a:t>
            </a:r>
            <a:r>
              <a:rPr lang="en-US" altLang="zh-CN" sz="2400" dirty="0"/>
              <a:t>if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①</a:t>
            </a:r>
            <a:r>
              <a:rPr lang="zh-CN" altLang="en-US" sz="2400" dirty="0"/>
              <a:t>问题不可</a:t>
            </a:r>
            <a:r>
              <a:rPr lang="zh-CN" altLang="en-US" sz="2400" dirty="0" smtClean="0"/>
              <a:t>分）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         </a:t>
            </a:r>
            <a:r>
              <a:rPr lang="zh-CN" altLang="en-US" sz="2400" dirty="0"/>
              <a:t>②返回问题</a:t>
            </a:r>
            <a:r>
              <a:rPr lang="zh-CN" altLang="en-US" sz="2400" dirty="0" smtClean="0"/>
              <a:t>解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>　　　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else </a:t>
            </a:r>
            <a:r>
              <a:rPr lang="en-US" altLang="zh-CN" sz="2400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　　　　　</a:t>
            </a:r>
            <a:r>
              <a:rPr lang="zh-CN" altLang="en-US" sz="2400" dirty="0" smtClean="0"/>
              <a:t> ③</a:t>
            </a:r>
            <a:r>
              <a:rPr lang="zh-CN" altLang="en-US" sz="2400" dirty="0"/>
              <a:t>从原问题中划</a:t>
            </a:r>
            <a:r>
              <a:rPr lang="zh-CN" altLang="en-US" sz="2400" dirty="0" smtClean="0"/>
              <a:t>出部分运算</a:t>
            </a:r>
            <a:r>
              <a:rPr lang="zh-CN" altLang="en-US" sz="2400" dirty="0"/>
              <a:t>对象的子问题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2……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　　　　　</a:t>
            </a:r>
            <a:r>
              <a:rPr lang="zh-CN" altLang="en-US" sz="2400" dirty="0" smtClean="0"/>
              <a:t> ④</a:t>
            </a:r>
            <a:r>
              <a:rPr lang="zh-CN" altLang="en-US" sz="2400" dirty="0"/>
              <a:t>递归调用分治法过程，求出解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2……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　　　　　</a:t>
            </a:r>
            <a:r>
              <a:rPr lang="zh-CN" altLang="en-US" sz="2400" dirty="0" smtClean="0"/>
              <a:t> ⑤</a:t>
            </a:r>
            <a:r>
              <a:rPr lang="zh-CN" altLang="en-US" sz="2400" dirty="0"/>
              <a:t>将解</a:t>
            </a:r>
            <a:r>
              <a:rPr lang="en-US" altLang="zh-CN" sz="2400" dirty="0"/>
              <a:t>1</a:t>
            </a:r>
            <a:r>
              <a:rPr lang="zh-CN" altLang="en-US" sz="2400" dirty="0"/>
              <a:t>、解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、解</a:t>
            </a:r>
            <a:r>
              <a:rPr lang="en-US" altLang="zh-CN" sz="2400" dirty="0" smtClean="0"/>
              <a:t>……</a:t>
            </a:r>
            <a:r>
              <a:rPr lang="zh-CN" altLang="en-US" sz="2400" dirty="0" smtClean="0"/>
              <a:t>组合</a:t>
            </a:r>
            <a:r>
              <a:rPr lang="zh-CN" altLang="en-US" sz="2400" dirty="0"/>
              <a:t>成整个问题的解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　　 </a:t>
            </a:r>
            <a:r>
              <a:rPr lang="en-US" altLang="zh-CN" sz="2400" dirty="0" smtClean="0"/>
              <a:t>} //</a:t>
            </a:r>
            <a:r>
              <a:rPr lang="zh-CN" altLang="en-US" sz="2400" dirty="0" smtClean="0"/>
              <a:t>结束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20649" y="2399800"/>
            <a:ext cx="442436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void mergeSort</a:t>
            </a:r>
            <a:r>
              <a:rPr lang="zh-CN" altLang="en-US" sz="2800" dirty="0" smtClean="0"/>
              <a:t>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s,int</a:t>
            </a:r>
            <a:r>
              <a:rPr lang="en-US" altLang="zh-CN" sz="2800" dirty="0" smtClean="0"/>
              <a:t> e</a:t>
            </a:r>
            <a:r>
              <a:rPr lang="zh-CN" altLang="en-US" sz="2800" dirty="0" smtClean="0"/>
              <a:t>){</a:t>
            </a:r>
            <a:endParaRPr lang="zh-CN" altLang="en-US" sz="2800" dirty="0"/>
          </a:p>
          <a:p>
            <a:r>
              <a:rPr lang="zh-CN" altLang="en-US" sz="2800" dirty="0"/>
              <a:t>    </a:t>
            </a:r>
            <a:r>
              <a:rPr lang="zh-CN" altLang="en-US" sz="2800" dirty="0" smtClean="0"/>
              <a:t>    if(</a:t>
            </a:r>
            <a:r>
              <a:rPr lang="en-US" altLang="zh-CN" sz="2800" dirty="0" smtClean="0"/>
              <a:t>e</a:t>
            </a:r>
            <a:r>
              <a:rPr lang="zh-CN" altLang="en-US" sz="2800" dirty="0" smtClean="0"/>
              <a:t>-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&lt;=</a:t>
            </a:r>
            <a:r>
              <a:rPr lang="zh-CN" altLang="en-US" sz="2800" dirty="0"/>
              <a:t>0) return;</a:t>
            </a:r>
          </a:p>
          <a:p>
            <a:r>
              <a:rPr lang="zh-CN" altLang="en-US" sz="2800" dirty="0"/>
              <a:t>	int m</a:t>
            </a:r>
            <a:r>
              <a:rPr lang="zh-CN" altLang="en-US" sz="2800" dirty="0" smtClean="0"/>
              <a:t>=(</a:t>
            </a:r>
            <a:r>
              <a:rPr lang="en-US" altLang="zh-CN" sz="2800" dirty="0" smtClean="0"/>
              <a:t>e</a:t>
            </a:r>
            <a:r>
              <a:rPr lang="zh-CN" altLang="en-US" sz="2800" dirty="0" smtClean="0"/>
              <a:t>+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)/</a:t>
            </a:r>
            <a:r>
              <a:rPr lang="zh-CN" altLang="en-US" sz="2800" dirty="0"/>
              <a:t>2;</a:t>
            </a:r>
          </a:p>
          <a:p>
            <a:r>
              <a:rPr lang="zh-CN" altLang="en-US" sz="2800" dirty="0"/>
              <a:t>	mergeSort</a:t>
            </a:r>
            <a:r>
              <a:rPr lang="zh-CN" altLang="en-US" sz="2800" dirty="0" smtClean="0"/>
              <a:t>(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,</a:t>
            </a:r>
            <a:r>
              <a:rPr lang="zh-CN" altLang="en-US" sz="2800" dirty="0"/>
              <a:t>m);</a:t>
            </a:r>
          </a:p>
          <a:p>
            <a:r>
              <a:rPr lang="zh-CN" altLang="en-US" sz="2800" dirty="0"/>
              <a:t>	mergeSort(m+1</a:t>
            </a:r>
            <a:r>
              <a:rPr lang="zh-CN" altLang="en-US" sz="2800" dirty="0" smtClean="0"/>
              <a:t>,</a:t>
            </a:r>
            <a:r>
              <a:rPr lang="en-US" altLang="zh-CN" sz="2800" dirty="0" smtClean="0"/>
              <a:t>e</a:t>
            </a:r>
            <a:r>
              <a:rPr lang="zh-CN" altLang="en-US" sz="2800" dirty="0" smtClean="0"/>
              <a:t>)</a:t>
            </a:r>
            <a:r>
              <a:rPr lang="zh-CN" altLang="en-US" sz="2800" dirty="0"/>
              <a:t>;</a:t>
            </a:r>
          </a:p>
          <a:p>
            <a:r>
              <a:rPr lang="zh-CN" altLang="en-US" sz="2800" dirty="0"/>
              <a:t>	merge</a:t>
            </a:r>
            <a:r>
              <a:rPr lang="zh-CN" altLang="en-US" sz="2800" dirty="0" smtClean="0"/>
              <a:t>(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,</a:t>
            </a:r>
            <a:r>
              <a:rPr lang="zh-CN" altLang="en-US" sz="2800" dirty="0"/>
              <a:t>m</a:t>
            </a:r>
            <a:r>
              <a:rPr lang="zh-CN" altLang="en-US" sz="2800" dirty="0" smtClean="0"/>
              <a:t>,</a:t>
            </a:r>
            <a:r>
              <a:rPr lang="en-US" altLang="zh-CN" sz="2800" dirty="0" smtClean="0"/>
              <a:t>e</a:t>
            </a:r>
            <a:r>
              <a:rPr lang="zh-CN" altLang="en-US" sz="2800" dirty="0" smtClean="0"/>
              <a:t>);</a:t>
            </a:r>
            <a:endParaRPr lang="zh-CN" altLang="en-US" sz="2800" dirty="0"/>
          </a:p>
          <a:p>
            <a:r>
              <a:rPr lang="zh-CN" altLang="en-US" sz="2800" dirty="0"/>
              <a:t>}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843462" y="1719211"/>
            <a:ext cx="0" cy="45862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82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分治三部曲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070505" y="2375730"/>
            <a:ext cx="20509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划分问题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递归求解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合并问题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2993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1423: </a:t>
            </a:r>
            <a:r>
              <a:rPr lang="zh-CN" altLang="en-US" b="1" dirty="0"/>
              <a:t>地毯</a:t>
            </a:r>
            <a:r>
              <a:rPr lang="zh-CN" altLang="en-US" b="1" dirty="0" smtClean="0"/>
              <a:t>填补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22659" y="1665287"/>
            <a:ext cx="1083595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相传在一个古老的阿拉伯国家里，有一座宫殿。宫殿里有个四四方方的格子迷宫，国王选择驸马的方法非常特殊，也非常简单：公主就站在其中一个方格子上，只要谁能用地毯将除公主站立的地方外的所有地方盖上，美丽漂亮聪慧的公主就是他的人了。公主这一个方格不能用地毯盖住，毯子的形状有所规定，只能有四种选择</a:t>
            </a:r>
            <a:r>
              <a:rPr lang="en-US" altLang="zh-CN" sz="2400" dirty="0"/>
              <a:t>(</a:t>
            </a:r>
            <a:r>
              <a:rPr lang="zh-CN" altLang="en-US" sz="2400" dirty="0"/>
              <a:t>如图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/>
              <a:t>并且每一方格只能用一层地毯，迷宫的大小为</a:t>
            </a:r>
            <a:r>
              <a:rPr lang="en-US" altLang="zh-CN" sz="2400" dirty="0"/>
              <a:t>2</a:t>
            </a:r>
            <a:r>
              <a:rPr lang="zh-CN" altLang="en-US" sz="2400" dirty="0"/>
              <a:t>的</a:t>
            </a:r>
            <a:r>
              <a:rPr lang="en-US" altLang="zh-CN" sz="2400" dirty="0"/>
              <a:t>k</a:t>
            </a:r>
            <a:r>
              <a:rPr lang="zh-CN" altLang="en-US" sz="2400" dirty="0"/>
              <a:t>次方见方的方形。</a:t>
            </a:r>
          </a:p>
        </p:txBody>
      </p:sp>
      <p:pic>
        <p:nvPicPr>
          <p:cNvPr id="1030" name="Picture 6" descr="http://www.xndxfz.com:8005/JudgeOnline/upload/201506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388" y="3627289"/>
            <a:ext cx="8060580" cy="180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88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1423: </a:t>
            </a:r>
            <a:r>
              <a:rPr lang="zh-CN" altLang="en-US" b="1" dirty="0"/>
              <a:t>地毯</a:t>
            </a:r>
            <a:r>
              <a:rPr lang="zh-CN" altLang="en-US" b="1" dirty="0" smtClean="0"/>
              <a:t>填补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9126" y="1673603"/>
            <a:ext cx="67246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+mj-ea"/>
                <a:ea typeface="+mj-ea"/>
              </a:rPr>
              <a:t>输入</a:t>
            </a:r>
          </a:p>
          <a:p>
            <a:r>
              <a:rPr lang="zh-CN" altLang="en-US" sz="2400" dirty="0"/>
              <a:t>输入文件共</a:t>
            </a:r>
            <a:r>
              <a:rPr lang="en-US" altLang="zh-CN" sz="2400" dirty="0"/>
              <a:t>2</a:t>
            </a:r>
            <a:r>
              <a:rPr lang="zh-CN" altLang="en-US" sz="2400" dirty="0"/>
              <a:t>行。</a:t>
            </a:r>
          </a:p>
          <a:p>
            <a:r>
              <a:rPr lang="zh-CN" altLang="en-US" sz="2400" dirty="0"/>
              <a:t>第一行：</a:t>
            </a:r>
            <a:r>
              <a:rPr lang="en-US" altLang="zh-CN" sz="2400" dirty="0"/>
              <a:t>k</a:t>
            </a:r>
            <a:r>
              <a:rPr lang="zh-CN" altLang="en-US" sz="2400" dirty="0"/>
              <a:t>，即给定被填补迷宫的大小为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k</a:t>
            </a:r>
            <a:r>
              <a:rPr lang="zh-CN" altLang="en-US" sz="2400" dirty="0"/>
              <a:t>（</a:t>
            </a:r>
            <a:r>
              <a:rPr lang="en-US" altLang="zh-CN" sz="2400" dirty="0"/>
              <a:t>0&lt;k≤10</a:t>
            </a:r>
            <a:r>
              <a:rPr lang="zh-CN" altLang="en-US" sz="2400" dirty="0"/>
              <a:t>）；</a:t>
            </a:r>
          </a:p>
          <a:p>
            <a:r>
              <a:rPr lang="zh-CN" altLang="en-US" sz="2400" dirty="0"/>
              <a:t>第二行：</a:t>
            </a:r>
            <a:r>
              <a:rPr lang="en-US" altLang="zh-CN" sz="2400" dirty="0"/>
              <a:t>x y</a:t>
            </a:r>
            <a:r>
              <a:rPr lang="zh-CN" altLang="en-US" sz="2400" dirty="0"/>
              <a:t>，即给出公主所在方格的坐标（</a:t>
            </a:r>
            <a:r>
              <a:rPr lang="en-US" altLang="zh-CN" sz="2400" dirty="0"/>
              <a:t>x</a:t>
            </a:r>
            <a:r>
              <a:rPr lang="zh-CN" altLang="en-US" sz="2400" dirty="0"/>
              <a:t>为行坐标，</a:t>
            </a:r>
            <a:r>
              <a:rPr lang="en-US" altLang="zh-CN" sz="2400" dirty="0"/>
              <a:t>y</a:t>
            </a:r>
            <a:r>
              <a:rPr lang="zh-CN" altLang="en-US" sz="2400" dirty="0"/>
              <a:t>为列坐标），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之间有一个空格隔开。</a:t>
            </a:r>
          </a:p>
          <a:p>
            <a:endParaRPr lang="zh-CN" altLang="en-US" sz="2400" dirty="0"/>
          </a:p>
          <a:p>
            <a:r>
              <a:rPr lang="zh-CN" altLang="en-US" sz="3200" b="1" dirty="0">
                <a:latin typeface="+mj-ea"/>
                <a:ea typeface="+mj-ea"/>
              </a:rPr>
              <a:t>输出</a:t>
            </a:r>
          </a:p>
          <a:p>
            <a:r>
              <a:rPr lang="zh-CN" altLang="en-US" sz="2400" dirty="0"/>
              <a:t>将迷宫填补完整的方案：每一补（行）为 </a:t>
            </a:r>
            <a:r>
              <a:rPr lang="en-US" altLang="zh-CN" sz="2400" dirty="0"/>
              <a:t>x y c (x</a:t>
            </a:r>
            <a:r>
              <a:rPr lang="zh-CN" altLang="en-US" sz="2400" dirty="0"/>
              <a:t>，</a:t>
            </a:r>
            <a:r>
              <a:rPr lang="en-US" altLang="zh-CN" sz="2400" dirty="0"/>
              <a:t>y</a:t>
            </a:r>
            <a:r>
              <a:rPr lang="zh-CN" altLang="en-US" sz="2400" dirty="0"/>
              <a:t>为毯子拐角的行坐标和列坐标，</a:t>
            </a:r>
            <a:r>
              <a:rPr lang="en-US" altLang="zh-CN" sz="2400" dirty="0"/>
              <a:t>c</a:t>
            </a:r>
            <a:r>
              <a:rPr lang="zh-CN" altLang="en-US" sz="2400" dirty="0"/>
              <a:t>为使用毯子的形状，具体见上面的图，毯子形状分别用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4</a:t>
            </a:r>
            <a:r>
              <a:rPr lang="zh-CN" altLang="en-US" sz="2400" dirty="0"/>
              <a:t>表示，</a:t>
            </a:r>
            <a:r>
              <a:rPr lang="en-US" altLang="zh-CN" sz="2400" dirty="0"/>
              <a:t>x</a:t>
            </a:r>
            <a:r>
              <a:rPr lang="zh-CN" altLang="en-US" sz="2400" dirty="0"/>
              <a:t>、</a:t>
            </a:r>
            <a:r>
              <a:rPr lang="en-US" altLang="zh-CN" sz="2400" dirty="0"/>
              <a:t>y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之间用一个空格隔开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8462963" y="1673603"/>
            <a:ext cx="2352675" cy="1240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样例输入</a:t>
            </a:r>
          </a:p>
          <a:p>
            <a:r>
              <a:rPr lang="en-US" altLang="zh-CN" sz="3200" dirty="0"/>
              <a:t>3</a:t>
            </a:r>
          </a:p>
          <a:p>
            <a:r>
              <a:rPr lang="en-US" altLang="zh-CN" sz="3200" dirty="0"/>
              <a:t>3 3</a:t>
            </a:r>
          </a:p>
          <a:p>
            <a:r>
              <a:rPr lang="zh-CN" altLang="en-US" sz="3200" dirty="0"/>
              <a:t>样例输出</a:t>
            </a:r>
          </a:p>
          <a:p>
            <a:r>
              <a:rPr lang="en-US" altLang="zh-CN" sz="3200" dirty="0"/>
              <a:t>5 5 3</a:t>
            </a:r>
          </a:p>
          <a:p>
            <a:r>
              <a:rPr lang="en-US" altLang="zh-CN" sz="3200" dirty="0"/>
              <a:t>2 2 4</a:t>
            </a:r>
          </a:p>
          <a:p>
            <a:r>
              <a:rPr lang="en-US" altLang="zh-CN" sz="3200" dirty="0"/>
              <a:t>1 1 4</a:t>
            </a:r>
          </a:p>
          <a:p>
            <a:r>
              <a:rPr lang="en-US" altLang="zh-CN" sz="3200" dirty="0"/>
              <a:t>1 4 2</a:t>
            </a:r>
          </a:p>
          <a:p>
            <a:r>
              <a:rPr lang="en-US" altLang="zh-CN" sz="3200" dirty="0"/>
              <a:t>4 1 1</a:t>
            </a:r>
          </a:p>
          <a:p>
            <a:r>
              <a:rPr lang="en-US" altLang="zh-CN" sz="3200" dirty="0"/>
              <a:t>4 4 3</a:t>
            </a:r>
          </a:p>
          <a:p>
            <a:r>
              <a:rPr lang="en-US" altLang="zh-CN" sz="3200" dirty="0"/>
              <a:t>2 7 2</a:t>
            </a:r>
          </a:p>
          <a:p>
            <a:r>
              <a:rPr lang="en-US" altLang="zh-CN" sz="3200" dirty="0"/>
              <a:t>1 5 4</a:t>
            </a:r>
          </a:p>
          <a:p>
            <a:r>
              <a:rPr lang="en-US" altLang="zh-CN" sz="3200" dirty="0"/>
              <a:t>1 8 2</a:t>
            </a:r>
          </a:p>
          <a:p>
            <a:r>
              <a:rPr lang="en-US" altLang="zh-CN" sz="3200" dirty="0"/>
              <a:t>3 6 2</a:t>
            </a:r>
          </a:p>
          <a:p>
            <a:r>
              <a:rPr lang="en-US" altLang="zh-CN" sz="3200" dirty="0"/>
              <a:t>4 8 3</a:t>
            </a:r>
          </a:p>
          <a:p>
            <a:r>
              <a:rPr lang="en-US" altLang="zh-CN" sz="3200" dirty="0"/>
              <a:t>7 2 1</a:t>
            </a:r>
          </a:p>
          <a:p>
            <a:r>
              <a:rPr lang="en-US" altLang="zh-CN" sz="3200" dirty="0"/>
              <a:t>5 1 4</a:t>
            </a:r>
          </a:p>
          <a:p>
            <a:r>
              <a:rPr lang="en-US" altLang="zh-CN" sz="3200" dirty="0"/>
              <a:t>6 3 1</a:t>
            </a:r>
          </a:p>
          <a:p>
            <a:r>
              <a:rPr lang="en-US" altLang="zh-CN" sz="3200" dirty="0"/>
              <a:t>8 1 1</a:t>
            </a:r>
          </a:p>
          <a:p>
            <a:r>
              <a:rPr lang="en-US" altLang="zh-CN" sz="3200" dirty="0"/>
              <a:t>8 4 3</a:t>
            </a:r>
          </a:p>
          <a:p>
            <a:r>
              <a:rPr lang="en-US" altLang="zh-CN" sz="3200" dirty="0"/>
              <a:t>7 7 3</a:t>
            </a:r>
          </a:p>
          <a:p>
            <a:r>
              <a:rPr lang="en-US" altLang="zh-CN" sz="3200" dirty="0"/>
              <a:t>6 6 3</a:t>
            </a:r>
          </a:p>
          <a:p>
            <a:r>
              <a:rPr lang="en-US" altLang="zh-CN" sz="3200" dirty="0"/>
              <a:t>5 8 2</a:t>
            </a:r>
          </a:p>
          <a:p>
            <a:r>
              <a:rPr lang="en-US" altLang="zh-CN" sz="3200" dirty="0"/>
              <a:t>8 5 1</a:t>
            </a:r>
          </a:p>
          <a:p>
            <a:r>
              <a:rPr lang="en-US" altLang="zh-CN" sz="3200" dirty="0"/>
              <a:t>8 8 3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4896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1423: </a:t>
            </a:r>
            <a:r>
              <a:rPr lang="zh-CN" altLang="en-US" b="1" dirty="0"/>
              <a:t>地毯</a:t>
            </a:r>
            <a:r>
              <a:rPr lang="zh-CN" altLang="en-US" b="1" dirty="0" smtClean="0"/>
              <a:t>填补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48610"/>
              </p:ext>
            </p:extLst>
          </p:nvPr>
        </p:nvGraphicFramePr>
        <p:xfrm>
          <a:off x="1317625" y="1919817"/>
          <a:ext cx="4320000" cy="43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72847"/>
              </p:ext>
            </p:extLst>
          </p:nvPr>
        </p:nvGraphicFramePr>
        <p:xfrm>
          <a:off x="6711950" y="194310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752920"/>
              </p:ext>
            </p:extLst>
          </p:nvPr>
        </p:nvGraphicFramePr>
        <p:xfrm>
          <a:off x="7988300" y="194310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43468"/>
              </p:ext>
            </p:extLst>
          </p:nvPr>
        </p:nvGraphicFramePr>
        <p:xfrm>
          <a:off x="9264650" y="194310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108770"/>
              </p:ext>
            </p:extLst>
          </p:nvPr>
        </p:nvGraphicFramePr>
        <p:xfrm>
          <a:off x="10541000" y="194310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直接连接符 15"/>
          <p:cNvCxnSpPr/>
          <p:nvPr/>
        </p:nvCxnSpPr>
        <p:spPr>
          <a:xfrm>
            <a:off x="985837" y="4071938"/>
            <a:ext cx="5114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5400000">
            <a:off x="928688" y="4114802"/>
            <a:ext cx="5114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134970" y="3784581"/>
            <a:ext cx="4400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分成四个部分</a:t>
            </a:r>
            <a:endParaRPr lang="en-US" altLang="zh-CN" sz="2800" dirty="0" smtClean="0"/>
          </a:p>
          <a:p>
            <a:r>
              <a:rPr lang="zh-CN" altLang="en-US" sz="2800" dirty="0" smtClean="0"/>
              <a:t>中间区域应该填什么方块？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2836068" y="3405187"/>
            <a:ext cx="1300163" cy="1333501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526189"/>
              </p:ext>
            </p:extLst>
          </p:nvPr>
        </p:nvGraphicFramePr>
        <p:xfrm>
          <a:off x="8795245" y="4943476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526189"/>
              </p:ext>
            </p:extLst>
          </p:nvPr>
        </p:nvGraphicFramePr>
        <p:xfrm>
          <a:off x="2946149" y="353193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66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分治法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895475" y="2052935"/>
            <a:ext cx="85915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         分</a:t>
            </a:r>
            <a:r>
              <a:rPr lang="zh-CN" altLang="en-US" sz="2800" dirty="0"/>
              <a:t>治的基本思想是将一个规模为</a:t>
            </a:r>
            <a:r>
              <a:rPr lang="en-US" altLang="zh-CN" sz="2800" dirty="0"/>
              <a:t>n</a:t>
            </a:r>
            <a:r>
              <a:rPr lang="zh-CN" altLang="en-US" sz="2800" dirty="0"/>
              <a:t>的问题分解为</a:t>
            </a:r>
            <a:r>
              <a:rPr lang="en-US" altLang="zh-CN" sz="2800" dirty="0"/>
              <a:t>k</a:t>
            </a:r>
            <a:r>
              <a:rPr lang="zh-CN" altLang="en-US" sz="2800" dirty="0"/>
              <a:t>个规模较小的子问题，这些子问题互相独立且与原问题相似。找出各部分的解，然后把各部分的解组合成整个问题的解。 </a:t>
            </a:r>
          </a:p>
        </p:txBody>
      </p:sp>
    </p:spTree>
    <p:extLst>
      <p:ext uri="{BB962C8B-B14F-4D97-AF65-F5344CB8AC3E}">
        <p14:creationId xmlns:p14="http://schemas.microsoft.com/office/powerpoint/2010/main" val="139386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1423: </a:t>
            </a:r>
            <a:r>
              <a:rPr lang="zh-CN" altLang="en-US" b="1" dirty="0"/>
              <a:t>地毯</a:t>
            </a:r>
            <a:r>
              <a:rPr lang="zh-CN" altLang="en-US" b="1" dirty="0" smtClean="0"/>
              <a:t>填补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48610"/>
              </p:ext>
            </p:extLst>
          </p:nvPr>
        </p:nvGraphicFramePr>
        <p:xfrm>
          <a:off x="1317625" y="1919817"/>
          <a:ext cx="4320000" cy="43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72847"/>
              </p:ext>
            </p:extLst>
          </p:nvPr>
        </p:nvGraphicFramePr>
        <p:xfrm>
          <a:off x="6711950" y="194310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752920"/>
              </p:ext>
            </p:extLst>
          </p:nvPr>
        </p:nvGraphicFramePr>
        <p:xfrm>
          <a:off x="7988300" y="194310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43468"/>
              </p:ext>
            </p:extLst>
          </p:nvPr>
        </p:nvGraphicFramePr>
        <p:xfrm>
          <a:off x="9264650" y="194310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022615"/>
              </p:ext>
            </p:extLst>
          </p:nvPr>
        </p:nvGraphicFramePr>
        <p:xfrm>
          <a:off x="10541000" y="194310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直接连接符 15"/>
          <p:cNvCxnSpPr/>
          <p:nvPr/>
        </p:nvCxnSpPr>
        <p:spPr>
          <a:xfrm>
            <a:off x="985837" y="4071938"/>
            <a:ext cx="5114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5400000">
            <a:off x="928688" y="4114802"/>
            <a:ext cx="5114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134970" y="3784581"/>
            <a:ext cx="4400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将</a:t>
            </a:r>
            <a:r>
              <a:rPr lang="zh-CN" altLang="en-US" sz="2800" dirty="0"/>
              <a:t>左</a:t>
            </a:r>
            <a:r>
              <a:rPr lang="zh-CN" altLang="en-US" sz="2800" dirty="0" smtClean="0"/>
              <a:t>上角分成四个部分</a:t>
            </a:r>
            <a:endParaRPr lang="en-US" altLang="zh-CN" sz="2800" dirty="0" smtClean="0"/>
          </a:p>
          <a:p>
            <a:r>
              <a:rPr lang="zh-CN" altLang="en-US" sz="2800" dirty="0" smtClean="0"/>
              <a:t>中间区域应该填什么方块？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1726035" y="2335207"/>
            <a:ext cx="1300163" cy="1333501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526189"/>
              </p:ext>
            </p:extLst>
          </p:nvPr>
        </p:nvGraphicFramePr>
        <p:xfrm>
          <a:off x="2946149" y="353193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985837" y="3016245"/>
            <a:ext cx="5114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404695" y="1557341"/>
            <a:ext cx="0" cy="51149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246909"/>
              </p:ext>
            </p:extLst>
          </p:nvPr>
        </p:nvGraphicFramePr>
        <p:xfrm>
          <a:off x="8483600" y="5057776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246909"/>
              </p:ext>
            </p:extLst>
          </p:nvPr>
        </p:nvGraphicFramePr>
        <p:xfrm>
          <a:off x="1864695" y="2476245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21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1423: </a:t>
            </a:r>
            <a:r>
              <a:rPr lang="zh-CN" altLang="en-US" b="1" dirty="0"/>
              <a:t>地毯</a:t>
            </a:r>
            <a:r>
              <a:rPr lang="zh-CN" altLang="en-US" b="1" dirty="0" smtClean="0"/>
              <a:t>填补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48610"/>
              </p:ext>
            </p:extLst>
          </p:nvPr>
        </p:nvGraphicFramePr>
        <p:xfrm>
          <a:off x="1317625" y="1919817"/>
          <a:ext cx="4320000" cy="43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72847"/>
              </p:ext>
            </p:extLst>
          </p:nvPr>
        </p:nvGraphicFramePr>
        <p:xfrm>
          <a:off x="6711950" y="194310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752920"/>
              </p:ext>
            </p:extLst>
          </p:nvPr>
        </p:nvGraphicFramePr>
        <p:xfrm>
          <a:off x="7988300" y="194310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43468"/>
              </p:ext>
            </p:extLst>
          </p:nvPr>
        </p:nvGraphicFramePr>
        <p:xfrm>
          <a:off x="9264650" y="194310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022615"/>
              </p:ext>
            </p:extLst>
          </p:nvPr>
        </p:nvGraphicFramePr>
        <p:xfrm>
          <a:off x="10541000" y="194310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直接连接符 15"/>
          <p:cNvCxnSpPr/>
          <p:nvPr/>
        </p:nvCxnSpPr>
        <p:spPr>
          <a:xfrm>
            <a:off x="985837" y="4071938"/>
            <a:ext cx="5114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5400000">
            <a:off x="928688" y="4114802"/>
            <a:ext cx="5114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134970" y="3784581"/>
            <a:ext cx="4400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将左上角分成四个部分</a:t>
            </a:r>
            <a:endParaRPr lang="en-US" altLang="zh-CN" sz="2800" dirty="0" smtClean="0"/>
          </a:p>
          <a:p>
            <a:r>
              <a:rPr lang="zh-CN" altLang="en-US" sz="2800" dirty="0" smtClean="0"/>
              <a:t>中间区域应该填什么方块？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1240263" y="1792281"/>
            <a:ext cx="1300163" cy="1333501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526189"/>
              </p:ext>
            </p:extLst>
          </p:nvPr>
        </p:nvGraphicFramePr>
        <p:xfrm>
          <a:off x="2946149" y="353193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985837" y="3016245"/>
            <a:ext cx="5114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404695" y="1557341"/>
            <a:ext cx="0" cy="51149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708280"/>
              </p:ext>
            </p:extLst>
          </p:nvPr>
        </p:nvGraphicFramePr>
        <p:xfrm>
          <a:off x="8483600" y="5057776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246909"/>
              </p:ext>
            </p:extLst>
          </p:nvPr>
        </p:nvGraphicFramePr>
        <p:xfrm>
          <a:off x="1864695" y="2476245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直接连接符 19"/>
          <p:cNvCxnSpPr/>
          <p:nvPr/>
        </p:nvCxnSpPr>
        <p:spPr>
          <a:xfrm>
            <a:off x="471487" y="2459032"/>
            <a:ext cx="5114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890345" y="1000128"/>
            <a:ext cx="0" cy="51149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557"/>
              </p:ext>
            </p:extLst>
          </p:nvPr>
        </p:nvGraphicFramePr>
        <p:xfrm>
          <a:off x="1336057" y="1936245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56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草稿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196949"/>
              </p:ext>
            </p:extLst>
          </p:nvPr>
        </p:nvGraphicFramePr>
        <p:xfrm>
          <a:off x="835487" y="1936442"/>
          <a:ext cx="4320000" cy="43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725890" y="640079"/>
            <a:ext cx="17955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5 5 </a:t>
            </a:r>
            <a:r>
              <a:rPr lang="zh-CN" altLang="zh-CN" dirty="0" smtClean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3</a:t>
            </a:r>
            <a:endParaRPr lang="en-US" altLang="zh-CN" dirty="0" smtClean="0">
              <a:solidFill>
                <a:srgbClr val="999999"/>
              </a:solidFill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2 </a:t>
            </a:r>
            <a:r>
              <a:rPr lang="zh-CN" altLang="zh-CN" dirty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2 4 </a:t>
            </a:r>
            <a:endParaRPr lang="en-US" altLang="zh-CN" dirty="0" smtClean="0">
              <a:solidFill>
                <a:srgbClr val="999999"/>
              </a:solidFill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1 </a:t>
            </a:r>
            <a:r>
              <a:rPr lang="zh-CN" altLang="zh-CN" dirty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1 4 </a:t>
            </a:r>
            <a:endParaRPr lang="en-US" altLang="zh-CN" dirty="0" smtClean="0">
              <a:solidFill>
                <a:srgbClr val="999999"/>
              </a:solidFill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1 </a:t>
            </a:r>
            <a:r>
              <a:rPr lang="zh-CN" altLang="zh-CN" dirty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4 2 </a:t>
            </a:r>
            <a:endParaRPr lang="en-US" altLang="zh-CN" dirty="0" smtClean="0">
              <a:solidFill>
                <a:srgbClr val="999999"/>
              </a:solidFill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4 </a:t>
            </a:r>
            <a:r>
              <a:rPr lang="zh-CN" altLang="zh-CN" dirty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1 1 </a:t>
            </a:r>
            <a:endParaRPr lang="en-US" altLang="zh-CN" dirty="0" smtClean="0">
              <a:solidFill>
                <a:srgbClr val="999999"/>
              </a:solidFill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4 </a:t>
            </a:r>
            <a:r>
              <a:rPr lang="zh-CN" altLang="zh-CN" dirty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4 3 </a:t>
            </a:r>
            <a:endParaRPr lang="en-US" altLang="zh-CN" dirty="0" smtClean="0">
              <a:solidFill>
                <a:srgbClr val="999999"/>
              </a:solidFill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2 </a:t>
            </a:r>
            <a:r>
              <a:rPr lang="zh-CN" altLang="zh-CN" dirty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7 2 </a:t>
            </a:r>
            <a:endParaRPr lang="en-US" altLang="zh-CN" dirty="0" smtClean="0">
              <a:solidFill>
                <a:srgbClr val="999999"/>
              </a:solidFill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1 </a:t>
            </a:r>
            <a:r>
              <a:rPr lang="zh-CN" altLang="zh-CN" dirty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5 4 </a:t>
            </a:r>
            <a:endParaRPr lang="en-US" altLang="zh-CN" dirty="0" smtClean="0">
              <a:solidFill>
                <a:srgbClr val="999999"/>
              </a:solidFill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1 </a:t>
            </a:r>
            <a:r>
              <a:rPr lang="zh-CN" altLang="zh-CN" dirty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8 2 </a:t>
            </a:r>
            <a:endParaRPr lang="en-US" altLang="zh-CN" dirty="0" smtClean="0">
              <a:solidFill>
                <a:srgbClr val="999999"/>
              </a:solidFill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3 </a:t>
            </a:r>
            <a:r>
              <a:rPr lang="zh-CN" altLang="zh-CN" dirty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6 2 </a:t>
            </a:r>
            <a:endParaRPr lang="en-US" altLang="zh-CN" dirty="0" smtClean="0">
              <a:solidFill>
                <a:srgbClr val="999999"/>
              </a:solidFill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4 </a:t>
            </a:r>
            <a:r>
              <a:rPr lang="zh-CN" altLang="zh-CN" dirty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8 3 </a:t>
            </a:r>
            <a:endParaRPr lang="en-US" altLang="zh-CN" dirty="0" smtClean="0">
              <a:solidFill>
                <a:srgbClr val="999999"/>
              </a:solidFill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7 </a:t>
            </a:r>
            <a:r>
              <a:rPr lang="zh-CN" altLang="zh-CN" dirty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2 1 </a:t>
            </a:r>
            <a:endParaRPr lang="en-US" altLang="zh-CN" dirty="0" smtClean="0">
              <a:solidFill>
                <a:srgbClr val="999999"/>
              </a:solidFill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5 </a:t>
            </a:r>
            <a:r>
              <a:rPr lang="zh-CN" altLang="zh-CN" dirty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1 4 </a:t>
            </a:r>
            <a:endParaRPr lang="en-US" altLang="zh-CN" dirty="0" smtClean="0">
              <a:solidFill>
                <a:srgbClr val="999999"/>
              </a:solidFill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6 </a:t>
            </a:r>
            <a:r>
              <a:rPr lang="zh-CN" altLang="zh-CN" dirty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3 1 </a:t>
            </a:r>
            <a:endParaRPr lang="en-US" altLang="zh-CN" dirty="0" smtClean="0">
              <a:solidFill>
                <a:srgbClr val="999999"/>
              </a:solidFill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8 </a:t>
            </a:r>
            <a:r>
              <a:rPr lang="zh-CN" altLang="zh-CN" dirty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1 1 </a:t>
            </a:r>
            <a:endParaRPr lang="en-US" altLang="zh-CN" dirty="0" smtClean="0">
              <a:solidFill>
                <a:srgbClr val="999999"/>
              </a:solidFill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8 </a:t>
            </a:r>
            <a:r>
              <a:rPr lang="zh-CN" altLang="zh-CN" dirty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4 3 </a:t>
            </a:r>
            <a:endParaRPr lang="en-US" altLang="zh-CN" dirty="0" smtClean="0">
              <a:solidFill>
                <a:srgbClr val="999999"/>
              </a:solidFill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7 </a:t>
            </a:r>
            <a:r>
              <a:rPr lang="zh-CN" altLang="zh-CN" dirty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7 3 </a:t>
            </a:r>
            <a:endParaRPr lang="en-US" altLang="zh-CN" dirty="0" smtClean="0">
              <a:solidFill>
                <a:srgbClr val="999999"/>
              </a:solidFill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6 </a:t>
            </a:r>
            <a:r>
              <a:rPr lang="zh-CN" altLang="zh-CN" dirty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6 3 </a:t>
            </a:r>
            <a:endParaRPr lang="en-US" altLang="zh-CN" dirty="0" smtClean="0">
              <a:solidFill>
                <a:srgbClr val="999999"/>
              </a:solidFill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5 </a:t>
            </a:r>
            <a:r>
              <a:rPr lang="zh-CN" altLang="zh-CN" dirty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8 2 </a:t>
            </a:r>
            <a:endParaRPr lang="en-US" altLang="zh-CN" dirty="0" smtClean="0">
              <a:solidFill>
                <a:srgbClr val="999999"/>
              </a:solidFill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8 </a:t>
            </a:r>
            <a:r>
              <a:rPr lang="zh-CN" altLang="zh-CN" dirty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5 1 </a:t>
            </a:r>
            <a:endParaRPr lang="en-US" altLang="zh-CN" dirty="0" smtClean="0">
              <a:solidFill>
                <a:srgbClr val="999999"/>
              </a:solidFill>
              <a:latin typeface="Courier New" panose="02070309020205020404" pitchFamily="49" charset="0"/>
              <a:ea typeface="Menl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8 </a:t>
            </a:r>
            <a:r>
              <a:rPr lang="zh-CN" altLang="zh-CN" dirty="0">
                <a:solidFill>
                  <a:srgbClr val="999999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8 3 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59731" y="2219498"/>
            <a:ext cx="28512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先分成四份，公主在哪份，哪份就不能填地毯</a:t>
            </a:r>
            <a:endParaRPr lang="en-US" altLang="zh-CN" dirty="0" smtClean="0"/>
          </a:p>
          <a:p>
            <a:r>
              <a:rPr lang="zh-CN" altLang="en-US" dirty="0" smtClean="0"/>
              <a:t>（即填某种确定的地毯）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分治调用自身，给每一块都铺地毯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如果边长等于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，则直接铺确定的地毯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69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1423: </a:t>
            </a:r>
            <a:r>
              <a:rPr lang="zh-CN" altLang="en-US" b="1" dirty="0"/>
              <a:t>地毯</a:t>
            </a:r>
            <a:r>
              <a:rPr lang="zh-CN" altLang="en-US" b="1" dirty="0" smtClean="0"/>
              <a:t>填补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48610"/>
              </p:ext>
            </p:extLst>
          </p:nvPr>
        </p:nvGraphicFramePr>
        <p:xfrm>
          <a:off x="1317625" y="1919817"/>
          <a:ext cx="4320000" cy="43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72847"/>
              </p:ext>
            </p:extLst>
          </p:nvPr>
        </p:nvGraphicFramePr>
        <p:xfrm>
          <a:off x="6711950" y="194310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752920"/>
              </p:ext>
            </p:extLst>
          </p:nvPr>
        </p:nvGraphicFramePr>
        <p:xfrm>
          <a:off x="7988300" y="194310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43468"/>
              </p:ext>
            </p:extLst>
          </p:nvPr>
        </p:nvGraphicFramePr>
        <p:xfrm>
          <a:off x="9264650" y="194310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022615"/>
              </p:ext>
            </p:extLst>
          </p:nvPr>
        </p:nvGraphicFramePr>
        <p:xfrm>
          <a:off x="10541000" y="194310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直接连接符 15"/>
          <p:cNvCxnSpPr/>
          <p:nvPr/>
        </p:nvCxnSpPr>
        <p:spPr>
          <a:xfrm>
            <a:off x="985837" y="4071938"/>
            <a:ext cx="5114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5400000">
            <a:off x="928688" y="4114802"/>
            <a:ext cx="5114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240263" y="1792281"/>
            <a:ext cx="1300163" cy="1333501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526189"/>
              </p:ext>
            </p:extLst>
          </p:nvPr>
        </p:nvGraphicFramePr>
        <p:xfrm>
          <a:off x="2946149" y="353193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985837" y="3016245"/>
            <a:ext cx="5114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404695" y="1557341"/>
            <a:ext cx="0" cy="51149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246909"/>
              </p:ext>
            </p:extLst>
          </p:nvPr>
        </p:nvGraphicFramePr>
        <p:xfrm>
          <a:off x="1864695" y="2476245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直接连接符 19"/>
          <p:cNvCxnSpPr/>
          <p:nvPr/>
        </p:nvCxnSpPr>
        <p:spPr>
          <a:xfrm>
            <a:off x="471487" y="2459032"/>
            <a:ext cx="5114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890345" y="1000128"/>
            <a:ext cx="0" cy="51149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907580"/>
              </p:ext>
            </p:extLst>
          </p:nvPr>
        </p:nvGraphicFramePr>
        <p:xfrm>
          <a:off x="1336057" y="1936245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72300" y="4114802"/>
            <a:ext cx="4443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你知道如何覆盖了吗？</a:t>
            </a:r>
            <a:endParaRPr lang="zh-CN" altLang="en-US" sz="36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64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填补地毯过程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28801" y="2628900"/>
            <a:ext cx="93868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、将地毯均分为四份</a:t>
            </a:r>
            <a:r>
              <a:rPr lang="en-US" altLang="zh-CN" sz="2800" dirty="0" smtClean="0"/>
              <a:t>;</a:t>
            </a:r>
          </a:p>
          <a:p>
            <a:pPr>
              <a:lnSpc>
                <a:spcPct val="200000"/>
              </a:lnSpc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、填补中间的地毯，原则：哪一份地毯有“公主”，将地毯的缺口朝向哪一份地毯；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、对四份地毯分别递归求解填补方案；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828801" y="1802455"/>
            <a:ext cx="8558212" cy="82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 smtClean="0"/>
              <a:t>0</a:t>
            </a:r>
            <a:r>
              <a:rPr lang="zh-CN" altLang="en-US" sz="2800" dirty="0" smtClean="0"/>
              <a:t>、如果地毯已经是</a:t>
            </a:r>
            <a:r>
              <a:rPr lang="en-US" altLang="zh-CN" sz="2800" dirty="0" smtClean="0"/>
              <a:t>2*2</a:t>
            </a:r>
            <a:r>
              <a:rPr lang="zh-CN" altLang="en-US" sz="2800" dirty="0" smtClean="0"/>
              <a:t>了，则填补好地毯，并结束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6087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1423: </a:t>
            </a:r>
            <a:r>
              <a:rPr lang="zh-CN" altLang="en-US" b="1" dirty="0"/>
              <a:t>地毯</a:t>
            </a:r>
            <a:r>
              <a:rPr lang="zh-CN" altLang="en-US" b="1" dirty="0" smtClean="0"/>
              <a:t>填补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317625" y="1919817"/>
          <a:ext cx="4320000" cy="43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2946149" y="353193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6982570" y="2359403"/>
            <a:ext cx="2352675" cy="1092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样</a:t>
            </a:r>
            <a:r>
              <a:rPr lang="zh-CN" altLang="en-US" sz="3200" dirty="0"/>
              <a:t>例输出</a:t>
            </a:r>
          </a:p>
          <a:p>
            <a:r>
              <a:rPr lang="en-US" altLang="zh-CN" sz="3200" dirty="0"/>
              <a:t>5 5 3</a:t>
            </a:r>
          </a:p>
          <a:p>
            <a:r>
              <a:rPr lang="en-US" altLang="zh-CN" sz="3200" dirty="0"/>
              <a:t>2 2 4</a:t>
            </a:r>
          </a:p>
          <a:p>
            <a:r>
              <a:rPr lang="en-US" altLang="zh-CN" sz="3200" dirty="0"/>
              <a:t>1 1 4</a:t>
            </a:r>
          </a:p>
          <a:p>
            <a:r>
              <a:rPr lang="en-US" altLang="zh-CN" sz="3200" dirty="0"/>
              <a:t>1 4 2</a:t>
            </a:r>
          </a:p>
          <a:p>
            <a:r>
              <a:rPr lang="en-US" altLang="zh-CN" sz="3200" dirty="0"/>
              <a:t>4 1 1</a:t>
            </a:r>
          </a:p>
          <a:p>
            <a:r>
              <a:rPr lang="en-US" altLang="zh-CN" sz="3200" dirty="0"/>
              <a:t>4 4 3</a:t>
            </a:r>
          </a:p>
          <a:p>
            <a:r>
              <a:rPr lang="en-US" altLang="zh-CN" sz="3200" dirty="0"/>
              <a:t>2 7 2</a:t>
            </a:r>
          </a:p>
          <a:p>
            <a:r>
              <a:rPr lang="en-US" altLang="zh-CN" sz="3200" dirty="0"/>
              <a:t>1 5 4</a:t>
            </a:r>
          </a:p>
          <a:p>
            <a:r>
              <a:rPr lang="en-US" altLang="zh-CN" sz="3200" dirty="0"/>
              <a:t>1 8 2</a:t>
            </a:r>
          </a:p>
          <a:p>
            <a:r>
              <a:rPr lang="en-US" altLang="zh-CN" sz="3200" dirty="0"/>
              <a:t>3 6 2</a:t>
            </a:r>
          </a:p>
          <a:p>
            <a:r>
              <a:rPr lang="en-US" altLang="zh-CN" sz="3200" dirty="0"/>
              <a:t>4 8 3</a:t>
            </a:r>
          </a:p>
          <a:p>
            <a:r>
              <a:rPr lang="en-US" altLang="zh-CN" sz="3200" dirty="0"/>
              <a:t>7 2 1</a:t>
            </a:r>
          </a:p>
          <a:p>
            <a:r>
              <a:rPr lang="en-US" altLang="zh-CN" sz="3200" dirty="0"/>
              <a:t>5 1 4</a:t>
            </a:r>
          </a:p>
          <a:p>
            <a:r>
              <a:rPr lang="en-US" altLang="zh-CN" sz="3200" dirty="0"/>
              <a:t>6 3 1</a:t>
            </a:r>
          </a:p>
          <a:p>
            <a:r>
              <a:rPr lang="en-US" altLang="zh-CN" sz="3200" dirty="0"/>
              <a:t>8 1 1</a:t>
            </a:r>
          </a:p>
          <a:p>
            <a:r>
              <a:rPr lang="en-US" altLang="zh-CN" sz="3200" dirty="0"/>
              <a:t>8 4 3</a:t>
            </a:r>
          </a:p>
          <a:p>
            <a:r>
              <a:rPr lang="en-US" altLang="zh-CN" sz="3200" dirty="0"/>
              <a:t>7 7 3</a:t>
            </a:r>
          </a:p>
          <a:p>
            <a:r>
              <a:rPr lang="en-US" altLang="zh-CN" sz="3200" dirty="0"/>
              <a:t>6 6 3</a:t>
            </a:r>
          </a:p>
          <a:p>
            <a:r>
              <a:rPr lang="en-US" altLang="zh-CN" sz="3200" dirty="0"/>
              <a:t>5 8 2</a:t>
            </a:r>
          </a:p>
          <a:p>
            <a:r>
              <a:rPr lang="en-US" altLang="zh-CN" sz="3200" dirty="0"/>
              <a:t>8 5 1</a:t>
            </a:r>
          </a:p>
          <a:p>
            <a:r>
              <a:rPr lang="en-US" altLang="zh-CN" sz="3200" dirty="0"/>
              <a:t>8 8 3</a:t>
            </a:r>
            <a:endParaRPr lang="zh-CN" altLang="en-US" sz="32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6782545" y="1044953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8058895" y="1044953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9335245" y="1044953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10611595" y="1044953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1853358" y="2473703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/>
          </p:nvPr>
        </p:nvGraphicFramePr>
        <p:xfrm>
          <a:off x="1296144" y="1930776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/>
          </p:nvPr>
        </p:nvGraphicFramePr>
        <p:xfrm>
          <a:off x="2386756" y="193370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/>
          </p:nvPr>
        </p:nvGraphicFramePr>
        <p:xfrm>
          <a:off x="1296146" y="300234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2377233" y="3002339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76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1423: </a:t>
            </a:r>
            <a:r>
              <a:rPr lang="zh-CN" altLang="en-US" b="1" dirty="0"/>
              <a:t>地毯</a:t>
            </a:r>
            <a:r>
              <a:rPr lang="zh-CN" altLang="en-US" b="1" dirty="0" smtClean="0"/>
              <a:t>填补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317625" y="1919817"/>
          <a:ext cx="4320000" cy="43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2946149" y="353193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6782545" y="1044953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8058895" y="1044953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9335245" y="1044953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10611595" y="1044953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1853358" y="2473703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/>
          </p:nvPr>
        </p:nvGraphicFramePr>
        <p:xfrm>
          <a:off x="1296144" y="1930776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/>
          </p:nvPr>
        </p:nvGraphicFramePr>
        <p:xfrm>
          <a:off x="2386756" y="193077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/>
          </p:nvPr>
        </p:nvGraphicFramePr>
        <p:xfrm>
          <a:off x="1296146" y="300234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2377233" y="3002339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629400" y="2371725"/>
            <a:ext cx="506253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思路：</a:t>
            </a:r>
            <a:endParaRPr lang="en-US" altLang="zh-CN" sz="4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、将要分的区域分为四份；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中间位置填补中间的地毯，原则：哪一份地毯有“公主”，将地毯的缺口朝向哪一份地毯；</a:t>
            </a:r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、填左上角区域；</a:t>
            </a:r>
            <a:endParaRPr lang="en-US" altLang="zh-CN" sz="2000" dirty="0" smtClean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、填右上角区域；</a:t>
            </a:r>
            <a:endParaRPr lang="en-US" altLang="zh-CN" sz="2000" dirty="0" smtClean="0"/>
          </a:p>
          <a:p>
            <a:r>
              <a:rPr lang="en-US" altLang="zh-CN" sz="2000" dirty="0" smtClean="0"/>
              <a:t>5</a:t>
            </a:r>
            <a:r>
              <a:rPr lang="zh-CN" altLang="en-US" sz="2000" dirty="0" smtClean="0"/>
              <a:t>、填左下角区域；</a:t>
            </a:r>
            <a:endParaRPr lang="en-US" altLang="zh-CN" sz="2000" dirty="0" smtClean="0"/>
          </a:p>
          <a:p>
            <a:r>
              <a:rPr lang="en-US" altLang="zh-CN" sz="2000" dirty="0" smtClean="0"/>
              <a:t>6</a:t>
            </a:r>
            <a:r>
              <a:rPr lang="zh-CN" altLang="en-US" sz="2000" dirty="0" smtClean="0"/>
              <a:t>、填右下角区域；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6629400" y="3187640"/>
            <a:ext cx="5757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Void full(                                                                  ){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629401" y="6341734"/>
            <a:ext cx="2705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8801099" y="4923469"/>
            <a:ext cx="207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full()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84280" y="3218418"/>
            <a:ext cx="454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区域左上角与右下角坐标，公主坐标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20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7" grpId="0"/>
      <p:bldP spid="5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349500" y="4456113"/>
            <a:ext cx="7543800" cy="114300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 smtClean="0"/>
              <a:t>The end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400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1952625" y="357189"/>
            <a:ext cx="22431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快速排序</a:t>
            </a:r>
          </a:p>
        </p:txBody>
      </p:sp>
      <p:sp>
        <p:nvSpPr>
          <p:cNvPr id="19459" name="矩形 2"/>
          <p:cNvSpPr>
            <a:spLocks noChangeArrowheads="1"/>
          </p:cNvSpPr>
          <p:nvPr/>
        </p:nvSpPr>
        <p:spPr bwMode="auto">
          <a:xfrm>
            <a:off x="2524125" y="2214563"/>
            <a:ext cx="7748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  <a:sym typeface="Calibri" panose="020F0502020204030204" pitchFamily="34" charset="0"/>
              </a:rPr>
              <a:t>1.</a:t>
            </a:r>
            <a:r>
              <a:rPr lang="zh-CN" altLang="en-US" sz="2400">
                <a:latin typeface="Arial" panose="020B0604020202020204" pitchFamily="34" charset="0"/>
                <a:sym typeface="Calibri" panose="020F0502020204030204" pitchFamily="34" charset="0"/>
              </a:rPr>
              <a:t>从数列中挑出一个元素，称为 </a:t>
            </a:r>
            <a:r>
              <a:rPr lang="en-US" altLang="zh-CN" sz="2400">
                <a:latin typeface="Arial" panose="020B0604020202020204" pitchFamily="34" charset="0"/>
                <a:sym typeface="Calibri" panose="020F0502020204030204" pitchFamily="34" charset="0"/>
              </a:rPr>
              <a:t>"</a:t>
            </a:r>
            <a:r>
              <a:rPr lang="zh-CN" altLang="en-US" sz="2400">
                <a:latin typeface="Arial" panose="020B0604020202020204" pitchFamily="34" charset="0"/>
                <a:sym typeface="Calibri" panose="020F0502020204030204" pitchFamily="34" charset="0"/>
              </a:rPr>
              <a:t>基准</a:t>
            </a:r>
            <a:r>
              <a:rPr lang="en-US" altLang="zh-CN" sz="2400">
                <a:latin typeface="Arial" panose="020B0604020202020204" pitchFamily="34" charset="0"/>
                <a:sym typeface="Calibri" panose="020F0502020204030204" pitchFamily="34" charset="0"/>
              </a:rPr>
              <a:t>"</a:t>
            </a:r>
            <a:r>
              <a:rPr lang="zh-CN" altLang="en-US" sz="2400">
                <a:latin typeface="Arial" panose="020B0604020202020204" pitchFamily="34" charset="0"/>
                <a:sym typeface="Calibri" panose="020F0502020204030204" pitchFamily="34" charset="0"/>
              </a:rPr>
              <a:t>（</a:t>
            </a:r>
            <a:r>
              <a:rPr lang="en-US" altLang="zh-CN" sz="2400">
                <a:latin typeface="Arial" panose="020B0604020202020204" pitchFamily="34" charset="0"/>
                <a:sym typeface="Calibri" panose="020F0502020204030204" pitchFamily="34" charset="0"/>
              </a:rPr>
              <a:t>pivot</a:t>
            </a:r>
            <a:r>
              <a:rPr lang="zh-CN" altLang="en-US" sz="2400">
                <a:latin typeface="Arial" panose="020B0604020202020204" pitchFamily="34" charset="0"/>
                <a:sym typeface="Calibri" panose="020F0502020204030204" pitchFamily="34" charset="0"/>
              </a:rPr>
              <a:t>）</a:t>
            </a:r>
          </a:p>
        </p:txBody>
      </p:sp>
      <p:graphicFrame>
        <p:nvGraphicFramePr>
          <p:cNvPr id="48132" name="Group 4"/>
          <p:cNvGraphicFramePr>
            <a:graphicFrameLocks noGrp="1"/>
          </p:cNvGraphicFramePr>
          <p:nvPr/>
        </p:nvGraphicFramePr>
        <p:xfrm>
          <a:off x="1527176" y="1412876"/>
          <a:ext cx="9274175" cy="614363"/>
        </p:xfrm>
        <a:graphic>
          <a:graphicData uri="http://schemas.openxmlformats.org/drawingml/2006/table">
            <a:tbl>
              <a:tblPr/>
              <a:tblGrid>
                <a:gridCol w="92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23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21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75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37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84" name="矩形 1"/>
          <p:cNvSpPr>
            <a:spLocks noChangeArrowheads="1"/>
          </p:cNvSpPr>
          <p:nvPr/>
        </p:nvSpPr>
        <p:spPr bwMode="auto">
          <a:xfrm>
            <a:off x="2497138" y="2852738"/>
            <a:ext cx="73580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sym typeface="Calibri" panose="020F0502020204030204" pitchFamily="34" charset="0"/>
              </a:rPr>
              <a:t>2.</a:t>
            </a:r>
            <a:r>
              <a:rPr lang="zh-CN" altLang="en-US" sz="2400" dirty="0">
                <a:latin typeface="Arial" panose="020B0604020202020204" pitchFamily="34" charset="0"/>
                <a:sym typeface="Calibri" panose="020F0502020204030204" pitchFamily="34" charset="0"/>
              </a:rPr>
              <a:t>重新给数列排序，所有比基准值小的元素摆放在基准前面，所有比基准值大的元素摆在基准的后面（相同的数可以到任一边）。在这趟操作完成后，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sym typeface="Calibri" panose="020F0502020204030204" pitchFamily="34" charset="0"/>
              </a:rPr>
              <a:t>基准的位置就是排好序后的最终位置</a:t>
            </a:r>
            <a:r>
              <a:rPr lang="zh-CN" altLang="en-US" sz="2400" dirty="0">
                <a:latin typeface="Arial" panose="020B0604020202020204" pitchFamily="34" charset="0"/>
                <a:sym typeface="Calibri" panose="020F0502020204030204" pitchFamily="34" charset="0"/>
              </a:rPr>
              <a:t>。</a:t>
            </a:r>
          </a:p>
        </p:txBody>
      </p:sp>
      <p:graphicFrame>
        <p:nvGraphicFramePr>
          <p:cNvPr id="48157" name="Group 29"/>
          <p:cNvGraphicFramePr>
            <a:graphicFrameLocks noGrp="1"/>
          </p:cNvGraphicFramePr>
          <p:nvPr/>
        </p:nvGraphicFramePr>
        <p:xfrm>
          <a:off x="1395412" y="4505326"/>
          <a:ext cx="9261476" cy="614363"/>
        </p:xfrm>
        <a:graphic>
          <a:graphicData uri="http://schemas.openxmlformats.org/drawingml/2006/table">
            <a:tbl>
              <a:tblPr/>
              <a:tblGrid>
                <a:gridCol w="92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21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23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75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37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181" name="矩形 2"/>
          <p:cNvSpPr>
            <a:spLocks noChangeArrowheads="1"/>
          </p:cNvSpPr>
          <p:nvPr/>
        </p:nvSpPr>
        <p:spPr bwMode="auto">
          <a:xfrm>
            <a:off x="2495551" y="5445126"/>
            <a:ext cx="73580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  <a:sym typeface="Calibri" panose="020F0502020204030204" pitchFamily="34" charset="0"/>
              </a:rPr>
              <a:t>3.</a:t>
            </a:r>
            <a:r>
              <a:rPr lang="zh-CN" altLang="en-US" sz="2400">
                <a:latin typeface="Arial" panose="020B0604020202020204" pitchFamily="34" charset="0"/>
                <a:sym typeface="Calibri" panose="020F0502020204030204" pitchFamily="34" charset="0"/>
              </a:rPr>
              <a:t> 再把比基准值小的元素的子数列和比基准值大的元素的子数列排序。</a:t>
            </a:r>
          </a:p>
        </p:txBody>
      </p:sp>
      <p:sp>
        <p:nvSpPr>
          <p:cNvPr id="48182" name="圆角矩形 2"/>
          <p:cNvSpPr>
            <a:spLocks noChangeArrowheads="1"/>
          </p:cNvSpPr>
          <p:nvPr/>
        </p:nvSpPr>
        <p:spPr bwMode="auto">
          <a:xfrm>
            <a:off x="1395412" y="4422776"/>
            <a:ext cx="3692526" cy="69691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8183" name="圆角矩形 9"/>
          <p:cNvSpPr>
            <a:spLocks noChangeArrowheads="1"/>
          </p:cNvSpPr>
          <p:nvPr/>
        </p:nvSpPr>
        <p:spPr bwMode="auto">
          <a:xfrm>
            <a:off x="5951538" y="4422776"/>
            <a:ext cx="4705350" cy="69691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20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81" grpId="0" build="p" autoUpdateAnimBg="0"/>
      <p:bldP spid="48182" grpId="0" animBg="1" autoUpdateAnimBg="0"/>
      <p:bldP spid="4818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看几个熟悉的问题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64801" y="1524000"/>
            <a:ext cx="3114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r>
              <a:rPr lang="zh-CN" altLang="en-US" sz="3200" b="1" dirty="0" smtClean="0">
                <a:solidFill>
                  <a:schemeClr val="accent1"/>
                </a:solidFill>
                <a:latin typeface="+mj-ea"/>
                <a:ea typeface="+mj-ea"/>
              </a:rPr>
              <a:t>、快速排序</a:t>
            </a:r>
            <a:endParaRPr lang="zh-CN" altLang="en-US" sz="32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383287" y="2364362"/>
            <a:ext cx="5551552" cy="4411664"/>
          </a:xfrm>
          <a:prstGeom prst="rect">
            <a:avLst/>
          </a:prstGeom>
        </p:spPr>
        <p:txBody>
          <a:bodyPr/>
          <a:lstStyle>
            <a:lvl1pPr marL="342799" indent="-342799" algn="l" rtl="0" eaLnBrk="1" fontAlgn="base" hangingPunct="1">
              <a:spcBef>
                <a:spcPts val="32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57084" indent="-285666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66" indent="-22853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599733" indent="-22853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6801" indent="-22853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3866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34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00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67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qsort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e){</a:t>
            </a:r>
          </a:p>
          <a:p>
            <a:pPr marL="0" indent="0">
              <a:buFontTx/>
              <a:buNone/>
            </a:pPr>
            <a:r>
              <a:rPr lang="en-US" altLang="zh-CN" dirty="0" smtClean="0"/>
              <a:t>      if(s&gt;=e) return ;</a:t>
            </a:r>
          </a:p>
          <a:p>
            <a:pPr marL="0" indent="0">
              <a:buFontTx/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值放在正确的位置</a:t>
            </a:r>
            <a:endParaRPr lang="en-US" altLang="zh-CN" dirty="0" smtClean="0"/>
          </a:p>
          <a:p>
            <a:pPr marL="0" indent="0">
              <a:buFontTx/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值左边的乱序进行排序</a:t>
            </a:r>
            <a:endParaRPr lang="en-US" altLang="zh-CN" dirty="0" smtClean="0"/>
          </a:p>
          <a:p>
            <a:pPr marL="0" indent="0">
              <a:buFontTx/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值右边的乱序进行排序</a:t>
            </a:r>
            <a:endParaRPr lang="en-US" altLang="zh-CN" dirty="0" smtClean="0"/>
          </a:p>
          <a:p>
            <a:pPr marL="0" indent="0">
              <a:buFontTx/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36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67050" y="2733675"/>
            <a:ext cx="605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 smtClean="0">
                <a:latin typeface="+mj-ea"/>
                <a:ea typeface="+mj-ea"/>
              </a:rPr>
              <a:t>这就属于</a:t>
            </a:r>
            <a:r>
              <a:rPr lang="zh-CN" altLang="en-US" sz="4800" b="1" dirty="0" smtClean="0">
                <a:solidFill>
                  <a:schemeClr val="accent1"/>
                </a:solidFill>
                <a:latin typeface="+mj-ea"/>
                <a:ea typeface="+mj-ea"/>
              </a:rPr>
              <a:t>分治法</a:t>
            </a:r>
            <a:endParaRPr lang="zh-CN" altLang="en-US" sz="4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0508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合并有序数列问题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209799" y="2466975"/>
            <a:ext cx="76581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有两个有序（从小到大）数列：数列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，数列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，将其合并成一个有序数列。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72392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2640014" y="2133601"/>
            <a:ext cx="5048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3216275" y="2101851"/>
            <a:ext cx="6477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24</a:t>
            </a: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3935414" y="2111376"/>
            <a:ext cx="6492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35</a:t>
            </a: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4583114" y="2111376"/>
            <a:ext cx="7207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74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5303839" y="2111376"/>
            <a:ext cx="9366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222</a:t>
            </a: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2278064" y="2063751"/>
            <a:ext cx="5048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</a:t>
            </a:r>
          </a:p>
        </p:txBody>
      </p:sp>
      <p:sp>
        <p:nvSpPr>
          <p:cNvPr id="118794" name="Text Box 10"/>
          <p:cNvSpPr txBox="1">
            <a:spLocks noChangeArrowheads="1"/>
          </p:cNvSpPr>
          <p:nvPr/>
        </p:nvSpPr>
        <p:spPr bwMode="auto">
          <a:xfrm>
            <a:off x="6024564" y="2079626"/>
            <a:ext cx="5048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)</a:t>
            </a:r>
          </a:p>
        </p:txBody>
      </p:sp>
      <p:sp>
        <p:nvSpPr>
          <p:cNvPr id="118795" name="Text Box 11"/>
          <p:cNvSpPr txBox="1">
            <a:spLocks noChangeArrowheads="1"/>
          </p:cNvSpPr>
          <p:nvPr/>
        </p:nvSpPr>
        <p:spPr bwMode="auto">
          <a:xfrm>
            <a:off x="7032625" y="2044701"/>
            <a:ext cx="7191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19</a:t>
            </a:r>
          </a:p>
        </p:txBody>
      </p:sp>
      <p:sp>
        <p:nvSpPr>
          <p:cNvPr id="118796" name="Text Box 12"/>
          <p:cNvSpPr txBox="1">
            <a:spLocks noChangeArrowheads="1"/>
          </p:cNvSpPr>
          <p:nvPr/>
        </p:nvSpPr>
        <p:spPr bwMode="auto">
          <a:xfrm>
            <a:off x="7824789" y="2044701"/>
            <a:ext cx="71913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23</a:t>
            </a:r>
          </a:p>
        </p:txBody>
      </p:sp>
      <p:sp>
        <p:nvSpPr>
          <p:cNvPr id="118797" name="Text Box 13"/>
          <p:cNvSpPr txBox="1">
            <a:spLocks noChangeArrowheads="1"/>
          </p:cNvSpPr>
          <p:nvPr/>
        </p:nvSpPr>
        <p:spPr bwMode="auto">
          <a:xfrm>
            <a:off x="8616950" y="2044701"/>
            <a:ext cx="863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30</a:t>
            </a:r>
          </a:p>
        </p:txBody>
      </p:sp>
      <p:sp>
        <p:nvSpPr>
          <p:cNvPr id="118798" name="Text Box 14"/>
          <p:cNvSpPr txBox="1">
            <a:spLocks noChangeArrowheads="1"/>
          </p:cNvSpPr>
          <p:nvPr/>
        </p:nvSpPr>
        <p:spPr bwMode="auto">
          <a:xfrm>
            <a:off x="6743701" y="2030414"/>
            <a:ext cx="5048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</a:t>
            </a:r>
          </a:p>
        </p:txBody>
      </p:sp>
      <p:sp>
        <p:nvSpPr>
          <p:cNvPr id="118799" name="Text Box 15"/>
          <p:cNvSpPr txBox="1">
            <a:spLocks noChangeArrowheads="1"/>
          </p:cNvSpPr>
          <p:nvPr/>
        </p:nvSpPr>
        <p:spPr bwMode="auto">
          <a:xfrm>
            <a:off x="9336089" y="1973264"/>
            <a:ext cx="5048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)</a:t>
            </a:r>
          </a:p>
        </p:txBody>
      </p:sp>
      <p:grpSp>
        <p:nvGrpSpPr>
          <p:cNvPr id="118810" name="Group 26"/>
          <p:cNvGrpSpPr>
            <a:grpSpLocks/>
          </p:cNvGrpSpPr>
          <p:nvPr/>
        </p:nvGrpSpPr>
        <p:grpSpPr bwMode="auto">
          <a:xfrm>
            <a:off x="2782889" y="1323976"/>
            <a:ext cx="504825" cy="792163"/>
            <a:chOff x="793" y="834"/>
            <a:chExt cx="318" cy="499"/>
          </a:xfrm>
        </p:grpSpPr>
        <p:sp>
          <p:nvSpPr>
            <p:cNvPr id="118800" name="Line 16"/>
            <p:cNvSpPr>
              <a:spLocks noChangeShapeType="1"/>
            </p:cNvSpPr>
            <p:nvPr/>
          </p:nvSpPr>
          <p:spPr bwMode="auto">
            <a:xfrm>
              <a:off x="793" y="1107"/>
              <a:ext cx="0" cy="2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8803" name="Text Box 19"/>
            <p:cNvSpPr txBox="1">
              <a:spLocks noChangeArrowheads="1"/>
            </p:cNvSpPr>
            <p:nvPr/>
          </p:nvSpPr>
          <p:spPr bwMode="auto">
            <a:xfrm>
              <a:off x="793" y="834"/>
              <a:ext cx="31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hlink"/>
                  </a:solidFill>
                </a:rPr>
                <a:t>i</a:t>
              </a:r>
            </a:p>
          </p:txBody>
        </p:sp>
      </p:grpSp>
      <p:grpSp>
        <p:nvGrpSpPr>
          <p:cNvPr id="118811" name="Group 27"/>
          <p:cNvGrpSpPr>
            <a:grpSpLocks/>
          </p:cNvGrpSpPr>
          <p:nvPr/>
        </p:nvGrpSpPr>
        <p:grpSpPr bwMode="auto">
          <a:xfrm>
            <a:off x="7319963" y="1323976"/>
            <a:ext cx="576262" cy="792163"/>
            <a:chOff x="3651" y="834"/>
            <a:chExt cx="363" cy="499"/>
          </a:xfrm>
        </p:grpSpPr>
        <p:sp>
          <p:nvSpPr>
            <p:cNvPr id="118801" name="Line 17"/>
            <p:cNvSpPr>
              <a:spLocks noChangeShapeType="1"/>
            </p:cNvSpPr>
            <p:nvPr/>
          </p:nvSpPr>
          <p:spPr bwMode="auto">
            <a:xfrm>
              <a:off x="3651" y="1107"/>
              <a:ext cx="0" cy="2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8804" name="Text Box 20"/>
            <p:cNvSpPr txBox="1">
              <a:spLocks noChangeArrowheads="1"/>
            </p:cNvSpPr>
            <p:nvPr/>
          </p:nvSpPr>
          <p:spPr bwMode="auto">
            <a:xfrm>
              <a:off x="3696" y="834"/>
              <a:ext cx="31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hlink"/>
                  </a:solidFill>
                </a:rPr>
                <a:t>j</a:t>
              </a:r>
            </a:p>
          </p:txBody>
        </p:sp>
      </p:grpSp>
      <p:sp>
        <p:nvSpPr>
          <p:cNvPr id="118805" name="Text Box 21"/>
          <p:cNvSpPr txBox="1">
            <a:spLocks noChangeArrowheads="1"/>
          </p:cNvSpPr>
          <p:nvPr/>
        </p:nvSpPr>
        <p:spPr bwMode="auto">
          <a:xfrm>
            <a:off x="3216276" y="3844926"/>
            <a:ext cx="5048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</a:t>
            </a:r>
          </a:p>
        </p:txBody>
      </p:sp>
      <p:sp>
        <p:nvSpPr>
          <p:cNvPr id="118806" name="Text Box 22"/>
          <p:cNvSpPr txBox="1">
            <a:spLocks noChangeArrowheads="1"/>
          </p:cNvSpPr>
          <p:nvPr/>
        </p:nvSpPr>
        <p:spPr bwMode="auto">
          <a:xfrm>
            <a:off x="9263064" y="3844926"/>
            <a:ext cx="5048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)</a:t>
            </a:r>
          </a:p>
        </p:txBody>
      </p:sp>
      <p:grpSp>
        <p:nvGrpSpPr>
          <p:cNvPr id="118812" name="Group 28"/>
          <p:cNvGrpSpPr>
            <a:grpSpLocks/>
          </p:cNvGrpSpPr>
          <p:nvPr/>
        </p:nvGrpSpPr>
        <p:grpSpPr bwMode="auto">
          <a:xfrm>
            <a:off x="3575051" y="4349751"/>
            <a:ext cx="504825" cy="741363"/>
            <a:chOff x="1292" y="2740"/>
            <a:chExt cx="318" cy="467"/>
          </a:xfrm>
        </p:grpSpPr>
        <p:sp>
          <p:nvSpPr>
            <p:cNvPr id="118807" name="Line 23"/>
            <p:cNvSpPr>
              <a:spLocks noChangeShapeType="1"/>
            </p:cNvSpPr>
            <p:nvPr/>
          </p:nvSpPr>
          <p:spPr bwMode="auto">
            <a:xfrm flipV="1">
              <a:off x="1292" y="2740"/>
              <a:ext cx="0" cy="31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8808" name="Text Box 24"/>
            <p:cNvSpPr txBox="1">
              <a:spLocks noChangeArrowheads="1"/>
            </p:cNvSpPr>
            <p:nvPr/>
          </p:nvSpPr>
          <p:spPr bwMode="auto">
            <a:xfrm>
              <a:off x="1292" y="2876"/>
              <a:ext cx="31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hlink"/>
                  </a:solidFill>
                </a:rPr>
                <a:t>k</a:t>
              </a:r>
            </a:p>
          </p:txBody>
        </p:sp>
      </p:grpSp>
      <p:sp>
        <p:nvSpPr>
          <p:cNvPr id="118809" name="Text Box 25"/>
          <p:cNvSpPr txBox="1">
            <a:spLocks noChangeArrowheads="1"/>
          </p:cNvSpPr>
          <p:nvPr/>
        </p:nvSpPr>
        <p:spPr bwMode="auto">
          <a:xfrm>
            <a:off x="2640014" y="2133601"/>
            <a:ext cx="5048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5</a:t>
            </a:r>
          </a:p>
        </p:txBody>
      </p:sp>
      <p:sp>
        <p:nvSpPr>
          <p:cNvPr id="118813" name="Text Box 29"/>
          <p:cNvSpPr txBox="1">
            <a:spLocks noChangeArrowheads="1"/>
          </p:cNvSpPr>
          <p:nvPr/>
        </p:nvSpPr>
        <p:spPr bwMode="auto">
          <a:xfrm>
            <a:off x="7032625" y="2033589"/>
            <a:ext cx="7191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19</a:t>
            </a:r>
          </a:p>
        </p:txBody>
      </p:sp>
      <p:sp>
        <p:nvSpPr>
          <p:cNvPr id="118814" name="Text Box 30"/>
          <p:cNvSpPr txBox="1">
            <a:spLocks noChangeArrowheads="1"/>
          </p:cNvSpPr>
          <p:nvPr/>
        </p:nvSpPr>
        <p:spPr bwMode="auto">
          <a:xfrm>
            <a:off x="7824789" y="2035176"/>
            <a:ext cx="71913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23</a:t>
            </a:r>
          </a:p>
        </p:txBody>
      </p:sp>
      <p:sp>
        <p:nvSpPr>
          <p:cNvPr id="118815" name="Text Box 31"/>
          <p:cNvSpPr txBox="1">
            <a:spLocks noChangeArrowheads="1"/>
          </p:cNvSpPr>
          <p:nvPr/>
        </p:nvSpPr>
        <p:spPr bwMode="auto">
          <a:xfrm>
            <a:off x="3216275" y="2108201"/>
            <a:ext cx="6477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24</a:t>
            </a:r>
          </a:p>
        </p:txBody>
      </p:sp>
      <p:sp>
        <p:nvSpPr>
          <p:cNvPr id="118816" name="Text Box 32"/>
          <p:cNvSpPr txBox="1">
            <a:spLocks noChangeArrowheads="1"/>
          </p:cNvSpPr>
          <p:nvPr/>
        </p:nvSpPr>
        <p:spPr bwMode="auto">
          <a:xfrm>
            <a:off x="8616950" y="2035176"/>
            <a:ext cx="863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30</a:t>
            </a:r>
          </a:p>
        </p:txBody>
      </p:sp>
      <p:sp>
        <p:nvSpPr>
          <p:cNvPr id="118817" name="Text Box 33"/>
          <p:cNvSpPr txBox="1">
            <a:spLocks noChangeArrowheads="1"/>
          </p:cNvSpPr>
          <p:nvPr/>
        </p:nvSpPr>
        <p:spPr bwMode="auto">
          <a:xfrm>
            <a:off x="3935414" y="2120901"/>
            <a:ext cx="6492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35</a:t>
            </a:r>
          </a:p>
        </p:txBody>
      </p:sp>
      <p:sp>
        <p:nvSpPr>
          <p:cNvPr id="118818" name="Text Box 34"/>
          <p:cNvSpPr txBox="1">
            <a:spLocks noChangeArrowheads="1"/>
          </p:cNvSpPr>
          <p:nvPr/>
        </p:nvSpPr>
        <p:spPr bwMode="auto">
          <a:xfrm>
            <a:off x="4583114" y="2120901"/>
            <a:ext cx="7207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74</a:t>
            </a:r>
          </a:p>
        </p:txBody>
      </p:sp>
      <p:sp>
        <p:nvSpPr>
          <p:cNvPr id="118819" name="Text Box 35"/>
          <p:cNvSpPr txBox="1">
            <a:spLocks noChangeArrowheads="1"/>
          </p:cNvSpPr>
          <p:nvPr/>
        </p:nvSpPr>
        <p:spPr bwMode="auto">
          <a:xfrm>
            <a:off x="5303839" y="2120901"/>
            <a:ext cx="9366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222</a:t>
            </a:r>
          </a:p>
        </p:txBody>
      </p:sp>
      <p:grpSp>
        <p:nvGrpSpPr>
          <p:cNvPr id="118824" name="Group 40"/>
          <p:cNvGrpSpPr>
            <a:grpSpLocks/>
          </p:cNvGrpSpPr>
          <p:nvPr/>
        </p:nvGrpSpPr>
        <p:grpSpPr bwMode="auto">
          <a:xfrm>
            <a:off x="3503614" y="1316038"/>
            <a:ext cx="504825" cy="792162"/>
            <a:chOff x="793" y="834"/>
            <a:chExt cx="318" cy="499"/>
          </a:xfrm>
        </p:grpSpPr>
        <p:sp>
          <p:nvSpPr>
            <p:cNvPr id="118825" name="Line 41"/>
            <p:cNvSpPr>
              <a:spLocks noChangeShapeType="1"/>
            </p:cNvSpPr>
            <p:nvPr/>
          </p:nvSpPr>
          <p:spPr bwMode="auto">
            <a:xfrm>
              <a:off x="793" y="1107"/>
              <a:ext cx="0" cy="2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8826" name="Text Box 42"/>
            <p:cNvSpPr txBox="1">
              <a:spLocks noChangeArrowheads="1"/>
            </p:cNvSpPr>
            <p:nvPr/>
          </p:nvSpPr>
          <p:spPr bwMode="auto">
            <a:xfrm>
              <a:off x="793" y="834"/>
              <a:ext cx="31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hlink"/>
                  </a:solidFill>
                </a:rPr>
                <a:t>i</a:t>
              </a:r>
            </a:p>
          </p:txBody>
        </p:sp>
      </p:grpSp>
      <p:grpSp>
        <p:nvGrpSpPr>
          <p:cNvPr id="118827" name="Group 43"/>
          <p:cNvGrpSpPr>
            <a:grpSpLocks/>
          </p:cNvGrpSpPr>
          <p:nvPr/>
        </p:nvGrpSpPr>
        <p:grpSpPr bwMode="auto">
          <a:xfrm>
            <a:off x="4222751" y="4365626"/>
            <a:ext cx="504825" cy="741363"/>
            <a:chOff x="1292" y="2740"/>
            <a:chExt cx="318" cy="467"/>
          </a:xfrm>
        </p:grpSpPr>
        <p:sp>
          <p:nvSpPr>
            <p:cNvPr id="118828" name="Line 44"/>
            <p:cNvSpPr>
              <a:spLocks noChangeShapeType="1"/>
            </p:cNvSpPr>
            <p:nvPr/>
          </p:nvSpPr>
          <p:spPr bwMode="auto">
            <a:xfrm flipV="1">
              <a:off x="1292" y="2740"/>
              <a:ext cx="0" cy="31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8829" name="Text Box 45"/>
            <p:cNvSpPr txBox="1">
              <a:spLocks noChangeArrowheads="1"/>
            </p:cNvSpPr>
            <p:nvPr/>
          </p:nvSpPr>
          <p:spPr bwMode="auto">
            <a:xfrm>
              <a:off x="1292" y="2876"/>
              <a:ext cx="31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hlink"/>
                  </a:solidFill>
                </a:rPr>
                <a:t>k</a:t>
              </a:r>
            </a:p>
          </p:txBody>
        </p:sp>
      </p:grpSp>
      <p:grpSp>
        <p:nvGrpSpPr>
          <p:cNvPr id="118830" name="Group 46"/>
          <p:cNvGrpSpPr>
            <a:grpSpLocks/>
          </p:cNvGrpSpPr>
          <p:nvPr/>
        </p:nvGrpSpPr>
        <p:grpSpPr bwMode="auto">
          <a:xfrm>
            <a:off x="8112126" y="1268413"/>
            <a:ext cx="576263" cy="792162"/>
            <a:chOff x="3651" y="834"/>
            <a:chExt cx="363" cy="499"/>
          </a:xfrm>
        </p:grpSpPr>
        <p:sp>
          <p:nvSpPr>
            <p:cNvPr id="118831" name="Line 47"/>
            <p:cNvSpPr>
              <a:spLocks noChangeShapeType="1"/>
            </p:cNvSpPr>
            <p:nvPr/>
          </p:nvSpPr>
          <p:spPr bwMode="auto">
            <a:xfrm>
              <a:off x="3651" y="1107"/>
              <a:ext cx="0" cy="2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8832" name="Text Box 48"/>
            <p:cNvSpPr txBox="1">
              <a:spLocks noChangeArrowheads="1"/>
            </p:cNvSpPr>
            <p:nvPr/>
          </p:nvSpPr>
          <p:spPr bwMode="auto">
            <a:xfrm>
              <a:off x="3696" y="834"/>
              <a:ext cx="31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hlink"/>
                  </a:solidFill>
                </a:rPr>
                <a:t>j</a:t>
              </a:r>
            </a:p>
          </p:txBody>
        </p:sp>
      </p:grpSp>
      <p:grpSp>
        <p:nvGrpSpPr>
          <p:cNvPr id="118833" name="Group 49"/>
          <p:cNvGrpSpPr>
            <a:grpSpLocks/>
          </p:cNvGrpSpPr>
          <p:nvPr/>
        </p:nvGrpSpPr>
        <p:grpSpPr bwMode="auto">
          <a:xfrm>
            <a:off x="4943476" y="4365626"/>
            <a:ext cx="504825" cy="741363"/>
            <a:chOff x="1292" y="2740"/>
            <a:chExt cx="318" cy="467"/>
          </a:xfrm>
        </p:grpSpPr>
        <p:sp>
          <p:nvSpPr>
            <p:cNvPr id="118834" name="Line 50"/>
            <p:cNvSpPr>
              <a:spLocks noChangeShapeType="1"/>
            </p:cNvSpPr>
            <p:nvPr/>
          </p:nvSpPr>
          <p:spPr bwMode="auto">
            <a:xfrm flipV="1">
              <a:off x="1292" y="2740"/>
              <a:ext cx="0" cy="31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8835" name="Text Box 51"/>
            <p:cNvSpPr txBox="1">
              <a:spLocks noChangeArrowheads="1"/>
            </p:cNvSpPr>
            <p:nvPr/>
          </p:nvSpPr>
          <p:spPr bwMode="auto">
            <a:xfrm>
              <a:off x="1292" y="2876"/>
              <a:ext cx="31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hlink"/>
                  </a:solidFill>
                </a:rPr>
                <a:t>k</a:t>
              </a:r>
            </a:p>
          </p:txBody>
        </p:sp>
      </p:grpSp>
      <p:grpSp>
        <p:nvGrpSpPr>
          <p:cNvPr id="118836" name="Group 52"/>
          <p:cNvGrpSpPr>
            <a:grpSpLocks/>
          </p:cNvGrpSpPr>
          <p:nvPr/>
        </p:nvGrpSpPr>
        <p:grpSpPr bwMode="auto">
          <a:xfrm>
            <a:off x="8904288" y="1268413"/>
            <a:ext cx="576262" cy="792162"/>
            <a:chOff x="3651" y="834"/>
            <a:chExt cx="363" cy="499"/>
          </a:xfrm>
        </p:grpSpPr>
        <p:sp>
          <p:nvSpPr>
            <p:cNvPr id="118837" name="Line 53"/>
            <p:cNvSpPr>
              <a:spLocks noChangeShapeType="1"/>
            </p:cNvSpPr>
            <p:nvPr/>
          </p:nvSpPr>
          <p:spPr bwMode="auto">
            <a:xfrm>
              <a:off x="3651" y="1107"/>
              <a:ext cx="0" cy="2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8838" name="Text Box 54"/>
            <p:cNvSpPr txBox="1">
              <a:spLocks noChangeArrowheads="1"/>
            </p:cNvSpPr>
            <p:nvPr/>
          </p:nvSpPr>
          <p:spPr bwMode="auto">
            <a:xfrm>
              <a:off x="3696" y="834"/>
              <a:ext cx="31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hlink"/>
                  </a:solidFill>
                </a:rPr>
                <a:t>j</a:t>
              </a:r>
            </a:p>
          </p:txBody>
        </p:sp>
      </p:grpSp>
      <p:grpSp>
        <p:nvGrpSpPr>
          <p:cNvPr id="118839" name="Group 55"/>
          <p:cNvGrpSpPr>
            <a:grpSpLocks/>
          </p:cNvGrpSpPr>
          <p:nvPr/>
        </p:nvGrpSpPr>
        <p:grpSpPr bwMode="auto">
          <a:xfrm>
            <a:off x="5819776" y="4365626"/>
            <a:ext cx="504825" cy="741363"/>
            <a:chOff x="1292" y="2740"/>
            <a:chExt cx="318" cy="467"/>
          </a:xfrm>
        </p:grpSpPr>
        <p:sp>
          <p:nvSpPr>
            <p:cNvPr id="118840" name="Line 56"/>
            <p:cNvSpPr>
              <a:spLocks noChangeShapeType="1"/>
            </p:cNvSpPr>
            <p:nvPr/>
          </p:nvSpPr>
          <p:spPr bwMode="auto">
            <a:xfrm flipV="1">
              <a:off x="1292" y="2740"/>
              <a:ext cx="0" cy="31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8841" name="Text Box 57"/>
            <p:cNvSpPr txBox="1">
              <a:spLocks noChangeArrowheads="1"/>
            </p:cNvSpPr>
            <p:nvPr/>
          </p:nvSpPr>
          <p:spPr bwMode="auto">
            <a:xfrm>
              <a:off x="1292" y="2876"/>
              <a:ext cx="31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hlink"/>
                  </a:solidFill>
                </a:rPr>
                <a:t>k</a:t>
              </a:r>
            </a:p>
          </p:txBody>
        </p:sp>
      </p:grpSp>
      <p:grpSp>
        <p:nvGrpSpPr>
          <p:cNvPr id="118842" name="Group 58"/>
          <p:cNvGrpSpPr>
            <a:grpSpLocks/>
          </p:cNvGrpSpPr>
          <p:nvPr/>
        </p:nvGrpSpPr>
        <p:grpSpPr bwMode="auto">
          <a:xfrm>
            <a:off x="4222751" y="1268413"/>
            <a:ext cx="504825" cy="792162"/>
            <a:chOff x="793" y="834"/>
            <a:chExt cx="318" cy="499"/>
          </a:xfrm>
        </p:grpSpPr>
        <p:sp>
          <p:nvSpPr>
            <p:cNvPr id="118843" name="Line 59"/>
            <p:cNvSpPr>
              <a:spLocks noChangeShapeType="1"/>
            </p:cNvSpPr>
            <p:nvPr/>
          </p:nvSpPr>
          <p:spPr bwMode="auto">
            <a:xfrm>
              <a:off x="793" y="1107"/>
              <a:ext cx="0" cy="2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8844" name="Text Box 60"/>
            <p:cNvSpPr txBox="1">
              <a:spLocks noChangeArrowheads="1"/>
            </p:cNvSpPr>
            <p:nvPr/>
          </p:nvSpPr>
          <p:spPr bwMode="auto">
            <a:xfrm>
              <a:off x="793" y="834"/>
              <a:ext cx="31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hlink"/>
                  </a:solidFill>
                </a:rPr>
                <a:t>i</a:t>
              </a:r>
            </a:p>
          </p:txBody>
        </p:sp>
      </p:grpSp>
      <p:grpSp>
        <p:nvGrpSpPr>
          <p:cNvPr id="118845" name="Group 61"/>
          <p:cNvGrpSpPr>
            <a:grpSpLocks/>
          </p:cNvGrpSpPr>
          <p:nvPr/>
        </p:nvGrpSpPr>
        <p:grpSpPr bwMode="auto">
          <a:xfrm>
            <a:off x="6527801" y="4365626"/>
            <a:ext cx="504825" cy="741363"/>
            <a:chOff x="1292" y="2740"/>
            <a:chExt cx="318" cy="467"/>
          </a:xfrm>
        </p:grpSpPr>
        <p:sp>
          <p:nvSpPr>
            <p:cNvPr id="118846" name="Line 62"/>
            <p:cNvSpPr>
              <a:spLocks noChangeShapeType="1"/>
            </p:cNvSpPr>
            <p:nvPr/>
          </p:nvSpPr>
          <p:spPr bwMode="auto">
            <a:xfrm flipV="1">
              <a:off x="1292" y="2740"/>
              <a:ext cx="0" cy="31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8847" name="Text Box 63"/>
            <p:cNvSpPr txBox="1">
              <a:spLocks noChangeArrowheads="1"/>
            </p:cNvSpPr>
            <p:nvPr/>
          </p:nvSpPr>
          <p:spPr bwMode="auto">
            <a:xfrm>
              <a:off x="1292" y="2876"/>
              <a:ext cx="31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hlink"/>
                  </a:solidFill>
                </a:rPr>
                <a:t>k</a:t>
              </a:r>
            </a:p>
          </p:txBody>
        </p:sp>
      </p:grpSp>
      <p:grpSp>
        <p:nvGrpSpPr>
          <p:cNvPr id="118848" name="Group 64"/>
          <p:cNvGrpSpPr>
            <a:grpSpLocks/>
          </p:cNvGrpSpPr>
          <p:nvPr/>
        </p:nvGrpSpPr>
        <p:grpSpPr bwMode="auto">
          <a:xfrm>
            <a:off x="9696451" y="1268413"/>
            <a:ext cx="576263" cy="792162"/>
            <a:chOff x="3651" y="834"/>
            <a:chExt cx="363" cy="499"/>
          </a:xfrm>
        </p:grpSpPr>
        <p:sp>
          <p:nvSpPr>
            <p:cNvPr id="118849" name="Line 65"/>
            <p:cNvSpPr>
              <a:spLocks noChangeShapeType="1"/>
            </p:cNvSpPr>
            <p:nvPr/>
          </p:nvSpPr>
          <p:spPr bwMode="auto">
            <a:xfrm>
              <a:off x="3651" y="1107"/>
              <a:ext cx="0" cy="2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8850" name="Text Box 66"/>
            <p:cNvSpPr txBox="1">
              <a:spLocks noChangeArrowheads="1"/>
            </p:cNvSpPr>
            <p:nvPr/>
          </p:nvSpPr>
          <p:spPr bwMode="auto">
            <a:xfrm>
              <a:off x="3696" y="834"/>
              <a:ext cx="31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hlink"/>
                  </a:solidFill>
                </a:rPr>
                <a:t>j</a:t>
              </a:r>
            </a:p>
          </p:txBody>
        </p:sp>
      </p:grpSp>
      <p:grpSp>
        <p:nvGrpSpPr>
          <p:cNvPr id="118851" name="Group 67"/>
          <p:cNvGrpSpPr>
            <a:grpSpLocks/>
          </p:cNvGrpSpPr>
          <p:nvPr/>
        </p:nvGrpSpPr>
        <p:grpSpPr bwMode="auto">
          <a:xfrm>
            <a:off x="7319964" y="4422776"/>
            <a:ext cx="504825" cy="741363"/>
            <a:chOff x="1292" y="2740"/>
            <a:chExt cx="318" cy="467"/>
          </a:xfrm>
        </p:grpSpPr>
        <p:sp>
          <p:nvSpPr>
            <p:cNvPr id="118852" name="Line 68"/>
            <p:cNvSpPr>
              <a:spLocks noChangeShapeType="1"/>
            </p:cNvSpPr>
            <p:nvPr/>
          </p:nvSpPr>
          <p:spPr bwMode="auto">
            <a:xfrm flipV="1">
              <a:off x="1292" y="2740"/>
              <a:ext cx="0" cy="31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8853" name="Text Box 69"/>
            <p:cNvSpPr txBox="1">
              <a:spLocks noChangeArrowheads="1"/>
            </p:cNvSpPr>
            <p:nvPr/>
          </p:nvSpPr>
          <p:spPr bwMode="auto">
            <a:xfrm>
              <a:off x="1292" y="2876"/>
              <a:ext cx="31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hlink"/>
                  </a:solidFill>
                </a:rPr>
                <a:t>k</a:t>
              </a:r>
            </a:p>
          </p:txBody>
        </p:sp>
      </p:grpSp>
      <p:sp>
        <p:nvSpPr>
          <p:cNvPr id="118854" name="Text Box 70"/>
          <p:cNvSpPr txBox="1">
            <a:spLocks noChangeArrowheads="1"/>
          </p:cNvSpPr>
          <p:nvPr/>
        </p:nvSpPr>
        <p:spPr bwMode="auto">
          <a:xfrm>
            <a:off x="2640014" y="2565401"/>
            <a:ext cx="50323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[s]</a:t>
            </a:r>
          </a:p>
        </p:txBody>
      </p:sp>
      <p:sp>
        <p:nvSpPr>
          <p:cNvPr id="118855" name="Text Box 71"/>
          <p:cNvSpPr txBox="1">
            <a:spLocks noChangeArrowheads="1"/>
          </p:cNvSpPr>
          <p:nvPr/>
        </p:nvSpPr>
        <p:spPr bwMode="auto">
          <a:xfrm>
            <a:off x="5448300" y="2565401"/>
            <a:ext cx="50323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[m]</a:t>
            </a:r>
          </a:p>
        </p:txBody>
      </p:sp>
      <p:sp>
        <p:nvSpPr>
          <p:cNvPr id="118856" name="Text Box 72"/>
          <p:cNvSpPr txBox="1">
            <a:spLocks noChangeArrowheads="1"/>
          </p:cNvSpPr>
          <p:nvPr/>
        </p:nvSpPr>
        <p:spPr bwMode="auto">
          <a:xfrm>
            <a:off x="8688389" y="2527301"/>
            <a:ext cx="50323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/>
              <a:t>[e]</a:t>
            </a:r>
            <a:endParaRPr lang="en-US" altLang="zh-CN" sz="2000" dirty="0"/>
          </a:p>
        </p:txBody>
      </p:sp>
      <p:sp>
        <p:nvSpPr>
          <p:cNvPr id="118857" name="Text Box 73"/>
          <p:cNvSpPr txBox="1">
            <a:spLocks noChangeArrowheads="1"/>
          </p:cNvSpPr>
          <p:nvPr/>
        </p:nvSpPr>
        <p:spPr bwMode="auto">
          <a:xfrm>
            <a:off x="6959601" y="2565401"/>
            <a:ext cx="9366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[m+1]</a:t>
            </a:r>
          </a:p>
        </p:txBody>
      </p:sp>
    </p:spTree>
    <p:extLst>
      <p:ext uri="{BB962C8B-B14F-4D97-AF65-F5344CB8AC3E}">
        <p14:creationId xmlns:p14="http://schemas.microsoft.com/office/powerpoint/2010/main" val="136710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L 0.06185 0.256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118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22222E-6 L -0.25404 0.2733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08" y="1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118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118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8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6 L -0.25976 0.2752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188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95" y="1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118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00"/>
                                        <p:tgtEl>
                                          <p:spTgt spid="118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85185E-6 L 0.18607 0.2601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97" y="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" dur="500"/>
                                        <p:tgtEl>
                                          <p:spTgt spid="118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500"/>
                                        <p:tgtEl>
                                          <p:spTgt spid="118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-0.20677 0.27315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39" y="1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" dur="500"/>
                                        <p:tgtEl>
                                          <p:spTgt spid="118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1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500"/>
                                        <p:tgtEl>
                                          <p:spTgt spid="118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1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25104 0.25649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1188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52" y="12824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25989 0.24931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95" y="12454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26862 0.2544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1188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24" y="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9" grpId="0"/>
      <p:bldP spid="118813" grpId="0"/>
      <p:bldP spid="118814" grpId="0"/>
      <p:bldP spid="118815" grpId="0"/>
      <p:bldP spid="118816" grpId="0"/>
      <p:bldP spid="118817" grpId="0"/>
      <p:bldP spid="118818" grpId="0"/>
      <p:bldP spid="1188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归并排序</a:t>
            </a:r>
            <a:endParaRPr lang="zh-CN" altLang="en-US" dirty="0"/>
          </a:p>
        </p:txBody>
      </p:sp>
      <p:graphicFrame>
        <p:nvGraphicFramePr>
          <p:cNvPr id="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20477"/>
              </p:ext>
            </p:extLst>
          </p:nvPr>
        </p:nvGraphicFramePr>
        <p:xfrm>
          <a:off x="1570039" y="1541463"/>
          <a:ext cx="9274175" cy="614363"/>
        </p:xfrm>
        <a:graphic>
          <a:graphicData uri="http://schemas.openxmlformats.org/drawingml/2006/table">
            <a:tbl>
              <a:tblPr/>
              <a:tblGrid>
                <a:gridCol w="92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23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21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75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37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右大括号 3"/>
          <p:cNvSpPr/>
          <p:nvPr/>
        </p:nvSpPr>
        <p:spPr>
          <a:xfrm rot="5400000">
            <a:off x="3811318" y="425182"/>
            <a:ext cx="157163" cy="4164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 rot="5400000">
            <a:off x="8440468" y="425183"/>
            <a:ext cx="157163" cy="4164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743027"/>
              </p:ext>
            </p:extLst>
          </p:nvPr>
        </p:nvGraphicFramePr>
        <p:xfrm>
          <a:off x="1541464" y="3298826"/>
          <a:ext cx="4638675" cy="614363"/>
        </p:xfrm>
        <a:graphic>
          <a:graphicData uri="http://schemas.openxmlformats.org/drawingml/2006/table">
            <a:tbl>
              <a:tblPr/>
              <a:tblGrid>
                <a:gridCol w="92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23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21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右大括号 6"/>
          <p:cNvSpPr/>
          <p:nvPr/>
        </p:nvSpPr>
        <p:spPr>
          <a:xfrm rot="5400000">
            <a:off x="2825137" y="2968011"/>
            <a:ext cx="185737" cy="247931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 rot="5400000">
            <a:off x="5123403" y="3451765"/>
            <a:ext cx="185736" cy="151180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546432"/>
              </p:ext>
            </p:extLst>
          </p:nvPr>
        </p:nvGraphicFramePr>
        <p:xfrm>
          <a:off x="4341814" y="4789488"/>
          <a:ext cx="1852612" cy="614363"/>
        </p:xfrm>
        <a:graphic>
          <a:graphicData uri="http://schemas.openxmlformats.org/drawingml/2006/table">
            <a:tbl>
              <a:tblPr/>
              <a:tblGrid>
                <a:gridCol w="93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968871"/>
              </p:ext>
            </p:extLst>
          </p:nvPr>
        </p:nvGraphicFramePr>
        <p:xfrm>
          <a:off x="5670551" y="5946776"/>
          <a:ext cx="922337" cy="614363"/>
        </p:xfrm>
        <a:graphic>
          <a:graphicData uri="http://schemas.openxmlformats.org/drawingml/2006/table">
            <a:tbl>
              <a:tblPr/>
              <a:tblGrid>
                <a:gridCol w="922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084498"/>
              </p:ext>
            </p:extLst>
          </p:nvPr>
        </p:nvGraphicFramePr>
        <p:xfrm>
          <a:off x="4157663" y="5946773"/>
          <a:ext cx="930275" cy="614363"/>
        </p:xfrm>
        <a:graphic>
          <a:graphicData uri="http://schemas.openxmlformats.org/drawingml/2006/table">
            <a:tbl>
              <a:tblPr/>
              <a:tblGrid>
                <a:gridCol w="93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43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归并排序</a:t>
            </a:r>
            <a:endParaRPr lang="zh-CN" altLang="en-US" dirty="0"/>
          </a:p>
        </p:txBody>
      </p:sp>
      <p:graphicFrame>
        <p:nvGraphicFramePr>
          <p:cNvPr id="3" name="Group 4"/>
          <p:cNvGraphicFramePr>
            <a:graphicFrameLocks noGrp="1"/>
          </p:cNvGraphicFramePr>
          <p:nvPr/>
        </p:nvGraphicFramePr>
        <p:xfrm>
          <a:off x="1570039" y="1541463"/>
          <a:ext cx="9274175" cy="614363"/>
        </p:xfrm>
        <a:graphic>
          <a:graphicData uri="http://schemas.openxmlformats.org/drawingml/2006/table">
            <a:tbl>
              <a:tblPr/>
              <a:tblGrid>
                <a:gridCol w="92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23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21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75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37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右大括号 3"/>
          <p:cNvSpPr/>
          <p:nvPr/>
        </p:nvSpPr>
        <p:spPr>
          <a:xfrm rot="5400000">
            <a:off x="3811318" y="425182"/>
            <a:ext cx="157163" cy="4164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 rot="5400000">
            <a:off x="8440468" y="425183"/>
            <a:ext cx="157163" cy="4164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1541464" y="3298826"/>
          <a:ext cx="4638675" cy="614363"/>
        </p:xfrm>
        <a:graphic>
          <a:graphicData uri="http://schemas.openxmlformats.org/drawingml/2006/table">
            <a:tbl>
              <a:tblPr/>
              <a:tblGrid>
                <a:gridCol w="92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23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21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右大括号 6"/>
          <p:cNvSpPr/>
          <p:nvPr/>
        </p:nvSpPr>
        <p:spPr>
          <a:xfrm rot="5400000">
            <a:off x="2825137" y="2968011"/>
            <a:ext cx="185737" cy="247931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 rot="5400000">
            <a:off x="5123403" y="3451765"/>
            <a:ext cx="185736" cy="151180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Group 4"/>
          <p:cNvGraphicFramePr>
            <a:graphicFrameLocks noGrp="1"/>
          </p:cNvGraphicFramePr>
          <p:nvPr/>
        </p:nvGraphicFramePr>
        <p:xfrm>
          <a:off x="4341814" y="4789488"/>
          <a:ext cx="1852612" cy="614363"/>
        </p:xfrm>
        <a:graphic>
          <a:graphicData uri="http://schemas.openxmlformats.org/drawingml/2006/table">
            <a:tbl>
              <a:tblPr/>
              <a:tblGrid>
                <a:gridCol w="93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238961"/>
              </p:ext>
            </p:extLst>
          </p:nvPr>
        </p:nvGraphicFramePr>
        <p:xfrm>
          <a:off x="5670551" y="5946776"/>
          <a:ext cx="922337" cy="614363"/>
        </p:xfrm>
        <a:graphic>
          <a:graphicData uri="http://schemas.openxmlformats.org/drawingml/2006/table">
            <a:tbl>
              <a:tblPr/>
              <a:tblGrid>
                <a:gridCol w="922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84279"/>
              </p:ext>
            </p:extLst>
          </p:nvPr>
        </p:nvGraphicFramePr>
        <p:xfrm>
          <a:off x="4157663" y="5946773"/>
          <a:ext cx="930275" cy="614363"/>
        </p:xfrm>
        <a:graphic>
          <a:graphicData uri="http://schemas.openxmlformats.org/drawingml/2006/table">
            <a:tbl>
              <a:tblPr/>
              <a:tblGrid>
                <a:gridCol w="93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1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1114A11KWBG">
  <a:themeElements>
    <a:clrScheme name="自定义 1">
      <a:dk1>
        <a:srgbClr val="FFFFFF"/>
      </a:dk1>
      <a:lt1>
        <a:srgbClr val="555555"/>
      </a:lt1>
      <a:dk2>
        <a:srgbClr val="FFFFFF"/>
      </a:dk2>
      <a:lt2>
        <a:srgbClr val="555555"/>
      </a:lt2>
      <a:accent1>
        <a:srgbClr val="D47348"/>
      </a:accent1>
      <a:accent2>
        <a:srgbClr val="D4A444"/>
      </a:accent2>
      <a:accent3>
        <a:srgbClr val="EE96CC"/>
      </a:accent3>
      <a:accent4>
        <a:srgbClr val="B6ACDD"/>
      </a:accent4>
      <a:accent5>
        <a:srgbClr val="AA8FFF"/>
      </a:accent5>
      <a:accent6>
        <a:srgbClr val="FFC000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A000120141114A11KPBG</Template>
  <TotalTime>6735</TotalTime>
  <Words>1316</Words>
  <Application>Microsoft Office PowerPoint</Application>
  <PresentationFormat>宽屏</PresentationFormat>
  <Paragraphs>416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Menlo</vt:lpstr>
      <vt:lpstr>黑体</vt:lpstr>
      <vt:lpstr>宋体</vt:lpstr>
      <vt:lpstr>微软雅黑</vt:lpstr>
      <vt:lpstr>幼圆</vt:lpstr>
      <vt:lpstr>Arial</vt:lpstr>
      <vt:lpstr>Broadway</vt:lpstr>
      <vt:lpstr>Calibri</vt:lpstr>
      <vt:lpstr>Courier New</vt:lpstr>
      <vt:lpstr>A000120141114A11KWBG</vt:lpstr>
      <vt:lpstr>分治法</vt:lpstr>
      <vt:lpstr>分治法</vt:lpstr>
      <vt:lpstr>PowerPoint 演示文稿</vt:lpstr>
      <vt:lpstr>看几个熟悉的问题</vt:lpstr>
      <vt:lpstr>PowerPoint 演示文稿</vt:lpstr>
      <vt:lpstr>合并有序数列问题</vt:lpstr>
      <vt:lpstr>PowerPoint 演示文稿</vt:lpstr>
      <vt:lpstr>归并排序</vt:lpstr>
      <vt:lpstr>归并排序</vt:lpstr>
      <vt:lpstr>归并排序</vt:lpstr>
      <vt:lpstr>归并排序</vt:lpstr>
      <vt:lpstr>归并排序</vt:lpstr>
      <vt:lpstr>程序编写</vt:lpstr>
      <vt:lpstr>程序编写</vt:lpstr>
      <vt:lpstr>分治的具体过程</vt:lpstr>
      <vt:lpstr>分治三部曲</vt:lpstr>
      <vt:lpstr>1423: 地毯填补</vt:lpstr>
      <vt:lpstr>1423: 地毯填补</vt:lpstr>
      <vt:lpstr>1423: 地毯填补</vt:lpstr>
      <vt:lpstr>1423: 地毯填补</vt:lpstr>
      <vt:lpstr>1423: 地毯填补</vt:lpstr>
      <vt:lpstr>草稿</vt:lpstr>
      <vt:lpstr>1423: 地毯填补</vt:lpstr>
      <vt:lpstr>填补地毯过程</vt:lpstr>
      <vt:lpstr>1423: 地毯填补</vt:lpstr>
      <vt:lpstr>1423: 地毯填补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第一周C语言学习总结</dc:title>
  <dc:creator>Pin Jaa</dc:creator>
  <cp:lastModifiedBy>IDC</cp:lastModifiedBy>
  <cp:revision>282</cp:revision>
  <dcterms:created xsi:type="dcterms:W3CDTF">2015-01-07T13:50:35Z</dcterms:created>
  <dcterms:modified xsi:type="dcterms:W3CDTF">2016-02-18T03:47:23Z</dcterms:modified>
</cp:coreProperties>
</file>