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6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orient="horz" pos="1620">
          <p15:clr>
            <a:srgbClr val="FBAE40"/>
          </p15:clr>
        </p15:guide>
        <p15:guide id="4294967295" pos="4967">
          <p15:clr>
            <a:srgbClr val="FBAE40"/>
          </p15:clr>
        </p15:guide>
        <p15:guide id="4294967295" orient="horz" pos="2160">
          <p15:clr>
            <a:srgbClr val="FBAE40"/>
          </p15:clr>
        </p15:guide>
        <p15:guide id="4294967295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0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8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2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4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1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7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5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0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>
                <a:solidFill>
                  <a:srgbClr val="FFFFFF"/>
                </a:solidFill>
              </a:rPr>
              <a:pPr/>
              <a:t>2016/2/18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52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1421: </a:t>
            </a:r>
            <a:r>
              <a:rPr lang="zh-CN" altLang="en-US" b="1" dirty="0"/>
              <a:t>取余</a:t>
            </a:r>
            <a:r>
              <a:rPr lang="zh-CN" altLang="en-US" b="1" dirty="0" smtClean="0"/>
              <a:t>运算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64801" y="1586210"/>
            <a:ext cx="90861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D473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输入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k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的值，求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en-US" altLang="zh-CN" sz="2800" baseline="300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 mod k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的值。其中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都小于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4000000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。（注意，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mod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为取模运算）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4801" y="4124325"/>
            <a:ext cx="6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b</a:t>
            </a:r>
            <a:r>
              <a:rPr lang="en-US" altLang="zh-CN" sz="3200" baseline="30000" dirty="0">
                <a:solidFill>
                  <a:srgbClr val="FFFFFF"/>
                </a:solidFill>
              </a:rPr>
              <a:t>p</a:t>
            </a:r>
            <a:r>
              <a:rPr lang="zh-CN" altLang="en-US" sz="3200" dirty="0">
                <a:solidFill>
                  <a:srgbClr val="FFFFFF"/>
                </a:solidFill>
              </a:rPr>
              <a:t>肯定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</a:t>
            </a:r>
            <a:r>
              <a:rPr lang="zh-CN" altLang="en-US" sz="3200" dirty="0">
                <a:solidFill>
                  <a:srgbClr val="FFFFFF"/>
                </a:solidFill>
              </a:rPr>
              <a:t>整型甚至长整型的范围</a:t>
            </a:r>
          </a:p>
        </p:txBody>
      </p:sp>
      <p:pic>
        <p:nvPicPr>
          <p:cNvPr id="1026" name="Picture 2" descr="http://pic1.cxtuku.com/00/08/59/b326fd160d6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/>
        </p:blipFill>
        <p:spPr bwMode="auto">
          <a:xfrm>
            <a:off x="7967078" y="2533650"/>
            <a:ext cx="4476223" cy="42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0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补充知识：</a:t>
            </a:r>
            <a:r>
              <a:rPr lang="zh-CN" altLang="en-US" b="1" dirty="0" smtClean="0">
                <a:solidFill>
                  <a:schemeClr val="accent1"/>
                </a:solidFill>
              </a:rPr>
              <a:t>同余定理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5126" y="1895475"/>
            <a:ext cx="643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(</a:t>
            </a:r>
            <a:r>
              <a:rPr lang="en-US" altLang="zh-CN" sz="3600" dirty="0" err="1">
                <a:solidFill>
                  <a:srgbClr val="FFFFFF"/>
                </a:solidFill>
              </a:rPr>
              <a:t>a+b</a:t>
            </a:r>
            <a:r>
              <a:rPr lang="en-US" altLang="zh-CN" sz="3600" dirty="0">
                <a:solidFill>
                  <a:srgbClr val="FFFFFF"/>
                </a:solidFill>
              </a:rPr>
              <a:t>) % c == ((</a:t>
            </a:r>
            <a:r>
              <a:rPr lang="en-US" altLang="zh-CN" sz="3600" dirty="0" err="1">
                <a:solidFill>
                  <a:srgbClr val="FFFFFF"/>
                </a:solidFill>
              </a:rPr>
              <a:t>a%c</a:t>
            </a:r>
            <a:r>
              <a:rPr lang="en-US" altLang="zh-CN" sz="3600" dirty="0">
                <a:solidFill>
                  <a:srgbClr val="FFFFFF"/>
                </a:solidFill>
              </a:rPr>
              <a:t>)+(</a:t>
            </a:r>
            <a:r>
              <a:rPr lang="en-US" altLang="zh-CN" sz="3600" dirty="0" err="1">
                <a:solidFill>
                  <a:srgbClr val="FFFFFF"/>
                </a:solidFill>
              </a:rPr>
              <a:t>b%c</a:t>
            </a:r>
            <a:r>
              <a:rPr lang="en-US" altLang="zh-CN" sz="3600" dirty="0">
                <a:solidFill>
                  <a:srgbClr val="FFFFFF"/>
                </a:solidFill>
              </a:rPr>
              <a:t>)) %c</a:t>
            </a:r>
          </a:p>
          <a:p>
            <a:r>
              <a:rPr lang="en-US" altLang="zh-CN" sz="3600" dirty="0">
                <a:solidFill>
                  <a:srgbClr val="FFFFFF"/>
                </a:solidFill>
              </a:rPr>
              <a:t>(a*b) % c == ((</a:t>
            </a:r>
            <a:r>
              <a:rPr lang="en-US" altLang="zh-CN" sz="3600" dirty="0" err="1">
                <a:solidFill>
                  <a:srgbClr val="FFFFFF"/>
                </a:solidFill>
              </a:rPr>
              <a:t>a%c</a:t>
            </a:r>
            <a:r>
              <a:rPr lang="en-US" altLang="zh-CN" sz="3600" dirty="0">
                <a:solidFill>
                  <a:srgbClr val="FFFFFF"/>
                </a:solidFill>
              </a:rPr>
              <a:t>)*(</a:t>
            </a:r>
            <a:r>
              <a:rPr lang="en-US" altLang="zh-CN" sz="3600" dirty="0" err="1">
                <a:solidFill>
                  <a:srgbClr val="FFFFFF"/>
                </a:solidFill>
              </a:rPr>
              <a:t>b%c</a:t>
            </a:r>
            <a:r>
              <a:rPr lang="en-US" altLang="zh-CN" sz="3600" dirty="0">
                <a:solidFill>
                  <a:srgbClr val="FFFFFF"/>
                </a:solidFill>
              </a:rPr>
              <a:t>)) %c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357123" y="3095804"/>
            <a:ext cx="519802" cy="952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555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66641" y="4153258"/>
            <a:ext cx="45272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</a:rPr>
              <a:t>b</a:t>
            </a:r>
            <a:r>
              <a:rPr lang="en-US" altLang="zh-CN" sz="4400" baseline="30000" dirty="0">
                <a:solidFill>
                  <a:srgbClr val="FFFFFF"/>
                </a:solidFill>
              </a:rPr>
              <a:t>p</a:t>
            </a:r>
            <a:r>
              <a:rPr lang="en-US" altLang="zh-CN" sz="4400" baseline="30000" dirty="0">
                <a:solidFill>
                  <a:srgbClr val="FFFFFF"/>
                </a:solidFill>
              </a:rPr>
              <a:t> </a:t>
            </a:r>
            <a:r>
              <a:rPr lang="en-US" altLang="zh-CN" sz="4400" dirty="0">
                <a:solidFill>
                  <a:srgbClr val="FFFFFF"/>
                </a:solidFill>
              </a:rPr>
              <a:t>% k == (</a:t>
            </a:r>
            <a:r>
              <a:rPr lang="en-US" altLang="zh-CN" sz="4400" dirty="0" err="1" smtClean="0">
                <a:solidFill>
                  <a:srgbClr val="FFFFFF"/>
                </a:solidFill>
              </a:rPr>
              <a:t>b%k</a:t>
            </a:r>
            <a:r>
              <a:rPr lang="en-US" altLang="zh-CN" sz="4400" dirty="0" smtClean="0">
                <a:solidFill>
                  <a:srgbClr val="FFFFFF"/>
                </a:solidFill>
              </a:rPr>
              <a:t>)</a:t>
            </a:r>
            <a:r>
              <a:rPr lang="en-US" altLang="zh-CN" sz="4400" baseline="30000" dirty="0" err="1" smtClean="0">
                <a:solidFill>
                  <a:srgbClr val="FFFFFF"/>
                </a:solidFill>
              </a:rPr>
              <a:t>p</a:t>
            </a:r>
            <a:r>
              <a:rPr lang="en-US" altLang="zh-CN" sz="4400" dirty="0" err="1" smtClean="0">
                <a:solidFill>
                  <a:srgbClr val="FFFFFF"/>
                </a:solidFill>
              </a:rPr>
              <a:t>%k</a:t>
            </a:r>
            <a:endParaRPr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357123" y="4946601"/>
            <a:ext cx="519802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555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5275" y="5613351"/>
            <a:ext cx="3528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</a:rPr>
              <a:t> for(i=1;i&lt;=p;i++)</a:t>
            </a:r>
          </a:p>
          <a:p>
            <a:r>
              <a:rPr lang="zh-CN" altLang="en-US" sz="3200" dirty="0">
                <a:solidFill>
                  <a:srgbClr val="FFFFFF"/>
                </a:solidFill>
              </a:rPr>
              <a:t>    r=(r*b)%k;</a:t>
            </a:r>
          </a:p>
        </p:txBody>
      </p:sp>
    </p:spTree>
    <p:extLst>
      <p:ext uri="{BB962C8B-B14F-4D97-AF65-F5344CB8AC3E}">
        <p14:creationId xmlns:p14="http://schemas.microsoft.com/office/powerpoint/2010/main" val="323279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/>
      <p:bldP spid="9" grpId="0" animBg="1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1424: </a:t>
            </a:r>
            <a:r>
              <a:rPr lang="zh-CN" altLang="en-US" b="1" dirty="0"/>
              <a:t>取余运算（数据加强版）</a:t>
            </a:r>
          </a:p>
        </p:txBody>
      </p:sp>
      <p:sp>
        <p:nvSpPr>
          <p:cNvPr id="3" name="矩形 2"/>
          <p:cNvSpPr/>
          <p:nvPr/>
        </p:nvSpPr>
        <p:spPr>
          <a:xfrm>
            <a:off x="2064801" y="1586210"/>
            <a:ext cx="92985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D473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输入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k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的值，求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bp mod k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的值。其中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为整型范围内的数。（注意，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mod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为取模运算）</a:t>
            </a:r>
          </a:p>
        </p:txBody>
      </p:sp>
      <p:pic>
        <p:nvPicPr>
          <p:cNvPr id="1026" name="Picture 2" descr="http://pic1.cxtuku.com/00/08/59/b326fd160d6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/>
        </p:blipFill>
        <p:spPr bwMode="auto">
          <a:xfrm>
            <a:off x="7967078" y="2533650"/>
            <a:ext cx="4476223" cy="42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714646" y="20955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Helvetica Neue"/>
              </a:rPr>
              <a:t>整型范围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1372" y="3447790"/>
            <a:ext cx="3528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</a:rPr>
              <a:t> for(i=1;i&lt;=</a:t>
            </a:r>
            <a:r>
              <a:rPr lang="zh-CN" altLang="en-US" sz="3200" dirty="0">
                <a:solidFill>
                  <a:srgbClr val="D47348"/>
                </a:solidFill>
              </a:rPr>
              <a:t>p</a:t>
            </a:r>
            <a:r>
              <a:rPr lang="zh-CN" altLang="en-US" sz="3200" dirty="0">
                <a:solidFill>
                  <a:srgbClr val="FFFFFF"/>
                </a:solidFill>
              </a:rPr>
              <a:t>;i++)</a:t>
            </a:r>
          </a:p>
          <a:p>
            <a:r>
              <a:rPr lang="zh-CN" altLang="en-US" sz="3200" dirty="0">
                <a:solidFill>
                  <a:srgbClr val="FFFFFF"/>
                </a:solidFill>
              </a:rPr>
              <a:t>    r=(r*b)%k;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6943" y="4622766"/>
            <a:ext cx="549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D47348"/>
                </a:solidFill>
              </a:rPr>
              <a:t>1</a:t>
            </a:r>
            <a:r>
              <a:rPr lang="zh-CN" altLang="en-US" sz="3200" dirty="0">
                <a:solidFill>
                  <a:srgbClr val="D47348"/>
                </a:solidFill>
              </a:rPr>
              <a:t>到整型最大值，会不会超时？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36185" y="5350997"/>
            <a:ext cx="1771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rgbClr val="D4A444"/>
                </a:solidFill>
                <a:latin typeface="微软雅黑"/>
                <a:ea typeface="微软雅黑"/>
              </a:rPr>
              <a:t>会！</a:t>
            </a:r>
          </a:p>
        </p:txBody>
      </p:sp>
    </p:spTree>
    <p:extLst>
      <p:ext uri="{BB962C8B-B14F-4D97-AF65-F5344CB8AC3E}">
        <p14:creationId xmlns:p14="http://schemas.microsoft.com/office/powerpoint/2010/main" val="33320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4801" y="539749"/>
            <a:ext cx="7270444" cy="719139"/>
          </a:xfrm>
        </p:spPr>
        <p:txBody>
          <a:bodyPr/>
          <a:lstStyle/>
          <a:p>
            <a:r>
              <a:rPr lang="en-US" altLang="zh-CN" b="1" dirty="0"/>
              <a:t>1424: </a:t>
            </a:r>
            <a:r>
              <a:rPr lang="zh-CN" altLang="en-US" b="1" dirty="0"/>
              <a:t>取余运算（数据加强版）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91100" y="1819275"/>
            <a:ext cx="93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b</a:t>
            </a:r>
            <a:r>
              <a:rPr lang="en-US" altLang="zh-CN" sz="4800" baseline="30000" dirty="0">
                <a:solidFill>
                  <a:srgbClr val="FFFFFF"/>
                </a:solidFill>
              </a:rPr>
              <a:t>p</a:t>
            </a:r>
            <a:endParaRPr lang="zh-CN" altLang="en-US" sz="4800" baseline="3000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3325" y="2905124"/>
            <a:ext cx="113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b</a:t>
            </a:r>
            <a:r>
              <a:rPr lang="en-US" altLang="zh-CN" sz="4800" baseline="30000" dirty="0">
                <a:solidFill>
                  <a:srgbClr val="FFFFFF"/>
                </a:solidFill>
              </a:rPr>
              <a:t>p/2</a:t>
            </a:r>
            <a:endParaRPr lang="zh-CN" altLang="en-US" sz="4800" baseline="30000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24575" y="2905124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b</a:t>
            </a:r>
            <a:r>
              <a:rPr lang="en-US" altLang="zh-CN" sz="4800" baseline="30000" dirty="0">
                <a:solidFill>
                  <a:srgbClr val="FFFFFF"/>
                </a:solidFill>
              </a:rPr>
              <a:t>p/2</a:t>
            </a:r>
            <a:endParaRPr lang="zh-CN" altLang="en-US" sz="4800" baseline="30000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3650" y="4181474"/>
            <a:ext cx="113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b</a:t>
            </a:r>
            <a:r>
              <a:rPr lang="en-US" altLang="zh-CN" sz="4800" baseline="30000" dirty="0">
                <a:solidFill>
                  <a:srgbClr val="FFFFFF"/>
                </a:solidFill>
              </a:rPr>
              <a:t>p/4</a:t>
            </a:r>
            <a:endParaRPr lang="zh-CN" altLang="en-US" sz="4800" baseline="30000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8600" y="4181474"/>
            <a:ext cx="113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b</a:t>
            </a:r>
            <a:r>
              <a:rPr lang="en-US" altLang="zh-CN" sz="4800" baseline="30000" dirty="0">
                <a:solidFill>
                  <a:srgbClr val="FFFFFF"/>
                </a:solidFill>
              </a:rPr>
              <a:t>p/4</a:t>
            </a:r>
            <a:endParaRPr lang="zh-CN" altLang="en-US" sz="4800" baseline="3000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0300" y="4181473"/>
            <a:ext cx="113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b</a:t>
            </a:r>
            <a:r>
              <a:rPr lang="en-US" altLang="zh-CN" sz="4800" baseline="30000" dirty="0">
                <a:solidFill>
                  <a:srgbClr val="FFFFFF"/>
                </a:solidFill>
              </a:rPr>
              <a:t>p/4</a:t>
            </a:r>
            <a:endParaRPr lang="zh-CN" altLang="en-US" sz="4800" baseline="30000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05750" y="4181472"/>
            <a:ext cx="113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b</a:t>
            </a:r>
            <a:r>
              <a:rPr lang="en-US" altLang="zh-CN" sz="4800" baseline="30000" dirty="0">
                <a:solidFill>
                  <a:srgbClr val="FFFFFF"/>
                </a:solidFill>
              </a:rPr>
              <a:t>p/4</a:t>
            </a:r>
            <a:endParaRPr lang="zh-CN" altLang="en-US" sz="4800" baseline="30000" dirty="0">
              <a:solidFill>
                <a:srgbClr val="FFFFFF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486275" y="2495550"/>
            <a:ext cx="504825" cy="409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162300" y="3736121"/>
            <a:ext cx="504825" cy="409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24648" y="3700343"/>
            <a:ext cx="1" cy="445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00022" y="2477661"/>
            <a:ext cx="643628" cy="42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43775" y="3665844"/>
            <a:ext cx="643628" cy="42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0"/>
          </p:cNvCxnSpPr>
          <p:nvPr/>
        </p:nvCxnSpPr>
        <p:spPr>
          <a:xfrm>
            <a:off x="4286250" y="3722993"/>
            <a:ext cx="319088" cy="458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0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1424: </a:t>
            </a:r>
            <a:r>
              <a:rPr lang="zh-CN" altLang="en-US" b="1" dirty="0"/>
              <a:t>取余运算（数据加强版）</a:t>
            </a:r>
          </a:p>
        </p:txBody>
      </p:sp>
      <p:sp>
        <p:nvSpPr>
          <p:cNvPr id="3" name="矩形 2"/>
          <p:cNvSpPr/>
          <p:nvPr/>
        </p:nvSpPr>
        <p:spPr>
          <a:xfrm>
            <a:off x="2064801" y="1586210"/>
            <a:ext cx="92985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D473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输入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k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的值，求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en-US" altLang="zh-CN" sz="2800" baseline="300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 mod k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的值。其中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b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p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为整型范围内的数。（注意，</a:t>
            </a:r>
            <a:r>
              <a:rPr lang="en-US" altLang="zh-CN" sz="2800" dirty="0">
                <a:solidFill>
                  <a:srgbClr val="FFFFFF"/>
                </a:solidFill>
                <a:latin typeface="Helvetica Neue"/>
              </a:rPr>
              <a:t>mod</a:t>
            </a:r>
            <a:r>
              <a:rPr lang="zh-CN" altLang="en-US" sz="2800" dirty="0">
                <a:solidFill>
                  <a:srgbClr val="FFFFFF"/>
                </a:solidFill>
                <a:latin typeface="Helvetica Neue"/>
              </a:rPr>
              <a:t>为取模运算）</a:t>
            </a:r>
          </a:p>
        </p:txBody>
      </p:sp>
      <p:sp>
        <p:nvSpPr>
          <p:cNvPr id="6" name="矩形 5"/>
          <p:cNvSpPr/>
          <p:nvPr/>
        </p:nvSpPr>
        <p:spPr>
          <a:xfrm>
            <a:off x="9643206" y="20955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Helvetica Neue"/>
              </a:rPr>
              <a:t>整型范围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7463" y="3350557"/>
            <a:ext cx="3843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l</a:t>
            </a:r>
            <a:r>
              <a:rPr lang="en-US" altLang="zh-CN" sz="2400" dirty="0">
                <a:solidFill>
                  <a:srgbClr val="FFFFFF"/>
                </a:solidFill>
              </a:rPr>
              <a:t>ong long Mod(</a:t>
            </a:r>
            <a:r>
              <a:rPr lang="en-US" altLang="zh-CN" sz="2400" dirty="0" err="1">
                <a:solidFill>
                  <a:srgbClr val="FFFFFF"/>
                </a:solidFill>
              </a:rPr>
              <a:t>b,p,k</a:t>
            </a:r>
            <a:r>
              <a:rPr lang="en-US" altLang="zh-CN" sz="2400" dirty="0">
                <a:solidFill>
                  <a:srgbClr val="FFFFFF"/>
                </a:solidFill>
              </a:rPr>
              <a:t>){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	if(p==1) 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	</a:t>
            </a:r>
            <a:r>
              <a:rPr lang="en-US" altLang="zh-CN" sz="2400" dirty="0">
                <a:solidFill>
                  <a:srgbClr val="FFFFFF"/>
                </a:solidFill>
              </a:rPr>
              <a:t>	return </a:t>
            </a:r>
            <a:r>
              <a:rPr lang="en-US" altLang="zh-CN" sz="2400" dirty="0" err="1">
                <a:solidFill>
                  <a:srgbClr val="FFFFFF"/>
                </a:solidFill>
              </a:rPr>
              <a:t>b%k</a:t>
            </a:r>
            <a:r>
              <a:rPr lang="en-US" altLang="zh-CN" sz="2400" dirty="0">
                <a:solidFill>
                  <a:srgbClr val="FFFFFF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	</a:t>
            </a:r>
            <a:r>
              <a:rPr lang="zh-CN" altLang="en-US" sz="2400" dirty="0">
                <a:solidFill>
                  <a:srgbClr val="FFFFFF"/>
                </a:solidFill>
              </a:rPr>
              <a:t>求</a:t>
            </a:r>
            <a:r>
              <a:rPr lang="en-US" altLang="zh-CN" sz="2400" dirty="0" err="1">
                <a:solidFill>
                  <a:srgbClr val="FFFFFF"/>
                </a:solidFill>
              </a:rPr>
              <a:t>b</a:t>
            </a:r>
            <a:r>
              <a:rPr lang="en-US" altLang="zh-CN" sz="2400" baseline="30000" dirty="0" err="1">
                <a:solidFill>
                  <a:srgbClr val="FFFFFF"/>
                </a:solidFill>
              </a:rPr>
              <a:t>p</a:t>
            </a:r>
            <a:r>
              <a:rPr lang="en-US" altLang="zh-CN" sz="2400" baseline="30000" dirty="0">
                <a:solidFill>
                  <a:srgbClr val="FFFFFF"/>
                </a:solidFill>
              </a:rPr>
              <a:t>/2</a:t>
            </a:r>
            <a:r>
              <a:rPr lang="en-US" altLang="zh-CN" sz="2400" dirty="0">
                <a:solidFill>
                  <a:srgbClr val="FFFFFF"/>
                </a:solidFill>
              </a:rPr>
              <a:t>%k</a:t>
            </a:r>
            <a:r>
              <a:rPr lang="zh-CN" altLang="en-US" sz="2400" dirty="0">
                <a:solidFill>
                  <a:srgbClr val="FFFFFF"/>
                </a:solidFill>
              </a:rPr>
              <a:t>的值</a:t>
            </a:r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       	if(p%2==0)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	</a:t>
            </a:r>
            <a:r>
              <a:rPr lang="en-US" altLang="zh-CN" sz="2400" dirty="0">
                <a:solidFill>
                  <a:srgbClr val="FFFFFF"/>
                </a:solidFill>
              </a:rPr>
              <a:t>	return t*</a:t>
            </a:r>
            <a:r>
              <a:rPr lang="en-US" altLang="zh-CN" sz="2400" dirty="0" err="1">
                <a:solidFill>
                  <a:srgbClr val="FFFFFF"/>
                </a:solidFill>
              </a:rPr>
              <a:t>t%k</a:t>
            </a:r>
            <a:r>
              <a:rPr lang="en-US" altLang="zh-CN" sz="2400" dirty="0">
                <a:solidFill>
                  <a:srgbClr val="FFFFFF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	</a:t>
            </a:r>
            <a:r>
              <a:rPr lang="en-US" altLang="zh-CN" sz="2400" dirty="0">
                <a:solidFill>
                  <a:srgbClr val="FFFFFF"/>
                </a:solidFill>
              </a:rPr>
              <a:t>return t*t*</a:t>
            </a:r>
            <a:r>
              <a:rPr lang="en-US" altLang="zh-CN" sz="2400" dirty="0" err="1">
                <a:solidFill>
                  <a:srgbClr val="FFFFFF"/>
                </a:solidFill>
              </a:rPr>
              <a:t>b%k</a:t>
            </a:r>
            <a:r>
              <a:rPr lang="en-US" altLang="zh-CN" sz="2400" dirty="0">
                <a:solidFill>
                  <a:srgbClr val="FFFFFF"/>
                </a:solidFill>
              </a:rPr>
              <a:t>;</a:t>
            </a:r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}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43301" y="4489330"/>
            <a:ext cx="3471862" cy="40011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t</a:t>
            </a:r>
            <a:r>
              <a:rPr lang="en-US" altLang="zh-CN" sz="2000" dirty="0">
                <a:solidFill>
                  <a:srgbClr val="FFFFFF"/>
                </a:solidFill>
              </a:rPr>
              <a:t>=mod(</a:t>
            </a:r>
            <a:r>
              <a:rPr lang="en-US" altLang="zh-CN" sz="2000" dirty="0" err="1">
                <a:solidFill>
                  <a:srgbClr val="FFFFFF"/>
                </a:solidFill>
              </a:rPr>
              <a:t>b,p</a:t>
            </a:r>
            <a:r>
              <a:rPr lang="en-US" altLang="zh-CN" sz="2000" dirty="0">
                <a:solidFill>
                  <a:srgbClr val="FFFFFF"/>
                </a:solidFill>
              </a:rPr>
              <a:t>/2,k);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6506" y="5553218"/>
            <a:ext cx="974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0911" y="5177281"/>
            <a:ext cx="974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15163" y="3823064"/>
            <a:ext cx="5129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D47348"/>
                </a:solidFill>
              </a:rPr>
              <a:t>return t*</a:t>
            </a:r>
            <a:r>
              <a:rPr lang="en-US" altLang="zh-CN" sz="2800" dirty="0" err="1">
                <a:solidFill>
                  <a:srgbClr val="D47348"/>
                </a:solidFill>
              </a:rPr>
              <a:t>t%k</a:t>
            </a:r>
            <a:endParaRPr lang="en-US" altLang="zh-CN" sz="2800" dirty="0">
              <a:solidFill>
                <a:srgbClr val="D47348"/>
              </a:solidFill>
            </a:endParaRPr>
          </a:p>
          <a:p>
            <a:r>
              <a:rPr lang="zh-CN" altLang="en-US" sz="2800" dirty="0">
                <a:solidFill>
                  <a:srgbClr val="D47348"/>
                </a:solidFill>
              </a:rPr>
              <a:t>与</a:t>
            </a:r>
            <a:endParaRPr lang="en-US" altLang="zh-CN" sz="2800" dirty="0">
              <a:solidFill>
                <a:srgbClr val="D47348"/>
              </a:solidFill>
            </a:endParaRPr>
          </a:p>
          <a:p>
            <a:r>
              <a:rPr lang="en-US" altLang="zh-CN" sz="2800" dirty="0">
                <a:solidFill>
                  <a:srgbClr val="D47348"/>
                </a:solidFill>
              </a:rPr>
              <a:t>return mod(</a:t>
            </a:r>
            <a:r>
              <a:rPr lang="en-US" altLang="zh-CN" sz="2800" dirty="0" err="1">
                <a:solidFill>
                  <a:srgbClr val="D47348"/>
                </a:solidFill>
              </a:rPr>
              <a:t>b,p</a:t>
            </a:r>
            <a:r>
              <a:rPr lang="en-US" altLang="zh-CN" sz="2800" dirty="0">
                <a:solidFill>
                  <a:srgbClr val="D47348"/>
                </a:solidFill>
              </a:rPr>
              <a:t>/2,k)*mod(</a:t>
            </a:r>
            <a:r>
              <a:rPr lang="en-US" altLang="zh-CN" sz="2800" dirty="0" err="1">
                <a:solidFill>
                  <a:srgbClr val="D47348"/>
                </a:solidFill>
              </a:rPr>
              <a:t>b,p</a:t>
            </a:r>
            <a:r>
              <a:rPr lang="en-US" altLang="zh-CN" sz="2800" dirty="0">
                <a:solidFill>
                  <a:srgbClr val="D47348"/>
                </a:solidFill>
              </a:rPr>
              <a:t>/2,k)</a:t>
            </a:r>
          </a:p>
          <a:p>
            <a:r>
              <a:rPr lang="zh-CN" altLang="en-US" sz="2800" dirty="0">
                <a:solidFill>
                  <a:srgbClr val="D47348"/>
                </a:solidFill>
              </a:rPr>
              <a:t>一样吗？</a:t>
            </a:r>
            <a:endParaRPr lang="zh-CN" altLang="en-US" sz="2800" dirty="0">
              <a:solidFill>
                <a:srgbClr val="D473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  <p:bldP spid="5" grpId="0" animBg="1"/>
      <p:bldP spid="11" grpId="0"/>
      <p:bldP spid="1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9493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Helvetica Neue</vt:lpstr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1421: 取余运算</vt:lpstr>
      <vt:lpstr>补充知识：同余定理</vt:lpstr>
      <vt:lpstr>1424: 取余运算（数据加强版）</vt:lpstr>
      <vt:lpstr>1424: 取余运算（数据加强版）</vt:lpstr>
      <vt:lpstr>1424: 取余运算（数据加强版）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潘玉斌</dc:creator>
  <cp:lastModifiedBy>潘玉斌</cp:lastModifiedBy>
  <cp:revision>2</cp:revision>
  <dcterms:created xsi:type="dcterms:W3CDTF">2016-02-18T06:25:09Z</dcterms:created>
  <dcterms:modified xsi:type="dcterms:W3CDTF">2016-02-18T06:26:38Z</dcterms:modified>
</cp:coreProperties>
</file>