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425" r:id="rId2"/>
    <p:sldId id="512" r:id="rId3"/>
    <p:sldId id="514" r:id="rId4"/>
    <p:sldId id="515" r:id="rId5"/>
    <p:sldId id="513" r:id="rId6"/>
    <p:sldId id="516" r:id="rId7"/>
    <p:sldId id="518" r:id="rId8"/>
    <p:sldId id="520" r:id="rId9"/>
    <p:sldId id="519" r:id="rId10"/>
    <p:sldId id="521" r:id="rId11"/>
    <p:sldId id="522" r:id="rId12"/>
    <p:sldId id="523" r:id="rId13"/>
    <p:sldId id="524" r:id="rId14"/>
    <p:sldId id="526" r:id="rId15"/>
    <p:sldId id="528" r:id="rId16"/>
    <p:sldId id="529" r:id="rId17"/>
    <p:sldId id="531" r:id="rId18"/>
    <p:sldId id="532" r:id="rId19"/>
    <p:sldId id="533" r:id="rId20"/>
    <p:sldId id="534" r:id="rId21"/>
    <p:sldId id="535" r:id="rId22"/>
    <p:sldId id="536" r:id="rId23"/>
    <p:sldId id="537" r:id="rId24"/>
    <p:sldId id="541" r:id="rId25"/>
    <p:sldId id="542" r:id="rId26"/>
    <p:sldId id="45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348"/>
    <a:srgbClr val="08252D"/>
    <a:srgbClr val="9B5332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90" autoAdjust="0"/>
  </p:normalViewPr>
  <p:slideViewPr>
    <p:cSldViewPr snapToGrid="0" showGuides="1">
      <p:cViewPr varScale="1">
        <p:scale>
          <a:sx n="104" d="100"/>
          <a:sy n="104" d="100"/>
        </p:scale>
        <p:origin x="834" y="114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37B4-16BC-40E0-8512-C34AC98B90A5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EF6D-3082-48D5-AF50-91937086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3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12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5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93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873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7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24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8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593" y="1160465"/>
            <a:ext cx="1891808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782" y="1071563"/>
            <a:ext cx="2069561" cy="2070100"/>
          </a:xfrm>
          <a:custGeom>
            <a:avLst/>
            <a:gdLst>
              <a:gd name="T0" fmla="*/ 177952 w 2070399"/>
              <a:gd name="T1" fmla="*/ 1615319 h 2070399"/>
              <a:gd name="T2" fmla="*/ 352192 w 2070399"/>
              <a:gd name="T3" fmla="*/ 257211 h 2070399"/>
              <a:gd name="T4" fmla="*/ 1721428 w 2070399"/>
              <a:gd name="T5" fmla="*/ 260314 h 2070399"/>
              <a:gd name="T6" fmla="*/ 1889510 w 2070399"/>
              <a:gd name="T7" fmla="*/ 1619198 h 2070399"/>
              <a:gd name="T8" fmla="*/ 1889509 w 2070399"/>
              <a:gd name="T9" fmla="*/ 1619198 h 2070399"/>
              <a:gd name="T10" fmla="*/ 1721427 w 2070399"/>
              <a:gd name="T11" fmla="*/ 260314 h 2070399"/>
              <a:gd name="T12" fmla="*/ 352191 w 2070399"/>
              <a:gd name="T13" fmla="*/ 257211 h 2070399"/>
              <a:gd name="T14" fmla="*/ 177951 w 2070399"/>
              <a:gd name="T15" fmla="*/ 1615319 h 2070399"/>
              <a:gd name="T16" fmla="*/ 177952 w 2070399"/>
              <a:gd name="T17" fmla="*/ 1615319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4801" y="549274"/>
            <a:ext cx="7270444" cy="7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743075"/>
            <a:ext cx="10973117" cy="44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B7059057-C2A4-44C4-9F33-1CF3D5E8BE0C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0" y="333375"/>
            <a:ext cx="108080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799" indent="-342799" algn="l" rtl="0" eaLnBrk="1" fontAlgn="base" hangingPunct="1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7084" indent="-285666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6" indent="-228533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733" indent="-228533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801" indent="-228533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b="1" dirty="0" smtClean="0"/>
              <a:t>回溯</a:t>
            </a:r>
            <a:r>
              <a:rPr lang="zh-CN" altLang="en-US" sz="6000" b="1" dirty="0"/>
              <a:t>法</a:t>
            </a:r>
            <a:endParaRPr lang="zh-CN" altLang="en-US" sz="6000" b="1" dirty="0">
              <a:solidFill>
                <a:schemeClr val="accent2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4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6226" y="549274"/>
            <a:ext cx="7270444" cy="719139"/>
          </a:xfrm>
        </p:spPr>
        <p:txBody>
          <a:bodyPr/>
          <a:lstStyle/>
          <a:p>
            <a:r>
              <a:rPr lang="zh-CN" altLang="en-US" sz="4000" b="1" dirty="0" smtClean="0"/>
              <a:t>限制条件一般加在</a:t>
            </a:r>
            <a:r>
              <a:rPr lang="zh-CN" altLang="en-US" sz="6000" b="1" dirty="0" smtClean="0">
                <a:solidFill>
                  <a:schemeClr val="accent2"/>
                </a:solidFill>
              </a:rPr>
              <a:t>哪</a:t>
            </a:r>
            <a:r>
              <a:rPr lang="zh-CN" altLang="en-US" sz="4000" b="1" dirty="0" smtClean="0"/>
              <a:t>？</a:t>
            </a:r>
            <a:endParaRPr lang="zh-CN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2528888" y="1390440"/>
            <a:ext cx="54673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框架：</a:t>
            </a:r>
            <a:endParaRPr lang="en-US" altLang="zh-CN" sz="36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/>
              <a:t>int </a:t>
            </a:r>
            <a:r>
              <a:rPr lang="zh-CN" altLang="en-US" sz="2400" b="1" dirty="0"/>
              <a:t>Search(int k)</a:t>
            </a:r>
          </a:p>
          <a:p>
            <a:r>
              <a:rPr lang="zh-CN" altLang="en-US" sz="2400" b="1" dirty="0"/>
              <a:t>　{</a:t>
            </a:r>
          </a:p>
          <a:p>
            <a:r>
              <a:rPr lang="zh-CN" altLang="en-US" sz="2400" b="1" dirty="0"/>
              <a:t>　  if  (到目的地</a:t>
            </a:r>
            <a:r>
              <a:rPr lang="zh-CN" altLang="en-US" sz="2400" b="1" dirty="0" smtClean="0"/>
              <a:t>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 </a:t>
            </a:r>
            <a:r>
              <a:rPr lang="zh-CN" altLang="en-US" sz="2400" b="1" dirty="0"/>
              <a:t>输出</a:t>
            </a:r>
            <a:r>
              <a:rPr lang="zh-CN" altLang="en-US" sz="2400" b="1" dirty="0" smtClean="0"/>
              <a:t>解; </a:t>
            </a:r>
            <a:r>
              <a:rPr lang="en-US" altLang="zh-CN" sz="2400" b="1" dirty="0" smtClean="0"/>
              <a:t>return;}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for (枚举该位可能的解)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if  </a:t>
            </a:r>
            <a:r>
              <a:rPr lang="zh-CN" altLang="en-US" sz="2400" b="1" dirty="0"/>
              <a:t>(满足条件) 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{</a:t>
            </a:r>
            <a:endParaRPr lang="zh-CN" altLang="en-US" sz="2400" b="1" dirty="0"/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保存</a:t>
            </a:r>
            <a:r>
              <a:rPr lang="zh-CN" altLang="en-US" sz="2400" b="1" dirty="0"/>
              <a:t>结果;</a:t>
            </a:r>
          </a:p>
          <a:p>
            <a:r>
              <a:rPr lang="zh-CN" altLang="en-US" sz="2400" b="1" dirty="0"/>
              <a:t>　　　     </a:t>
            </a:r>
            <a:r>
              <a:rPr lang="zh-CN" altLang="en-US" sz="2400" b="1" dirty="0" smtClean="0"/>
              <a:t>Search</a:t>
            </a:r>
            <a:r>
              <a:rPr lang="zh-CN" altLang="en-US" sz="2400" b="1" dirty="0"/>
              <a:t>(k+1);</a:t>
            </a:r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恢复</a:t>
            </a:r>
            <a:r>
              <a:rPr lang="zh-CN" altLang="en-US" sz="2400" b="1" dirty="0"/>
              <a:t>：保存结果之前的</a:t>
            </a:r>
            <a:r>
              <a:rPr lang="zh-CN" altLang="en-US" sz="2400" b="1" dirty="0" smtClean="0"/>
              <a:t>状态</a:t>
            </a:r>
            <a:endParaRPr lang="zh-CN" altLang="en-US" sz="2400" b="1" dirty="0"/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}</a:t>
            </a:r>
            <a:endParaRPr lang="zh-CN" altLang="en-US" sz="2400" b="1" dirty="0"/>
          </a:p>
          <a:p>
            <a:r>
              <a:rPr lang="zh-CN" altLang="en-US" sz="2400" b="1" dirty="0"/>
              <a:t>　}</a:t>
            </a:r>
          </a:p>
        </p:txBody>
      </p:sp>
      <p:sp>
        <p:nvSpPr>
          <p:cNvPr id="5" name="矩形 4"/>
          <p:cNvSpPr/>
          <p:nvPr/>
        </p:nvSpPr>
        <p:spPr>
          <a:xfrm>
            <a:off x="3200400" y="3926678"/>
            <a:ext cx="2228850" cy="5119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95975" y="3926678"/>
            <a:ext cx="1862138" cy="476250"/>
          </a:xfrm>
          <a:prstGeom prst="rightArrow">
            <a:avLst/>
          </a:prstGeom>
          <a:solidFill>
            <a:srgbClr val="9B53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101757" y="3792318"/>
            <a:ext cx="265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位置一：</a:t>
            </a:r>
            <a:endParaRPr lang="en-US" altLang="zh-CN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在回溯往下一层走之前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00400" y="2850353"/>
            <a:ext cx="2228850" cy="5119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895975" y="2850353"/>
            <a:ext cx="1862138" cy="476250"/>
          </a:xfrm>
          <a:prstGeom prst="rightArrow">
            <a:avLst/>
          </a:prstGeom>
          <a:solidFill>
            <a:srgbClr val="9B53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01756" y="2745936"/>
            <a:ext cx="265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在刚进入本层时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0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8488" y="2562225"/>
            <a:ext cx="591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+mj-ea"/>
                <a:ea typeface="+mj-ea"/>
              </a:rPr>
              <a:t>还有没有提高效率的方法呢？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097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8488" y="2562225"/>
            <a:ext cx="591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+mj-ea"/>
                <a:ea typeface="+mj-ea"/>
              </a:rPr>
              <a:t>来试着做道题目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639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素数环</a:t>
            </a:r>
            <a:endParaRPr lang="zh-CN" altLang="en-US" sz="40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66850" y="1811992"/>
            <a:ext cx="8886825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题目描述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输入正整数n，把整数1,2,3，……，n组成一个环，使得相邻的两个整数之和均为素数，输出时从整数1开始逆时针排序。同一个环应该恰好输出一次。n&lt;=16.</a:t>
            </a:r>
            <a:endParaRPr kumimoji="0" lang="zh-CN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一个数n</a:t>
            </a:r>
            <a:endParaRPr kumimoji="0" lang="zh-CN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不确定行数，每行都为一种不相同的素数环的可能</a:t>
            </a:r>
            <a:endParaRPr kumimoji="0" lang="zh-CN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6</a:t>
            </a:r>
            <a:endParaRPr kumimoji="0" lang="zh-CN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1 4 3 2 5 6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1 6 5 2 3 4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7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素数环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04813" y="2145803"/>
            <a:ext cx="54673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int Search(int k)</a:t>
            </a:r>
          </a:p>
          <a:p>
            <a:r>
              <a:rPr lang="zh-CN" altLang="en-US" sz="2400" b="1" dirty="0"/>
              <a:t>　{</a:t>
            </a:r>
          </a:p>
          <a:p>
            <a:r>
              <a:rPr lang="zh-CN" altLang="en-US" sz="2400" b="1" dirty="0"/>
              <a:t>　  if  (到目的地</a:t>
            </a:r>
            <a:r>
              <a:rPr lang="zh-CN" altLang="en-US" sz="2400" b="1" dirty="0" smtClean="0"/>
              <a:t>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 </a:t>
            </a:r>
            <a:r>
              <a:rPr lang="zh-CN" altLang="en-US" sz="2400" b="1" dirty="0"/>
              <a:t>输出</a:t>
            </a:r>
            <a:r>
              <a:rPr lang="zh-CN" altLang="en-US" sz="2400" b="1" dirty="0" smtClean="0"/>
              <a:t>解; </a:t>
            </a:r>
            <a:r>
              <a:rPr lang="en-US" altLang="zh-CN" sz="2400" b="1" dirty="0" smtClean="0"/>
              <a:t>return;}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for (枚举该位可能的解)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if  </a:t>
            </a:r>
            <a:r>
              <a:rPr lang="zh-CN" altLang="en-US" sz="2400" b="1" dirty="0"/>
              <a:t>(满足条件) 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{</a:t>
            </a:r>
            <a:endParaRPr lang="zh-CN" altLang="en-US" sz="2400" b="1" dirty="0"/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保存</a:t>
            </a:r>
            <a:r>
              <a:rPr lang="zh-CN" altLang="en-US" sz="2400" b="1" dirty="0"/>
              <a:t>结果;</a:t>
            </a:r>
          </a:p>
          <a:p>
            <a:r>
              <a:rPr lang="zh-CN" altLang="en-US" sz="2400" b="1" dirty="0"/>
              <a:t>　　　     </a:t>
            </a:r>
            <a:r>
              <a:rPr lang="zh-CN" altLang="en-US" sz="2400" b="1" dirty="0" smtClean="0"/>
              <a:t>Search</a:t>
            </a:r>
            <a:r>
              <a:rPr lang="zh-CN" altLang="en-US" sz="2400" b="1" dirty="0"/>
              <a:t>(k+1);</a:t>
            </a:r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恢复</a:t>
            </a:r>
            <a:r>
              <a:rPr lang="zh-CN" altLang="en-US" sz="2400" b="1" dirty="0"/>
              <a:t>：保存结果之前的</a:t>
            </a:r>
            <a:r>
              <a:rPr lang="zh-CN" altLang="en-US" sz="2400" b="1" dirty="0" smtClean="0"/>
              <a:t>状态</a:t>
            </a:r>
            <a:endParaRPr lang="zh-CN" altLang="en-US" sz="2400" b="1" dirty="0"/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}</a:t>
            </a:r>
            <a:endParaRPr lang="zh-CN" altLang="en-US" sz="2400" b="1" dirty="0"/>
          </a:p>
          <a:p>
            <a:r>
              <a:rPr lang="zh-CN" altLang="en-US" sz="2400" b="1" dirty="0"/>
              <a:t>　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87307" y="1361865"/>
            <a:ext cx="50958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关键</a:t>
            </a: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点：</a:t>
            </a:r>
            <a:endParaRPr lang="en-US" altLang="zh-CN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zh-CN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、解的构成；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、解需要满足的条件是什么；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、恢复之前状态；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如何判断到达目的地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73019" y="2886075"/>
            <a:ext cx="3194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、数学建模</a:t>
            </a:r>
            <a:endParaRPr lang="zh-CN" altLang="en-US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4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素数环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43362" y="2107703"/>
            <a:ext cx="66246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int Search(int k)</a:t>
            </a:r>
          </a:p>
          <a:p>
            <a:r>
              <a:rPr lang="zh-CN" altLang="en-US" sz="2400" b="1" dirty="0"/>
              <a:t>　{</a:t>
            </a:r>
          </a:p>
          <a:p>
            <a:r>
              <a:rPr lang="zh-CN" altLang="en-US" sz="2400" b="1" dirty="0"/>
              <a:t>　  if  </a:t>
            </a:r>
            <a:r>
              <a:rPr lang="zh-CN" altLang="en-US" sz="2400" b="1" dirty="0" smtClean="0"/>
              <a:t>(    到目的地          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     输出解;     </a:t>
            </a:r>
            <a:r>
              <a:rPr lang="en-US" altLang="zh-CN" sz="2400" b="1" dirty="0" smtClean="0"/>
              <a:t>return;     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for (枚举该位可能的解)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if  </a:t>
            </a:r>
            <a:r>
              <a:rPr lang="zh-CN" altLang="en-US" sz="2400" b="1" dirty="0"/>
              <a:t>(满足条件) 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{</a:t>
            </a:r>
            <a:endParaRPr lang="zh-CN" altLang="en-US" sz="2400" b="1" dirty="0"/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保存</a:t>
            </a:r>
            <a:r>
              <a:rPr lang="zh-CN" altLang="en-US" sz="2400" b="1" dirty="0"/>
              <a:t>结果;</a:t>
            </a:r>
          </a:p>
          <a:p>
            <a:r>
              <a:rPr lang="zh-CN" altLang="en-US" sz="2400" b="1" dirty="0"/>
              <a:t>　　　     </a:t>
            </a:r>
            <a:r>
              <a:rPr lang="zh-CN" altLang="en-US" sz="2400" b="1" dirty="0" smtClean="0"/>
              <a:t>Search</a:t>
            </a:r>
            <a:r>
              <a:rPr lang="zh-CN" altLang="en-US" sz="2400" b="1" dirty="0"/>
              <a:t>(k+1);</a:t>
            </a:r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恢复</a:t>
            </a:r>
            <a:r>
              <a:rPr lang="zh-CN" altLang="en-US" sz="2400" b="1" dirty="0"/>
              <a:t>：保存结果之前的</a:t>
            </a:r>
            <a:r>
              <a:rPr lang="zh-CN" altLang="en-US" sz="2400" b="1" dirty="0" smtClean="0"/>
              <a:t>状态</a:t>
            </a:r>
            <a:endParaRPr lang="zh-CN" altLang="en-US" sz="2400" b="1" dirty="0"/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}</a:t>
            </a:r>
            <a:endParaRPr lang="zh-CN" altLang="en-US" sz="2400" b="1" dirty="0"/>
          </a:p>
          <a:p>
            <a:r>
              <a:rPr lang="zh-CN" altLang="en-US" sz="2400" b="1" dirty="0"/>
              <a:t>　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0293" y="1738371"/>
            <a:ext cx="28336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函数功能：</a:t>
            </a:r>
            <a:endParaRPr lang="en-US" altLang="zh-CN" sz="24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填第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place(</a:t>
            </a:r>
            <a:r>
              <a:rPr lang="en-US" altLang="zh-CN" sz="2400" dirty="0" err="1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k,i</a:t>
            </a:r>
            <a:r>
              <a:rPr lang="en-US" altLang="zh-CN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功能：</a:t>
            </a:r>
            <a:endParaRPr lang="en-US" altLang="zh-CN" sz="24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判断第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位是否可以填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en-US" altLang="zh-CN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a[]</a:t>
            </a:r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作用：</a:t>
            </a:r>
            <a:endParaRPr lang="en-US" altLang="zh-CN" sz="24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储存可行解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err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Prt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函数功能：</a:t>
            </a:r>
            <a:endParaRPr lang="en-US" altLang="zh-CN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数组输出，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并换行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81588" y="3257550"/>
            <a:ext cx="2490787" cy="400110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=1;i&lt;=</a:t>
            </a:r>
            <a:r>
              <a:rPr lang="en-US" altLang="zh-CN" sz="2000" dirty="0" err="1" smtClean="0"/>
              <a:t>n;i</a:t>
            </a:r>
            <a:r>
              <a:rPr lang="en-US" altLang="zh-CN" sz="2000" dirty="0" smtClean="0"/>
              <a:t>++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5222081" y="3608724"/>
            <a:ext cx="1200150" cy="400110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place(</a:t>
            </a:r>
            <a:r>
              <a:rPr lang="en-US" altLang="zh-CN" sz="2000" dirty="0" err="1" smtClean="0"/>
              <a:t>k,i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5300663" y="4360008"/>
            <a:ext cx="1476375" cy="400110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a[k]=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5238750" y="5024335"/>
            <a:ext cx="4271963" cy="533400"/>
          </a:xfrm>
          <a:prstGeom prst="rect">
            <a:avLst/>
          </a:prstGeom>
          <a:solidFill>
            <a:srgbClr val="08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003005" y="2897751"/>
            <a:ext cx="1931196" cy="369332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K&gt;n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368901" y="2897751"/>
            <a:ext cx="212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&amp;&amp; a[n]+1</a:t>
            </a:r>
            <a:r>
              <a:rPr lang="zh-CN" altLang="en-US" dirty="0" smtClean="0">
                <a:solidFill>
                  <a:schemeClr val="accent1"/>
                </a:solidFill>
              </a:rPr>
              <a:t>为质数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50958" y="2909427"/>
            <a:ext cx="1104900" cy="369332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Prt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0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素数环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4450" y="1981200"/>
            <a:ext cx="5000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place(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k,int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1</a:t>
            </a:r>
            <a:r>
              <a:rPr lang="zh-CN" altLang="en-US" sz="2400" dirty="0" smtClean="0"/>
              <a:t>、判断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在之前有没有出现过；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2</a:t>
            </a:r>
            <a:r>
              <a:rPr lang="zh-CN" altLang="en-US" sz="2400" dirty="0" smtClean="0"/>
              <a:t>、判断</a:t>
            </a:r>
            <a:r>
              <a:rPr lang="en-US" altLang="zh-CN" sz="2400" dirty="0" smtClean="0"/>
              <a:t>a[k-1]+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是不是质数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638675" y="19812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//</a:t>
            </a:r>
            <a:r>
              <a:rPr lang="zh-CN" altLang="en-US" dirty="0" smtClean="0">
                <a:solidFill>
                  <a:schemeClr val="accent1"/>
                </a:solidFill>
              </a:rPr>
              <a:t>判断第</a:t>
            </a:r>
            <a:r>
              <a:rPr lang="en-US" altLang="zh-CN" dirty="0" smtClean="0">
                <a:solidFill>
                  <a:schemeClr val="accent1"/>
                </a:solidFill>
              </a:rPr>
              <a:t>k</a:t>
            </a:r>
            <a:r>
              <a:rPr lang="zh-CN" altLang="en-US" dirty="0" smtClean="0">
                <a:solidFill>
                  <a:schemeClr val="accent1"/>
                </a:solidFill>
              </a:rPr>
              <a:t>位填</a:t>
            </a:r>
            <a:r>
              <a:rPr lang="en-US" altLang="zh-CN" dirty="0" err="1" smtClean="0">
                <a:solidFill>
                  <a:schemeClr val="accent1"/>
                </a:solidFill>
              </a:rPr>
              <a:t>i</a:t>
            </a:r>
            <a:r>
              <a:rPr lang="zh-CN" altLang="en-US" dirty="0" smtClean="0">
                <a:solidFill>
                  <a:schemeClr val="accent1"/>
                </a:solidFill>
              </a:rPr>
              <a:t>是否可行，可行返回</a:t>
            </a:r>
            <a:r>
              <a:rPr lang="en-US" altLang="zh-CN" dirty="0" smtClean="0">
                <a:solidFill>
                  <a:schemeClr val="accent1"/>
                </a:solidFill>
              </a:rPr>
              <a:t>1</a:t>
            </a:r>
            <a:r>
              <a:rPr lang="zh-CN" altLang="en-US" dirty="0" smtClean="0">
                <a:solidFill>
                  <a:schemeClr val="accent1"/>
                </a:solidFill>
              </a:rPr>
              <a:t>，不可行返回</a:t>
            </a:r>
            <a:r>
              <a:rPr lang="en-US" altLang="zh-CN" dirty="0" smtClean="0">
                <a:solidFill>
                  <a:schemeClr val="accent1"/>
                </a:solidFill>
              </a:rPr>
              <a:t>0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2050" y="4391025"/>
            <a:ext cx="5000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place(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k,int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1</a:t>
            </a:r>
            <a:r>
              <a:rPr lang="zh-CN" altLang="en-US" sz="2400" dirty="0" smtClean="0"/>
              <a:t>、判断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在之前有没有出现过；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if( !</a:t>
            </a:r>
            <a:r>
              <a:rPr lang="en-US" altLang="zh-CN" sz="2400" dirty="0" err="1" smtClean="0"/>
              <a:t>ispri</a:t>
            </a:r>
            <a:r>
              <a:rPr lang="en-US" altLang="zh-CN" sz="2400" dirty="0" smtClean="0"/>
              <a:t>(a[k-1]+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 ) return 0;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return 1;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591300" y="4391025"/>
            <a:ext cx="5000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ispri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a){</a:t>
            </a:r>
          </a:p>
          <a:p>
            <a:r>
              <a:rPr lang="en-US" altLang="zh-CN" sz="2400" dirty="0" smtClean="0"/>
              <a:t>      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591300" y="4021693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//</a:t>
            </a:r>
            <a:r>
              <a:rPr lang="zh-CN" altLang="en-US" dirty="0" smtClean="0">
                <a:solidFill>
                  <a:schemeClr val="accent1"/>
                </a:solidFill>
              </a:rPr>
              <a:t>判断</a:t>
            </a:r>
            <a:r>
              <a:rPr lang="en-US" altLang="zh-CN" dirty="0" smtClean="0">
                <a:solidFill>
                  <a:schemeClr val="accent1"/>
                </a:solidFill>
              </a:rPr>
              <a:t>a</a:t>
            </a:r>
            <a:r>
              <a:rPr lang="zh-CN" altLang="en-US" dirty="0" smtClean="0">
                <a:solidFill>
                  <a:schemeClr val="accent1"/>
                </a:solidFill>
              </a:rPr>
              <a:t>是否是质数，是则返回</a:t>
            </a:r>
            <a:r>
              <a:rPr lang="en-US" altLang="zh-CN" dirty="0" smtClean="0">
                <a:solidFill>
                  <a:schemeClr val="accent1"/>
                </a:solidFill>
              </a:rPr>
              <a:t>1</a:t>
            </a:r>
            <a:r>
              <a:rPr lang="zh-CN" altLang="en-US" dirty="0" smtClean="0">
                <a:solidFill>
                  <a:schemeClr val="accent1"/>
                </a:solidFill>
              </a:rPr>
              <a:t>，不是则返回</a:t>
            </a:r>
            <a:r>
              <a:rPr lang="en-US" altLang="zh-CN" dirty="0" smtClean="0">
                <a:solidFill>
                  <a:schemeClr val="accent1"/>
                </a:solidFill>
              </a:rPr>
              <a:t>0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1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15" grpId="0" uiExpand="1" build="p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素数环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8237" y="2155328"/>
            <a:ext cx="66246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int Search(int k)</a:t>
            </a:r>
          </a:p>
          <a:p>
            <a:r>
              <a:rPr lang="zh-CN" altLang="en-US" sz="2400" b="1" dirty="0"/>
              <a:t>　{</a:t>
            </a:r>
          </a:p>
          <a:p>
            <a:r>
              <a:rPr lang="zh-CN" altLang="en-US" sz="2400" b="1" dirty="0"/>
              <a:t>　  if  </a:t>
            </a:r>
            <a:r>
              <a:rPr lang="zh-CN" altLang="en-US" sz="2400" b="1" dirty="0" smtClean="0"/>
              <a:t>(    到目的地          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     输出解;     </a:t>
            </a:r>
            <a:r>
              <a:rPr lang="en-US" altLang="zh-CN" sz="2400" b="1" dirty="0" smtClean="0"/>
              <a:t>return;     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for (枚举该位可能的解)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if  </a:t>
            </a:r>
            <a:r>
              <a:rPr lang="zh-CN" altLang="en-US" sz="2400" b="1" dirty="0"/>
              <a:t>(满足条件) 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{</a:t>
            </a:r>
            <a:endParaRPr lang="zh-CN" altLang="en-US" sz="2400" b="1" dirty="0"/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保存</a:t>
            </a:r>
            <a:r>
              <a:rPr lang="zh-CN" altLang="en-US" sz="2400" b="1" dirty="0"/>
              <a:t>结果;</a:t>
            </a:r>
          </a:p>
          <a:p>
            <a:r>
              <a:rPr lang="zh-CN" altLang="en-US" sz="2400" b="1" dirty="0"/>
              <a:t>　　　     </a:t>
            </a:r>
            <a:r>
              <a:rPr lang="zh-CN" altLang="en-US" sz="2400" b="1" dirty="0" smtClean="0"/>
              <a:t>Search</a:t>
            </a:r>
            <a:r>
              <a:rPr lang="zh-CN" altLang="en-US" sz="2400" b="1" dirty="0"/>
              <a:t>(k+1);</a:t>
            </a:r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恢复</a:t>
            </a:r>
            <a:r>
              <a:rPr lang="zh-CN" altLang="en-US" sz="2400" b="1" dirty="0"/>
              <a:t>：保存结果之前的</a:t>
            </a:r>
            <a:r>
              <a:rPr lang="zh-CN" altLang="en-US" sz="2400" b="1" dirty="0" smtClean="0"/>
              <a:t>状态</a:t>
            </a:r>
            <a:endParaRPr lang="zh-CN" altLang="en-US" sz="2400" b="1" dirty="0"/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}</a:t>
            </a:r>
            <a:endParaRPr lang="zh-CN" altLang="en-US" sz="2400" b="1" dirty="0"/>
          </a:p>
          <a:p>
            <a:r>
              <a:rPr lang="zh-CN" altLang="en-US" sz="2400" b="1" dirty="0"/>
              <a:t>　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86463" y="3305175"/>
            <a:ext cx="2490787" cy="400110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=1;i&lt;=</a:t>
            </a:r>
            <a:r>
              <a:rPr lang="en-US" altLang="zh-CN" sz="2000" dirty="0" err="1" smtClean="0"/>
              <a:t>n;i</a:t>
            </a:r>
            <a:r>
              <a:rPr lang="en-US" altLang="zh-CN" sz="2000" dirty="0" smtClean="0"/>
              <a:t>++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126956" y="3656349"/>
            <a:ext cx="1200150" cy="400110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place(</a:t>
            </a:r>
            <a:r>
              <a:rPr lang="en-US" altLang="zh-CN" sz="2000" dirty="0" err="1" smtClean="0"/>
              <a:t>k,i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05538" y="4407633"/>
            <a:ext cx="1476375" cy="400110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a[k]=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6143625" y="5071960"/>
            <a:ext cx="4271963" cy="533400"/>
          </a:xfrm>
          <a:prstGeom prst="rect">
            <a:avLst/>
          </a:prstGeom>
          <a:solidFill>
            <a:srgbClr val="08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07880" y="2945376"/>
            <a:ext cx="1931196" cy="369332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K&gt;n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273776" y="2945376"/>
            <a:ext cx="212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&amp;&amp; a[n]+1</a:t>
            </a:r>
            <a:r>
              <a:rPr lang="zh-CN" altLang="en-US" dirty="0" smtClean="0">
                <a:solidFill>
                  <a:schemeClr val="accent1"/>
                </a:solidFill>
              </a:rPr>
              <a:t>为质数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55833" y="2957052"/>
            <a:ext cx="1104900" cy="369332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Prt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697" y="2155328"/>
            <a:ext cx="336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+mj-ea"/>
                <a:ea typeface="+mj-ea"/>
              </a:rPr>
              <a:t>时间复杂度是多少？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90838" y="3195726"/>
            <a:ext cx="92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O(2</a:t>
            </a:r>
            <a:r>
              <a:rPr lang="en-US" altLang="zh-CN" sz="3200" baseline="30000" dirty="0" smtClean="0"/>
              <a:t>n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33698" y="3191172"/>
            <a:ext cx="1908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3"/>
                </a:solidFill>
              </a:rPr>
              <a:t>每个节点所花的时间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7598" y="3252579"/>
            <a:ext cx="290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3"/>
                </a:solidFill>
              </a:rPr>
              <a:t>*</a:t>
            </a:r>
            <a:endParaRPr lang="zh-CN" altLang="en-US" sz="4000" dirty="0">
              <a:solidFill>
                <a:schemeClr val="accent3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5400000">
            <a:off x="1106019" y="4108836"/>
            <a:ext cx="737197" cy="341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5440" y="4729744"/>
            <a:ext cx="241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判断所花的时间；</a:t>
            </a:r>
            <a:endParaRPr lang="en-US" altLang="zh-CN" dirty="0" smtClean="0"/>
          </a:p>
          <a:p>
            <a:r>
              <a:rPr lang="en-US" altLang="zh-CN" dirty="0" smtClean="0"/>
              <a:t>Place()</a:t>
            </a:r>
            <a:r>
              <a:rPr lang="zh-CN" altLang="en-US" dirty="0" smtClean="0"/>
              <a:t>所花的时间；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0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4" grpId="0"/>
      <p:bldP spid="6" grpId="0"/>
      <p:bldP spid="15" grpId="0"/>
      <p:bldP spid="7" grpId="0"/>
      <p:bldP spid="16" grpId="0" animBg="1"/>
      <p:bldP spid="1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素数环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697" y="2155328"/>
            <a:ext cx="336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+mj-ea"/>
                <a:ea typeface="+mj-ea"/>
              </a:rPr>
              <a:t>时间复杂度是多少？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90838" y="3195726"/>
            <a:ext cx="92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O(2</a:t>
            </a:r>
            <a:r>
              <a:rPr lang="en-US" altLang="zh-CN" sz="3200" baseline="30000" dirty="0" smtClean="0"/>
              <a:t>n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33698" y="3191172"/>
            <a:ext cx="1908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3"/>
                </a:solidFill>
              </a:rPr>
              <a:t>每个节点所花的时间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7598" y="3252579"/>
            <a:ext cx="290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3"/>
                </a:solidFill>
              </a:rPr>
              <a:t>*</a:t>
            </a:r>
            <a:endParaRPr lang="zh-CN" altLang="en-US" sz="4000" dirty="0">
              <a:solidFill>
                <a:schemeClr val="accent3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5400000">
            <a:off x="1106019" y="4108836"/>
            <a:ext cx="737197" cy="341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5440" y="4729744"/>
            <a:ext cx="241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判断所花的时间；</a:t>
            </a:r>
            <a:endParaRPr lang="en-US" altLang="zh-CN" dirty="0" smtClean="0"/>
          </a:p>
          <a:p>
            <a:r>
              <a:rPr lang="en-US" altLang="zh-CN" dirty="0" smtClean="0"/>
              <a:t>Place()</a:t>
            </a:r>
            <a:r>
              <a:rPr lang="zh-CN" altLang="en-US" dirty="0" smtClean="0"/>
              <a:t>所花的时间；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81750" y="4531099"/>
            <a:ext cx="5000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place(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k,int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1</a:t>
            </a:r>
            <a:r>
              <a:rPr lang="zh-CN" altLang="en-US" sz="2400" dirty="0" smtClean="0"/>
              <a:t>、判断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在之前有没有出现过；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if( !</a:t>
            </a:r>
            <a:r>
              <a:rPr lang="en-US" altLang="zh-CN" sz="2400" dirty="0" err="1" smtClean="0"/>
              <a:t>ispri</a:t>
            </a:r>
            <a:r>
              <a:rPr lang="en-US" altLang="zh-CN" sz="2400" dirty="0" smtClean="0"/>
              <a:t>(a[k-1]+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 ) return 0;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return 1;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381750" y="2222775"/>
            <a:ext cx="5000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ispri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a){</a:t>
            </a:r>
          </a:p>
          <a:p>
            <a:r>
              <a:rPr lang="en-US" altLang="zh-CN" sz="2400" dirty="0" smtClean="0"/>
              <a:t>      for(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=2;i&lt;=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(a);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if(</a:t>
            </a:r>
            <a:r>
              <a:rPr lang="en-US" altLang="zh-CN" sz="2400" dirty="0" err="1" smtClean="0"/>
              <a:t>a%i</a:t>
            </a:r>
            <a:r>
              <a:rPr lang="en-US" altLang="zh-CN" sz="2400" dirty="0" smtClean="0"/>
              <a:t>==0) return 0;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}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return 1;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381750" y="1853443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//</a:t>
            </a:r>
            <a:r>
              <a:rPr lang="zh-CN" altLang="en-US" dirty="0" smtClean="0">
                <a:solidFill>
                  <a:schemeClr val="accent1"/>
                </a:solidFill>
              </a:rPr>
              <a:t>判断</a:t>
            </a:r>
            <a:r>
              <a:rPr lang="en-US" altLang="zh-CN" dirty="0" smtClean="0">
                <a:solidFill>
                  <a:schemeClr val="accent1"/>
                </a:solidFill>
              </a:rPr>
              <a:t>a</a:t>
            </a:r>
            <a:r>
              <a:rPr lang="zh-CN" altLang="en-US" dirty="0" smtClean="0">
                <a:solidFill>
                  <a:schemeClr val="accent1"/>
                </a:solidFill>
              </a:rPr>
              <a:t>是否是质数，是则返回</a:t>
            </a:r>
            <a:r>
              <a:rPr lang="en-US" altLang="zh-CN" dirty="0" smtClean="0">
                <a:solidFill>
                  <a:schemeClr val="accent1"/>
                </a:solidFill>
              </a:rPr>
              <a:t>1</a:t>
            </a:r>
            <a:r>
              <a:rPr lang="zh-CN" altLang="en-US" dirty="0" smtClean="0">
                <a:solidFill>
                  <a:schemeClr val="accent1"/>
                </a:solidFill>
              </a:rPr>
              <a:t>，不是则返回</a:t>
            </a:r>
            <a:r>
              <a:rPr lang="en-US" altLang="zh-CN" dirty="0" smtClean="0">
                <a:solidFill>
                  <a:schemeClr val="accent1"/>
                </a:solidFill>
              </a:rPr>
              <a:t>0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075" y="5597443"/>
            <a:ext cx="2495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D47348"/>
                </a:solidFill>
                <a:latin typeface="+mj-ea"/>
                <a:ea typeface="+mj-ea"/>
              </a:rPr>
              <a:t>时间复杂度：</a:t>
            </a:r>
            <a:endParaRPr lang="en-US" altLang="zh-CN" sz="2800" b="1" dirty="0" smtClean="0">
              <a:solidFill>
                <a:srgbClr val="D47348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800" dirty="0" smtClean="0"/>
              <a:t>O(n2</a:t>
            </a:r>
            <a:r>
              <a:rPr lang="en-US" altLang="zh-CN" sz="2800" baseline="30000" dirty="0" smtClean="0"/>
              <a:t>n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50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uiExpand="1" build="p"/>
      <p:bldP spid="20" grpId="0" uiExpand="1" build="p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素数环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697" y="2155328"/>
            <a:ext cx="336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+mj-ea"/>
                <a:ea typeface="+mj-ea"/>
              </a:rPr>
              <a:t>时间复杂度是多少？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90838" y="3195726"/>
            <a:ext cx="92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O(2</a:t>
            </a:r>
            <a:r>
              <a:rPr lang="en-US" altLang="zh-CN" sz="3200" baseline="30000" dirty="0" smtClean="0"/>
              <a:t>n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33698" y="3191172"/>
            <a:ext cx="1908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3"/>
                </a:solidFill>
              </a:rPr>
              <a:t>每个节点所花的时间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7598" y="3252579"/>
            <a:ext cx="290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3"/>
                </a:solidFill>
              </a:rPr>
              <a:t>*</a:t>
            </a:r>
            <a:endParaRPr lang="zh-CN" altLang="en-US" sz="4000" dirty="0">
              <a:solidFill>
                <a:schemeClr val="accent3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5400000">
            <a:off x="1106019" y="4108836"/>
            <a:ext cx="737197" cy="341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5440" y="4729744"/>
            <a:ext cx="241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判断所花的时间；</a:t>
            </a:r>
            <a:endParaRPr lang="en-US" altLang="zh-CN" dirty="0" smtClean="0"/>
          </a:p>
          <a:p>
            <a:r>
              <a:rPr lang="en-US" altLang="zh-CN" dirty="0" smtClean="0"/>
              <a:t>Place()</a:t>
            </a:r>
            <a:r>
              <a:rPr lang="zh-CN" altLang="en-US" dirty="0" smtClean="0"/>
              <a:t>所花的时间；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81750" y="4531098"/>
            <a:ext cx="5000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place(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k,int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1</a:t>
            </a:r>
            <a:r>
              <a:rPr lang="zh-CN" altLang="en-US" sz="2400" dirty="0" smtClean="0"/>
              <a:t>、判断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在之前有没有出现过；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if( !</a:t>
            </a:r>
            <a:r>
              <a:rPr lang="en-US" altLang="zh-CN" sz="2400" dirty="0" err="1" smtClean="0"/>
              <a:t>ispri</a:t>
            </a:r>
            <a:r>
              <a:rPr lang="en-US" altLang="zh-CN" sz="2400" dirty="0">
                <a:solidFill>
                  <a:srgbClr val="D47348"/>
                </a:solidFill>
              </a:rPr>
              <a:t>[</a:t>
            </a:r>
            <a:r>
              <a:rPr lang="en-US" altLang="zh-CN" sz="2400" dirty="0" smtClean="0"/>
              <a:t>a[k-1]+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D47348"/>
                </a:solidFill>
              </a:rPr>
              <a:t>]</a:t>
            </a:r>
            <a:r>
              <a:rPr lang="en-US" altLang="zh-CN" sz="2400" dirty="0" smtClean="0"/>
              <a:t> ) return 0;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return 1;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381750" y="2961438"/>
            <a:ext cx="500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spri</a:t>
            </a:r>
            <a:r>
              <a:rPr lang="en-US" altLang="zh-CN" sz="2400" dirty="0" smtClean="0"/>
              <a:t>[] = {0,0,1,1,0,1,0,1,0,0,0,1,0,1,0, 0,0,1,0,1,0,0,0,1,0,0,0,0,0,1,0,1,0</a:t>
            </a:r>
            <a:r>
              <a:rPr lang="en-US" altLang="zh-CN" sz="2400" dirty="0"/>
              <a:t>};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381750" y="1853443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//</a:t>
            </a:r>
            <a:r>
              <a:rPr lang="zh-CN" altLang="en-US" dirty="0" smtClean="0">
                <a:solidFill>
                  <a:schemeClr val="accent1"/>
                </a:solidFill>
              </a:rPr>
              <a:t>判断</a:t>
            </a:r>
            <a:r>
              <a:rPr lang="en-US" altLang="zh-CN" dirty="0" smtClean="0">
                <a:solidFill>
                  <a:schemeClr val="accent1"/>
                </a:solidFill>
              </a:rPr>
              <a:t>a</a:t>
            </a:r>
            <a:r>
              <a:rPr lang="zh-CN" altLang="en-US" dirty="0" smtClean="0">
                <a:solidFill>
                  <a:schemeClr val="accent1"/>
                </a:solidFill>
              </a:rPr>
              <a:t>是否是质数，是则返回</a:t>
            </a:r>
            <a:r>
              <a:rPr lang="en-US" altLang="zh-CN" dirty="0" smtClean="0">
                <a:solidFill>
                  <a:schemeClr val="accent1"/>
                </a:solidFill>
              </a:rPr>
              <a:t>1</a:t>
            </a:r>
            <a:r>
              <a:rPr lang="zh-CN" altLang="en-US" dirty="0" smtClean="0">
                <a:solidFill>
                  <a:schemeClr val="accent1"/>
                </a:solidFill>
              </a:rPr>
              <a:t>，不是则返回</a:t>
            </a:r>
            <a:r>
              <a:rPr lang="en-US" altLang="zh-CN" dirty="0" smtClean="0">
                <a:solidFill>
                  <a:schemeClr val="accent1"/>
                </a:solidFill>
              </a:rPr>
              <a:t>0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075" y="5597443"/>
            <a:ext cx="2495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D47348"/>
                </a:solidFill>
                <a:latin typeface="+mj-ea"/>
                <a:ea typeface="+mj-ea"/>
              </a:rPr>
              <a:t>时间复杂度：</a:t>
            </a:r>
            <a:endParaRPr lang="en-US" altLang="zh-CN" sz="2800" b="1" dirty="0" smtClean="0">
              <a:solidFill>
                <a:srgbClr val="D47348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800" dirty="0" smtClean="0"/>
              <a:t>O(2</a:t>
            </a:r>
            <a:r>
              <a:rPr lang="en-US" altLang="zh-CN" sz="2800" baseline="30000" dirty="0" smtClean="0"/>
              <a:t>n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30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6226" y="549274"/>
            <a:ext cx="7270444" cy="719139"/>
          </a:xfrm>
        </p:spPr>
        <p:txBody>
          <a:bodyPr/>
          <a:lstStyle/>
          <a:p>
            <a:r>
              <a:rPr lang="zh-CN" altLang="en-US" sz="4000" dirty="0"/>
              <a:t>回顾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6148388" y="178117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1488" y="1457115"/>
            <a:ext cx="54673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框架：</a:t>
            </a:r>
            <a:endParaRPr lang="en-US" altLang="zh-CN" sz="36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/>
              <a:t>int </a:t>
            </a:r>
            <a:r>
              <a:rPr lang="zh-CN" altLang="en-US" sz="2400" b="1" dirty="0"/>
              <a:t>Search(int k)</a:t>
            </a:r>
          </a:p>
          <a:p>
            <a:r>
              <a:rPr lang="zh-CN" altLang="en-US" sz="2400" b="1" dirty="0"/>
              <a:t>　{</a:t>
            </a:r>
          </a:p>
          <a:p>
            <a:r>
              <a:rPr lang="zh-CN" altLang="en-US" sz="2400" b="1" dirty="0"/>
              <a:t>　  if  (到目的地</a:t>
            </a:r>
            <a:r>
              <a:rPr lang="zh-CN" altLang="en-US" sz="2400" b="1" dirty="0" smtClean="0"/>
              <a:t>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 </a:t>
            </a:r>
            <a:r>
              <a:rPr lang="zh-CN" altLang="en-US" sz="2400" b="1" dirty="0"/>
              <a:t>输出</a:t>
            </a:r>
            <a:r>
              <a:rPr lang="zh-CN" altLang="en-US" sz="2400" b="1" dirty="0" smtClean="0"/>
              <a:t>解; </a:t>
            </a:r>
            <a:r>
              <a:rPr lang="en-US" altLang="zh-CN" sz="2400" b="1" dirty="0" smtClean="0"/>
              <a:t>return;}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for (枚举该位可能的解)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if  </a:t>
            </a:r>
            <a:r>
              <a:rPr lang="zh-CN" altLang="en-US" sz="2400" b="1" dirty="0"/>
              <a:t>(满足条件) 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{</a:t>
            </a:r>
            <a:endParaRPr lang="zh-CN" altLang="en-US" sz="2400" b="1" dirty="0"/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保存</a:t>
            </a:r>
            <a:r>
              <a:rPr lang="zh-CN" altLang="en-US" sz="2400" b="1" dirty="0"/>
              <a:t>结果;</a:t>
            </a:r>
          </a:p>
          <a:p>
            <a:r>
              <a:rPr lang="zh-CN" altLang="en-US" sz="2400" b="1" dirty="0"/>
              <a:t>　　　     </a:t>
            </a:r>
            <a:r>
              <a:rPr lang="zh-CN" altLang="en-US" sz="2400" b="1" dirty="0" smtClean="0"/>
              <a:t>Search</a:t>
            </a:r>
            <a:r>
              <a:rPr lang="zh-CN" altLang="en-US" sz="2400" b="1" dirty="0"/>
              <a:t>(k+1);</a:t>
            </a:r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恢复</a:t>
            </a:r>
            <a:r>
              <a:rPr lang="zh-CN" altLang="en-US" sz="2400" b="1" dirty="0"/>
              <a:t>：保存结果之前的</a:t>
            </a:r>
            <a:r>
              <a:rPr lang="zh-CN" altLang="en-US" sz="2400" b="1" dirty="0" smtClean="0"/>
              <a:t>状态</a:t>
            </a:r>
            <a:endParaRPr lang="zh-CN" altLang="en-US" sz="2400" b="1" dirty="0"/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}</a:t>
            </a:r>
            <a:endParaRPr lang="zh-CN" altLang="en-US" sz="2400" b="1" dirty="0"/>
          </a:p>
          <a:p>
            <a:r>
              <a:rPr lang="zh-CN" altLang="en-US" sz="2400" b="1" dirty="0"/>
              <a:t>　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63532" y="1354138"/>
            <a:ext cx="50958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关键</a:t>
            </a: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点：</a:t>
            </a:r>
            <a:endParaRPr lang="en-US" altLang="zh-CN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zh-CN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、解的构成；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、解需要满足的条件是什么；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、恢复之前状态；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如何判断到达目的地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3532" y="2905125"/>
            <a:ext cx="3194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、数学建模</a:t>
            </a:r>
            <a:endParaRPr lang="zh-CN" altLang="en-US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404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提高效率方法二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7750" y="2286481"/>
            <a:ext cx="1009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3"/>
                </a:solidFill>
                <a:latin typeface="+mj-ea"/>
                <a:ea typeface="+mj-ea"/>
              </a:rPr>
              <a:t>减少每个节点所花时间</a:t>
            </a:r>
            <a:endParaRPr lang="zh-CN" altLang="en-US" sz="60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98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矛与盾的问题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714625" y="2314574"/>
            <a:ext cx="126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j-ea"/>
                <a:ea typeface="+mj-ea"/>
              </a:rPr>
              <a:t>所花费的总时间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3375" y="2437685"/>
            <a:ext cx="493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D47348"/>
                </a:solidFill>
              </a:rPr>
              <a:t>= </a:t>
            </a:r>
            <a:r>
              <a:rPr lang="zh-CN" altLang="en-US" sz="2400" dirty="0" smtClean="0">
                <a:solidFill>
                  <a:srgbClr val="D47348"/>
                </a:solidFill>
              </a:rPr>
              <a:t>节点总数 </a:t>
            </a:r>
            <a:r>
              <a:rPr lang="en-US" altLang="zh-CN" sz="2400" dirty="0" smtClean="0">
                <a:solidFill>
                  <a:srgbClr val="D47348"/>
                </a:solidFill>
              </a:rPr>
              <a:t>* </a:t>
            </a:r>
            <a:r>
              <a:rPr lang="zh-CN" altLang="en-US" sz="2400" dirty="0" smtClean="0">
                <a:solidFill>
                  <a:srgbClr val="D47348"/>
                </a:solidFill>
              </a:rPr>
              <a:t>每个节点所花时间</a:t>
            </a:r>
            <a:endParaRPr lang="zh-CN" altLang="en-US" sz="2400" dirty="0">
              <a:solidFill>
                <a:srgbClr val="D47348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867275" y="3095625"/>
            <a:ext cx="285750" cy="77152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19600" y="3968175"/>
            <a:ext cx="1280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节点总数减小，需要剪枝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 rot="16200000">
            <a:off x="6081713" y="4044077"/>
            <a:ext cx="285750" cy="77152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49153" y="4063425"/>
            <a:ext cx="128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剪枝要增加判断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 rot="10800000">
            <a:off x="7103614" y="3095624"/>
            <a:ext cx="285750" cy="77152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39025" y="3158222"/>
            <a:ext cx="16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导致每个节点所花时间增加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62112" y="5389484"/>
            <a:ext cx="9896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2"/>
                </a:solidFill>
                <a:latin typeface="+mj-ea"/>
                <a:ea typeface="+mj-ea"/>
              </a:rPr>
              <a:t>要衡量你所做的“优化”是否真的优化了</a:t>
            </a:r>
            <a:endParaRPr lang="zh-CN" altLang="en-US" sz="40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190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节约时间方法总结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114675" y="1562099"/>
            <a:ext cx="126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j-ea"/>
                <a:ea typeface="+mj-ea"/>
              </a:rPr>
              <a:t>所花费的总时间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43425" y="1685210"/>
            <a:ext cx="493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D47348"/>
                </a:solidFill>
              </a:rPr>
              <a:t>= </a:t>
            </a:r>
            <a:r>
              <a:rPr lang="zh-CN" altLang="en-US" sz="2400" dirty="0" smtClean="0">
                <a:solidFill>
                  <a:srgbClr val="D47348"/>
                </a:solidFill>
              </a:rPr>
              <a:t>节点总数 </a:t>
            </a:r>
            <a:r>
              <a:rPr lang="en-US" altLang="zh-CN" sz="2400" dirty="0" smtClean="0">
                <a:solidFill>
                  <a:srgbClr val="D47348"/>
                </a:solidFill>
              </a:rPr>
              <a:t>* </a:t>
            </a:r>
            <a:r>
              <a:rPr lang="zh-CN" altLang="en-US" sz="2400" dirty="0" smtClean="0">
                <a:solidFill>
                  <a:srgbClr val="D47348"/>
                </a:solidFill>
              </a:rPr>
              <a:t>每个节点所花时间</a:t>
            </a:r>
            <a:endParaRPr lang="zh-CN" altLang="en-US" sz="2400" dirty="0">
              <a:solidFill>
                <a:srgbClr val="D47348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4801" y="2945932"/>
            <a:ext cx="3314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方法一：</a:t>
            </a:r>
            <a:endParaRPr lang="en-US" altLang="zh-CN" sz="2000" b="1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减少节点总数；</a:t>
            </a:r>
            <a:endParaRPr lang="en-US" altLang="zh-CN" dirty="0" smtClean="0"/>
          </a:p>
          <a:p>
            <a:r>
              <a:rPr lang="zh-CN" altLang="en-US" dirty="0" smtClean="0"/>
              <a:t>剪枝；</a:t>
            </a:r>
            <a:endParaRPr lang="en-US" altLang="zh-CN" dirty="0" smtClean="0"/>
          </a:p>
          <a:p>
            <a:r>
              <a:rPr lang="zh-CN" altLang="en-US" dirty="0" smtClean="0"/>
              <a:t>剪枝位置：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）在</a:t>
            </a:r>
            <a:r>
              <a:rPr lang="zh-CN" altLang="en-US" dirty="0"/>
              <a:t>回溯往下一层走</a:t>
            </a:r>
            <a:r>
              <a:rPr lang="zh-CN" altLang="en-US" dirty="0" smtClean="0"/>
              <a:t>之前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2)</a:t>
            </a:r>
            <a:r>
              <a:rPr lang="zh-CN" altLang="en-US" dirty="0"/>
              <a:t>在刚进入本层时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010400" y="2945932"/>
            <a:ext cx="33147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0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20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b="1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减少每个节点需要花费的时间；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552825" y="5331318"/>
            <a:ext cx="649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3"/>
                </a:solidFill>
                <a:latin typeface="+mj-ea"/>
                <a:ea typeface="+mj-ea"/>
              </a:rPr>
              <a:t>注意：</a:t>
            </a:r>
            <a:r>
              <a:rPr lang="zh-CN" altLang="en-US" sz="2800" b="1" dirty="0" smtClean="0">
                <a:latin typeface="+mj-ea"/>
                <a:ea typeface="+mj-ea"/>
              </a:rPr>
              <a:t>这两点会互相产生影响！！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201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装载问题</a:t>
            </a:r>
            <a:endParaRPr lang="zh-CN" altLang="en-US" sz="40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66850" y="1704271"/>
            <a:ext cx="888682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题目描述</a:t>
            </a:r>
          </a:p>
          <a:p>
            <a:r>
              <a:rPr lang="zh-CN" altLang="zh-CN" sz="1600" dirty="0"/>
              <a:t>有一批共</a:t>
            </a:r>
            <a:r>
              <a:rPr lang="en-US" altLang="zh-CN" sz="1600" dirty="0"/>
              <a:t>n</a:t>
            </a:r>
            <a:r>
              <a:rPr lang="zh-CN" altLang="zh-CN" sz="1600" dirty="0"/>
              <a:t>个集装箱要装上艘载重量为</a:t>
            </a:r>
            <a:r>
              <a:rPr lang="en-US" altLang="zh-CN" sz="1600" dirty="0"/>
              <a:t>c</a:t>
            </a:r>
            <a:r>
              <a:rPr lang="zh-CN" altLang="zh-CN" sz="1600" dirty="0"/>
              <a:t>的轮船，其中集装箱</a:t>
            </a:r>
            <a:r>
              <a:rPr lang="en-US" altLang="zh-CN" sz="1600" dirty="0" err="1"/>
              <a:t>i</a:t>
            </a:r>
            <a:r>
              <a:rPr lang="zh-CN" altLang="zh-CN" sz="1600" dirty="0"/>
              <a:t>的重量为</a:t>
            </a:r>
            <a:r>
              <a:rPr lang="en-US" altLang="zh-CN" sz="1600" dirty="0" err="1"/>
              <a:t>wi</a:t>
            </a:r>
            <a:r>
              <a:rPr lang="zh-CN" altLang="zh-CN" sz="1600" dirty="0"/>
              <a:t>。找出一种最优装载方案，将轮船尽可能装满，即在装载体积不受限制的情况下，将尽可能重的集装箱装上轮船。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1600" dirty="0"/>
              <a:t>第一行有</a:t>
            </a:r>
            <a:r>
              <a:rPr lang="en-US" altLang="zh-CN" sz="1600" dirty="0"/>
              <a:t>2</a:t>
            </a:r>
            <a:r>
              <a:rPr lang="zh-CN" altLang="zh-CN" sz="1600" dirty="0"/>
              <a:t>个正整数</a:t>
            </a:r>
            <a:r>
              <a:rPr lang="en-US" altLang="zh-CN" sz="1600" dirty="0"/>
              <a:t>n</a:t>
            </a:r>
            <a:r>
              <a:rPr lang="zh-CN" altLang="zh-CN" sz="1600" dirty="0"/>
              <a:t>和</a:t>
            </a:r>
            <a:r>
              <a:rPr lang="en-US" altLang="zh-CN" sz="1600" dirty="0"/>
              <a:t>c</a:t>
            </a:r>
            <a:r>
              <a:rPr lang="zh-CN" altLang="zh-CN" sz="1600" dirty="0"/>
              <a:t>。</a:t>
            </a:r>
            <a:r>
              <a:rPr lang="en-US" altLang="zh-CN" sz="1600" dirty="0"/>
              <a:t>n</a:t>
            </a:r>
            <a:r>
              <a:rPr lang="zh-CN" altLang="zh-CN" sz="1600" dirty="0"/>
              <a:t>是集装箱数，</a:t>
            </a:r>
            <a:r>
              <a:rPr lang="en-US" altLang="zh-CN" sz="1600" dirty="0"/>
              <a:t>c</a:t>
            </a:r>
            <a:r>
              <a:rPr lang="zh-CN" altLang="zh-CN" sz="1600" dirty="0"/>
              <a:t>是轮船的载重量。接下来的</a:t>
            </a:r>
            <a:r>
              <a:rPr lang="en-US" altLang="zh-CN" sz="1600" dirty="0"/>
              <a:t>1</a:t>
            </a:r>
            <a:r>
              <a:rPr lang="zh-CN" altLang="zh-CN" sz="1600" dirty="0"/>
              <a:t>行中有</a:t>
            </a:r>
            <a:r>
              <a:rPr lang="en-US" altLang="zh-CN" sz="1600" dirty="0"/>
              <a:t>n</a:t>
            </a:r>
            <a:r>
              <a:rPr lang="zh-CN" altLang="zh-CN" sz="1600" dirty="0"/>
              <a:t>个正整数，表示集装箱的重量。</a:t>
            </a: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1600" dirty="0"/>
              <a:t>将计算出的最大装载重量输出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样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例输入</a:t>
            </a:r>
          </a:p>
          <a:p>
            <a:r>
              <a:rPr lang="en-US" altLang="zh-CN" sz="2000" dirty="0"/>
              <a:t>5 10</a:t>
            </a:r>
            <a:endParaRPr lang="zh-CN" altLang="zh-CN" sz="2000" dirty="0"/>
          </a:p>
          <a:p>
            <a:r>
              <a:rPr lang="en-US" altLang="zh-CN" sz="2000" dirty="0"/>
              <a:t>7 2 6 5 4</a:t>
            </a:r>
            <a:endParaRPr lang="zh-CN" altLang="zh-CN" sz="2000" dirty="0"/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样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例输出</a:t>
            </a:r>
          </a:p>
          <a:p>
            <a:r>
              <a:rPr lang="en-US" altLang="zh-CN" sz="2000" dirty="0"/>
              <a:t>10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517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装载问题</a:t>
            </a:r>
            <a:endParaRPr lang="zh-CN" altLang="en-US" sz="4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39943" y="1776523"/>
            <a:ext cx="45442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解空间构成</a:t>
            </a:r>
            <a:endParaRPr lang="en-US" altLang="zh-CN" sz="28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/>
              <a:t>放哪些物品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函数定义：</a:t>
            </a:r>
            <a:endParaRPr lang="en-US" altLang="zh-CN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/>
              <a:t>放第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个物品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目的地：</a:t>
            </a:r>
            <a:endParaRPr lang="en-US" altLang="zh-CN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/>
              <a:t>达到最优解或者取得更优解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022926" y="1610268"/>
            <a:ext cx="66246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int Search(int </a:t>
            </a:r>
            <a:r>
              <a:rPr lang="en-US" altLang="zh-CN" sz="2400" b="1" dirty="0" smtClean="0"/>
              <a:t>t</a:t>
            </a:r>
            <a:r>
              <a:rPr lang="zh-CN" altLang="en-US" sz="2400" b="1" dirty="0" smtClean="0"/>
              <a:t>)</a:t>
            </a:r>
            <a:endParaRPr lang="zh-CN" altLang="en-US" sz="2400" b="1" dirty="0"/>
          </a:p>
          <a:p>
            <a:r>
              <a:rPr lang="zh-CN" altLang="en-US" sz="2400" b="1" dirty="0"/>
              <a:t>　{</a:t>
            </a:r>
          </a:p>
          <a:p>
            <a:r>
              <a:rPr lang="zh-CN" altLang="en-US" sz="2400" b="1" dirty="0"/>
              <a:t>　  if  </a:t>
            </a:r>
            <a:r>
              <a:rPr lang="zh-CN" altLang="en-US" sz="2400" b="1" dirty="0" smtClean="0"/>
              <a:t>(    到目的地          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     输出解;     </a:t>
            </a:r>
            <a:r>
              <a:rPr lang="en-US" altLang="zh-CN" sz="2400" b="1" dirty="0" smtClean="0"/>
              <a:t>return;     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for (枚举该位可能的解)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if  </a:t>
            </a:r>
            <a:r>
              <a:rPr lang="zh-CN" altLang="en-US" sz="2400" b="1" dirty="0"/>
              <a:t>(满足条件) 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{</a:t>
            </a:r>
            <a:endParaRPr lang="zh-CN" altLang="en-US" sz="2400" b="1" dirty="0"/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保存</a:t>
            </a:r>
            <a:r>
              <a:rPr lang="zh-CN" altLang="en-US" sz="2400" b="1" dirty="0"/>
              <a:t>结果;</a:t>
            </a:r>
          </a:p>
          <a:p>
            <a:r>
              <a:rPr lang="zh-CN" altLang="en-US" sz="2400" b="1" dirty="0"/>
              <a:t>　　　     </a:t>
            </a:r>
            <a:r>
              <a:rPr lang="zh-CN" altLang="en-US" sz="2400" b="1" dirty="0" smtClean="0"/>
              <a:t>Search</a:t>
            </a:r>
            <a:r>
              <a:rPr lang="zh-CN" altLang="en-US" sz="2400" b="1" dirty="0"/>
              <a:t>(k+1);</a:t>
            </a:r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恢复</a:t>
            </a:r>
            <a:r>
              <a:rPr lang="zh-CN" altLang="en-US" sz="2400" b="1" dirty="0"/>
              <a:t>：保存结果之前的</a:t>
            </a:r>
            <a:r>
              <a:rPr lang="zh-CN" altLang="en-US" sz="2400" b="1" dirty="0" smtClean="0"/>
              <a:t>状态</a:t>
            </a:r>
            <a:endParaRPr lang="zh-CN" altLang="en-US" sz="2400" b="1" dirty="0"/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}</a:t>
            </a:r>
            <a:endParaRPr lang="zh-CN" altLang="en-US" sz="2400" b="1" dirty="0"/>
          </a:p>
          <a:p>
            <a:r>
              <a:rPr lang="zh-CN" altLang="en-US" sz="2400" b="1" dirty="0"/>
              <a:t>　}</a:t>
            </a:r>
          </a:p>
        </p:txBody>
      </p:sp>
    </p:spTree>
    <p:extLst>
      <p:ext uri="{BB962C8B-B14F-4D97-AF65-F5344CB8AC3E}">
        <p14:creationId xmlns:p14="http://schemas.microsoft.com/office/powerpoint/2010/main" val="345059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装载问题剪枝条件</a:t>
            </a:r>
            <a:endParaRPr lang="zh-CN" altLang="en-US" sz="4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75288" y="1444014"/>
            <a:ext cx="106701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、先放大的好些还是小的好些？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先放大的好些；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剪枝一：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先将所有物品从大到小排序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、当有一种方案能全部放满后，还需要搜索吗？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不需要再往下搜索了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剪枝二：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最优解剪枝；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剪枝三：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当前总量加上最小物品将超过装载总量，可剪枝；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剪枝四：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当前总量加上剩下所有的物品，都不能超过已有最优解，可剪枝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7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40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b="1" dirty="0" smtClean="0"/>
              <a:t>回溯法</a:t>
            </a:r>
            <a:r>
              <a:rPr lang="zh-CN" altLang="en-US" sz="6000" b="1" dirty="0" smtClean="0">
                <a:solidFill>
                  <a:schemeClr val="accent1"/>
                </a:solidFill>
              </a:rPr>
              <a:t>效率</a:t>
            </a:r>
            <a:r>
              <a:rPr lang="zh-CN" altLang="en-US" sz="6000" b="1" dirty="0" smtClean="0"/>
              <a:t>问题</a:t>
            </a:r>
            <a:endParaRPr lang="zh-CN" altLang="en-US" sz="6000" b="1" dirty="0">
              <a:solidFill>
                <a:schemeClr val="accent2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32832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</a:t>
            </a:r>
            <a:r>
              <a:rPr lang="zh-CN" altLang="en-US" b="1" dirty="0" smtClean="0"/>
              <a:t>皇后问题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919288" y="1371600"/>
            <a:ext cx="5853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4800" dirty="0" smtClean="0">
                <a:solidFill>
                  <a:schemeClr val="accent1"/>
                </a:solidFill>
                <a:latin typeface="文鼎霹雳体" panose="020B0602010101010101" pitchFamily="33" charset="-122"/>
                <a:ea typeface="文鼎霹雳体" panose="020B0602010101010101" pitchFamily="33" charset="-122"/>
              </a:rPr>
              <a:t>疯狂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点的解法</a:t>
            </a:r>
            <a:r>
              <a:rPr lang="zh-CN" altLang="en-US" sz="4800" dirty="0" smtClean="0"/>
              <a:t>：</a:t>
            </a:r>
            <a:endParaRPr lang="zh-CN" altLang="en-US" sz="4800" dirty="0"/>
          </a:p>
        </p:txBody>
      </p:sp>
      <p:sp>
        <p:nvSpPr>
          <p:cNvPr id="14" name="矩形 13"/>
          <p:cNvSpPr/>
          <p:nvPr/>
        </p:nvSpPr>
        <p:spPr>
          <a:xfrm>
            <a:off x="3626644" y="2381984"/>
            <a:ext cx="54673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int Search(int k)</a:t>
            </a:r>
          </a:p>
          <a:p>
            <a:r>
              <a:rPr lang="zh-CN" altLang="en-US" sz="2400" b="1" dirty="0"/>
              <a:t>　{</a:t>
            </a:r>
          </a:p>
          <a:p>
            <a:r>
              <a:rPr lang="zh-CN" altLang="en-US" sz="2400" b="1" dirty="0"/>
              <a:t>　  if  (到目的地</a:t>
            </a:r>
            <a:r>
              <a:rPr lang="zh-CN" altLang="en-US" sz="2400" b="1" dirty="0" smtClean="0"/>
              <a:t>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解总数</a:t>
            </a:r>
            <a:r>
              <a:rPr lang="en-US" altLang="zh-CN" sz="2400" b="1" dirty="0" smtClean="0"/>
              <a:t>+1</a:t>
            </a:r>
            <a:r>
              <a:rPr lang="zh-CN" altLang="en-US" sz="2400" b="1" dirty="0" smtClean="0"/>
              <a:t>; </a:t>
            </a:r>
            <a:r>
              <a:rPr lang="en-US" altLang="zh-CN" sz="2400" b="1" dirty="0" smtClean="0"/>
              <a:t>return;}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for (枚举该位可能的解)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if  </a:t>
            </a:r>
            <a:r>
              <a:rPr lang="zh-CN" altLang="en-US" sz="2400" b="1" dirty="0"/>
              <a:t>(满足条件) 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{</a:t>
            </a:r>
            <a:endParaRPr lang="zh-CN" altLang="en-US" sz="2400" b="1" dirty="0"/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保存</a:t>
            </a:r>
            <a:r>
              <a:rPr lang="zh-CN" altLang="en-US" sz="2400" b="1" dirty="0"/>
              <a:t>结果;</a:t>
            </a:r>
          </a:p>
          <a:p>
            <a:r>
              <a:rPr lang="zh-CN" altLang="en-US" sz="2400" b="1" dirty="0"/>
              <a:t>　　　     </a:t>
            </a:r>
            <a:r>
              <a:rPr lang="zh-CN" altLang="en-US" sz="2400" b="1" dirty="0" smtClean="0"/>
              <a:t>Search</a:t>
            </a:r>
            <a:r>
              <a:rPr lang="zh-CN" altLang="en-US" sz="2400" b="1" dirty="0"/>
              <a:t>(k+1);</a:t>
            </a:r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恢复</a:t>
            </a:r>
            <a:r>
              <a:rPr lang="zh-CN" altLang="en-US" sz="2400" b="1" dirty="0"/>
              <a:t>：保存结果之前的</a:t>
            </a:r>
            <a:r>
              <a:rPr lang="zh-CN" altLang="en-US" sz="2400" b="1" dirty="0" smtClean="0"/>
              <a:t>状态</a:t>
            </a:r>
            <a:endParaRPr lang="zh-CN" altLang="en-US" sz="2400" b="1" dirty="0"/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}</a:t>
            </a:r>
            <a:endParaRPr lang="zh-CN" altLang="en-US" sz="2400" b="1" dirty="0"/>
          </a:p>
          <a:p>
            <a:r>
              <a:rPr lang="zh-CN" altLang="en-US" sz="2400" b="1" dirty="0"/>
              <a:t>　}</a:t>
            </a:r>
          </a:p>
        </p:txBody>
      </p:sp>
      <p:sp>
        <p:nvSpPr>
          <p:cNvPr id="16" name="矩形 15"/>
          <p:cNvSpPr/>
          <p:nvPr/>
        </p:nvSpPr>
        <p:spPr>
          <a:xfrm>
            <a:off x="4248150" y="3867150"/>
            <a:ext cx="234315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48150" y="5714146"/>
            <a:ext cx="23431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036218" y="3073280"/>
            <a:ext cx="529902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if  (到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目的地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&amp;&amp;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符合条件)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{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解总数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+1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; </a:t>
            </a:r>
            <a:r>
              <a:rPr lang="en-US" altLang="zh-CN" sz="2000" b="1" dirty="0">
                <a:solidFill>
                  <a:schemeClr val="tx1"/>
                </a:solidFill>
              </a:rPr>
              <a:t>return;}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22772" y="3519696"/>
            <a:ext cx="24669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如果我们将判断是否符合条件放到最后，会怎么样呢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7200" b="1" dirty="0" smtClean="0">
                <a:solidFill>
                  <a:schemeClr val="accent1"/>
                </a:solidFill>
                <a:latin typeface="+mj-ea"/>
                <a:ea typeface="+mj-ea"/>
              </a:rPr>
              <a:t>？</a:t>
            </a:r>
            <a:endParaRPr lang="en-US" altLang="zh-CN" sz="72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895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 animBg="1"/>
      <p:bldP spid="17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皇后问题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53250"/>
              </p:ext>
            </p:extLst>
          </p:nvPr>
        </p:nvGraphicFramePr>
        <p:xfrm>
          <a:off x="5537200" y="89217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00182"/>
              </p:ext>
            </p:extLst>
          </p:nvPr>
        </p:nvGraphicFramePr>
        <p:xfrm>
          <a:off x="3432175" y="239712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37022"/>
              </p:ext>
            </p:extLst>
          </p:nvPr>
        </p:nvGraphicFramePr>
        <p:xfrm>
          <a:off x="5532437" y="239712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29003"/>
              </p:ext>
            </p:extLst>
          </p:nvPr>
        </p:nvGraphicFramePr>
        <p:xfrm>
          <a:off x="7632700" y="239712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57406"/>
              </p:ext>
            </p:extLst>
          </p:nvPr>
        </p:nvGraphicFramePr>
        <p:xfrm>
          <a:off x="0" y="386397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34530"/>
              </p:ext>
            </p:extLst>
          </p:nvPr>
        </p:nvGraphicFramePr>
        <p:xfrm>
          <a:off x="1389000" y="388302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45862"/>
              </p:ext>
            </p:extLst>
          </p:nvPr>
        </p:nvGraphicFramePr>
        <p:xfrm>
          <a:off x="2778000" y="3873499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92842"/>
              </p:ext>
            </p:extLst>
          </p:nvPr>
        </p:nvGraphicFramePr>
        <p:xfrm>
          <a:off x="4167000" y="3854449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08506"/>
              </p:ext>
            </p:extLst>
          </p:nvPr>
        </p:nvGraphicFramePr>
        <p:xfrm>
          <a:off x="5556000" y="3873499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61322"/>
              </p:ext>
            </p:extLst>
          </p:nvPr>
        </p:nvGraphicFramePr>
        <p:xfrm>
          <a:off x="6945000" y="386397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8831"/>
              </p:ext>
            </p:extLst>
          </p:nvPr>
        </p:nvGraphicFramePr>
        <p:xfrm>
          <a:off x="8334000" y="3854449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30708"/>
              </p:ext>
            </p:extLst>
          </p:nvPr>
        </p:nvGraphicFramePr>
        <p:xfrm>
          <a:off x="9723000" y="386397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96572"/>
              </p:ext>
            </p:extLst>
          </p:nvPr>
        </p:nvGraphicFramePr>
        <p:xfrm>
          <a:off x="11112000" y="386397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4495800" y="1251743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K=0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28875" y="2670968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K=1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0" y="3318668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K=2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-9525" y="5280818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K=3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5750" y="5004263"/>
            <a:ext cx="714375" cy="1076327"/>
            <a:chOff x="285750" y="4661363"/>
            <a:chExt cx="714375" cy="1076327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552575" y="5004264"/>
            <a:ext cx="714375" cy="1076327"/>
            <a:chOff x="285750" y="4661363"/>
            <a:chExt cx="714375" cy="1076327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2962275" y="5004263"/>
            <a:ext cx="714375" cy="1076327"/>
            <a:chOff x="285750" y="4661363"/>
            <a:chExt cx="714375" cy="107632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352925" y="5004263"/>
            <a:ext cx="714375" cy="1076327"/>
            <a:chOff x="285750" y="4661363"/>
            <a:chExt cx="714375" cy="1076327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700023" y="5004263"/>
            <a:ext cx="714375" cy="1076327"/>
            <a:chOff x="285750" y="4661363"/>
            <a:chExt cx="714375" cy="1076327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7138298" y="5004263"/>
            <a:ext cx="714375" cy="1076327"/>
            <a:chOff x="285750" y="4661363"/>
            <a:chExt cx="714375" cy="1076327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8481323" y="5004263"/>
            <a:ext cx="714375" cy="1076327"/>
            <a:chOff x="285750" y="4661363"/>
            <a:chExt cx="714375" cy="1076327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9881498" y="5004261"/>
            <a:ext cx="714375" cy="1076327"/>
            <a:chOff x="285750" y="4661363"/>
            <a:chExt cx="714375" cy="1076327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11253098" y="5004263"/>
            <a:ext cx="714375" cy="1076327"/>
            <a:chOff x="285750" y="4661363"/>
            <a:chExt cx="714375" cy="1076327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4229100" y="6080586"/>
            <a:ext cx="339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一共</a:t>
            </a:r>
            <a:r>
              <a:rPr lang="zh-CN" altLang="en-US" sz="2400" dirty="0" smtClean="0"/>
              <a:t>有</a:t>
            </a:r>
            <a:r>
              <a:rPr lang="en-US" altLang="zh-CN" sz="3600" b="1" dirty="0" smtClean="0">
                <a:solidFill>
                  <a:schemeClr val="accent1"/>
                </a:solidFill>
                <a:latin typeface="+mj-ea"/>
                <a:ea typeface="+mj-ea"/>
              </a:rPr>
              <a:t>40</a:t>
            </a:r>
            <a:r>
              <a:rPr lang="zh-CN" altLang="en-US" sz="2400" dirty="0" smtClean="0"/>
              <a:t>个节点</a:t>
            </a:r>
            <a:endParaRPr lang="zh-CN" altLang="en-US" sz="2400" dirty="0"/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4105275" y="1968072"/>
            <a:ext cx="1856686" cy="37666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242948" y="1968072"/>
            <a:ext cx="1856686" cy="37666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790575" y="3486168"/>
            <a:ext cx="3100043" cy="257157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071498" y="1968072"/>
            <a:ext cx="0" cy="45471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1995832" y="3500744"/>
            <a:ext cx="1856686" cy="37666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3275911" y="3519587"/>
            <a:ext cx="633757" cy="35781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464052" y="3524358"/>
            <a:ext cx="3100043" cy="257157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8406902" y="3538777"/>
            <a:ext cx="1856686" cy="37666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363350" y="3519586"/>
            <a:ext cx="633757" cy="35781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10" idx="0"/>
          </p:cNvCxnSpPr>
          <p:nvPr/>
        </p:nvCxnSpPr>
        <p:spPr>
          <a:xfrm flipH="1">
            <a:off x="4707000" y="3486168"/>
            <a:ext cx="1271543" cy="36828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12" idx="0"/>
          </p:cNvCxnSpPr>
          <p:nvPr/>
        </p:nvCxnSpPr>
        <p:spPr>
          <a:xfrm>
            <a:off x="6259530" y="3486168"/>
            <a:ext cx="1225470" cy="377806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6088080" y="3486168"/>
            <a:ext cx="0" cy="45471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9256921" y="1823085"/>
            <a:ext cx="277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3"/>
                </a:solidFill>
                <a:latin typeface="+mj-ea"/>
                <a:ea typeface="+mj-ea"/>
              </a:rPr>
              <a:t>完整的递归树</a:t>
            </a:r>
            <a:endParaRPr lang="zh-CN" altLang="en-US" sz="32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605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60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皇后的在该算法下的复杂度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81626" y="2362200"/>
            <a:ext cx="140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accent1"/>
                </a:solidFill>
              </a:rPr>
              <a:t>N</a:t>
            </a:r>
            <a:r>
              <a:rPr lang="en-US" altLang="zh-CN" sz="7200" baseline="30000" dirty="0" smtClean="0">
                <a:solidFill>
                  <a:schemeClr val="accent1"/>
                </a:solidFill>
              </a:rPr>
              <a:t>N</a:t>
            </a:r>
            <a:endParaRPr lang="zh-CN" altLang="en-US" sz="7200" baseline="30000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43363" y="3776266"/>
            <a:ext cx="408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当</a:t>
            </a:r>
            <a:r>
              <a:rPr lang="en-US" altLang="zh-CN" sz="3200" b="1" dirty="0" smtClean="0">
                <a:latin typeface="+mj-ea"/>
                <a:ea typeface="+mj-ea"/>
              </a:rPr>
              <a:t>N&gt;9</a:t>
            </a:r>
            <a:r>
              <a:rPr lang="zh-CN" altLang="en-US" sz="3200" b="1" dirty="0" smtClean="0">
                <a:latin typeface="+mj-ea"/>
                <a:ea typeface="+mj-ea"/>
              </a:rPr>
              <a:t>时，时间超限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6921" y="1823085"/>
            <a:ext cx="277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3"/>
                </a:solidFill>
                <a:latin typeface="+mj-ea"/>
                <a:ea typeface="+mj-ea"/>
              </a:rPr>
              <a:t>完整的递归树</a:t>
            </a:r>
            <a:endParaRPr lang="zh-CN" altLang="en-US" sz="32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44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皇后问题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537200" y="89217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432175" y="239712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532437" y="239712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32700" y="239712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0" y="386397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89000" y="388302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778000" y="3873499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167000" y="3854449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556000" y="3873499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945000" y="386397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334000" y="3854449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9723000" y="386397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112000" y="3863974"/>
          <a:ext cx="108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4495800" y="1251743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K=0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28875" y="2670968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K=1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0" y="3318668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K=2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-9525" y="5280818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K=3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5750" y="5004263"/>
            <a:ext cx="714375" cy="1076327"/>
            <a:chOff x="285750" y="4661363"/>
            <a:chExt cx="714375" cy="1076327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552575" y="5004264"/>
            <a:ext cx="714375" cy="1076327"/>
            <a:chOff x="285750" y="4661363"/>
            <a:chExt cx="714375" cy="1076327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2962275" y="5004263"/>
            <a:ext cx="714375" cy="1076327"/>
            <a:chOff x="285750" y="4661363"/>
            <a:chExt cx="714375" cy="107632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352925" y="5004263"/>
            <a:ext cx="714375" cy="1076327"/>
            <a:chOff x="285750" y="4661363"/>
            <a:chExt cx="714375" cy="1076327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700023" y="5004263"/>
            <a:ext cx="714375" cy="1076327"/>
            <a:chOff x="285750" y="4661363"/>
            <a:chExt cx="714375" cy="1076327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7138298" y="5004263"/>
            <a:ext cx="714375" cy="1076327"/>
            <a:chOff x="285750" y="4661363"/>
            <a:chExt cx="714375" cy="1076327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8481323" y="5004263"/>
            <a:ext cx="714375" cy="1076327"/>
            <a:chOff x="285750" y="4661363"/>
            <a:chExt cx="714375" cy="1076327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9881498" y="5004261"/>
            <a:ext cx="714375" cy="1076327"/>
            <a:chOff x="285750" y="4661363"/>
            <a:chExt cx="714375" cy="1076327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11253098" y="5004263"/>
            <a:ext cx="714375" cy="1076327"/>
            <a:chOff x="285750" y="4661363"/>
            <a:chExt cx="714375" cy="1076327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647700" y="4661365"/>
              <a:ext cx="9525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57225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285750" y="4661363"/>
              <a:ext cx="342900" cy="107632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4229100" y="6080586"/>
            <a:ext cx="339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最后一层有</a:t>
            </a:r>
            <a:r>
              <a:rPr lang="en-US" altLang="zh-CN" sz="3600" b="1" dirty="0" smtClean="0">
                <a:solidFill>
                  <a:schemeClr val="accent1"/>
                </a:solidFill>
                <a:latin typeface="+mj-ea"/>
                <a:ea typeface="+mj-ea"/>
              </a:rPr>
              <a:t>27</a:t>
            </a:r>
            <a:r>
              <a:rPr lang="zh-CN" altLang="en-US" sz="2400" dirty="0" smtClean="0"/>
              <a:t>个节点</a:t>
            </a:r>
            <a:endParaRPr lang="zh-CN" altLang="en-US" sz="2400" dirty="0"/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4105275" y="1968072"/>
            <a:ext cx="1856686" cy="37666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242948" y="1968072"/>
            <a:ext cx="1856686" cy="37666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790575" y="3486168"/>
            <a:ext cx="3100043" cy="257157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071498" y="1968072"/>
            <a:ext cx="0" cy="45471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1995832" y="3500744"/>
            <a:ext cx="1856686" cy="37666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3275911" y="3519587"/>
            <a:ext cx="633757" cy="35781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464052" y="3524358"/>
            <a:ext cx="3100043" cy="257157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8406902" y="3538777"/>
            <a:ext cx="1856686" cy="37666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363350" y="3519586"/>
            <a:ext cx="633757" cy="35781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10" idx="0"/>
          </p:cNvCxnSpPr>
          <p:nvPr/>
        </p:nvCxnSpPr>
        <p:spPr>
          <a:xfrm flipH="1">
            <a:off x="4707000" y="3486168"/>
            <a:ext cx="1271543" cy="36828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12" idx="0"/>
          </p:cNvCxnSpPr>
          <p:nvPr/>
        </p:nvCxnSpPr>
        <p:spPr>
          <a:xfrm>
            <a:off x="6259530" y="3486168"/>
            <a:ext cx="1225470" cy="377806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6088080" y="3486168"/>
            <a:ext cx="0" cy="45471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-9525" y="3318668"/>
            <a:ext cx="1209675" cy="2996407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 flipH="1">
            <a:off x="0" y="3318668"/>
            <a:ext cx="1200150" cy="299640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4450" y="3318668"/>
            <a:ext cx="1209675" cy="2996407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1323975" y="3318668"/>
            <a:ext cx="1200150" cy="299640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078047" y="3318668"/>
            <a:ext cx="1209675" cy="2996407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4087572" y="3318668"/>
            <a:ext cx="1200150" cy="299640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466661" y="3318668"/>
            <a:ext cx="1209675" cy="2996407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/>
          <p:nvPr/>
        </p:nvCxnSpPr>
        <p:spPr>
          <a:xfrm flipH="1">
            <a:off x="5476186" y="3318668"/>
            <a:ext cx="1200150" cy="299640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876360" y="3318668"/>
            <a:ext cx="1209675" cy="2996407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 flipH="1">
            <a:off x="6885885" y="3318668"/>
            <a:ext cx="1200150" cy="299640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9648135" y="3318668"/>
            <a:ext cx="1209675" cy="2996407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flipH="1">
            <a:off x="9657660" y="3318668"/>
            <a:ext cx="1200150" cy="299640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1010210" y="3318668"/>
            <a:ext cx="1209675" cy="2996407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/>
        </p:nvCxnSpPr>
        <p:spPr>
          <a:xfrm flipH="1">
            <a:off x="11019735" y="3318668"/>
            <a:ext cx="1200150" cy="299640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下箭头 15"/>
          <p:cNvSpPr/>
          <p:nvPr/>
        </p:nvSpPr>
        <p:spPr>
          <a:xfrm rot="10800000">
            <a:off x="9996488" y="2105443"/>
            <a:ext cx="427935" cy="1213223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097722" y="867256"/>
            <a:ext cx="2253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solidFill>
                  <a:schemeClr val="accent3"/>
                </a:solidFill>
                <a:latin typeface="+mj-ea"/>
                <a:ea typeface="+mj-ea"/>
              </a:rPr>
              <a:t>剪枝</a:t>
            </a:r>
            <a:endParaRPr lang="zh-CN" altLang="en-US" sz="80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91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3" grpId="0" animBg="1"/>
      <p:bldP spid="83" grpId="0" animBg="1"/>
      <p:bldP spid="85" grpId="0" animBg="1"/>
      <p:bldP spid="87" grpId="0" animBg="1"/>
      <p:bldP spid="89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提高效率方法一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06023" y="2095981"/>
            <a:ext cx="2284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solidFill>
                  <a:schemeClr val="accent3"/>
                </a:solidFill>
                <a:latin typeface="+mj-ea"/>
                <a:ea typeface="+mj-ea"/>
              </a:rPr>
              <a:t>剪枝</a:t>
            </a:r>
            <a:endParaRPr lang="zh-CN" altLang="en-US" sz="80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86024" y="3657600"/>
            <a:ext cx="6724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有效的剪枝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能够大幅度的减少算法复杂度，提高效率。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88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如何进行剪枝呢？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4341019" y="1972409"/>
            <a:ext cx="54673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int Search(int k)</a:t>
            </a:r>
          </a:p>
          <a:p>
            <a:r>
              <a:rPr lang="zh-CN" altLang="en-US" sz="2400" b="1" dirty="0"/>
              <a:t>　{</a:t>
            </a:r>
          </a:p>
          <a:p>
            <a:r>
              <a:rPr lang="zh-CN" altLang="en-US" sz="2400" b="1" dirty="0"/>
              <a:t>　  if  (到目的地</a:t>
            </a:r>
            <a:r>
              <a:rPr lang="zh-CN" altLang="en-US" sz="2400" b="1" dirty="0" smtClean="0"/>
              <a:t>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解总数</a:t>
            </a:r>
            <a:r>
              <a:rPr lang="en-US" altLang="zh-CN" sz="2400" b="1" dirty="0" smtClean="0"/>
              <a:t>+1</a:t>
            </a:r>
            <a:r>
              <a:rPr lang="zh-CN" altLang="en-US" sz="2400" b="1" dirty="0" smtClean="0"/>
              <a:t>; </a:t>
            </a:r>
            <a:r>
              <a:rPr lang="en-US" altLang="zh-CN" sz="2400" b="1" dirty="0" smtClean="0"/>
              <a:t>return;}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for (枚举该位可能的解)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if  </a:t>
            </a:r>
            <a:r>
              <a:rPr lang="zh-CN" altLang="en-US" sz="2400" b="1" dirty="0"/>
              <a:t>(满足条件) 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{</a:t>
            </a:r>
            <a:endParaRPr lang="zh-CN" altLang="en-US" sz="2400" b="1" dirty="0"/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保存</a:t>
            </a:r>
            <a:r>
              <a:rPr lang="zh-CN" altLang="en-US" sz="2400" b="1" dirty="0"/>
              <a:t>结果;</a:t>
            </a:r>
          </a:p>
          <a:p>
            <a:r>
              <a:rPr lang="zh-CN" altLang="en-US" sz="2400" b="1" dirty="0"/>
              <a:t>　　　     </a:t>
            </a:r>
            <a:r>
              <a:rPr lang="zh-CN" altLang="en-US" sz="2400" b="1" dirty="0" smtClean="0"/>
              <a:t>Search</a:t>
            </a:r>
            <a:r>
              <a:rPr lang="zh-CN" altLang="en-US" sz="2400" b="1" dirty="0"/>
              <a:t>(k+1);</a:t>
            </a:r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恢复</a:t>
            </a:r>
            <a:r>
              <a:rPr lang="zh-CN" altLang="en-US" sz="2400" b="1" dirty="0"/>
              <a:t>：保存结果之前的</a:t>
            </a:r>
            <a:r>
              <a:rPr lang="zh-CN" altLang="en-US" sz="2400" b="1" dirty="0" smtClean="0"/>
              <a:t>状态</a:t>
            </a:r>
            <a:endParaRPr lang="zh-CN" altLang="en-US" sz="2400" b="1" dirty="0"/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}</a:t>
            </a:r>
            <a:endParaRPr lang="zh-CN" altLang="en-US" sz="2400" b="1" dirty="0"/>
          </a:p>
          <a:p>
            <a:r>
              <a:rPr lang="zh-CN" altLang="en-US" sz="2400" b="1" dirty="0"/>
              <a:t>　}</a:t>
            </a:r>
          </a:p>
        </p:txBody>
      </p:sp>
      <p:sp>
        <p:nvSpPr>
          <p:cNvPr id="16" name="矩形 15"/>
          <p:cNvSpPr/>
          <p:nvPr/>
        </p:nvSpPr>
        <p:spPr>
          <a:xfrm>
            <a:off x="4962525" y="3457575"/>
            <a:ext cx="234315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62525" y="5304571"/>
            <a:ext cx="23431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50593" y="2663705"/>
            <a:ext cx="529902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if  (到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目的地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&amp;&amp;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符合条件)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{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解总数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+1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; </a:t>
            </a:r>
            <a:r>
              <a:rPr lang="en-US" altLang="zh-CN" sz="2000" b="1" dirty="0">
                <a:solidFill>
                  <a:schemeClr val="tx1"/>
                </a:solidFill>
              </a:rPr>
              <a:t>return;}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1576" y="3457575"/>
            <a:ext cx="3549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加上</a:t>
            </a:r>
            <a:r>
              <a:rPr lang="zh-CN" altLang="en-US" sz="2800" b="1" dirty="0" smtClean="0">
                <a:solidFill>
                  <a:schemeClr val="accent1"/>
                </a:solidFill>
                <a:latin typeface="+mj-ea"/>
                <a:ea typeface="+mj-ea"/>
              </a:rPr>
              <a:t>限制条件</a:t>
            </a:r>
            <a:r>
              <a:rPr lang="zh-CN" altLang="en-US" sz="2800" dirty="0" smtClean="0">
                <a:latin typeface="+mj-ea"/>
                <a:ea typeface="+mj-ea"/>
              </a:rPr>
              <a:t>，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就完成了</a:t>
            </a:r>
            <a:r>
              <a:rPr lang="zh-CN" altLang="en-US" sz="2800" b="1" dirty="0" smtClean="0">
                <a:solidFill>
                  <a:schemeClr val="accent1"/>
                </a:solidFill>
                <a:latin typeface="+mj-ea"/>
                <a:ea typeface="+mj-ea"/>
              </a:rPr>
              <a:t>剪枝</a:t>
            </a:r>
            <a:r>
              <a:rPr lang="zh-CN" altLang="en-US" sz="2800" dirty="0" smtClean="0">
                <a:latin typeface="+mj-ea"/>
                <a:ea typeface="+mj-ea"/>
              </a:rPr>
              <a:t>的操作。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5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3" grpId="0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5073</TotalTime>
  <Words>1267</Words>
  <Application>Microsoft Office PowerPoint</Application>
  <PresentationFormat>宽屏</PresentationFormat>
  <Paragraphs>355</Paragraphs>
  <Slides>26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 Unicode MS</vt:lpstr>
      <vt:lpstr>黑体</vt:lpstr>
      <vt:lpstr>宋体</vt:lpstr>
      <vt:lpstr>微软雅黑</vt:lpstr>
      <vt:lpstr>文鼎霹雳体</vt:lpstr>
      <vt:lpstr>幼圆</vt:lpstr>
      <vt:lpstr>Arial</vt:lpstr>
      <vt:lpstr>Broadway</vt:lpstr>
      <vt:lpstr>Calibri</vt:lpstr>
      <vt:lpstr>A000120141114A11KWBG</vt:lpstr>
      <vt:lpstr>回溯法</vt:lpstr>
      <vt:lpstr>回顾</vt:lpstr>
      <vt:lpstr>回溯法效率问题</vt:lpstr>
      <vt:lpstr>N皇后问题</vt:lpstr>
      <vt:lpstr>N皇后问题</vt:lpstr>
      <vt:lpstr>N皇后的在该算法下的复杂度</vt:lpstr>
      <vt:lpstr>N皇后问题</vt:lpstr>
      <vt:lpstr>提高效率方法一</vt:lpstr>
      <vt:lpstr>如何进行剪枝呢？</vt:lpstr>
      <vt:lpstr>限制条件一般加在哪？</vt:lpstr>
      <vt:lpstr>PowerPoint 演示文稿</vt:lpstr>
      <vt:lpstr>PowerPoint 演示文稿</vt:lpstr>
      <vt:lpstr>素数环</vt:lpstr>
      <vt:lpstr>素数环</vt:lpstr>
      <vt:lpstr>素数环</vt:lpstr>
      <vt:lpstr>素数环</vt:lpstr>
      <vt:lpstr>素数环</vt:lpstr>
      <vt:lpstr>素数环</vt:lpstr>
      <vt:lpstr>素数环</vt:lpstr>
      <vt:lpstr>提高效率方法二</vt:lpstr>
      <vt:lpstr>矛与盾的问题</vt:lpstr>
      <vt:lpstr>节约时间方法总结</vt:lpstr>
      <vt:lpstr>装载问题</vt:lpstr>
      <vt:lpstr>装载问题</vt:lpstr>
      <vt:lpstr>装载问题剪枝条件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潘玉斌</cp:lastModifiedBy>
  <cp:revision>228</cp:revision>
  <dcterms:created xsi:type="dcterms:W3CDTF">2015-01-07T13:50:35Z</dcterms:created>
  <dcterms:modified xsi:type="dcterms:W3CDTF">2016-02-21T01:43:39Z</dcterms:modified>
</cp:coreProperties>
</file>