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75"/>
  </p:notesMasterIdLst>
  <p:sldIdLst>
    <p:sldId id="456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529" r:id="rId62"/>
    <p:sldId id="530" r:id="rId63"/>
    <p:sldId id="531" r:id="rId64"/>
    <p:sldId id="532" r:id="rId65"/>
    <p:sldId id="533" r:id="rId66"/>
    <p:sldId id="534" r:id="rId67"/>
    <p:sldId id="535" r:id="rId68"/>
    <p:sldId id="536" r:id="rId69"/>
    <p:sldId id="537" r:id="rId70"/>
    <p:sldId id="538" r:id="rId71"/>
    <p:sldId id="539" r:id="rId72"/>
    <p:sldId id="540" r:id="rId73"/>
    <p:sldId id="273" r:id="rId7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F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97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0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0F8E24-9357-42E9-B1A9-B7ABDB76064E}" type="datetimeFigureOut">
              <a:rPr lang="zh-CN" altLang="en-US"/>
              <a:pPr>
                <a:defRPr/>
              </a:pPr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C334AE-E7EC-41D8-B665-F27D47575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89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数组</a:t>
            </a:r>
            <a:r>
              <a:rPr lang="en-US" altLang="zh-CN" smtClean="0"/>
              <a:t>a</a:t>
            </a:r>
            <a:r>
              <a:rPr lang="zh-CN" altLang="en-US" smtClean="0"/>
              <a:t>的空间，用箭头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370813-D972-4E8E-A91B-BC4F37A01694}" type="slidenum">
              <a:rPr lang="zh-CN" altLang="en-US" smtClean="0">
                <a:latin typeface="Arial" panose="020B0604020202020204" pitchFamily="34" charset="0"/>
              </a:rPr>
              <a:pPr/>
              <a:t>40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6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8A39AC-797F-4A6E-AB86-4EA4DEF1CF34}" type="slidenum">
              <a:rPr lang="zh-CN" altLang="en-US" smtClean="0">
                <a:latin typeface="Arial" panose="020B0604020202020204" pitchFamily="34" charset="0"/>
              </a:rPr>
              <a:pPr/>
              <a:t>67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2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287FB2-263B-41F8-B5FE-A0B9665A6CC5}" type="slidenum">
              <a:rPr lang="zh-CN" altLang="en-US" smtClean="0">
                <a:latin typeface="Arial" panose="020B0604020202020204" pitchFamily="34" charset="0"/>
              </a:rPr>
              <a:pPr/>
              <a:t>68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59E567-1C05-4EDE-BD5A-EC2E119F15F9}" type="slidenum">
              <a:rPr lang="zh-CN" altLang="en-US" smtClean="0">
                <a:latin typeface="Arial" panose="020B0604020202020204" pitchFamily="34" charset="0"/>
              </a:rPr>
              <a:pPr/>
              <a:t>69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4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0C76A3F-C20D-4734-A4EF-22E7E8F6490A}" type="slidenum">
              <a:rPr lang="zh-CN" altLang="en-US" smtClean="0">
                <a:latin typeface="Arial" panose="020B0604020202020204" pitchFamily="34" charset="0"/>
              </a:rPr>
              <a:pPr/>
              <a:t>70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93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3F1EFC-586C-4966-BE79-EF6B390708C9}" type="slidenum">
              <a:rPr lang="zh-CN" altLang="en-US" smtClean="0">
                <a:latin typeface="Arial" panose="020B0604020202020204" pitchFamily="34" charset="0"/>
              </a:rPr>
              <a:pPr/>
              <a:t>71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7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用详例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317CAA-A2A4-4721-A5C1-3AD48BA167A4}" type="slidenum">
              <a:rPr lang="zh-CN" altLang="en-US" smtClean="0">
                <a:latin typeface="Arial" panose="020B0604020202020204" pitchFamily="34" charset="0"/>
              </a:rPr>
              <a:pPr/>
              <a:t>42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F922C5E-A5AD-40A3-B9BB-EE370985C037}" type="slidenum">
              <a:rPr lang="zh-CN" altLang="en-US" smtClean="0">
                <a:latin typeface="Arial" panose="020B0604020202020204" pitchFamily="34" charset="0"/>
              </a:rPr>
              <a:pPr/>
              <a:t>60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231AF2D-0B23-44A8-9423-72EF5DB23B35}" type="slidenum">
              <a:rPr lang="zh-CN" altLang="en-US" smtClean="0">
                <a:latin typeface="Arial" panose="020B0604020202020204" pitchFamily="34" charset="0"/>
              </a:rPr>
              <a:pPr/>
              <a:t>61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4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EAB6133-5263-4F23-997F-CE32CA790F21}" type="slidenum">
              <a:rPr lang="zh-CN" altLang="en-US" smtClean="0">
                <a:latin typeface="Arial" panose="020B0604020202020204" pitchFamily="34" charset="0"/>
              </a:rPr>
              <a:pPr/>
              <a:t>62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9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17D06B-0D43-4C75-A388-033EC4211565}" type="slidenum">
              <a:rPr lang="zh-CN" altLang="en-US" smtClean="0">
                <a:latin typeface="Arial" panose="020B0604020202020204" pitchFamily="34" charset="0"/>
              </a:rPr>
              <a:pPr/>
              <a:t>63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7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3B8B785-3D0E-4FB2-8119-42E96EB79761}" type="slidenum">
              <a:rPr lang="zh-CN" altLang="en-US" smtClean="0">
                <a:latin typeface="Arial" panose="020B0604020202020204" pitchFamily="34" charset="0"/>
              </a:rPr>
              <a:pPr/>
              <a:t>64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7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90C41A9-800D-45B2-B8AC-5AC47150071D}" type="slidenum">
              <a:rPr lang="zh-CN" altLang="en-US" smtClean="0">
                <a:latin typeface="Arial" panose="020B0604020202020204" pitchFamily="34" charset="0"/>
              </a:rPr>
              <a:pPr/>
              <a:t>65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开辟新的空间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BA8CFB-AED8-4700-A552-B895CDF5F92E}" type="slidenum">
              <a:rPr lang="zh-CN" altLang="en-US" smtClean="0">
                <a:latin typeface="Arial" panose="020B0604020202020204" pitchFamily="34" charset="0"/>
              </a:rPr>
              <a:pPr/>
              <a:t>66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6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0061-9E75-4AD4-9FBF-9DA431DB5684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916E-CBD9-4128-9D22-CD9CC7121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20829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672B2-05DC-4ADE-AD10-11DCBF3D1EFE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0F19-1C4F-4E1B-ACD1-10E757D52F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9568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C89EB-09AB-4676-9F0B-85A60F6AADB4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E321-6034-4ACC-9DBD-D22082D4E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8469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8866-125D-4A00-BCC5-A0B8B1A44828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D0B43-3385-4822-A86D-FA1F868CF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976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0A7F-B85A-4D98-BD78-B82553C5E76E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0DAD-2EFE-485C-8C7A-7E565D5DB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36334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331D-7761-41D5-96C7-178C047568FB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79DD-347A-49E3-8AFA-7ECC82D98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7923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382C-1498-48B6-8C03-257ECF0D2A08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02C2F-66A0-4910-9109-4763B723C1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04437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B67F8-C50A-4D05-A1A4-B9167BF1906D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D4880-9F47-48BA-B0E8-32DD11BA8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98340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270D-C5F8-4B87-9324-FDBBAEC3F70B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BFBA-BE7E-459F-BFD9-91394E56B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1879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269BF-51F8-4EC3-9D34-7E12C79E22FF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0A4C79-76E6-4D45-84FE-44B4A26E61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581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2099-2969-4E51-A00F-000DB7643CAF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872E1-A573-4D52-B3F2-F78636998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3986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98FEE4-5517-4E91-B087-73874A6AC946}" type="datetimeFigureOut">
              <a:rPr lang="en-US" altLang="zh-CN"/>
              <a:pPr>
                <a:defRPr/>
              </a:pPr>
              <a:t>3/1/2016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7D1ECF-5292-4DC3-AD6E-32DE4A8FB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2" r:id="rId2"/>
    <p:sldLayoutId id="2147484018" r:id="rId3"/>
    <p:sldLayoutId id="2147484013" r:id="rId4"/>
    <p:sldLayoutId id="2147484014" r:id="rId5"/>
    <p:sldLayoutId id="2147484015" r:id="rId6"/>
    <p:sldLayoutId id="2147484019" r:id="rId7"/>
    <p:sldLayoutId id="2147484020" r:id="rId8"/>
    <p:sldLayoutId id="2147484021" r:id="rId9"/>
    <p:sldLayoutId id="2147484016" r:id="rId10"/>
    <p:sldLayoutId id="2147484022" r:id="rId11"/>
  </p:sldLayoutIdLst>
  <p:transition spd="med">
    <p:fade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234950"/>
            <a:ext cx="8531225" cy="1085850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3111" name="Text Box 86"/>
          <p:cNvSpPr txBox="1">
            <a:spLocks noChangeArrowheads="1"/>
          </p:cNvSpPr>
          <p:nvPr/>
        </p:nvSpPr>
        <p:spPr bwMode="auto">
          <a:xfrm>
            <a:off x="1239838" y="33448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3112" name="Text Box 87"/>
          <p:cNvSpPr txBox="1">
            <a:spLocks noChangeArrowheads="1"/>
          </p:cNvSpPr>
          <p:nvPr/>
        </p:nvSpPr>
        <p:spPr bwMode="auto">
          <a:xfrm>
            <a:off x="1239838" y="3749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2001</a:t>
            </a:r>
          </a:p>
        </p:txBody>
      </p:sp>
      <p:sp>
        <p:nvSpPr>
          <p:cNvPr id="3113" name="Text Box 88"/>
          <p:cNvSpPr txBox="1">
            <a:spLocks noChangeArrowheads="1"/>
          </p:cNvSpPr>
          <p:nvPr/>
        </p:nvSpPr>
        <p:spPr bwMode="auto">
          <a:xfrm>
            <a:off x="1239838" y="4138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2002</a:t>
            </a:r>
          </a:p>
        </p:txBody>
      </p:sp>
      <p:sp>
        <p:nvSpPr>
          <p:cNvPr id="3114" name="Text Box 89"/>
          <p:cNvSpPr txBox="1">
            <a:spLocks noChangeArrowheads="1"/>
          </p:cNvSpPr>
          <p:nvPr/>
        </p:nvSpPr>
        <p:spPr bwMode="auto">
          <a:xfrm>
            <a:off x="1239838" y="5408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3116" name="Text Box 91"/>
          <p:cNvSpPr txBox="1">
            <a:spLocks noChangeArrowheads="1"/>
          </p:cNvSpPr>
          <p:nvPr/>
        </p:nvSpPr>
        <p:spPr bwMode="auto">
          <a:xfrm>
            <a:off x="1430338" y="25257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17" name="Text Box 92"/>
          <p:cNvSpPr txBox="1">
            <a:spLocks noChangeArrowheads="1"/>
          </p:cNvSpPr>
          <p:nvPr/>
        </p:nvSpPr>
        <p:spPr bwMode="auto">
          <a:xfrm>
            <a:off x="1239838" y="45386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2003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076450" y="1920875"/>
            <a:ext cx="1944688" cy="5000625"/>
            <a:chOff x="1103313" y="1920875"/>
            <a:chExt cx="1944688" cy="5000626"/>
          </a:xfrm>
        </p:grpSpPr>
        <p:sp>
          <p:nvSpPr>
            <p:cNvPr id="9250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9253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56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59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263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264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19" name="Text Box 92"/>
          <p:cNvSpPr txBox="1">
            <a:spLocks noChangeArrowheads="1"/>
          </p:cNvSpPr>
          <p:nvPr/>
        </p:nvSpPr>
        <p:spPr bwMode="auto">
          <a:xfrm>
            <a:off x="1187450" y="501173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2004</a:t>
            </a: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074863" y="2330450"/>
            <a:ext cx="1924050" cy="45910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00963" y="2247900"/>
            <a:ext cx="871537" cy="4425950"/>
            <a:chOff x="7700963" y="2247900"/>
            <a:chExt cx="871537" cy="4425950"/>
          </a:xfrm>
        </p:grpSpPr>
        <p:pic>
          <p:nvPicPr>
            <p:cNvPr id="9245" name="Picture 48" descr="C:\Users\Administrator\Desktop\指针\小房子.png"/>
            <p:cNvPicPr>
              <a:picLocks noChangeAspect="1" noChangeArrowheads="1"/>
            </p:cNvPicPr>
            <p:nvPr/>
          </p:nvPicPr>
          <p:blipFill>
            <a:blip r:embed="rId2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2247900"/>
              <a:ext cx="8715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48" descr="C:\Users\Administrator\Desktop\指针\小房子.png"/>
            <p:cNvPicPr>
              <a:picLocks noChangeAspect="1" noChangeArrowheads="1"/>
            </p:cNvPicPr>
            <p:nvPr/>
          </p:nvPicPr>
          <p:blipFill>
            <a:blip r:embed="rId2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4043363"/>
              <a:ext cx="87153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48" descr="C:\Users\Administrator\Desktop\指针\小房子.png"/>
            <p:cNvPicPr>
              <a:picLocks noChangeAspect="1" noChangeArrowheads="1"/>
            </p:cNvPicPr>
            <p:nvPr/>
          </p:nvPicPr>
          <p:blipFill>
            <a:blip r:embed="rId2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3181350"/>
              <a:ext cx="8715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8" name="Picture 48" descr="C:\Users\Administrator\Desktop\指针\小房子.png"/>
            <p:cNvPicPr>
              <a:picLocks noChangeAspect="1" noChangeArrowheads="1"/>
            </p:cNvPicPr>
            <p:nvPr/>
          </p:nvPicPr>
          <p:blipFill>
            <a:blip r:embed="rId2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5811838"/>
              <a:ext cx="87153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48" descr="C:\Users\Administrator\Desktop\指针\小房子.png"/>
            <p:cNvPicPr>
              <a:picLocks noChangeAspect="1" noChangeArrowheads="1"/>
            </p:cNvPicPr>
            <p:nvPr/>
          </p:nvPicPr>
          <p:blipFill>
            <a:blip r:embed="rId2">
              <a:lum brigh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63" y="4949825"/>
              <a:ext cx="8715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6651625" y="25590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3083" name="Text Box 87"/>
          <p:cNvSpPr txBox="1">
            <a:spLocks noChangeArrowheads="1"/>
          </p:cNvSpPr>
          <p:nvPr/>
        </p:nvSpPr>
        <p:spPr bwMode="auto">
          <a:xfrm>
            <a:off x="6637338" y="34607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2001</a:t>
            </a:r>
          </a:p>
        </p:txBody>
      </p:sp>
      <p:sp>
        <p:nvSpPr>
          <p:cNvPr id="3084" name="Text Box 88"/>
          <p:cNvSpPr txBox="1">
            <a:spLocks noChangeArrowheads="1"/>
          </p:cNvSpPr>
          <p:nvPr/>
        </p:nvSpPr>
        <p:spPr bwMode="auto">
          <a:xfrm>
            <a:off x="6637338" y="43037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2002</a:t>
            </a:r>
          </a:p>
        </p:txBody>
      </p:sp>
      <p:sp>
        <p:nvSpPr>
          <p:cNvPr id="3085" name="Text Box 92"/>
          <p:cNvSpPr txBox="1">
            <a:spLocks noChangeArrowheads="1"/>
          </p:cNvSpPr>
          <p:nvPr/>
        </p:nvSpPr>
        <p:spPr bwMode="auto">
          <a:xfrm>
            <a:off x="6637338" y="51768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2003</a:t>
            </a:r>
          </a:p>
        </p:txBody>
      </p:sp>
      <p:sp>
        <p:nvSpPr>
          <p:cNvPr id="3086" name="Text Box 92"/>
          <p:cNvSpPr txBox="1">
            <a:spLocks noChangeArrowheads="1"/>
          </p:cNvSpPr>
          <p:nvPr/>
        </p:nvSpPr>
        <p:spPr bwMode="auto">
          <a:xfrm>
            <a:off x="6637338" y="603250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2004</a:t>
            </a: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7500938" y="2246313"/>
            <a:ext cx="1363662" cy="45910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88" name="下箭头 70"/>
          <p:cNvSpPr>
            <a:spLocks noChangeArrowheads="1"/>
          </p:cNvSpPr>
          <p:nvPr/>
        </p:nvSpPr>
        <p:spPr bwMode="auto">
          <a:xfrm rot="10800000">
            <a:off x="8072438" y="1643063"/>
            <a:ext cx="357187" cy="603250"/>
          </a:xfrm>
          <a:prstGeom prst="down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89" name="TextBox 71"/>
          <p:cNvSpPr txBox="1">
            <a:spLocks noChangeArrowheads="1"/>
          </p:cNvSpPr>
          <p:nvPr/>
        </p:nvSpPr>
        <p:spPr bwMode="auto">
          <a:xfrm>
            <a:off x="7893050" y="1109663"/>
            <a:ext cx="1036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街道</a:t>
            </a: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187450" y="2246313"/>
            <a:ext cx="744538" cy="4591050"/>
          </a:xfrm>
          <a:prstGeom prst="rect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37338" y="2247900"/>
            <a:ext cx="744537" cy="4591050"/>
          </a:xfrm>
          <a:prstGeom prst="rect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92" name="下箭头 74"/>
          <p:cNvSpPr>
            <a:spLocks noChangeArrowheads="1"/>
          </p:cNvSpPr>
          <p:nvPr/>
        </p:nvSpPr>
        <p:spPr bwMode="auto">
          <a:xfrm rot="10800000">
            <a:off x="6858000" y="1619250"/>
            <a:ext cx="357188" cy="603250"/>
          </a:xfrm>
          <a:prstGeom prst="down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93" name="TextBox 75"/>
          <p:cNvSpPr txBox="1">
            <a:spLocks noChangeArrowheads="1"/>
          </p:cNvSpPr>
          <p:nvPr/>
        </p:nvSpPr>
        <p:spPr bwMode="auto">
          <a:xfrm>
            <a:off x="6572250" y="1143000"/>
            <a:ext cx="1516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门牌号</a:t>
            </a: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089150" y="4103688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7500938" y="4043363"/>
            <a:ext cx="1362075" cy="90646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96" name="矩形 78"/>
          <p:cNvSpPr>
            <a:spLocks noChangeArrowheads="1"/>
          </p:cNvSpPr>
          <p:nvPr/>
        </p:nvSpPr>
        <p:spPr bwMode="auto">
          <a:xfrm>
            <a:off x="755650" y="151606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内存中每个储存单元都有一个编号</a:t>
            </a:r>
          </a:p>
        </p:txBody>
      </p:sp>
      <p:sp>
        <p:nvSpPr>
          <p:cNvPr id="49" name="下箭头 74"/>
          <p:cNvSpPr>
            <a:spLocks noChangeArrowheads="1"/>
          </p:cNvSpPr>
          <p:nvPr/>
        </p:nvSpPr>
        <p:spPr bwMode="auto">
          <a:xfrm rot="10800000">
            <a:off x="1406525" y="881063"/>
            <a:ext cx="357188" cy="603250"/>
          </a:xfrm>
          <a:prstGeom prst="down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5" autoUpdateAnimBg="0"/>
      <p:bldP spid="3111" grpId="0"/>
      <p:bldP spid="3112" grpId="0"/>
      <p:bldP spid="3113" grpId="0"/>
      <p:bldP spid="3114" grpId="0"/>
      <p:bldP spid="3116" grpId="0"/>
      <p:bldP spid="3117" grpId="0"/>
      <p:bldP spid="3119" grpId="0"/>
      <p:bldP spid="43" grpId="0" animBg="1"/>
      <p:bldP spid="3082" grpId="0"/>
      <p:bldP spid="3083" grpId="0"/>
      <p:bldP spid="3084" grpId="0"/>
      <p:bldP spid="3085" grpId="0"/>
      <p:bldP spid="3086" grpId="0"/>
      <p:bldP spid="70" grpId="0" animBg="1"/>
      <p:bldP spid="3088" grpId="0" animBg="1"/>
      <p:bldP spid="3089" grpId="0"/>
      <p:bldP spid="73" grpId="0" animBg="1"/>
      <p:bldP spid="74" grpId="0" animBg="1"/>
      <p:bldP spid="3092" grpId="0" animBg="1"/>
      <p:bldP spid="3093" grpId="0"/>
      <p:bldP spid="77" grpId="0" animBg="1"/>
      <p:bldP spid="78" grpId="0" animBg="1"/>
      <p:bldP spid="3096" grpId="0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300037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928938" y="1285875"/>
            <a:ext cx="1071562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2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7173" name="云形标注 2"/>
          <p:cNvSpPr>
            <a:spLocks noChangeArrowheads="1"/>
          </p:cNvSpPr>
          <p:nvPr/>
        </p:nvSpPr>
        <p:spPr bwMode="auto">
          <a:xfrm>
            <a:off x="-180975" y="1295400"/>
            <a:ext cx="2665413" cy="1800225"/>
          </a:xfrm>
          <a:prstGeom prst="cloudCallout">
            <a:avLst>
              <a:gd name="adj1" fmla="val 68972"/>
              <a:gd name="adj2" fmla="val 5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</a:p>
        </p:txBody>
      </p:sp>
      <p:sp>
        <p:nvSpPr>
          <p:cNvPr id="7174" name="椭圆形标注 4"/>
          <p:cNvSpPr>
            <a:spLocks noChangeArrowheads="1"/>
          </p:cNvSpPr>
          <p:nvPr/>
        </p:nvSpPr>
        <p:spPr bwMode="auto">
          <a:xfrm>
            <a:off x="-180975" y="4508500"/>
            <a:ext cx="2808288" cy="2039938"/>
          </a:xfrm>
          <a:prstGeom prst="wedgeEllipseCallout">
            <a:avLst>
              <a:gd name="adj1" fmla="val 53514"/>
              <a:gd name="adj2" fmla="val -98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表示该指针指向的内存储存的数据类型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3000375" y="2046288"/>
            <a:ext cx="1355725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000375" y="2820988"/>
            <a:ext cx="2062163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000375" y="3595688"/>
            <a:ext cx="1716088" cy="6254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28938" y="4221163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28938" y="4941888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43235" y="6957392"/>
            <a:ext cx="383134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必须要对应！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4" grpId="0" animBg="1"/>
      <p:bldP spid="7173" grpId="0" animBg="1"/>
      <p:bldP spid="717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89852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27088" y="1285875"/>
            <a:ext cx="1071562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898525" y="2046288"/>
            <a:ext cx="1355725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898525" y="2820988"/>
            <a:ext cx="2062163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98525" y="3595688"/>
            <a:ext cx="1716088" cy="6254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27088" y="4221163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27088" y="4941888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Text Box 86"/>
          <p:cNvSpPr txBox="1">
            <a:spLocks noChangeArrowheads="1"/>
          </p:cNvSpPr>
          <p:nvPr/>
        </p:nvSpPr>
        <p:spPr bwMode="auto">
          <a:xfrm>
            <a:off x="4859338" y="2533650"/>
            <a:ext cx="871537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2000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2001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2002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2003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2004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5211763" y="1527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718175" y="1165225"/>
            <a:ext cx="1944688" cy="5000625"/>
            <a:chOff x="1103313" y="1920875"/>
            <a:chExt cx="1944688" cy="5000626"/>
          </a:xfrm>
        </p:grpSpPr>
        <p:sp>
          <p:nvSpPr>
            <p:cNvPr id="19477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9480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3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6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9490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9491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" name="矩形 76"/>
          <p:cNvSpPr>
            <a:spLocks noChangeArrowheads="1"/>
          </p:cNvSpPr>
          <p:nvPr/>
        </p:nvSpPr>
        <p:spPr bwMode="auto">
          <a:xfrm>
            <a:off x="5718175" y="258921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" name="矩形 84"/>
          <p:cNvSpPr>
            <a:spLocks noChangeArrowheads="1"/>
          </p:cNvSpPr>
          <p:nvPr/>
        </p:nvSpPr>
        <p:spPr bwMode="auto">
          <a:xfrm>
            <a:off x="7793038" y="2535238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int 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8" name="矩形 76"/>
          <p:cNvSpPr>
            <a:spLocks noChangeArrowheads="1"/>
          </p:cNvSpPr>
          <p:nvPr/>
        </p:nvSpPr>
        <p:spPr bwMode="auto">
          <a:xfrm>
            <a:off x="5713413" y="2997200"/>
            <a:ext cx="1924050" cy="723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" name="矩形 84"/>
          <p:cNvSpPr>
            <a:spLocks noChangeArrowheads="1"/>
          </p:cNvSpPr>
          <p:nvPr/>
        </p:nvSpPr>
        <p:spPr bwMode="auto">
          <a:xfrm>
            <a:off x="7740650" y="3141663"/>
            <a:ext cx="1281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double f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2836863" y="1841500"/>
            <a:ext cx="2560637" cy="841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040188" y="333375"/>
            <a:ext cx="1574800" cy="1928813"/>
            <a:chOff x="6126273" y="332656"/>
            <a:chExt cx="1575921" cy="1928985"/>
          </a:xfrm>
        </p:grpSpPr>
        <p:sp>
          <p:nvSpPr>
            <p:cNvPr id="5" name="斜纹 4"/>
            <p:cNvSpPr/>
            <p:nvPr/>
          </p:nvSpPr>
          <p:spPr bwMode="auto">
            <a:xfrm>
              <a:off x="6947594" y="332656"/>
              <a:ext cx="754600" cy="1928985"/>
            </a:xfrm>
            <a:prstGeom prst="diagStripe">
              <a:avLst>
                <a:gd name="adj" fmla="val 77652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斜纹 59"/>
            <p:cNvSpPr/>
            <p:nvPr/>
          </p:nvSpPr>
          <p:spPr bwMode="auto">
            <a:xfrm flipH="1">
              <a:off x="6126273" y="1374149"/>
              <a:ext cx="835619" cy="887492"/>
            </a:xfrm>
            <a:prstGeom prst="diagStrip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6" grpId="0" animBg="1"/>
      <p:bldP spid="57" grpId="0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89852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27088" y="1285875"/>
            <a:ext cx="1071562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898525" y="2046288"/>
            <a:ext cx="1355725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898525" y="2820988"/>
            <a:ext cx="2062163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98525" y="3595688"/>
            <a:ext cx="1716088" cy="6254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27088" y="4221163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27088" y="4941888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90" name="Text Box 86"/>
          <p:cNvSpPr txBox="1">
            <a:spLocks noChangeArrowheads="1"/>
          </p:cNvSpPr>
          <p:nvPr/>
        </p:nvSpPr>
        <p:spPr bwMode="auto">
          <a:xfrm>
            <a:off x="4859338" y="2533650"/>
            <a:ext cx="871537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2000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2001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2002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2003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2004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20491" name="Text Box 91"/>
          <p:cNvSpPr txBox="1">
            <a:spLocks noChangeArrowheads="1"/>
          </p:cNvSpPr>
          <p:nvPr/>
        </p:nvSpPr>
        <p:spPr bwMode="auto">
          <a:xfrm>
            <a:off x="5211763" y="1527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0492" name="组合 38"/>
          <p:cNvGrpSpPr>
            <a:grpSpLocks/>
          </p:cNvGrpSpPr>
          <p:nvPr/>
        </p:nvGrpSpPr>
        <p:grpSpPr bwMode="auto">
          <a:xfrm>
            <a:off x="5718175" y="1165225"/>
            <a:ext cx="1944688" cy="5000625"/>
            <a:chOff x="1103313" y="1920875"/>
            <a:chExt cx="1944688" cy="5000626"/>
          </a:xfrm>
        </p:grpSpPr>
        <p:sp>
          <p:nvSpPr>
            <p:cNvPr id="20499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0502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05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08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0512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0513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493" name="矩形 76"/>
          <p:cNvSpPr>
            <a:spLocks noChangeArrowheads="1"/>
          </p:cNvSpPr>
          <p:nvPr/>
        </p:nvSpPr>
        <p:spPr bwMode="auto">
          <a:xfrm>
            <a:off x="5718175" y="258921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94" name="矩形 84"/>
          <p:cNvSpPr>
            <a:spLocks noChangeArrowheads="1"/>
          </p:cNvSpPr>
          <p:nvPr/>
        </p:nvSpPr>
        <p:spPr bwMode="auto">
          <a:xfrm>
            <a:off x="7793038" y="2535238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int 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5" name="矩形 76"/>
          <p:cNvSpPr>
            <a:spLocks noChangeArrowheads="1"/>
          </p:cNvSpPr>
          <p:nvPr/>
        </p:nvSpPr>
        <p:spPr bwMode="auto">
          <a:xfrm>
            <a:off x="5713413" y="2997200"/>
            <a:ext cx="1924050" cy="723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96" name="矩形 84"/>
          <p:cNvSpPr>
            <a:spLocks noChangeArrowheads="1"/>
          </p:cNvSpPr>
          <p:nvPr/>
        </p:nvSpPr>
        <p:spPr bwMode="auto">
          <a:xfrm>
            <a:off x="7740650" y="3141663"/>
            <a:ext cx="1281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double f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60" name="直接箭头连接符 59"/>
          <p:cNvCxnSpPr>
            <a:cxnSpLocks noChangeShapeType="1"/>
          </p:cNvCxnSpPr>
          <p:nvPr/>
        </p:nvCxnSpPr>
        <p:spPr bwMode="auto">
          <a:xfrm>
            <a:off x="2836863" y="1841500"/>
            <a:ext cx="2876550" cy="13668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乘号 2"/>
          <p:cNvSpPr/>
          <p:nvPr/>
        </p:nvSpPr>
        <p:spPr bwMode="auto">
          <a:xfrm>
            <a:off x="3924300" y="476250"/>
            <a:ext cx="1598613" cy="158432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89852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27088" y="1285875"/>
            <a:ext cx="1071562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898525" y="2046288"/>
            <a:ext cx="1355725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898525" y="2820988"/>
            <a:ext cx="2062163" cy="7747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98525" y="3595688"/>
            <a:ext cx="1716088" cy="6254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27088" y="4221163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27088" y="4941888"/>
            <a:ext cx="1427162" cy="720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15109" y="516434"/>
            <a:ext cx="383134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必须要对应！</a:t>
            </a:r>
          </a:p>
        </p:txBody>
      </p:sp>
      <p:sp>
        <p:nvSpPr>
          <p:cNvPr id="21515" name="Text Box 86"/>
          <p:cNvSpPr txBox="1">
            <a:spLocks noChangeArrowheads="1"/>
          </p:cNvSpPr>
          <p:nvPr/>
        </p:nvSpPr>
        <p:spPr bwMode="auto">
          <a:xfrm>
            <a:off x="4859338" y="2533650"/>
            <a:ext cx="871537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2000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2001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2002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2003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2004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21516" name="Text Box 91"/>
          <p:cNvSpPr txBox="1">
            <a:spLocks noChangeArrowheads="1"/>
          </p:cNvSpPr>
          <p:nvPr/>
        </p:nvSpPr>
        <p:spPr bwMode="auto">
          <a:xfrm>
            <a:off x="5211763" y="15271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1517" name="组合 38"/>
          <p:cNvGrpSpPr>
            <a:grpSpLocks/>
          </p:cNvGrpSpPr>
          <p:nvPr/>
        </p:nvGrpSpPr>
        <p:grpSpPr bwMode="auto">
          <a:xfrm>
            <a:off x="5718175" y="1165225"/>
            <a:ext cx="1944688" cy="5000625"/>
            <a:chOff x="1103313" y="1920875"/>
            <a:chExt cx="1944688" cy="5000626"/>
          </a:xfrm>
        </p:grpSpPr>
        <p:sp>
          <p:nvSpPr>
            <p:cNvPr id="21524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1527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0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3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1537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1538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518" name="矩形 76"/>
          <p:cNvSpPr>
            <a:spLocks noChangeArrowheads="1"/>
          </p:cNvSpPr>
          <p:nvPr/>
        </p:nvSpPr>
        <p:spPr bwMode="auto">
          <a:xfrm>
            <a:off x="5718175" y="258921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19" name="矩形 84"/>
          <p:cNvSpPr>
            <a:spLocks noChangeArrowheads="1"/>
          </p:cNvSpPr>
          <p:nvPr/>
        </p:nvSpPr>
        <p:spPr bwMode="auto">
          <a:xfrm>
            <a:off x="7793038" y="2535238"/>
            <a:ext cx="66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int 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20" name="矩形 76"/>
          <p:cNvSpPr>
            <a:spLocks noChangeArrowheads="1"/>
          </p:cNvSpPr>
          <p:nvPr/>
        </p:nvSpPr>
        <p:spPr bwMode="auto">
          <a:xfrm>
            <a:off x="5713413" y="2997200"/>
            <a:ext cx="1924050" cy="723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21" name="矩形 84"/>
          <p:cNvSpPr>
            <a:spLocks noChangeArrowheads="1"/>
          </p:cNvSpPr>
          <p:nvPr/>
        </p:nvSpPr>
        <p:spPr bwMode="auto">
          <a:xfrm>
            <a:off x="7740650" y="3141663"/>
            <a:ext cx="1281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double f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cxnSpLocks noChangeShapeType="1"/>
            <a:stCxn id="4" idx="3"/>
            <a:endCxn id="21519" idx="1"/>
          </p:cNvCxnSpPr>
          <p:nvPr/>
        </p:nvCxnSpPr>
        <p:spPr bwMode="auto">
          <a:xfrm>
            <a:off x="1898650" y="1673225"/>
            <a:ext cx="5894388" cy="1092200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2960688" y="3208338"/>
            <a:ext cx="4924425" cy="87312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300037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851275" y="1285875"/>
            <a:ext cx="433388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427538" y="1989138"/>
            <a:ext cx="431800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91113" y="2708275"/>
            <a:ext cx="43180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35500" y="3494088"/>
            <a:ext cx="431800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11663" y="4249738"/>
            <a:ext cx="433387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379913" y="5062538"/>
            <a:ext cx="43180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02" name="云形标注 5"/>
          <p:cNvSpPr>
            <a:spLocks noChangeArrowheads="1"/>
          </p:cNvSpPr>
          <p:nvPr/>
        </p:nvSpPr>
        <p:spPr bwMode="auto">
          <a:xfrm>
            <a:off x="0" y="1195388"/>
            <a:ext cx="2771775" cy="3313112"/>
          </a:xfrm>
          <a:prstGeom prst="cloudCallout">
            <a:avLst>
              <a:gd name="adj1" fmla="val 115657"/>
              <a:gd name="adj2" fmla="val 119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指针变量所特有的，与普通变量区别开来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82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00037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211638" y="1285875"/>
            <a:ext cx="43180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787900" y="1989138"/>
            <a:ext cx="431800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451475" y="2708275"/>
            <a:ext cx="43180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995863" y="3494088"/>
            <a:ext cx="431800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72025" y="4249738"/>
            <a:ext cx="431800" cy="84613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740275" y="5062538"/>
            <a:ext cx="43180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6" name="云形标注 5"/>
          <p:cNvSpPr>
            <a:spLocks noChangeArrowheads="1"/>
          </p:cNvSpPr>
          <p:nvPr/>
        </p:nvSpPr>
        <p:spPr bwMode="auto">
          <a:xfrm>
            <a:off x="-357188" y="1195388"/>
            <a:ext cx="3357563" cy="2019300"/>
          </a:xfrm>
          <a:prstGeom prst="cloudCallout">
            <a:avLst>
              <a:gd name="adj1" fmla="val 101190"/>
              <a:gd name="adj2" fmla="val 143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自定义的</a:t>
            </a:r>
            <a:r>
              <a:rPr lang="zh-CN" altLang="en-US" sz="3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变量名称</a:t>
            </a:r>
            <a:endParaRPr lang="zh-CN" altLang="en-US" sz="32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92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3000375" y="1285875"/>
            <a:ext cx="41227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 b="1">
                <a:latin typeface="Arial" panose="020B0604020202020204" pitchFamily="34" charset="0"/>
              </a:rPr>
              <a:t>int *a;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char *b;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double *c;</a:t>
            </a:r>
          </a:p>
          <a:p>
            <a:r>
              <a:rPr lang="en-US" altLang="zh-CN" sz="4800" b="1">
                <a:latin typeface="Arial" panose="020B0604020202020204" pitchFamily="34" charset="0"/>
              </a:rPr>
              <a:t>short *d;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long *e;</a:t>
            </a:r>
            <a:endParaRPr lang="en-US" altLang="zh-CN" sz="4800">
              <a:latin typeface="Arial" panose="020B0604020202020204" pitchFamily="34" charset="0"/>
            </a:endParaRPr>
          </a:p>
          <a:p>
            <a:r>
              <a:rPr lang="en-US" altLang="zh-CN" sz="4800" b="1">
                <a:latin typeface="Arial" panose="020B0604020202020204" pitchFamily="34" charset="0"/>
              </a:rPr>
              <a:t>float *f</a:t>
            </a:r>
            <a:endParaRPr lang="en-US" altLang="zh-CN" sz="4800">
              <a:latin typeface="Arial" panose="020B0604020202020204" pitchFamily="34" charset="0"/>
            </a:endParaRPr>
          </a:p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定义</a:t>
            </a:r>
          </a:p>
        </p:txBody>
      </p:sp>
      <p:sp>
        <p:nvSpPr>
          <p:cNvPr id="10244" name="矩形 2"/>
          <p:cNvSpPr>
            <a:spLocks noChangeArrowheads="1"/>
          </p:cNvSpPr>
          <p:nvPr/>
        </p:nvSpPr>
        <p:spPr bwMode="auto">
          <a:xfrm>
            <a:off x="0" y="5907088"/>
            <a:ext cx="842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数据类型  </a:t>
            </a:r>
            <a:r>
              <a:rPr lang="zh-CN" altLang="en-US" sz="32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3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指针变量名；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1042988" y="59404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一般形式：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651500" y="5808663"/>
            <a:ext cx="2089150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6084888" y="1285875"/>
            <a:ext cx="4175125" cy="2935288"/>
          </a:xfrm>
          <a:prstGeom prst="cloudCallout">
            <a:avLst>
              <a:gd name="adj1" fmla="val -50532"/>
              <a:gd name="adj2" fmla="val 521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此处定义的六个变量为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a,b,c,d,e,f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没有*号！！</a:t>
            </a:r>
            <a:endParaRPr lang="zh-CN" alt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807180" y="96840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指针变量赋值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71813" y="1428750"/>
            <a:ext cx="18653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int i=0;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int *p;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7250" y="314325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</a:rPr>
              <a:t>将</a:t>
            </a:r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的地址赋值给</a:t>
            </a:r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5638" y="3659188"/>
            <a:ext cx="8286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p=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29063" y="3730625"/>
            <a:ext cx="8429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solidFill>
                  <a:srgbClr val="000000"/>
                </a:solidFill>
                <a:latin typeface="Arial" panose="020B0604020202020204" pitchFamily="34" charset="0"/>
              </a:rPr>
              <a:t>&amp;i;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25618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5621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4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7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5631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5632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5633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25634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25635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5636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5637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5638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40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</p:grp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7377113" y="2835275"/>
            <a:ext cx="48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5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4346" name="矩形 84"/>
          <p:cNvSpPr>
            <a:spLocks noChangeArrowheads="1"/>
          </p:cNvSpPr>
          <p:nvPr/>
        </p:nvSpPr>
        <p:spPr bwMode="auto">
          <a:xfrm>
            <a:off x="8445500" y="300037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024313" y="3705225"/>
            <a:ext cx="619125" cy="84772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718175" y="2816225"/>
            <a:ext cx="620713" cy="3968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" name="Text Box 86"/>
          <p:cNvSpPr txBox="1">
            <a:spLocks noChangeArrowheads="1"/>
          </p:cNvSpPr>
          <p:nvPr/>
        </p:nvSpPr>
        <p:spPr bwMode="auto">
          <a:xfrm>
            <a:off x="7215188" y="32146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6100763" y="2936875"/>
            <a:ext cx="919162" cy="550863"/>
            <a:chOff x="2343249" y="3683149"/>
            <a:chExt cx="1640127" cy="1987391"/>
          </a:xfrm>
        </p:grpSpPr>
        <p:cxnSp>
          <p:nvCxnSpPr>
            <p:cNvPr id="25615" name="直接连接符 38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6" name="直接连接符 39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7" name="直接箭头连接符 40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344" grpId="0"/>
      <p:bldP spid="14345" grpId="0"/>
      <p:bldP spid="14346" grpId="0"/>
      <p:bldP spid="35" grpId="0" animBg="1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661086" y="-110221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指针变量的操作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3071813" y="1195388"/>
            <a:ext cx="18653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int i=0;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p=&amp;i;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79463" y="3460750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>
                <a:latin typeface="Arial" panose="020B0604020202020204" pitchFamily="34" charset="0"/>
              </a:rPr>
              <a:t>p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1" name="右箭头 6"/>
          <p:cNvSpPr>
            <a:spLocks noChangeArrowheads="1"/>
          </p:cNvSpPr>
          <p:nvPr/>
        </p:nvSpPr>
        <p:spPr bwMode="auto">
          <a:xfrm>
            <a:off x="1535113" y="3860800"/>
            <a:ext cx="1092200" cy="306388"/>
          </a:xfrm>
          <a:prstGeom prst="rightArrow">
            <a:avLst>
              <a:gd name="adj1" fmla="val 50000"/>
              <a:gd name="adj2" fmla="val 497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627313" y="3729038"/>
            <a:ext cx="2663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表示的是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中储存的地址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539750" y="5045075"/>
            <a:ext cx="76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800">
                <a:latin typeface="Arial" panose="020B0604020202020204" pitchFamily="34" charset="0"/>
              </a:rPr>
              <a:t>*</a:t>
            </a:r>
            <a:r>
              <a:rPr lang="en-US" altLang="zh-CN" sz="4800">
                <a:latin typeface="Arial" panose="020B0604020202020204" pitchFamily="34" charset="0"/>
              </a:rPr>
              <a:t>p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4" name="右箭头 9"/>
          <p:cNvSpPr>
            <a:spLocks noChangeArrowheads="1"/>
          </p:cNvSpPr>
          <p:nvPr/>
        </p:nvSpPr>
        <p:spPr bwMode="auto">
          <a:xfrm>
            <a:off x="1535113" y="5300663"/>
            <a:ext cx="1020762" cy="285750"/>
          </a:xfrm>
          <a:prstGeom prst="rightArrow">
            <a:avLst>
              <a:gd name="adj1" fmla="val 50000"/>
              <a:gd name="adj2" fmla="val 498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700338" y="5168900"/>
            <a:ext cx="2663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表示的是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中的地址所指向的量的值</a:t>
            </a:r>
          </a:p>
        </p:txBody>
      </p:sp>
      <p:grpSp>
        <p:nvGrpSpPr>
          <p:cNvPr id="26634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2664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4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5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5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665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6660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6661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26662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26663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666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6665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66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8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68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26669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26635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36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6637" name="矩形 84"/>
          <p:cNvSpPr>
            <a:spLocks noChangeArrowheads="1"/>
          </p:cNvSpPr>
          <p:nvPr/>
        </p:nvSpPr>
        <p:spPr bwMode="auto">
          <a:xfrm>
            <a:off x="8445500" y="300037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31838" y="3729038"/>
            <a:ext cx="671512" cy="6111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164388" y="2835275"/>
            <a:ext cx="793750" cy="379413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539750" y="5157788"/>
            <a:ext cx="779463" cy="741362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7199313" y="3209925"/>
            <a:ext cx="758825" cy="3556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6642" name="组合 41"/>
          <p:cNvGrpSpPr>
            <a:grpSpLocks/>
          </p:cNvGrpSpPr>
          <p:nvPr/>
        </p:nvGrpSpPr>
        <p:grpSpPr bwMode="auto">
          <a:xfrm>
            <a:off x="6100763" y="2936875"/>
            <a:ext cx="919162" cy="550863"/>
            <a:chOff x="2343249" y="3683149"/>
            <a:chExt cx="1640127" cy="1987391"/>
          </a:xfrm>
        </p:grpSpPr>
        <p:cxnSp>
          <p:nvCxnSpPr>
            <p:cNvPr id="26643" name="直接连接符 42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4" name="直接连接符 47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5" name="直接箭头连接符 48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 animBg="1"/>
      <p:bldP spid="15" grpId="0"/>
      <p:bldP spid="45" grpId="0" animBg="1"/>
      <p:bldP spid="46" grpId="0" animBg="1"/>
      <p:bldP spid="47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1600200" y="21432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指针变量的操作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071813" y="1195388"/>
            <a:ext cx="18653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int i=0;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p=&amp;i;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3319463"/>
            <a:ext cx="41052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printf(“%d\n”,p);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4714875"/>
            <a:ext cx="4325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printf(“%d\n”,*p);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0950" y="5500688"/>
            <a:ext cx="2008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>
                <a:latin typeface="Arial" panose="020B0604020202020204" pitchFamily="34" charset="0"/>
              </a:rPr>
              <a:t>输出：</a:t>
            </a:r>
            <a:r>
              <a:rPr lang="en-US" altLang="zh-CN" sz="4000">
                <a:latin typeface="Arial" panose="020B0604020202020204" pitchFamily="34" charset="0"/>
              </a:rPr>
              <a:t>0</a:t>
            </a:r>
            <a:endParaRPr lang="zh-CN" altLang="en-US" sz="40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79513" y="4071938"/>
            <a:ext cx="2865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>
                <a:latin typeface="Arial" panose="020B0604020202020204" pitchFamily="34" charset="0"/>
              </a:rPr>
              <a:t>输出：</a:t>
            </a:r>
            <a:r>
              <a:rPr lang="en-US" altLang="zh-CN" sz="4000">
                <a:latin typeface="Arial" panose="020B0604020202020204" pitchFamily="34" charset="0"/>
              </a:rPr>
              <a:t>2000</a:t>
            </a:r>
            <a:endParaRPr lang="zh-CN" altLang="en-US" sz="4000">
              <a:latin typeface="Arial" panose="020B0604020202020204" pitchFamily="34" charset="0"/>
            </a:endParaRPr>
          </a:p>
        </p:txBody>
      </p:sp>
      <p:grpSp>
        <p:nvGrpSpPr>
          <p:cNvPr id="27656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2766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766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7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7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767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7678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7679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27680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27681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768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7683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684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6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27687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27657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8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7659" name="矩形 84"/>
          <p:cNvSpPr>
            <a:spLocks noChangeArrowheads="1"/>
          </p:cNvSpPr>
          <p:nvPr/>
        </p:nvSpPr>
        <p:spPr bwMode="auto">
          <a:xfrm>
            <a:off x="8445500" y="300037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7164388" y="2835275"/>
            <a:ext cx="793750" cy="379413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199313" y="3209925"/>
            <a:ext cx="758825" cy="3556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3333750" y="3470275"/>
            <a:ext cx="671513" cy="611188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3419475" y="4724400"/>
            <a:ext cx="781050" cy="74295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375" y="234950"/>
            <a:ext cx="8531225" cy="1085850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0243" name="Text Box 86"/>
          <p:cNvSpPr txBox="1">
            <a:spLocks noChangeArrowheads="1"/>
          </p:cNvSpPr>
          <p:nvPr/>
        </p:nvSpPr>
        <p:spPr bwMode="auto">
          <a:xfrm>
            <a:off x="1239838" y="33448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10244" name="Text Box 87"/>
          <p:cNvSpPr txBox="1">
            <a:spLocks noChangeArrowheads="1"/>
          </p:cNvSpPr>
          <p:nvPr/>
        </p:nvSpPr>
        <p:spPr bwMode="auto">
          <a:xfrm>
            <a:off x="1239838" y="3749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2001</a:t>
            </a:r>
          </a:p>
        </p:txBody>
      </p:sp>
      <p:sp>
        <p:nvSpPr>
          <p:cNvPr id="10245" name="Text Box 88"/>
          <p:cNvSpPr txBox="1">
            <a:spLocks noChangeArrowheads="1"/>
          </p:cNvSpPr>
          <p:nvPr/>
        </p:nvSpPr>
        <p:spPr bwMode="auto">
          <a:xfrm>
            <a:off x="1239838" y="40767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2002</a:t>
            </a:r>
          </a:p>
        </p:txBody>
      </p:sp>
      <p:sp>
        <p:nvSpPr>
          <p:cNvPr id="10246" name="Text Box 89"/>
          <p:cNvSpPr txBox="1">
            <a:spLocks noChangeArrowheads="1"/>
          </p:cNvSpPr>
          <p:nvPr/>
        </p:nvSpPr>
        <p:spPr bwMode="auto">
          <a:xfrm>
            <a:off x="1239838" y="5408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10247" name="Text Box 91"/>
          <p:cNvSpPr txBox="1">
            <a:spLocks noChangeArrowheads="1"/>
          </p:cNvSpPr>
          <p:nvPr/>
        </p:nvSpPr>
        <p:spPr bwMode="auto">
          <a:xfrm>
            <a:off x="1430338" y="2349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8" name="Text Box 92"/>
          <p:cNvSpPr txBox="1">
            <a:spLocks noChangeArrowheads="1"/>
          </p:cNvSpPr>
          <p:nvPr/>
        </p:nvSpPr>
        <p:spPr bwMode="auto">
          <a:xfrm>
            <a:off x="1239838" y="45386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2003</a:t>
            </a:r>
          </a:p>
        </p:txBody>
      </p:sp>
      <p:grpSp>
        <p:nvGrpSpPr>
          <p:cNvPr id="10249" name="组合 6"/>
          <p:cNvGrpSpPr>
            <a:grpSpLocks/>
          </p:cNvGrpSpPr>
          <p:nvPr/>
        </p:nvGrpSpPr>
        <p:grpSpPr bwMode="auto">
          <a:xfrm>
            <a:off x="2076450" y="1920875"/>
            <a:ext cx="1944688" cy="5000625"/>
            <a:chOff x="1103313" y="1920875"/>
            <a:chExt cx="1944688" cy="5000626"/>
          </a:xfrm>
        </p:grpSpPr>
        <p:sp>
          <p:nvSpPr>
            <p:cNvPr id="10272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0275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8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1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0285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0286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0" name="Text Box 92"/>
          <p:cNvSpPr txBox="1">
            <a:spLocks noChangeArrowheads="1"/>
          </p:cNvSpPr>
          <p:nvPr/>
        </p:nvSpPr>
        <p:spPr bwMode="auto">
          <a:xfrm>
            <a:off x="1187450" y="501173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2004</a:t>
            </a:r>
          </a:p>
        </p:txBody>
      </p:sp>
      <p:sp>
        <p:nvSpPr>
          <p:cNvPr id="50" name="TextBox 79"/>
          <p:cNvSpPr txBox="1">
            <a:spLocks noChangeArrowheads="1"/>
          </p:cNvSpPr>
          <p:nvPr/>
        </p:nvSpPr>
        <p:spPr bwMode="auto">
          <a:xfrm>
            <a:off x="5695950" y="3509963"/>
            <a:ext cx="175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double f;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1" name="TextBox 89"/>
          <p:cNvSpPr txBox="1">
            <a:spLocks noChangeArrowheads="1"/>
          </p:cNvSpPr>
          <p:nvPr/>
        </p:nvSpPr>
        <p:spPr bwMode="auto">
          <a:xfrm>
            <a:off x="5697538" y="2719388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int i;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2" name="TextBox 90"/>
          <p:cNvSpPr txBox="1">
            <a:spLocks noChangeArrowheads="1"/>
          </p:cNvSpPr>
          <p:nvPr/>
        </p:nvSpPr>
        <p:spPr bwMode="auto">
          <a:xfrm>
            <a:off x="5443538" y="2203450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程序中</a:t>
            </a:r>
          </a:p>
        </p:txBody>
      </p:sp>
      <p:sp>
        <p:nvSpPr>
          <p:cNvPr id="53" name="矩形 76"/>
          <p:cNvSpPr>
            <a:spLocks noChangeArrowheads="1"/>
          </p:cNvSpPr>
          <p:nvPr/>
        </p:nvSpPr>
        <p:spPr bwMode="auto">
          <a:xfrm>
            <a:off x="2076450" y="334486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" name="矩形 76"/>
          <p:cNvSpPr>
            <a:spLocks noChangeArrowheads="1"/>
          </p:cNvSpPr>
          <p:nvPr/>
        </p:nvSpPr>
        <p:spPr bwMode="auto">
          <a:xfrm>
            <a:off x="1181100" y="3362325"/>
            <a:ext cx="727075" cy="404813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4643438" y="3254375"/>
            <a:ext cx="1735137" cy="268288"/>
            <a:chOff x="4579788" y="3362315"/>
            <a:chExt cx="1144341" cy="296872"/>
          </a:xfrm>
        </p:grpSpPr>
        <p:cxnSp>
          <p:nvCxnSpPr>
            <p:cNvPr id="10270" name="直接连接符 55"/>
            <p:cNvCxnSpPr>
              <a:cxnSpLocks noChangeShapeType="1"/>
            </p:cNvCxnSpPr>
            <p:nvPr/>
          </p:nvCxnSpPr>
          <p:spPr bwMode="auto">
            <a:xfrm flipH="1">
              <a:off x="5724128" y="3362315"/>
              <a:ext cx="1" cy="288945"/>
            </a:xfrm>
            <a:prstGeom prst="line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1" name="直接箭头连接符 56"/>
            <p:cNvCxnSpPr>
              <a:cxnSpLocks noChangeShapeType="1"/>
            </p:cNvCxnSpPr>
            <p:nvPr/>
          </p:nvCxnSpPr>
          <p:spPr bwMode="auto">
            <a:xfrm flipH="1">
              <a:off x="4579788" y="3659187"/>
              <a:ext cx="1144340" cy="0"/>
            </a:xfrm>
            <a:prstGeom prst="straightConnector1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矩形 84"/>
          <p:cNvSpPr>
            <a:spLocks noChangeArrowheads="1"/>
          </p:cNvSpPr>
          <p:nvPr/>
        </p:nvSpPr>
        <p:spPr bwMode="auto">
          <a:xfrm>
            <a:off x="4151313" y="3254375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60" name="矩形 76"/>
          <p:cNvSpPr>
            <a:spLocks noChangeArrowheads="1"/>
          </p:cNvSpPr>
          <p:nvPr/>
        </p:nvSpPr>
        <p:spPr bwMode="auto">
          <a:xfrm>
            <a:off x="2071688" y="3802063"/>
            <a:ext cx="1924050" cy="723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" name="矩形 76"/>
          <p:cNvSpPr>
            <a:spLocks noChangeArrowheads="1"/>
          </p:cNvSpPr>
          <p:nvPr/>
        </p:nvSpPr>
        <p:spPr bwMode="auto">
          <a:xfrm>
            <a:off x="1181100" y="3789363"/>
            <a:ext cx="727075" cy="3397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4643438" y="4017963"/>
            <a:ext cx="1735137" cy="282575"/>
            <a:chOff x="4579788" y="3362315"/>
            <a:chExt cx="1144341" cy="296872"/>
          </a:xfrm>
        </p:grpSpPr>
        <p:cxnSp>
          <p:nvCxnSpPr>
            <p:cNvPr id="10268" name="直接连接符 62"/>
            <p:cNvCxnSpPr>
              <a:cxnSpLocks noChangeShapeType="1"/>
            </p:cNvCxnSpPr>
            <p:nvPr/>
          </p:nvCxnSpPr>
          <p:spPr bwMode="auto">
            <a:xfrm flipH="1">
              <a:off x="5724128" y="3362315"/>
              <a:ext cx="1" cy="28894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9" name="直接箭头连接符 63"/>
            <p:cNvCxnSpPr>
              <a:cxnSpLocks noChangeShapeType="1"/>
            </p:cNvCxnSpPr>
            <p:nvPr/>
          </p:nvCxnSpPr>
          <p:spPr bwMode="auto">
            <a:xfrm flipH="1">
              <a:off x="4579788" y="3659187"/>
              <a:ext cx="1144340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矩形 84"/>
          <p:cNvSpPr>
            <a:spLocks noChangeArrowheads="1"/>
          </p:cNvSpPr>
          <p:nvPr/>
        </p:nvSpPr>
        <p:spPr bwMode="auto">
          <a:xfrm>
            <a:off x="4129088" y="3859213"/>
            <a:ext cx="298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f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89450" y="4367213"/>
            <a:ext cx="42878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编译或函数调用时为其分配内存单元</a:t>
            </a: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flipH="1" flipV="1">
            <a:off x="906463" y="3011488"/>
            <a:ext cx="280987" cy="392112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950" y="2636838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cxnSp>
        <p:nvCxnSpPr>
          <p:cNvPr id="72" name="直接箭头连接符 71"/>
          <p:cNvCxnSpPr>
            <a:cxnSpLocks noChangeShapeType="1"/>
          </p:cNvCxnSpPr>
          <p:nvPr/>
        </p:nvCxnSpPr>
        <p:spPr bwMode="auto">
          <a:xfrm flipH="1">
            <a:off x="836613" y="4051300"/>
            <a:ext cx="280987" cy="309563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500" y="4279900"/>
            <a:ext cx="119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f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427538" y="5084763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变量地址：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系统分配给变量的内存单元的</a:t>
            </a:r>
            <a:r>
              <a:rPr lang="zh-CN" altLang="en-US" sz="2000" b="1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起始地址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 animBg="1"/>
      <p:bldP spid="54" grpId="0" animBg="1"/>
      <p:bldP spid="58" grpId="0"/>
      <p:bldP spid="60" grpId="0" animBg="1"/>
      <p:bldP spid="61" grpId="0" animBg="1"/>
      <p:bldP spid="65" grpId="0"/>
      <p:bldP spid="13" grpId="0"/>
      <p:bldP spid="16" grpId="0"/>
      <p:bldP spid="7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指针变量的操作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3071813" y="1195388"/>
            <a:ext cx="18653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int i=0;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p=&amp;i;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71813" y="3286125"/>
            <a:ext cx="15192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*p=3;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3319463"/>
            <a:ext cx="642937" cy="736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8678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2868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868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8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9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869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8697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8698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28699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28700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870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8702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703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5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28706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28679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80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8681" name="矩形 84"/>
          <p:cNvSpPr>
            <a:spLocks noChangeArrowheads="1"/>
          </p:cNvSpPr>
          <p:nvPr/>
        </p:nvSpPr>
        <p:spPr bwMode="auto">
          <a:xfrm>
            <a:off x="8445500" y="300037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199313" y="2857500"/>
            <a:ext cx="758825" cy="3556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指针变量的操作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71813" y="1195388"/>
            <a:ext cx="18653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int i=0;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4400">
                <a:latin typeface="Arial" panose="020B0604020202020204" pitchFamily="34" charset="0"/>
              </a:rPr>
              <a:t>p=&amp;i;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25" y="5230813"/>
            <a:ext cx="39179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printf(“%d\n”,i);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300" y="4013200"/>
            <a:ext cx="43243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printf(“%d\n”,*p);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4425" y="4714875"/>
            <a:ext cx="2008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>
                <a:latin typeface="Arial" panose="020B0604020202020204" pitchFamily="34" charset="0"/>
              </a:rPr>
              <a:t>输出：</a:t>
            </a:r>
            <a:r>
              <a:rPr lang="en-US" altLang="zh-CN" sz="4000">
                <a:latin typeface="Arial" panose="020B0604020202020204" pitchFamily="34" charset="0"/>
              </a:rPr>
              <a:t>3</a:t>
            </a:r>
            <a:endParaRPr lang="zh-CN" altLang="en-US" sz="40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12863" y="6000750"/>
            <a:ext cx="2009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>
                <a:latin typeface="Arial" panose="020B0604020202020204" pitchFamily="34" charset="0"/>
              </a:rPr>
              <a:t>输出：</a:t>
            </a:r>
            <a:r>
              <a:rPr lang="en-US" altLang="zh-CN" sz="4000">
                <a:latin typeface="Arial" panose="020B0604020202020204" pitchFamily="34" charset="0"/>
              </a:rPr>
              <a:t>3</a:t>
            </a:r>
            <a:endParaRPr lang="zh-CN" altLang="en-US" sz="4000">
              <a:latin typeface="Arial" panose="020B0604020202020204" pitchFamily="34" charset="0"/>
            </a:endParaRPr>
          </a:p>
        </p:txBody>
      </p:sp>
      <p:sp>
        <p:nvSpPr>
          <p:cNvPr id="29704" name="TextBox 7"/>
          <p:cNvSpPr txBox="1">
            <a:spLocks noChangeArrowheads="1"/>
          </p:cNvSpPr>
          <p:nvPr/>
        </p:nvSpPr>
        <p:spPr bwMode="auto">
          <a:xfrm>
            <a:off x="3071813" y="3286125"/>
            <a:ext cx="15192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400">
                <a:latin typeface="Arial" panose="020B0604020202020204" pitchFamily="34" charset="0"/>
              </a:rPr>
              <a:t>*p=3;</a:t>
            </a:r>
            <a:endParaRPr lang="zh-CN" altLang="en-US" sz="4400">
              <a:latin typeface="Arial" panose="020B0604020202020204" pitchFamily="34" charset="0"/>
            </a:endParaRPr>
          </a:p>
        </p:txBody>
      </p:sp>
      <p:sp>
        <p:nvSpPr>
          <p:cNvPr id="29705" name="矩形 8"/>
          <p:cNvSpPr>
            <a:spLocks noChangeArrowheads="1"/>
          </p:cNvSpPr>
          <p:nvPr/>
        </p:nvSpPr>
        <p:spPr bwMode="auto">
          <a:xfrm>
            <a:off x="3071813" y="3319463"/>
            <a:ext cx="642937" cy="736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云形标注 9"/>
          <p:cNvSpPr>
            <a:spLocks noChangeArrowheads="1"/>
          </p:cNvSpPr>
          <p:nvPr/>
        </p:nvSpPr>
        <p:spPr bwMode="auto">
          <a:xfrm>
            <a:off x="109538" y="1173163"/>
            <a:ext cx="2786062" cy="1928812"/>
          </a:xfrm>
          <a:prstGeom prst="cloudCallout">
            <a:avLst>
              <a:gd name="adj1" fmla="val 60259"/>
              <a:gd name="adj2" fmla="val 7968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修改的是地址所指向的变量</a:t>
            </a:r>
          </a:p>
        </p:txBody>
      </p:sp>
      <p:grpSp>
        <p:nvGrpSpPr>
          <p:cNvPr id="29707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29712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9715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18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21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9725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29726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9727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29728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29729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9730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9731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9732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34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29735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29708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9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9710" name="矩形 84"/>
          <p:cNvSpPr>
            <a:spLocks noChangeArrowheads="1"/>
          </p:cNvSpPr>
          <p:nvPr/>
        </p:nvSpPr>
        <p:spPr bwMode="auto">
          <a:xfrm>
            <a:off x="8445500" y="3000375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199313" y="2857500"/>
            <a:ext cx="758825" cy="3556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&amp;</a:t>
            </a:r>
            <a:r>
              <a:rPr lang="zh-CN" altLang="en-US" smtClean="0"/>
              <a:t>与</a:t>
            </a:r>
            <a:r>
              <a:rPr lang="en-US" altLang="zh-CN" smtClean="0"/>
              <a:t>*</a:t>
            </a:r>
            <a:r>
              <a:rPr lang="zh-CN" altLang="en-US" smtClean="0"/>
              <a:t>运算符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27088" y="1355725"/>
            <a:ext cx="504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5400">
                <a:latin typeface="Arial" panose="020B0604020202020204" pitchFamily="34" charset="0"/>
              </a:rPr>
              <a:t>&amp;</a:t>
            </a:r>
            <a:endParaRPr lang="zh-CN" altLang="en-US" sz="54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720975"/>
            <a:ext cx="64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5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5400000">
            <a:off x="739775" y="2078038"/>
            <a:ext cx="7191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8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</a:t>
            </a:r>
            <a:endParaRPr lang="zh-CN" altLang="en-US" sz="4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07950" y="2093913"/>
            <a:ext cx="1331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互为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逆运算</a:t>
            </a:r>
          </a:p>
        </p:txBody>
      </p:sp>
      <p:grpSp>
        <p:nvGrpSpPr>
          <p:cNvPr id="30727" name="Group 71"/>
          <p:cNvGrpSpPr>
            <a:grpSpLocks/>
          </p:cNvGrpSpPr>
          <p:nvPr/>
        </p:nvGrpSpPr>
        <p:grpSpPr bwMode="auto">
          <a:xfrm>
            <a:off x="5643563" y="1357313"/>
            <a:ext cx="2833687" cy="5000625"/>
            <a:chOff x="303" y="864"/>
            <a:chExt cx="1785" cy="3150"/>
          </a:xfrm>
        </p:grpSpPr>
        <p:sp>
          <p:nvSpPr>
            <p:cNvPr id="3075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075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076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0768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0769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0770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0771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077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0773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74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59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76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0777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30728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9" name="矩形 84"/>
          <p:cNvSpPr>
            <a:spLocks noChangeArrowheads="1"/>
          </p:cNvSpPr>
          <p:nvPr/>
        </p:nvSpPr>
        <p:spPr bwMode="auto">
          <a:xfrm>
            <a:off x="8520113" y="2705100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0730" name="矩形 84"/>
          <p:cNvSpPr>
            <a:spLocks noChangeArrowheads="1"/>
          </p:cNvSpPr>
          <p:nvPr/>
        </p:nvSpPr>
        <p:spPr bwMode="auto">
          <a:xfrm>
            <a:off x="8445500" y="30607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6100763" y="2936875"/>
            <a:ext cx="919162" cy="550863"/>
            <a:chOff x="2343249" y="3683149"/>
            <a:chExt cx="1640127" cy="1987391"/>
          </a:xfrm>
        </p:grpSpPr>
        <p:cxnSp>
          <p:nvCxnSpPr>
            <p:cNvPr id="30751" name="直接连接符 66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2" name="直接连接符 67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3" name="直接箭头连接符 68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182688" y="3860800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latin typeface="Arial" panose="020B0604020202020204" pitchFamily="34" charset="0"/>
              </a:rPr>
              <a:t>p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2330450" y="3935413"/>
            <a:ext cx="595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&amp;i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1651000" y="3990975"/>
            <a:ext cx="72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==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116013" y="4672013"/>
            <a:ext cx="638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latin typeface="Arial" panose="020B0604020202020204" pitchFamily="34" charset="0"/>
              </a:rPr>
              <a:t>*p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403475" y="4713288"/>
            <a:ext cx="287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679575" y="4727575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==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右箭头 79"/>
          <p:cNvSpPr>
            <a:spLocks noChangeArrowheads="1"/>
          </p:cNvSpPr>
          <p:nvPr/>
        </p:nvSpPr>
        <p:spPr bwMode="auto">
          <a:xfrm>
            <a:off x="1662113" y="1700213"/>
            <a:ext cx="606425" cy="288925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84438" y="1557338"/>
            <a:ext cx="1471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取地址！</a:t>
            </a:r>
          </a:p>
        </p:txBody>
      </p:sp>
      <p:sp>
        <p:nvSpPr>
          <p:cNvPr id="82" name="右箭头 81"/>
          <p:cNvSpPr>
            <a:spLocks noChangeArrowheads="1"/>
          </p:cNvSpPr>
          <p:nvPr/>
        </p:nvSpPr>
        <p:spPr bwMode="auto">
          <a:xfrm>
            <a:off x="1662113" y="2936875"/>
            <a:ext cx="606425" cy="288925"/>
          </a:xfrm>
          <a:prstGeom prst="righ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395538" y="2643188"/>
            <a:ext cx="181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取地址所指向的值！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191000" y="1463675"/>
            <a:ext cx="7921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latin typeface="Arial" panose="020B0604020202020204" pitchFamily="34" charset="0"/>
              </a:rPr>
              <a:t>&amp;i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191000" y="2720975"/>
            <a:ext cx="792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latin typeface="Arial" panose="020B0604020202020204" pitchFamily="34" charset="0"/>
              </a:rPr>
              <a:t>*p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211638" y="1501775"/>
            <a:ext cx="522287" cy="5207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780088" y="2789238"/>
            <a:ext cx="523875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4191000" y="2787650"/>
            <a:ext cx="522288" cy="520700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7278688" y="2879725"/>
            <a:ext cx="522287" cy="277813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265363" y="5648325"/>
            <a:ext cx="379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978025" y="5653088"/>
            <a:ext cx="37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&amp;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08150" y="5619750"/>
            <a:ext cx="113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*(   )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0" grpId="0"/>
      <p:bldP spid="73" grpId="0"/>
      <p:bldP spid="76" grpId="0"/>
      <p:bldP spid="77" grpId="0"/>
      <p:bldP spid="78" grpId="0"/>
      <p:bldP spid="79" grpId="0"/>
      <p:bldP spid="80" grpId="0" animBg="1"/>
      <p:bldP spid="81" grpId="0"/>
      <p:bldP spid="82" grpId="0" animBg="1"/>
      <p:bldP spid="83" grpId="0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91" grpId="0"/>
      <p:bldP spid="92" grpId="0"/>
      <p:bldP spid="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643563" y="1373188"/>
            <a:ext cx="2833687" cy="5000625"/>
            <a:chOff x="303" y="864"/>
            <a:chExt cx="1785" cy="3150"/>
          </a:xfrm>
        </p:grpSpPr>
        <p:sp>
          <p:nvSpPr>
            <p:cNvPr id="31767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1770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6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1780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1781" name="Text Box 86"/>
            <p:cNvSpPr txBox="1">
              <a:spLocks noChangeArrowheads="1"/>
            </p:cNvSpPr>
            <p:nvPr/>
          </p:nvSpPr>
          <p:spPr bwMode="auto">
            <a:xfrm>
              <a:off x="336" y="17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1782" name="Text Box 87"/>
            <p:cNvSpPr txBox="1">
              <a:spLocks noChangeArrowheads="1"/>
            </p:cNvSpPr>
            <p:nvPr/>
          </p:nvSpPr>
          <p:spPr bwMode="auto">
            <a:xfrm>
              <a:off x="336" y="20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1783" name="Text Box 88"/>
            <p:cNvSpPr txBox="1">
              <a:spLocks noChangeArrowheads="1"/>
            </p:cNvSpPr>
            <p:nvPr/>
          </p:nvSpPr>
          <p:spPr bwMode="auto">
            <a:xfrm>
              <a:off x="336" y="22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1784" name="Text Box 89"/>
            <p:cNvSpPr txBox="1">
              <a:spLocks noChangeArrowheads="1"/>
            </p:cNvSpPr>
            <p:nvPr/>
          </p:nvSpPr>
          <p:spPr bwMode="auto">
            <a:xfrm>
              <a:off x="336" y="309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1785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1786" name="Text Box 91"/>
            <p:cNvSpPr txBox="1">
              <a:spLocks noChangeArrowheads="1"/>
            </p:cNvSpPr>
            <p:nvPr/>
          </p:nvSpPr>
          <p:spPr bwMode="auto">
            <a:xfrm>
              <a:off x="456" y="12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1787" name="Text Box 92"/>
            <p:cNvSpPr txBox="1">
              <a:spLocks noChangeArrowheads="1"/>
            </p:cNvSpPr>
            <p:nvPr/>
          </p:nvSpPr>
          <p:spPr bwMode="auto">
            <a:xfrm>
              <a:off x="336" y="25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9" name="Text Box 92"/>
            <p:cNvSpPr txBox="1">
              <a:spLocks noChangeArrowheads="1"/>
            </p:cNvSpPr>
            <p:nvPr/>
          </p:nvSpPr>
          <p:spPr bwMode="auto">
            <a:xfrm>
              <a:off x="303" y="284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1790" name="Text Box 86"/>
            <p:cNvSpPr txBox="1">
              <a:spLocks noChangeArrowheads="1"/>
            </p:cNvSpPr>
            <p:nvPr/>
          </p:nvSpPr>
          <p:spPr bwMode="auto">
            <a:xfrm>
              <a:off x="1293" y="203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</p:grpSp>
      <p:sp>
        <p:nvSpPr>
          <p:cNvPr id="27" name="TextBox 66"/>
          <p:cNvSpPr txBox="1">
            <a:spLocks noChangeArrowheads="1"/>
          </p:cNvSpPr>
          <p:nvPr/>
        </p:nvSpPr>
        <p:spPr bwMode="auto">
          <a:xfrm>
            <a:off x="7400925" y="2859088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矩形 84"/>
          <p:cNvSpPr>
            <a:spLocks noChangeArrowheads="1"/>
          </p:cNvSpPr>
          <p:nvPr/>
        </p:nvSpPr>
        <p:spPr bwMode="auto">
          <a:xfrm>
            <a:off x="8520113" y="2720975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9" name="矩形 84"/>
          <p:cNvSpPr>
            <a:spLocks noChangeArrowheads="1"/>
          </p:cNvSpPr>
          <p:nvPr/>
        </p:nvSpPr>
        <p:spPr bwMode="auto">
          <a:xfrm>
            <a:off x="8445500" y="301625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p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64388" y="2851150"/>
            <a:ext cx="793750" cy="379413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199313" y="3225800"/>
            <a:ext cx="758825" cy="3556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5645150" y="3209925"/>
            <a:ext cx="793750" cy="379413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1753" name="标题 1"/>
          <p:cNvSpPr txBox="1">
            <a:spLocks/>
          </p:cNvSpPr>
          <p:nvPr/>
        </p:nvSpPr>
        <p:spPr bwMode="auto">
          <a:xfrm>
            <a:off x="457200" y="2603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4400" indent="-914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 b="1">
                <a:ea typeface="微软雅黑" panose="020B0503020204020204" pitchFamily="34" charset="-122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60" name="矩形 84"/>
          <p:cNvSpPr>
            <a:spLocks noChangeArrowheads="1"/>
          </p:cNvSpPr>
          <p:nvPr/>
        </p:nvSpPr>
        <p:spPr bwMode="auto">
          <a:xfrm>
            <a:off x="863600" y="3141663"/>
            <a:ext cx="612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000">
                <a:latin typeface="Arial" panose="020B0604020202020204" pitchFamily="34" charset="0"/>
              </a:rPr>
              <a:t>p</a:t>
            </a:r>
            <a:endParaRPr lang="zh-CN" altLang="en-US" sz="6000">
              <a:latin typeface="Arial" panose="020B0604020202020204" pitchFamily="34" charset="0"/>
            </a:endParaRPr>
          </a:p>
        </p:txBody>
      </p:sp>
      <p:sp>
        <p:nvSpPr>
          <p:cNvPr id="61" name="矩形 84"/>
          <p:cNvSpPr>
            <a:spLocks noChangeArrowheads="1"/>
          </p:cNvSpPr>
          <p:nvPr/>
        </p:nvSpPr>
        <p:spPr bwMode="auto">
          <a:xfrm>
            <a:off x="684213" y="4292600"/>
            <a:ext cx="912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6000">
                <a:latin typeface="Arial" panose="020B0604020202020204" pitchFamily="34" charset="0"/>
              </a:rPr>
              <a:t>*</a:t>
            </a:r>
            <a:r>
              <a:rPr lang="en-US" altLang="zh-CN" sz="6000">
                <a:latin typeface="Arial" panose="020B0604020202020204" pitchFamily="34" charset="0"/>
              </a:rPr>
              <a:t>p</a:t>
            </a:r>
            <a:endParaRPr lang="zh-CN" altLang="en-US" sz="6000">
              <a:latin typeface="Arial" panose="020B0604020202020204" pitchFamily="34" charset="0"/>
            </a:endParaRPr>
          </a:p>
        </p:txBody>
      </p:sp>
      <p:sp>
        <p:nvSpPr>
          <p:cNvPr id="62" name="矩形 84"/>
          <p:cNvSpPr>
            <a:spLocks noChangeArrowheads="1"/>
          </p:cNvSpPr>
          <p:nvPr/>
        </p:nvSpPr>
        <p:spPr bwMode="auto">
          <a:xfrm>
            <a:off x="638175" y="5437188"/>
            <a:ext cx="11255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000">
                <a:latin typeface="Arial" panose="020B0604020202020204" pitchFamily="34" charset="0"/>
              </a:rPr>
              <a:t>&amp;p</a:t>
            </a:r>
            <a:endParaRPr lang="zh-CN" altLang="en-US" sz="6000">
              <a:latin typeface="Arial" panose="020B0604020202020204" pitchFamily="34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339975" y="3357563"/>
            <a:ext cx="1727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指针变量，它的内容是地址量</a:t>
            </a: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339975" y="4508500"/>
            <a:ext cx="172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指针的目标变量，它的内容是数据</a:t>
            </a:r>
            <a:endParaRPr lang="zh-CN" altLang="en-US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413000" y="5830888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变量的地址</a:t>
            </a:r>
          </a:p>
        </p:txBody>
      </p:sp>
      <p:sp>
        <p:nvSpPr>
          <p:cNvPr id="92" name="圆角矩形 91"/>
          <p:cNvSpPr/>
          <p:nvPr/>
        </p:nvSpPr>
        <p:spPr bwMode="auto">
          <a:xfrm>
            <a:off x="747713" y="4424363"/>
            <a:ext cx="849312" cy="839787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760413" y="5568950"/>
            <a:ext cx="882650" cy="881063"/>
          </a:xfrm>
          <a:prstGeom prst="round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684213" y="3311525"/>
            <a:ext cx="906462" cy="854075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矩形 2"/>
          <p:cNvSpPr>
            <a:spLocks noChangeArrowheads="1"/>
          </p:cNvSpPr>
          <p:nvPr/>
        </p:nvSpPr>
        <p:spPr bwMode="auto">
          <a:xfrm>
            <a:off x="-184150" y="1844675"/>
            <a:ext cx="5476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  </a:t>
            </a:r>
            <a:r>
              <a:rPr lang="zh-CN" altLang="en-US" sz="32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3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指针变量名</a:t>
            </a:r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341313" y="1149350"/>
            <a:ext cx="156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333375" y="2493963"/>
            <a:ext cx="157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操作：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4211638" y="4981575"/>
            <a:ext cx="2520950" cy="2047875"/>
          </a:xfrm>
          <a:prstGeom prst="cloudCallout">
            <a:avLst>
              <a:gd name="adj1" fmla="val -68602"/>
              <a:gd name="adj2" fmla="val -32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注意：*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改变，其指向的变量也会改变！！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 animBg="1"/>
      <p:bldP spid="31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92" grpId="0" animBg="1"/>
      <p:bldP spid="93" grpId="0" animBg="1"/>
      <p:bldP spid="94" grpId="0" animBg="1"/>
      <p:bldP spid="43" grpId="0"/>
      <p:bldP spid="44" grpId="0"/>
      <p:bldP spid="46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57500" y="2689225"/>
            <a:ext cx="314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输出</a:t>
            </a:r>
            <a:r>
              <a:rPr lang="en-US" altLang="zh-CN" sz="3600">
                <a:latin typeface="Arial" panose="020B0604020202020204" pitchFamily="34" charset="0"/>
              </a:rPr>
              <a:t>2293536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3618" y="1643050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曾记否？！</a:t>
            </a:r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928688" y="3335338"/>
            <a:ext cx="2500312" cy="1951037"/>
          </a:xfrm>
          <a:prstGeom prst="cloudCallout">
            <a:avLst>
              <a:gd name="adj1" fmla="val 39356"/>
              <a:gd name="adj2" fmla="val -835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中储存的是一个地址！！</a:t>
            </a:r>
          </a:p>
        </p:txBody>
      </p:sp>
      <p:sp>
        <p:nvSpPr>
          <p:cNvPr id="8" name="矩形 7"/>
          <p:cNvSpPr/>
          <p:nvPr/>
        </p:nvSpPr>
        <p:spPr>
          <a:xfrm>
            <a:off x="4232319" y="3674938"/>
            <a:ext cx="505458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与指针变量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何其相似啊？！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2857500" y="2689225"/>
            <a:ext cx="314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输出</a:t>
            </a:r>
            <a:r>
              <a:rPr lang="en-US" altLang="zh-CN" sz="3600">
                <a:latin typeface="Arial" panose="020B0604020202020204" pitchFamily="34" charset="0"/>
              </a:rPr>
              <a:t>2293536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9346" y="3429000"/>
            <a:ext cx="435888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先看一下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a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在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内存中的储存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3482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482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2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3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483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4835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4836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4837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4838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483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484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41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43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4844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3585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585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6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6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586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586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587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587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587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587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587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587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77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587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6186488" y="39401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6191250" y="2809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4" name="Text Box 86"/>
          <p:cNvSpPr txBox="1">
            <a:spLocks noChangeArrowheads="1"/>
          </p:cNvSpPr>
          <p:nvPr/>
        </p:nvSpPr>
        <p:spPr bwMode="auto">
          <a:xfrm>
            <a:off x="6203950" y="31797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" name="Text Box 86"/>
          <p:cNvSpPr txBox="1">
            <a:spLocks noChangeArrowheads="1"/>
          </p:cNvSpPr>
          <p:nvPr/>
        </p:nvSpPr>
        <p:spPr bwMode="auto">
          <a:xfrm>
            <a:off x="6203950" y="35734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" name="Text Box 86"/>
          <p:cNvSpPr txBox="1">
            <a:spLocks noChangeArrowheads="1"/>
          </p:cNvSpPr>
          <p:nvPr/>
        </p:nvSpPr>
        <p:spPr bwMode="auto">
          <a:xfrm>
            <a:off x="6186488" y="43608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08850" y="2786063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107950" y="3429000"/>
            <a:ext cx="3648075" cy="2289175"/>
          </a:xfrm>
          <a:prstGeom prst="cloudCallout">
            <a:avLst>
              <a:gd name="adj1" fmla="val 65644"/>
              <a:gd name="adj2" fmla="val -64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zh-CN" altLang="en-US" sz="4000">
                <a:solidFill>
                  <a:schemeClr val="bg1"/>
                </a:solidFill>
                <a:latin typeface="Arial" panose="020B0604020202020204" pitchFamily="34" charset="0"/>
              </a:rPr>
              <a:t>中指向的是首地址</a:t>
            </a:r>
            <a:endParaRPr lang="en-US" altLang="zh-CN" sz="4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矩形 3"/>
          <p:cNvSpPr>
            <a:spLocks noChangeArrowheads="1"/>
          </p:cNvSpPr>
          <p:nvPr/>
        </p:nvSpPr>
        <p:spPr bwMode="auto">
          <a:xfrm>
            <a:off x="5402263" y="2773363"/>
            <a:ext cx="3633787" cy="20621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709025" y="2798763"/>
            <a:ext cx="349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cxnSpLocks noChangeShapeType="1"/>
            <a:stCxn id="5" idx="1"/>
          </p:cNvCxnSpPr>
          <p:nvPr/>
        </p:nvCxnSpPr>
        <p:spPr bwMode="auto">
          <a:xfrm flipH="1" flipV="1">
            <a:off x="6948488" y="2967038"/>
            <a:ext cx="1760537" cy="1555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2" grpId="0"/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2773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3687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687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7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8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688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6887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6888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6889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6890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689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689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6893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5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6896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6897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6898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899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900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6901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" name="Text Box 86"/>
          <p:cNvSpPr txBox="1">
            <a:spLocks noChangeArrowheads="1"/>
          </p:cNvSpPr>
          <p:nvPr/>
        </p:nvSpPr>
        <p:spPr bwMode="auto">
          <a:xfrm>
            <a:off x="7162800" y="4784725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2000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  <p:bldP spid="49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483" y="3831164"/>
            <a:ext cx="575029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如何操作指针？！</a:t>
            </a:r>
          </a:p>
        </p:txBody>
      </p:sp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 rot="21010817">
            <a:off x="36613" y="5007259"/>
            <a:ext cx="57502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与数组的操作一样</a:t>
            </a:r>
          </a:p>
        </p:txBody>
      </p:sp>
      <p:grpSp>
        <p:nvGrpSpPr>
          <p:cNvPr id="37896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37898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901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4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7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7911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7912" name="Text Box 86"/>
            <p:cNvSpPr txBox="1">
              <a:spLocks noChangeArrowheads="1"/>
            </p:cNvSpPr>
            <p:nvPr/>
          </p:nvSpPr>
          <p:spPr bwMode="auto">
            <a:xfrm>
              <a:off x="336" y="180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7913" name="Text Box 87"/>
            <p:cNvSpPr txBox="1">
              <a:spLocks noChangeArrowheads="1"/>
            </p:cNvSpPr>
            <p:nvPr/>
          </p:nvSpPr>
          <p:spPr bwMode="auto">
            <a:xfrm>
              <a:off x="336" y="2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7914" name="Text Box 88"/>
            <p:cNvSpPr txBox="1">
              <a:spLocks noChangeArrowheads="1"/>
            </p:cNvSpPr>
            <p:nvPr/>
          </p:nvSpPr>
          <p:spPr bwMode="auto">
            <a:xfrm>
              <a:off x="336" y="230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7915" name="Text Box 89"/>
            <p:cNvSpPr txBox="1">
              <a:spLocks noChangeArrowheads="1"/>
            </p:cNvSpPr>
            <p:nvPr/>
          </p:nvSpPr>
          <p:spPr bwMode="auto">
            <a:xfrm>
              <a:off x="336" y="310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7916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7917" name="Text Box 91"/>
            <p:cNvSpPr txBox="1">
              <a:spLocks noChangeArrowheads="1"/>
            </p:cNvSpPr>
            <p:nvPr/>
          </p:nvSpPr>
          <p:spPr bwMode="auto">
            <a:xfrm>
              <a:off x="456" y="12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7918" name="Text Box 92"/>
            <p:cNvSpPr txBox="1">
              <a:spLocks noChangeArrowheads="1"/>
            </p:cNvSpPr>
            <p:nvPr/>
          </p:nvSpPr>
          <p:spPr bwMode="auto">
            <a:xfrm>
              <a:off x="336" y="256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6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20" name="Text Box 92"/>
            <p:cNvSpPr txBox="1">
              <a:spLocks noChangeArrowheads="1"/>
            </p:cNvSpPr>
            <p:nvPr/>
          </p:nvSpPr>
          <p:spPr bwMode="auto">
            <a:xfrm>
              <a:off x="308" y="2858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7921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922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7923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7924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7925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926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7927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Text Box 86"/>
            <p:cNvSpPr txBox="1">
              <a:spLocks noChangeArrowheads="1"/>
            </p:cNvSpPr>
            <p:nvPr/>
          </p:nvSpPr>
          <p:spPr bwMode="auto">
            <a:xfrm>
              <a:off x="308" y="1557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37897" name="TextBox 74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375" y="234950"/>
            <a:ext cx="8531225" cy="1085850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1267" name="Text Box 86"/>
          <p:cNvSpPr txBox="1">
            <a:spLocks noChangeArrowheads="1"/>
          </p:cNvSpPr>
          <p:nvPr/>
        </p:nvSpPr>
        <p:spPr bwMode="auto">
          <a:xfrm>
            <a:off x="1239838" y="33448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11268" name="Text Box 87"/>
          <p:cNvSpPr txBox="1">
            <a:spLocks noChangeArrowheads="1"/>
          </p:cNvSpPr>
          <p:nvPr/>
        </p:nvSpPr>
        <p:spPr bwMode="auto">
          <a:xfrm>
            <a:off x="1239838" y="3749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2001</a:t>
            </a:r>
          </a:p>
        </p:txBody>
      </p:sp>
      <p:sp>
        <p:nvSpPr>
          <p:cNvPr id="11269" name="Text Box 88"/>
          <p:cNvSpPr txBox="1">
            <a:spLocks noChangeArrowheads="1"/>
          </p:cNvSpPr>
          <p:nvPr/>
        </p:nvSpPr>
        <p:spPr bwMode="auto">
          <a:xfrm>
            <a:off x="1239838" y="40767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2002</a:t>
            </a:r>
          </a:p>
        </p:txBody>
      </p:sp>
      <p:sp>
        <p:nvSpPr>
          <p:cNvPr id="11270" name="Text Box 89"/>
          <p:cNvSpPr txBox="1">
            <a:spLocks noChangeArrowheads="1"/>
          </p:cNvSpPr>
          <p:nvPr/>
        </p:nvSpPr>
        <p:spPr bwMode="auto">
          <a:xfrm>
            <a:off x="1239838" y="5408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11271" name="Text Box 91"/>
          <p:cNvSpPr txBox="1">
            <a:spLocks noChangeArrowheads="1"/>
          </p:cNvSpPr>
          <p:nvPr/>
        </p:nvSpPr>
        <p:spPr bwMode="auto">
          <a:xfrm>
            <a:off x="1430338" y="2349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272" name="Text Box 92"/>
          <p:cNvSpPr txBox="1">
            <a:spLocks noChangeArrowheads="1"/>
          </p:cNvSpPr>
          <p:nvPr/>
        </p:nvSpPr>
        <p:spPr bwMode="auto">
          <a:xfrm>
            <a:off x="1239838" y="45386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2003</a:t>
            </a:r>
          </a:p>
        </p:txBody>
      </p:sp>
      <p:grpSp>
        <p:nvGrpSpPr>
          <p:cNvPr id="11273" name="组合 6"/>
          <p:cNvGrpSpPr>
            <a:grpSpLocks/>
          </p:cNvGrpSpPr>
          <p:nvPr/>
        </p:nvGrpSpPr>
        <p:grpSpPr bwMode="auto">
          <a:xfrm>
            <a:off x="2076450" y="1920875"/>
            <a:ext cx="1944688" cy="5000625"/>
            <a:chOff x="1103313" y="1920875"/>
            <a:chExt cx="1944688" cy="5000626"/>
          </a:xfrm>
        </p:grpSpPr>
        <p:sp>
          <p:nvSpPr>
            <p:cNvPr id="11302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1305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8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1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1315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1316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74" name="Text Box 92"/>
          <p:cNvSpPr txBox="1">
            <a:spLocks noChangeArrowheads="1"/>
          </p:cNvSpPr>
          <p:nvPr/>
        </p:nvSpPr>
        <p:spPr bwMode="auto">
          <a:xfrm>
            <a:off x="1187450" y="501173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2004</a:t>
            </a:r>
          </a:p>
        </p:txBody>
      </p:sp>
      <p:sp>
        <p:nvSpPr>
          <p:cNvPr id="11275" name="TextBox 79"/>
          <p:cNvSpPr txBox="1">
            <a:spLocks noChangeArrowheads="1"/>
          </p:cNvSpPr>
          <p:nvPr/>
        </p:nvSpPr>
        <p:spPr bwMode="auto">
          <a:xfrm>
            <a:off x="5695950" y="3509963"/>
            <a:ext cx="256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double f=3.0;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1276" name="TextBox 89"/>
          <p:cNvSpPr txBox="1">
            <a:spLocks noChangeArrowheads="1"/>
          </p:cNvSpPr>
          <p:nvPr/>
        </p:nvSpPr>
        <p:spPr bwMode="auto">
          <a:xfrm>
            <a:off x="5697538" y="2719388"/>
            <a:ext cx="163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int i=10;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1277" name="TextBox 90"/>
          <p:cNvSpPr txBox="1">
            <a:spLocks noChangeArrowheads="1"/>
          </p:cNvSpPr>
          <p:nvPr/>
        </p:nvSpPr>
        <p:spPr bwMode="auto">
          <a:xfrm>
            <a:off x="5443538" y="2203450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程序中</a:t>
            </a:r>
          </a:p>
        </p:txBody>
      </p:sp>
      <p:sp>
        <p:nvSpPr>
          <p:cNvPr id="11278" name="矩形 76"/>
          <p:cNvSpPr>
            <a:spLocks noChangeArrowheads="1"/>
          </p:cNvSpPr>
          <p:nvPr/>
        </p:nvSpPr>
        <p:spPr bwMode="auto">
          <a:xfrm>
            <a:off x="2076450" y="334486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79" name="矩形 76"/>
          <p:cNvSpPr>
            <a:spLocks noChangeArrowheads="1"/>
          </p:cNvSpPr>
          <p:nvPr/>
        </p:nvSpPr>
        <p:spPr bwMode="auto">
          <a:xfrm>
            <a:off x="1187450" y="3362325"/>
            <a:ext cx="727075" cy="404813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1280" name="组合 54"/>
          <p:cNvGrpSpPr>
            <a:grpSpLocks/>
          </p:cNvGrpSpPr>
          <p:nvPr/>
        </p:nvGrpSpPr>
        <p:grpSpPr bwMode="auto">
          <a:xfrm>
            <a:off x="4643438" y="3254375"/>
            <a:ext cx="1735137" cy="268288"/>
            <a:chOff x="4579788" y="3362315"/>
            <a:chExt cx="1144341" cy="296872"/>
          </a:xfrm>
        </p:grpSpPr>
        <p:cxnSp>
          <p:nvCxnSpPr>
            <p:cNvPr id="11300" name="直接连接符 55"/>
            <p:cNvCxnSpPr>
              <a:cxnSpLocks noChangeShapeType="1"/>
            </p:cNvCxnSpPr>
            <p:nvPr/>
          </p:nvCxnSpPr>
          <p:spPr bwMode="auto">
            <a:xfrm flipH="1">
              <a:off x="5724128" y="3362315"/>
              <a:ext cx="1" cy="288945"/>
            </a:xfrm>
            <a:prstGeom prst="line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直接箭头连接符 56"/>
            <p:cNvCxnSpPr>
              <a:cxnSpLocks noChangeShapeType="1"/>
            </p:cNvCxnSpPr>
            <p:nvPr/>
          </p:nvCxnSpPr>
          <p:spPr bwMode="auto">
            <a:xfrm flipH="1">
              <a:off x="4579788" y="3659187"/>
              <a:ext cx="1144340" cy="0"/>
            </a:xfrm>
            <a:prstGeom prst="straightConnector1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81" name="矩形 84"/>
          <p:cNvSpPr>
            <a:spLocks noChangeArrowheads="1"/>
          </p:cNvSpPr>
          <p:nvPr/>
        </p:nvSpPr>
        <p:spPr bwMode="auto">
          <a:xfrm>
            <a:off x="4151313" y="3254375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1282" name="矩形 76"/>
          <p:cNvSpPr>
            <a:spLocks noChangeArrowheads="1"/>
          </p:cNvSpPr>
          <p:nvPr/>
        </p:nvSpPr>
        <p:spPr bwMode="auto">
          <a:xfrm>
            <a:off x="2071688" y="3802063"/>
            <a:ext cx="1924050" cy="723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83" name="矩形 76"/>
          <p:cNvSpPr>
            <a:spLocks noChangeArrowheads="1"/>
          </p:cNvSpPr>
          <p:nvPr/>
        </p:nvSpPr>
        <p:spPr bwMode="auto">
          <a:xfrm>
            <a:off x="1181100" y="3789363"/>
            <a:ext cx="727075" cy="3397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1284" name="组合 61"/>
          <p:cNvGrpSpPr>
            <a:grpSpLocks/>
          </p:cNvGrpSpPr>
          <p:nvPr/>
        </p:nvGrpSpPr>
        <p:grpSpPr bwMode="auto">
          <a:xfrm>
            <a:off x="4643438" y="4017963"/>
            <a:ext cx="1735137" cy="282575"/>
            <a:chOff x="4579788" y="3362315"/>
            <a:chExt cx="1144341" cy="296872"/>
          </a:xfrm>
        </p:grpSpPr>
        <p:cxnSp>
          <p:nvCxnSpPr>
            <p:cNvPr id="11298" name="直接连接符 62"/>
            <p:cNvCxnSpPr>
              <a:cxnSpLocks noChangeShapeType="1"/>
            </p:cNvCxnSpPr>
            <p:nvPr/>
          </p:nvCxnSpPr>
          <p:spPr bwMode="auto">
            <a:xfrm flipH="1">
              <a:off x="5724128" y="3362315"/>
              <a:ext cx="1" cy="28894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9" name="直接箭头连接符 63"/>
            <p:cNvCxnSpPr>
              <a:cxnSpLocks noChangeShapeType="1"/>
            </p:cNvCxnSpPr>
            <p:nvPr/>
          </p:nvCxnSpPr>
          <p:spPr bwMode="auto">
            <a:xfrm flipH="1">
              <a:off x="4579788" y="3659187"/>
              <a:ext cx="1144340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85" name="矩形 84"/>
          <p:cNvSpPr>
            <a:spLocks noChangeArrowheads="1"/>
          </p:cNvSpPr>
          <p:nvPr/>
        </p:nvSpPr>
        <p:spPr bwMode="auto">
          <a:xfrm>
            <a:off x="4129088" y="3859213"/>
            <a:ext cx="298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f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cxnSp>
        <p:nvCxnSpPr>
          <p:cNvPr id="11286" name="直接箭头连接符 14"/>
          <p:cNvCxnSpPr>
            <a:cxnSpLocks noChangeShapeType="1"/>
          </p:cNvCxnSpPr>
          <p:nvPr/>
        </p:nvCxnSpPr>
        <p:spPr bwMode="auto">
          <a:xfrm flipH="1" flipV="1">
            <a:off x="906463" y="3011488"/>
            <a:ext cx="280987" cy="392112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7" name="TextBox 15"/>
          <p:cNvSpPr txBox="1">
            <a:spLocks noChangeArrowheads="1"/>
          </p:cNvSpPr>
          <p:nvPr/>
        </p:nvSpPr>
        <p:spPr bwMode="auto">
          <a:xfrm>
            <a:off x="107950" y="2636838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cxnSp>
        <p:nvCxnSpPr>
          <p:cNvPr id="11288" name="直接箭头连接符 71"/>
          <p:cNvCxnSpPr>
            <a:cxnSpLocks noChangeShapeType="1"/>
          </p:cNvCxnSpPr>
          <p:nvPr/>
        </p:nvCxnSpPr>
        <p:spPr bwMode="auto">
          <a:xfrm flipH="1">
            <a:off x="836613" y="4051300"/>
            <a:ext cx="280987" cy="309563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9" name="TextBox 74"/>
          <p:cNvSpPr txBox="1">
            <a:spLocks noChangeArrowheads="1"/>
          </p:cNvSpPr>
          <p:nvPr/>
        </p:nvSpPr>
        <p:spPr bwMode="auto">
          <a:xfrm>
            <a:off x="63500" y="4279900"/>
            <a:ext cx="119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f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71775" y="334803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747963" y="3944938"/>
            <a:ext cx="573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3.0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2700338" y="3362325"/>
            <a:ext cx="573087" cy="354013"/>
          </a:xfrm>
          <a:prstGeom prst="ellipse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" name="椭圆 58"/>
          <p:cNvSpPr>
            <a:spLocks noChangeArrowheads="1"/>
          </p:cNvSpPr>
          <p:nvPr/>
        </p:nvSpPr>
        <p:spPr bwMode="auto">
          <a:xfrm>
            <a:off x="2627313" y="3862388"/>
            <a:ext cx="663575" cy="5032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66" name="直接箭头连接符 65"/>
          <p:cNvCxnSpPr>
            <a:cxnSpLocks noChangeShapeType="1"/>
          </p:cNvCxnSpPr>
          <p:nvPr/>
        </p:nvCxnSpPr>
        <p:spPr bwMode="auto">
          <a:xfrm flipV="1">
            <a:off x="3198813" y="2665413"/>
            <a:ext cx="1079500" cy="690562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>
            <a:cxnSpLocks noChangeShapeType="1"/>
          </p:cNvCxnSpPr>
          <p:nvPr/>
        </p:nvCxnSpPr>
        <p:spPr bwMode="auto">
          <a:xfrm>
            <a:off x="3321050" y="4294188"/>
            <a:ext cx="1257300" cy="717550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59263" y="2362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变量</a:t>
            </a:r>
            <a:r>
              <a:rPr lang="en-US" altLang="zh-CN">
                <a:latin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</a:rPr>
              <a:t>的内容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500563" y="4849813"/>
            <a:ext cx="1389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变量</a:t>
            </a:r>
            <a:r>
              <a:rPr lang="en-US" altLang="zh-CN">
                <a:latin typeface="Arial" panose="020B0604020202020204" pitchFamily="34" charset="0"/>
              </a:rPr>
              <a:t>f</a:t>
            </a:r>
            <a:r>
              <a:rPr lang="zh-CN" altLang="en-US">
                <a:latin typeface="Arial" panose="020B0604020202020204" pitchFamily="34" charset="0"/>
              </a:rPr>
              <a:t>的内容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14" grpId="0" animBg="1"/>
      <p:bldP spid="59" grpId="0" animBg="1"/>
      <p:bldP spid="20" grpId="0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00188" y="35004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printf(“%d\n”,p[2]);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35363" y="3500438"/>
            <a:ext cx="676275" cy="576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8920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3892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892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893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8938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8939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8940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8941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894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8943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8944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0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6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8947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8948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8949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8950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8951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8952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8953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38921" name="TextBox 81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3132138" y="3940175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47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1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1500188" y="35004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printf(“%d\n”,p[2]);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943" name="TextBox 10"/>
          <p:cNvSpPr txBox="1">
            <a:spLocks noChangeArrowheads="1"/>
          </p:cNvSpPr>
          <p:nvPr/>
        </p:nvSpPr>
        <p:spPr bwMode="auto">
          <a:xfrm>
            <a:off x="3132138" y="3940175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矩形 1"/>
          <p:cNvSpPr>
            <a:spLocks noChangeArrowheads="1"/>
          </p:cNvSpPr>
          <p:nvPr/>
        </p:nvSpPr>
        <p:spPr bwMode="auto">
          <a:xfrm>
            <a:off x="3535363" y="3500438"/>
            <a:ext cx="676275" cy="576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00188" y="4013200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p[2]=20;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39946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39949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9952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5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8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9962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39963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9964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39965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39966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39967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39968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69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1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1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39972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973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74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975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976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977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3997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39947" name="TextBox 82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8" name="矩形 83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0966" name="TextBox 8"/>
          <p:cNvSpPr txBox="1">
            <a:spLocks noChangeArrowheads="1"/>
          </p:cNvSpPr>
          <p:nvPr/>
        </p:nvSpPr>
        <p:spPr bwMode="auto">
          <a:xfrm>
            <a:off x="1500188" y="35004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printf(“%d\n”,p[2]);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0967" name="TextBox 10"/>
          <p:cNvSpPr txBox="1">
            <a:spLocks noChangeArrowheads="1"/>
          </p:cNvSpPr>
          <p:nvPr/>
        </p:nvSpPr>
        <p:spPr bwMode="auto">
          <a:xfrm>
            <a:off x="3132138" y="3940175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矩形 1"/>
          <p:cNvSpPr>
            <a:spLocks noChangeArrowheads="1"/>
          </p:cNvSpPr>
          <p:nvPr/>
        </p:nvSpPr>
        <p:spPr bwMode="auto">
          <a:xfrm>
            <a:off x="3535363" y="3500438"/>
            <a:ext cx="676275" cy="576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1500188" y="4013200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p[2]=20;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40970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097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097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7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8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098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0987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0988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0989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0990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099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099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993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1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95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0996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0997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998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0999" name="Text Box 86"/>
            <p:cNvSpPr txBox="1">
              <a:spLocks noChangeArrowheads="1"/>
            </p:cNvSpPr>
            <p:nvPr/>
          </p:nvSpPr>
          <p:spPr bwMode="auto">
            <a:xfrm>
              <a:off x="1341" y="2270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41000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1001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1002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0971" name="TextBox 82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72" name="矩形 83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1990" name="TextBox 8"/>
          <p:cNvSpPr txBox="1">
            <a:spLocks noChangeArrowheads="1"/>
          </p:cNvSpPr>
          <p:nvPr/>
        </p:nvSpPr>
        <p:spPr bwMode="auto">
          <a:xfrm>
            <a:off x="1500188" y="35004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printf(“%d\n”,p[2]);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1991" name="TextBox 10"/>
          <p:cNvSpPr txBox="1">
            <a:spLocks noChangeArrowheads="1"/>
          </p:cNvSpPr>
          <p:nvPr/>
        </p:nvSpPr>
        <p:spPr bwMode="auto">
          <a:xfrm>
            <a:off x="3132138" y="3940175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矩形 1"/>
          <p:cNvSpPr>
            <a:spLocks noChangeArrowheads="1"/>
          </p:cNvSpPr>
          <p:nvPr/>
        </p:nvSpPr>
        <p:spPr bwMode="auto">
          <a:xfrm>
            <a:off x="3535363" y="3500438"/>
            <a:ext cx="676275" cy="576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93" name="TextBox 47"/>
          <p:cNvSpPr txBox="1">
            <a:spLocks noChangeArrowheads="1"/>
          </p:cNvSpPr>
          <p:nvPr/>
        </p:nvSpPr>
        <p:spPr bwMode="auto">
          <a:xfrm>
            <a:off x="1500188" y="4013200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p[2]=20;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500188" y="4537075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printf(“%d\n”,a[2]);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098800" y="5054600"/>
            <a:ext cx="2714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:20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1996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1999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2002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05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08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2012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2013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2014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2015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2016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2017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2018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2019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21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2022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2023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2024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025" name="Text Box 86"/>
            <p:cNvSpPr txBox="1">
              <a:spLocks noChangeArrowheads="1"/>
            </p:cNvSpPr>
            <p:nvPr/>
          </p:nvSpPr>
          <p:spPr bwMode="auto">
            <a:xfrm>
              <a:off x="1341" y="2270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42026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2027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202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1997" name="TextBox 84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98" name="矩形 85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printf(“%d\n”,*p);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30600" y="4344988"/>
            <a:ext cx="20716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4400">
                <a:solidFill>
                  <a:srgbClr val="C00000"/>
                </a:solidFill>
                <a:latin typeface="Arial" panose="020B0604020202020204" pitchFamily="34" charset="0"/>
              </a:rPr>
              <a:t>:0</a:t>
            </a:r>
            <a:endParaRPr lang="zh-CN" altLang="en-US" sz="44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云形标注 17"/>
          <p:cNvSpPr>
            <a:spLocks noChangeArrowheads="1"/>
          </p:cNvSpPr>
          <p:nvPr/>
        </p:nvSpPr>
        <p:spPr bwMode="auto">
          <a:xfrm>
            <a:off x="-265113" y="4437063"/>
            <a:ext cx="3829051" cy="2143125"/>
          </a:xfrm>
          <a:prstGeom prst="cloudCallout">
            <a:avLst>
              <a:gd name="adj1" fmla="val 39514"/>
              <a:gd name="adj2" fmla="val -680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</a:rPr>
              <a:t>结论：起始指向第一个元素</a:t>
            </a: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3535363" y="3500438"/>
            <a:ext cx="676275" cy="576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rot="21440328">
            <a:off x="1662695" y="5902017"/>
            <a:ext cx="575029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尝试指针所特有的操作</a:t>
            </a:r>
          </a:p>
        </p:txBody>
      </p:sp>
      <p:grpSp>
        <p:nvGrpSpPr>
          <p:cNvPr id="43019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3022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3025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8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31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3035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3036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3037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3038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3039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3040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3041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042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44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3045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046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047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048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049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050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3051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3020" name="TextBox 114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6851650" y="2800350"/>
            <a:ext cx="1444625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79" grpId="0" animBg="1"/>
      <p:bldP spid="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4037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52838" y="4005263"/>
            <a:ext cx="163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4040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404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404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405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4057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4058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4059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4060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406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406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4063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5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4066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067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4068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069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070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071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4072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4041" name="TextBox 83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5061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5062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5063" name="TextBox 10"/>
          <p:cNvSpPr txBox="1">
            <a:spLocks noChangeArrowheads="1"/>
          </p:cNvSpPr>
          <p:nvPr/>
        </p:nvSpPr>
        <p:spPr bwMode="auto">
          <a:xfrm>
            <a:off x="3652838" y="4005263"/>
            <a:ext cx="163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500188" y="4013200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=20;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45065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5068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5071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74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77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5081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5082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5083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5084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5085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5086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5087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5088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0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5091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092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5093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094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095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096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5097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5066" name="TextBox 84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7" name="矩形 85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085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086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3652838" y="4005263"/>
            <a:ext cx="163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6088" name="TextBox 49"/>
          <p:cNvSpPr txBox="1">
            <a:spLocks noChangeArrowheads="1"/>
          </p:cNvSpPr>
          <p:nvPr/>
        </p:nvSpPr>
        <p:spPr bwMode="auto">
          <a:xfrm>
            <a:off x="1500188" y="4013200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=20;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500188" y="4537075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printf(“%d\n”,a[2]);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563938" y="5048250"/>
            <a:ext cx="2714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:20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500188" y="4024313"/>
            <a:ext cx="1055687" cy="4413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1830388" y="4754563"/>
            <a:ext cx="2813050" cy="2462212"/>
          </a:xfrm>
          <a:prstGeom prst="cloudCallout">
            <a:avLst>
              <a:gd name="adj1" fmla="val -34380"/>
              <a:gd name="adj2" fmla="val -569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不是简单的数字上的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+2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6093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609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609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0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0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610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611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611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4611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611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4611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611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611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76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8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6119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6120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6121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122" name="Text Box 86"/>
            <p:cNvSpPr txBox="1">
              <a:spLocks noChangeArrowheads="1"/>
            </p:cNvSpPr>
            <p:nvPr/>
          </p:nvSpPr>
          <p:spPr bwMode="auto">
            <a:xfrm>
              <a:off x="1341" y="2270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46123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124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6125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6094" name="TextBox 87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6746875" y="3603625"/>
            <a:ext cx="1443038" cy="341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  <p:bldP spid="2" grpId="0" animBg="1"/>
      <p:bldP spid="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rgbClr val="00B0F0"/>
                </a:solidFill>
                <a:latin typeface="Arial" panose="020B0604020202020204" pitchFamily="34" charset="0"/>
              </a:rPr>
              <a:t>double</a:t>
            </a:r>
            <a:r>
              <a:rPr lang="en-US" altLang="zh-CN" sz="2800">
                <a:latin typeface="Arial" panose="020B0604020202020204" pitchFamily="34" charset="0"/>
              </a:rPr>
              <a:t>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7109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47111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711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711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1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2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712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7127" name="Text Box 86"/>
            <p:cNvSpPr txBox="1">
              <a:spLocks noChangeArrowheads="1"/>
            </p:cNvSpPr>
            <p:nvPr/>
          </p:nvSpPr>
          <p:spPr bwMode="auto">
            <a:xfrm>
              <a:off x="336" y="17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7128" name="Text Box 87"/>
            <p:cNvSpPr txBox="1">
              <a:spLocks noChangeArrowheads="1"/>
            </p:cNvSpPr>
            <p:nvPr/>
          </p:nvSpPr>
          <p:spPr bwMode="auto">
            <a:xfrm>
              <a:off x="316" y="2016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7129" name="Text Box 88"/>
            <p:cNvSpPr txBox="1">
              <a:spLocks noChangeArrowheads="1"/>
            </p:cNvSpPr>
            <p:nvPr/>
          </p:nvSpPr>
          <p:spPr bwMode="auto">
            <a:xfrm>
              <a:off x="316" y="22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7130" name="Text Box 89"/>
            <p:cNvSpPr txBox="1">
              <a:spLocks noChangeArrowheads="1"/>
            </p:cNvSpPr>
            <p:nvPr/>
          </p:nvSpPr>
          <p:spPr bwMode="auto">
            <a:xfrm>
              <a:off x="316" y="30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2010</a:t>
              </a:r>
            </a:p>
          </p:txBody>
        </p:sp>
        <p:sp>
          <p:nvSpPr>
            <p:cNvPr id="4713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7132" name="Text Box 91"/>
            <p:cNvSpPr txBox="1">
              <a:spLocks noChangeArrowheads="1"/>
            </p:cNvSpPr>
            <p:nvPr/>
          </p:nvSpPr>
          <p:spPr bwMode="auto">
            <a:xfrm>
              <a:off x="456" y="12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7133" name="Text Box 92"/>
            <p:cNvSpPr txBox="1">
              <a:spLocks noChangeArrowheads="1"/>
            </p:cNvSpPr>
            <p:nvPr/>
          </p:nvSpPr>
          <p:spPr bwMode="auto">
            <a:xfrm>
              <a:off x="316" y="25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2006</a:t>
              </a:r>
            </a:p>
          </p:txBody>
        </p:sp>
        <p:sp>
          <p:nvSpPr>
            <p:cNvPr id="77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35" name="Text Box 92"/>
            <p:cNvSpPr txBox="1">
              <a:spLocks noChangeArrowheads="1"/>
            </p:cNvSpPr>
            <p:nvPr/>
          </p:nvSpPr>
          <p:spPr bwMode="auto">
            <a:xfrm>
              <a:off x="308" y="28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2008</a:t>
              </a:r>
            </a:p>
          </p:txBody>
        </p:sp>
        <p:sp>
          <p:nvSpPr>
            <p:cNvPr id="47136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137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7138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139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140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141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7142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Text Box 86"/>
            <p:cNvSpPr txBox="1">
              <a:spLocks noChangeArrowheads="1"/>
            </p:cNvSpPr>
            <p:nvPr/>
          </p:nvSpPr>
          <p:spPr bwMode="auto">
            <a:xfrm>
              <a:off x="308" y="151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7112" name="TextBox 88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rgbClr val="00B0F0"/>
                </a:solidFill>
                <a:latin typeface="Arial" panose="020B0604020202020204" pitchFamily="34" charset="0"/>
              </a:rPr>
              <a:t>double</a:t>
            </a:r>
            <a:r>
              <a:rPr lang="en-US" altLang="zh-CN" sz="2800">
                <a:latin typeface="Arial" panose="020B0604020202020204" pitchFamily="34" charset="0"/>
              </a:rPr>
              <a:t>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134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652838" y="4005263"/>
            <a:ext cx="163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438150" y="4389438"/>
            <a:ext cx="3398838" cy="2152650"/>
          </a:xfrm>
          <a:prstGeom prst="cloudCallout">
            <a:avLst>
              <a:gd name="adj1" fmla="val 45532"/>
              <a:gd name="adj2" fmla="val -58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此处的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+2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实际的操作应是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+2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size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size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为一个元素所占的储存空间）</a:t>
            </a:r>
          </a:p>
        </p:txBody>
      </p:sp>
      <p:grpSp>
        <p:nvGrpSpPr>
          <p:cNvPr id="48137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814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814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4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5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815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8155" name="Text Box 86"/>
            <p:cNvSpPr txBox="1">
              <a:spLocks noChangeArrowheads="1"/>
            </p:cNvSpPr>
            <p:nvPr/>
          </p:nvSpPr>
          <p:spPr bwMode="auto">
            <a:xfrm>
              <a:off x="336" y="17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8156" name="Text Box 87"/>
            <p:cNvSpPr txBox="1">
              <a:spLocks noChangeArrowheads="1"/>
            </p:cNvSpPr>
            <p:nvPr/>
          </p:nvSpPr>
          <p:spPr bwMode="auto">
            <a:xfrm>
              <a:off x="316" y="2016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8157" name="Text Box 88"/>
            <p:cNvSpPr txBox="1">
              <a:spLocks noChangeArrowheads="1"/>
            </p:cNvSpPr>
            <p:nvPr/>
          </p:nvSpPr>
          <p:spPr bwMode="auto">
            <a:xfrm>
              <a:off x="316" y="22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8158" name="Text Box 89"/>
            <p:cNvSpPr txBox="1">
              <a:spLocks noChangeArrowheads="1"/>
            </p:cNvSpPr>
            <p:nvPr/>
          </p:nvSpPr>
          <p:spPr bwMode="auto">
            <a:xfrm>
              <a:off x="316" y="30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2010</a:t>
              </a:r>
            </a:p>
          </p:txBody>
        </p:sp>
        <p:sp>
          <p:nvSpPr>
            <p:cNvPr id="4815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8160" name="Text Box 91"/>
            <p:cNvSpPr txBox="1">
              <a:spLocks noChangeArrowheads="1"/>
            </p:cNvSpPr>
            <p:nvPr/>
          </p:nvSpPr>
          <p:spPr bwMode="auto">
            <a:xfrm>
              <a:off x="456" y="12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8161" name="Text Box 92"/>
            <p:cNvSpPr txBox="1">
              <a:spLocks noChangeArrowheads="1"/>
            </p:cNvSpPr>
            <p:nvPr/>
          </p:nvSpPr>
          <p:spPr bwMode="auto">
            <a:xfrm>
              <a:off x="316" y="25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2006</a:t>
              </a:r>
            </a:p>
          </p:txBody>
        </p:sp>
        <p:sp>
          <p:nvSpPr>
            <p:cNvPr id="77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63" name="Text Box 92"/>
            <p:cNvSpPr txBox="1">
              <a:spLocks noChangeArrowheads="1"/>
            </p:cNvSpPr>
            <p:nvPr/>
          </p:nvSpPr>
          <p:spPr bwMode="auto">
            <a:xfrm>
              <a:off x="308" y="28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2008</a:t>
              </a:r>
            </a:p>
          </p:txBody>
        </p:sp>
        <p:sp>
          <p:nvSpPr>
            <p:cNvPr id="48164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8165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8166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167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8168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169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8170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1" name="Text Box 86"/>
            <p:cNvSpPr txBox="1">
              <a:spLocks noChangeArrowheads="1"/>
            </p:cNvSpPr>
            <p:nvPr/>
          </p:nvSpPr>
          <p:spPr bwMode="auto">
            <a:xfrm>
              <a:off x="308" y="151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8138" name="TextBox 88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9" name="矩形 89"/>
          <p:cNvSpPr>
            <a:spLocks noChangeArrowheads="1"/>
          </p:cNvSpPr>
          <p:nvPr/>
        </p:nvSpPr>
        <p:spPr bwMode="auto">
          <a:xfrm>
            <a:off x="5508625" y="2098675"/>
            <a:ext cx="1100138" cy="3201988"/>
          </a:xfrm>
          <a:prstGeom prst="rect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6948488" y="3563938"/>
            <a:ext cx="1100137" cy="3698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" grpId="0" animBg="1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375" y="234950"/>
            <a:ext cx="8531225" cy="1085850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变量引用</a:t>
            </a:r>
          </a:p>
        </p:txBody>
      </p:sp>
      <p:sp>
        <p:nvSpPr>
          <p:cNvPr id="12291" name="Text Box 86"/>
          <p:cNvSpPr txBox="1">
            <a:spLocks noChangeArrowheads="1"/>
          </p:cNvSpPr>
          <p:nvPr/>
        </p:nvSpPr>
        <p:spPr bwMode="auto">
          <a:xfrm>
            <a:off x="1239838" y="33448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12292" name="Text Box 87"/>
          <p:cNvSpPr txBox="1">
            <a:spLocks noChangeArrowheads="1"/>
          </p:cNvSpPr>
          <p:nvPr/>
        </p:nvSpPr>
        <p:spPr bwMode="auto">
          <a:xfrm>
            <a:off x="1239838" y="3749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2001</a:t>
            </a:r>
          </a:p>
        </p:txBody>
      </p:sp>
      <p:sp>
        <p:nvSpPr>
          <p:cNvPr id="12293" name="Text Box 88"/>
          <p:cNvSpPr txBox="1">
            <a:spLocks noChangeArrowheads="1"/>
          </p:cNvSpPr>
          <p:nvPr/>
        </p:nvSpPr>
        <p:spPr bwMode="auto">
          <a:xfrm>
            <a:off x="1239838" y="40767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2002</a:t>
            </a:r>
          </a:p>
        </p:txBody>
      </p:sp>
      <p:sp>
        <p:nvSpPr>
          <p:cNvPr id="12294" name="Text Box 89"/>
          <p:cNvSpPr txBox="1">
            <a:spLocks noChangeArrowheads="1"/>
          </p:cNvSpPr>
          <p:nvPr/>
        </p:nvSpPr>
        <p:spPr bwMode="auto">
          <a:xfrm>
            <a:off x="1239838" y="5408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12295" name="Text Box 91"/>
          <p:cNvSpPr txBox="1">
            <a:spLocks noChangeArrowheads="1"/>
          </p:cNvSpPr>
          <p:nvPr/>
        </p:nvSpPr>
        <p:spPr bwMode="auto">
          <a:xfrm>
            <a:off x="1430338" y="2349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296" name="Text Box 92"/>
          <p:cNvSpPr txBox="1">
            <a:spLocks noChangeArrowheads="1"/>
          </p:cNvSpPr>
          <p:nvPr/>
        </p:nvSpPr>
        <p:spPr bwMode="auto">
          <a:xfrm>
            <a:off x="1239838" y="45386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2003</a:t>
            </a:r>
          </a:p>
        </p:txBody>
      </p:sp>
      <p:grpSp>
        <p:nvGrpSpPr>
          <p:cNvPr id="12297" name="组合 6"/>
          <p:cNvGrpSpPr>
            <a:grpSpLocks/>
          </p:cNvGrpSpPr>
          <p:nvPr/>
        </p:nvGrpSpPr>
        <p:grpSpPr bwMode="auto">
          <a:xfrm>
            <a:off x="2076450" y="1920875"/>
            <a:ext cx="1944688" cy="5000625"/>
            <a:chOff x="1103313" y="1920875"/>
            <a:chExt cx="1944688" cy="5000626"/>
          </a:xfrm>
        </p:grpSpPr>
        <p:sp>
          <p:nvSpPr>
            <p:cNvPr id="12326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2329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2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5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2339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2340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98" name="Text Box 92"/>
          <p:cNvSpPr txBox="1">
            <a:spLocks noChangeArrowheads="1"/>
          </p:cNvSpPr>
          <p:nvPr/>
        </p:nvSpPr>
        <p:spPr bwMode="auto">
          <a:xfrm>
            <a:off x="1187450" y="501173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2004</a:t>
            </a:r>
          </a:p>
        </p:txBody>
      </p:sp>
      <p:sp>
        <p:nvSpPr>
          <p:cNvPr id="12299" name="TextBox 89"/>
          <p:cNvSpPr txBox="1">
            <a:spLocks noChangeArrowheads="1"/>
          </p:cNvSpPr>
          <p:nvPr/>
        </p:nvSpPr>
        <p:spPr bwMode="auto">
          <a:xfrm>
            <a:off x="5697538" y="2719388"/>
            <a:ext cx="163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int i=10;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2300" name="矩形 76"/>
          <p:cNvSpPr>
            <a:spLocks noChangeArrowheads="1"/>
          </p:cNvSpPr>
          <p:nvPr/>
        </p:nvSpPr>
        <p:spPr bwMode="auto">
          <a:xfrm>
            <a:off x="2076450" y="3344863"/>
            <a:ext cx="1924050" cy="404812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01" name="矩形 76"/>
          <p:cNvSpPr>
            <a:spLocks noChangeArrowheads="1"/>
          </p:cNvSpPr>
          <p:nvPr/>
        </p:nvSpPr>
        <p:spPr bwMode="auto">
          <a:xfrm>
            <a:off x="1187450" y="3362325"/>
            <a:ext cx="727075" cy="404813"/>
          </a:xfrm>
          <a:prstGeom prst="rect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2302" name="组合 54"/>
          <p:cNvGrpSpPr>
            <a:grpSpLocks/>
          </p:cNvGrpSpPr>
          <p:nvPr/>
        </p:nvGrpSpPr>
        <p:grpSpPr bwMode="auto">
          <a:xfrm>
            <a:off x="4643438" y="3254375"/>
            <a:ext cx="1735137" cy="268288"/>
            <a:chOff x="4579788" y="3362315"/>
            <a:chExt cx="1144341" cy="296872"/>
          </a:xfrm>
        </p:grpSpPr>
        <p:cxnSp>
          <p:nvCxnSpPr>
            <p:cNvPr id="12324" name="直接连接符 55"/>
            <p:cNvCxnSpPr>
              <a:cxnSpLocks noChangeShapeType="1"/>
            </p:cNvCxnSpPr>
            <p:nvPr/>
          </p:nvCxnSpPr>
          <p:spPr bwMode="auto">
            <a:xfrm flipH="1">
              <a:off x="5724128" y="3362315"/>
              <a:ext cx="1" cy="288945"/>
            </a:xfrm>
            <a:prstGeom prst="line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25" name="直接箭头连接符 56"/>
            <p:cNvCxnSpPr>
              <a:cxnSpLocks noChangeShapeType="1"/>
            </p:cNvCxnSpPr>
            <p:nvPr/>
          </p:nvCxnSpPr>
          <p:spPr bwMode="auto">
            <a:xfrm flipH="1">
              <a:off x="4579788" y="3659187"/>
              <a:ext cx="1144340" cy="0"/>
            </a:xfrm>
            <a:prstGeom prst="straightConnector1">
              <a:avLst/>
            </a:prstGeom>
            <a:noFill/>
            <a:ln w="28575" algn="ctr">
              <a:solidFill>
                <a:srgbClr val="92D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303" name="矩形 84"/>
          <p:cNvSpPr>
            <a:spLocks noChangeArrowheads="1"/>
          </p:cNvSpPr>
          <p:nvPr/>
        </p:nvSpPr>
        <p:spPr bwMode="auto">
          <a:xfrm>
            <a:off x="4151313" y="3254375"/>
            <a:ext cx="27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cxnSp>
        <p:nvCxnSpPr>
          <p:cNvPr id="12304" name="直接箭头连接符 14"/>
          <p:cNvCxnSpPr>
            <a:cxnSpLocks noChangeShapeType="1"/>
          </p:cNvCxnSpPr>
          <p:nvPr/>
        </p:nvCxnSpPr>
        <p:spPr bwMode="auto">
          <a:xfrm flipH="1" flipV="1">
            <a:off x="906463" y="3011488"/>
            <a:ext cx="280987" cy="392112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TextBox 15"/>
          <p:cNvSpPr txBox="1">
            <a:spLocks noChangeArrowheads="1"/>
          </p:cNvSpPr>
          <p:nvPr/>
        </p:nvSpPr>
        <p:spPr bwMode="auto">
          <a:xfrm>
            <a:off x="107950" y="2636838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sp>
        <p:nvSpPr>
          <p:cNvPr id="12306" name="TextBox 7"/>
          <p:cNvSpPr txBox="1">
            <a:spLocks noChangeArrowheads="1"/>
          </p:cNvSpPr>
          <p:nvPr/>
        </p:nvSpPr>
        <p:spPr bwMode="auto">
          <a:xfrm>
            <a:off x="2771775" y="334803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07" name="椭圆 13"/>
          <p:cNvSpPr>
            <a:spLocks noChangeArrowheads="1"/>
          </p:cNvSpPr>
          <p:nvPr/>
        </p:nvSpPr>
        <p:spPr bwMode="auto">
          <a:xfrm>
            <a:off x="2700338" y="3362325"/>
            <a:ext cx="573087" cy="354013"/>
          </a:xfrm>
          <a:prstGeom prst="ellipse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12308" name="直接箭头连接符 65"/>
          <p:cNvCxnSpPr>
            <a:cxnSpLocks noChangeShapeType="1"/>
          </p:cNvCxnSpPr>
          <p:nvPr/>
        </p:nvCxnSpPr>
        <p:spPr bwMode="auto">
          <a:xfrm flipV="1">
            <a:off x="3198813" y="2665413"/>
            <a:ext cx="1079500" cy="690562"/>
          </a:xfrm>
          <a:prstGeom prst="straightConnector1">
            <a:avLst/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9" name="TextBox 19"/>
          <p:cNvSpPr txBox="1">
            <a:spLocks noChangeArrowheads="1"/>
          </p:cNvSpPr>
          <p:nvPr/>
        </p:nvSpPr>
        <p:spPr bwMode="auto">
          <a:xfrm>
            <a:off x="4259263" y="2362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变量</a:t>
            </a:r>
            <a:r>
              <a:rPr lang="en-US" altLang="zh-CN">
                <a:latin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</a:rPr>
              <a:t>的内容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87888" y="3898900"/>
            <a:ext cx="1922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内容的引用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627813" y="3965575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latin typeface="Arial" panose="020B0604020202020204" pitchFamily="34" charset="0"/>
              </a:rPr>
              <a:t>变量名：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681913" y="3965575"/>
            <a:ext cx="41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</a:rPr>
              <a:t>i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635875" y="3943350"/>
            <a:ext cx="393700" cy="368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687888" y="4475163"/>
            <a:ext cx="192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地址的引用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588125" y="4516438"/>
            <a:ext cx="204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</a:rPr>
              <a:t>&amp;</a:t>
            </a:r>
            <a:r>
              <a:rPr lang="zh-CN" altLang="en-US" sz="2000">
                <a:latin typeface="Arial" panose="020B0604020202020204" pitchFamily="34" charset="0"/>
              </a:rPr>
              <a:t>符号</a:t>
            </a:r>
            <a:r>
              <a:rPr lang="en-US" altLang="zh-CN" sz="2000">
                <a:latin typeface="Arial" panose="020B0604020202020204" pitchFamily="34" charset="0"/>
              </a:rPr>
              <a:t>+</a:t>
            </a:r>
            <a:r>
              <a:rPr lang="zh-CN" altLang="en-US" sz="2000">
                <a:latin typeface="Arial" panose="020B0604020202020204" pitchFamily="34" charset="0"/>
              </a:rPr>
              <a:t>变量名：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504238" y="4516438"/>
            <a:ext cx="41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</a:rPr>
              <a:t>&amp;i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8513763" y="4508500"/>
            <a:ext cx="393700" cy="36830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805113" y="3348038"/>
            <a:ext cx="393700" cy="368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1157288" y="3403600"/>
            <a:ext cx="785812" cy="31750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795838" y="5203825"/>
            <a:ext cx="221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printf(“%d\n”,i);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951663" y="5203825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</a:rPr>
              <a:t>输出：</a:t>
            </a:r>
            <a:r>
              <a:rPr lang="en-US" altLang="zh-CN" sz="2400">
                <a:latin typeface="Arial" panose="020B0604020202020204" pitchFamily="34" charset="0"/>
              </a:rPr>
              <a:t>10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95838" y="5775325"/>
            <a:ext cx="242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printf(“%d\n”,&amp;i);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954838" y="5775325"/>
            <a:ext cx="179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</a:rPr>
              <a:t>输出：</a:t>
            </a:r>
            <a:r>
              <a:rPr lang="en-US" altLang="zh-CN" sz="2400">
                <a:latin typeface="Arial" panose="020B0604020202020204" pitchFamily="34" charset="0"/>
              </a:rPr>
              <a:t>2000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9" grpId="0"/>
      <p:bldP spid="70" grpId="0"/>
      <p:bldP spid="71" grpId="0" animBg="1"/>
      <p:bldP spid="73" grpId="0"/>
      <p:bldP spid="78" grpId="0"/>
      <p:bldP spid="78" grpId="1"/>
      <p:bldP spid="79" grpId="0"/>
      <p:bldP spid="80" grpId="0" animBg="1"/>
      <p:bldP spid="81" grpId="0" animBg="1"/>
      <p:bldP spid="82" grpId="0" animBg="1"/>
      <p:bldP spid="83" grpId="0"/>
      <p:bldP spid="84" grpId="0"/>
      <p:bldP spid="85" grpId="0"/>
      <p:bldP spid="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solidFill>
                  <a:srgbClr val="00B0F0"/>
                </a:solidFill>
                <a:latin typeface="Arial" panose="020B0604020202020204" pitchFamily="34" charset="0"/>
              </a:rPr>
              <a:t>double</a:t>
            </a:r>
            <a:r>
              <a:rPr lang="en-US" altLang="zh-CN" sz="2800">
                <a:latin typeface="Arial" panose="020B0604020202020204" pitchFamily="34" charset="0"/>
              </a:rPr>
              <a:t> a[]={0,1,2,3,4};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9158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*(p+2)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9159" name="TextBox 53"/>
          <p:cNvSpPr txBox="1">
            <a:spLocks noChangeArrowheads="1"/>
          </p:cNvSpPr>
          <p:nvPr/>
        </p:nvSpPr>
        <p:spPr bwMode="auto">
          <a:xfrm>
            <a:off x="3652838" y="4005263"/>
            <a:ext cx="163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:2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66797" y="5009923"/>
            <a:ext cx="70150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*(</a:t>
            </a:r>
            <a:r>
              <a:rPr lang="en-US" altLang="zh-CN" sz="4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p+i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)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与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p[</a:t>
            </a:r>
            <a:r>
              <a:rPr lang="en-US" altLang="zh-CN" sz="4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i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]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所代表的相同！</a:t>
            </a:r>
          </a:p>
        </p:txBody>
      </p:sp>
      <p:grpSp>
        <p:nvGrpSpPr>
          <p:cNvPr id="49161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4916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4916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7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7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4917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49178" name="Text Box 86"/>
            <p:cNvSpPr txBox="1">
              <a:spLocks noChangeArrowheads="1"/>
            </p:cNvSpPr>
            <p:nvPr/>
          </p:nvSpPr>
          <p:spPr bwMode="auto">
            <a:xfrm>
              <a:off x="336" y="17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9179" name="Text Box 87"/>
            <p:cNvSpPr txBox="1">
              <a:spLocks noChangeArrowheads="1"/>
            </p:cNvSpPr>
            <p:nvPr/>
          </p:nvSpPr>
          <p:spPr bwMode="auto">
            <a:xfrm>
              <a:off x="316" y="2016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49180" name="Text Box 88"/>
            <p:cNvSpPr txBox="1">
              <a:spLocks noChangeArrowheads="1"/>
            </p:cNvSpPr>
            <p:nvPr/>
          </p:nvSpPr>
          <p:spPr bwMode="auto">
            <a:xfrm>
              <a:off x="316" y="22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49181" name="Text Box 89"/>
            <p:cNvSpPr txBox="1">
              <a:spLocks noChangeArrowheads="1"/>
            </p:cNvSpPr>
            <p:nvPr/>
          </p:nvSpPr>
          <p:spPr bwMode="auto">
            <a:xfrm>
              <a:off x="316" y="306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2010</a:t>
              </a:r>
            </a:p>
          </p:txBody>
        </p:sp>
        <p:sp>
          <p:nvSpPr>
            <p:cNvPr id="4918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49183" name="Text Box 91"/>
            <p:cNvSpPr txBox="1">
              <a:spLocks noChangeArrowheads="1"/>
            </p:cNvSpPr>
            <p:nvPr/>
          </p:nvSpPr>
          <p:spPr bwMode="auto">
            <a:xfrm>
              <a:off x="456" y="12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184" name="Text Box 92"/>
            <p:cNvSpPr txBox="1">
              <a:spLocks noChangeArrowheads="1"/>
            </p:cNvSpPr>
            <p:nvPr/>
          </p:nvSpPr>
          <p:spPr bwMode="auto">
            <a:xfrm>
              <a:off x="316" y="25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2006</a:t>
              </a:r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6" name="Text Box 92"/>
            <p:cNvSpPr txBox="1">
              <a:spLocks noChangeArrowheads="1"/>
            </p:cNvSpPr>
            <p:nvPr/>
          </p:nvSpPr>
          <p:spPr bwMode="auto">
            <a:xfrm>
              <a:off x="308" y="28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2008</a:t>
              </a:r>
            </a:p>
          </p:txBody>
        </p:sp>
        <p:sp>
          <p:nvSpPr>
            <p:cNvPr id="49187" name="Text Box 86"/>
            <p:cNvSpPr txBox="1">
              <a:spLocks noChangeArrowheads="1"/>
            </p:cNvSpPr>
            <p:nvPr/>
          </p:nvSpPr>
          <p:spPr bwMode="auto">
            <a:xfrm>
              <a:off x="1370" y="250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88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189" name="Text Box 86"/>
            <p:cNvSpPr txBox="1">
              <a:spLocks noChangeArrowheads="1"/>
            </p:cNvSpPr>
            <p:nvPr/>
          </p:nvSpPr>
          <p:spPr bwMode="auto">
            <a:xfrm>
              <a:off x="1381" y="20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190" name="Text Box 86"/>
            <p:cNvSpPr txBox="1">
              <a:spLocks noChangeArrowheads="1"/>
            </p:cNvSpPr>
            <p:nvPr/>
          </p:nvSpPr>
          <p:spPr bwMode="auto">
            <a:xfrm>
              <a:off x="1381" y="227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91" name="Text Box 86"/>
            <p:cNvSpPr txBox="1">
              <a:spLocks noChangeArrowheads="1"/>
            </p:cNvSpPr>
            <p:nvPr/>
          </p:nvSpPr>
          <p:spPr bwMode="auto">
            <a:xfrm>
              <a:off x="1370" y="276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92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49193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Text Box 86"/>
            <p:cNvSpPr txBox="1">
              <a:spLocks noChangeArrowheads="1"/>
            </p:cNvSpPr>
            <p:nvPr/>
          </p:nvSpPr>
          <p:spPr bwMode="auto">
            <a:xfrm>
              <a:off x="308" y="1511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49162" name="TextBox 85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948488" y="3563938"/>
            <a:ext cx="1100137" cy="3698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5929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0,10,20,30,40</a:t>
            </a:r>
            <a:r>
              <a:rPr lang="en-US" altLang="zh-CN" sz="2800">
                <a:latin typeface="Arial" panose="020B0604020202020204" pitchFamily="34" charset="0"/>
              </a:rPr>
              <a:t>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1205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00188" y="3500438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*(p+1)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97238" y="3995738"/>
            <a:ext cx="2714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200">
                <a:solidFill>
                  <a:srgbClr val="C00000"/>
                </a:solidFill>
                <a:latin typeface="Arial" panose="020B0604020202020204" pitchFamily="34" charset="0"/>
              </a:rPr>
              <a:t>:10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00188" y="4491038"/>
            <a:ext cx="3500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printf(“%d\n”,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 *p+1</a:t>
            </a:r>
            <a:r>
              <a:rPr lang="en-US" altLang="zh-CN" sz="2800">
                <a:latin typeface="Arial" panose="020B0604020202020204" pitchFamily="34" charset="0"/>
              </a:rPr>
              <a:t>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49613" y="5013325"/>
            <a:ext cx="2714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solidFill>
                  <a:srgbClr val="C00000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3600">
                <a:solidFill>
                  <a:srgbClr val="C00000"/>
                </a:solidFill>
                <a:latin typeface="Arial" panose="020B0604020202020204" pitchFamily="34" charset="0"/>
              </a:rPr>
              <a:t>:1</a:t>
            </a:r>
            <a:endParaRPr lang="zh-CN" altLang="en-US" sz="36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1210" name="Group 71"/>
          <p:cNvGrpSpPr>
            <a:grpSpLocks/>
          </p:cNvGrpSpPr>
          <p:nvPr/>
        </p:nvGrpSpPr>
        <p:grpSpPr bwMode="auto">
          <a:xfrm>
            <a:off x="5651500" y="1341438"/>
            <a:ext cx="2865438" cy="5000625"/>
            <a:chOff x="308" y="864"/>
            <a:chExt cx="1805" cy="3150"/>
          </a:xfrm>
        </p:grpSpPr>
        <p:sp>
          <p:nvSpPr>
            <p:cNvPr id="5121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121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122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1228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1229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51230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51231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5123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1233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34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106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36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51237" name="Text Box 86"/>
            <p:cNvSpPr txBox="1">
              <a:spLocks noChangeArrowheads="1"/>
            </p:cNvSpPr>
            <p:nvPr/>
          </p:nvSpPr>
          <p:spPr bwMode="auto">
            <a:xfrm>
              <a:off x="1330" y="2501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1238" name="Text Box 86"/>
            <p:cNvSpPr txBox="1">
              <a:spLocks noChangeArrowheads="1"/>
            </p:cNvSpPr>
            <p:nvPr/>
          </p:nvSpPr>
          <p:spPr bwMode="auto">
            <a:xfrm>
              <a:off x="1373" y="178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39" name="Text Box 86"/>
            <p:cNvSpPr txBox="1">
              <a:spLocks noChangeArrowheads="1"/>
            </p:cNvSpPr>
            <p:nvPr/>
          </p:nvSpPr>
          <p:spPr bwMode="auto">
            <a:xfrm>
              <a:off x="1341" y="2022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51240" name="Text Box 86"/>
            <p:cNvSpPr txBox="1">
              <a:spLocks noChangeArrowheads="1"/>
            </p:cNvSpPr>
            <p:nvPr/>
          </p:nvSpPr>
          <p:spPr bwMode="auto">
            <a:xfrm>
              <a:off x="1341" y="2270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51241" name="Text Box 86"/>
            <p:cNvSpPr txBox="1">
              <a:spLocks noChangeArrowheads="1"/>
            </p:cNvSpPr>
            <p:nvPr/>
          </p:nvSpPr>
          <p:spPr bwMode="auto">
            <a:xfrm>
              <a:off x="1330" y="2766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1242" name="Text Box 86"/>
            <p:cNvSpPr txBox="1">
              <a:spLocks noChangeArrowheads="1"/>
            </p:cNvSpPr>
            <p:nvPr/>
          </p:nvSpPr>
          <p:spPr bwMode="auto">
            <a:xfrm>
              <a:off x="1260" y="3033"/>
              <a:ext cx="4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1243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51211" name="TextBox 117"/>
          <p:cNvSpPr txBox="1">
            <a:spLocks noChangeArrowheads="1"/>
          </p:cNvSpPr>
          <p:nvPr/>
        </p:nvSpPr>
        <p:spPr bwMode="auto">
          <a:xfrm>
            <a:off x="8615363" y="47545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826375" y="2816225"/>
            <a:ext cx="40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635875" y="3221038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(p+1)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/>
      <p:bldP spid="14" grpId="0"/>
      <p:bldP spid="2" grpId="0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指针与数组</a:t>
            </a: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500188" y="1643063"/>
            <a:ext cx="5929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a[]={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0,10,20,30,40</a:t>
            </a:r>
            <a:r>
              <a:rPr lang="en-US" altLang="zh-CN" sz="2800">
                <a:latin typeface="Arial" panose="020B0604020202020204" pitchFamily="34" charset="0"/>
              </a:rPr>
              <a:t>};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1500188" y="21669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printf(“%d”,a);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52229" name="TextBox 9"/>
          <p:cNvSpPr txBox="1">
            <a:spLocks noChangeArrowheads="1"/>
          </p:cNvSpPr>
          <p:nvPr/>
        </p:nvSpPr>
        <p:spPr bwMode="auto">
          <a:xfrm>
            <a:off x="1500188" y="2643188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int *p;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p=a;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5" name="Picture 5" descr="dd7107d6_92c6_413d_b96c_df85ad0eee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" b="8855"/>
          <a:stretch>
            <a:fillRect/>
          </a:stretch>
        </p:blipFill>
        <p:spPr bwMode="auto">
          <a:xfrm>
            <a:off x="6929438" y="4635500"/>
            <a:ext cx="22733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6072198" y="1928802"/>
            <a:ext cx="22717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区别？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00188" y="3597275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a=p;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2" name="乘号 21"/>
          <p:cNvSpPr/>
          <p:nvPr/>
        </p:nvSpPr>
        <p:spPr bwMode="auto">
          <a:xfrm>
            <a:off x="457200" y="3278188"/>
            <a:ext cx="1428750" cy="135731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右箭头 22"/>
          <p:cNvSpPr>
            <a:spLocks noChangeArrowheads="1"/>
          </p:cNvSpPr>
          <p:nvPr/>
        </p:nvSpPr>
        <p:spPr bwMode="auto">
          <a:xfrm>
            <a:off x="2428875" y="3181350"/>
            <a:ext cx="1928813" cy="319088"/>
          </a:xfrm>
          <a:prstGeom prst="right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3438" y="3073400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>
                <a:latin typeface="Arial" panose="020B0604020202020204" pitchFamily="34" charset="0"/>
              </a:rPr>
              <a:t>可被赋值</a:t>
            </a:r>
          </a:p>
        </p:txBody>
      </p:sp>
      <p:sp>
        <p:nvSpPr>
          <p:cNvPr id="25" name="右箭头 24"/>
          <p:cNvSpPr>
            <a:spLocks noChangeArrowheads="1"/>
          </p:cNvSpPr>
          <p:nvPr/>
        </p:nvSpPr>
        <p:spPr bwMode="auto">
          <a:xfrm>
            <a:off x="2428875" y="3705225"/>
            <a:ext cx="1928813" cy="319088"/>
          </a:xfrm>
          <a:prstGeom prst="right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43438" y="3597275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不</a:t>
            </a:r>
            <a:r>
              <a:rPr lang="zh-CN" altLang="en-US" sz="2800">
                <a:latin typeface="Arial" panose="020B0604020202020204" pitchFamily="34" charset="0"/>
              </a:rPr>
              <a:t>可被赋值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/>
      <p:bldP spid="25" grpId="0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822325" y="-304800"/>
            <a:ext cx="7543800" cy="14493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指针与数组</a:t>
            </a:r>
          </a:p>
        </p:txBody>
      </p:sp>
      <p:sp>
        <p:nvSpPr>
          <p:cNvPr id="20" name="矩形 19"/>
          <p:cNvSpPr/>
          <p:nvPr/>
        </p:nvSpPr>
        <p:spPr>
          <a:xfrm>
            <a:off x="428596" y="1142984"/>
            <a:ext cx="15744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小结：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43063" y="1928813"/>
            <a:ext cx="43402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区别：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数组名不可被赋值！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指针变量可被赋值！</a:t>
            </a:r>
          </a:p>
        </p:txBody>
      </p:sp>
      <p:sp>
        <p:nvSpPr>
          <p:cNvPr id="23" name="矩形 22"/>
          <p:cNvSpPr/>
          <p:nvPr/>
        </p:nvSpPr>
        <p:spPr>
          <a:xfrm>
            <a:off x="2003065" y="3313797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其他相同！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43063" y="4237038"/>
            <a:ext cx="53054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操作：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5400">
                <a:latin typeface="楷体" panose="02010609060101010101" pitchFamily="49" charset="-122"/>
                <a:ea typeface="楷体" panose="02010609060101010101" pitchFamily="49" charset="-122"/>
              </a:rPr>
              <a:t>	p[i]</a:t>
            </a:r>
            <a:r>
              <a:rPr lang="en-US" altLang="zh-CN" sz="5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*(p+i)</a:t>
            </a:r>
            <a:endParaRPr lang="zh-CN" altLang="en-US" sz="5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9" name="椭圆形标注 1"/>
          <p:cNvSpPr>
            <a:spLocks noChangeArrowheads="1"/>
          </p:cNvSpPr>
          <p:nvPr/>
        </p:nvSpPr>
        <p:spPr bwMode="auto">
          <a:xfrm>
            <a:off x="6372225" y="2492375"/>
            <a:ext cx="2952750" cy="208915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</a:rPr>
              <a:t>数据的引用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95513" y="2636838"/>
            <a:ext cx="5472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个数字，逆序输出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4213" y="1700213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题目：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513" y="3644900"/>
            <a:ext cx="5472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如：输入</a:t>
            </a: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1 2 3 4 5</a:t>
            </a:r>
          </a:p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5 4 3 2 1 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 rot="21168109">
            <a:off x="4543404" y="5071216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使用指针！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56338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6341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44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47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9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6351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6352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6353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56354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56355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56356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6357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6358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60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56361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2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709025" y="2565400"/>
            <a:ext cx="349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 flipH="1" flipV="1">
            <a:off x="6943725" y="2690813"/>
            <a:ext cx="1760538" cy="1555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1999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" name="椭圆形标注 49"/>
          <p:cNvSpPr>
            <a:spLocks noChangeArrowheads="1"/>
          </p:cNvSpPr>
          <p:nvPr/>
        </p:nvSpPr>
        <p:spPr bwMode="auto">
          <a:xfrm>
            <a:off x="1576388" y="4754563"/>
            <a:ext cx="2447925" cy="1416050"/>
          </a:xfrm>
          <a:prstGeom prst="wedgeEllipseCallout">
            <a:avLst>
              <a:gd name="adj1" fmla="val -43241"/>
              <a:gd name="adj2" fmla="val -1032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此处不要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&amp;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符号，因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中储存的就是地址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7" grpId="0"/>
      <p:bldP spid="39" grpId="0"/>
      <p:bldP spid="40" grpId="0"/>
      <p:bldP spid="41" grpId="0" build="p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5736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736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7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7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737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737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738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5738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5738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5738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738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8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87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5738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57347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57348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9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57350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1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2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3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7354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7355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6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1999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7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8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59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2600325"/>
            <a:ext cx="919163" cy="2381250"/>
            <a:chOff x="2343249" y="3683149"/>
            <a:chExt cx="1640127" cy="1987391"/>
          </a:xfrm>
        </p:grpSpPr>
        <p:cxnSp>
          <p:nvCxnSpPr>
            <p:cNvPr id="57362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3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4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58390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839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9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9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2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840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8404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8405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58406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58407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58408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8409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410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12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58413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58371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58372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3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58374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5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6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7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8378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8379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80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81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82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83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2967038"/>
            <a:ext cx="919163" cy="2014537"/>
            <a:chOff x="2343249" y="3683149"/>
            <a:chExt cx="1640127" cy="1987391"/>
          </a:xfrm>
        </p:grpSpPr>
        <p:cxnSp>
          <p:nvCxnSpPr>
            <p:cNvPr id="58387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8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9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385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5941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5941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2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2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942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942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5943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5943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5943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5943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5943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943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37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5943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59395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59396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7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59398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9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0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1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9402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9403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4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5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6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3406775"/>
            <a:ext cx="919163" cy="1574800"/>
            <a:chOff x="2343249" y="3683149"/>
            <a:chExt cx="1640127" cy="1987391"/>
          </a:xfrm>
        </p:grpSpPr>
        <p:cxnSp>
          <p:nvCxnSpPr>
            <p:cNvPr id="59412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13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14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409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10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0440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044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045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0454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0455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0456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0457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0458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0459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0460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62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0463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4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0419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0420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1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0422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3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4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5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0426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0427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8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9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30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31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3725863"/>
            <a:ext cx="919163" cy="1255712"/>
            <a:chOff x="2343249" y="3683149"/>
            <a:chExt cx="1640127" cy="1987391"/>
          </a:xfrm>
        </p:grpSpPr>
        <p:cxnSp>
          <p:nvCxnSpPr>
            <p:cNvPr id="60437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438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439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0433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34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35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d7107d6_92c6_413d_b96c_df85ad0ee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" b="8855"/>
          <a:stretch>
            <a:fillRect/>
          </a:stretch>
        </p:blipFill>
        <p:spPr bwMode="auto">
          <a:xfrm>
            <a:off x="6870700" y="4500563"/>
            <a:ext cx="22733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 rot="21290347">
            <a:off x="515256" y="2695257"/>
            <a:ext cx="85331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有没有储存地址的变量呢？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146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146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7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147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147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148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148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148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148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148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48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7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148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1443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1444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5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1446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7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8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9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450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451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2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3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4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5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4160838"/>
            <a:ext cx="919163" cy="820737"/>
            <a:chOff x="2343249" y="3683149"/>
            <a:chExt cx="1640127" cy="1987391"/>
          </a:xfrm>
        </p:grpSpPr>
        <p:cxnSp>
          <p:nvCxnSpPr>
            <p:cNvPr id="61462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3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4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457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8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59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60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2487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2490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1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93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496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2500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2501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2502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2503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2504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2505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2506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2507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509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2510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1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2467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2468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9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2470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1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2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3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2474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2475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6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7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8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79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80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81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82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83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84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形标注 31"/>
          <p:cNvSpPr>
            <a:spLocks noChangeArrowheads="1"/>
          </p:cNvSpPr>
          <p:nvPr/>
        </p:nvSpPr>
        <p:spPr bwMode="auto">
          <a:xfrm>
            <a:off x="2830513" y="4179888"/>
            <a:ext cx="1728787" cy="869950"/>
          </a:xfrm>
          <a:prstGeom prst="wedgeEllipseCallout">
            <a:avLst>
              <a:gd name="adj1" fmla="val 118500"/>
              <a:gd name="adj2" fmla="val 379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已超出数组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351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351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352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352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353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353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353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353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353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353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37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3538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3491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3492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3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3494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5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6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7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498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3499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0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1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2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3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4160838"/>
            <a:ext cx="919163" cy="820737"/>
            <a:chOff x="2343249" y="3683149"/>
            <a:chExt cx="1640127" cy="1987391"/>
          </a:xfrm>
        </p:grpSpPr>
        <p:cxnSp>
          <p:nvCxnSpPr>
            <p:cNvPr id="63512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3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4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505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6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7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8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09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510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454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454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4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5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455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4555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4556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4557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4558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455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456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4561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63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4564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5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4515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4516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7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4518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9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0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1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22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523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4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5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6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27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64528" name="组合 50"/>
          <p:cNvGrpSpPr>
            <a:grpSpLocks/>
          </p:cNvGrpSpPr>
          <p:nvPr/>
        </p:nvGrpSpPr>
        <p:grpSpPr bwMode="auto">
          <a:xfrm>
            <a:off x="4819650" y="4160838"/>
            <a:ext cx="919163" cy="820737"/>
            <a:chOff x="2343249" y="3683149"/>
            <a:chExt cx="1640127" cy="1987391"/>
          </a:xfrm>
        </p:grpSpPr>
        <p:cxnSp>
          <p:nvCxnSpPr>
            <p:cNvPr id="64538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9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0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529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0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1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2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3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4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35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556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556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8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557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558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558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558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558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558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558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88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5589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0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5539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5540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1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5542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3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4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5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46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5547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8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9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0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1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3829050"/>
            <a:ext cx="919163" cy="1152525"/>
            <a:chOff x="2343249" y="3683149"/>
            <a:chExt cx="1640127" cy="1987391"/>
          </a:xfrm>
        </p:grpSpPr>
        <p:cxnSp>
          <p:nvCxnSpPr>
            <p:cNvPr id="65563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4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5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553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4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5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6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7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8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59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60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65561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849563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659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659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9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60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660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6605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6606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6607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6608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660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661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6611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613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6614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5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6563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6564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5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7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8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9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6570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6571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2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3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4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5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3406775"/>
            <a:ext cx="919163" cy="1574800"/>
            <a:chOff x="2343249" y="3683149"/>
            <a:chExt cx="1640127" cy="1987391"/>
          </a:xfrm>
        </p:grpSpPr>
        <p:cxnSp>
          <p:nvCxnSpPr>
            <p:cNvPr id="66588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89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590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577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8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79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0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1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2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3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4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66585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86" name="TextBox 54"/>
          <p:cNvSpPr txBox="1">
            <a:spLocks noChangeArrowheads="1"/>
          </p:cNvSpPr>
          <p:nvPr/>
        </p:nvSpPr>
        <p:spPr bwMode="auto">
          <a:xfrm>
            <a:off x="2849563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2582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761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761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2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2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8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762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763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763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763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763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763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763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763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38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7639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0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7587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7588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9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7590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1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2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3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7594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7595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6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7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8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99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3068638"/>
            <a:ext cx="919163" cy="1912937"/>
            <a:chOff x="2343249" y="3683149"/>
            <a:chExt cx="1640127" cy="1987391"/>
          </a:xfrm>
        </p:grpSpPr>
        <p:cxnSp>
          <p:nvCxnSpPr>
            <p:cNvPr id="67613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14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15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601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2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3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4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5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6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7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08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67609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10" name="TextBox 54"/>
          <p:cNvSpPr txBox="1">
            <a:spLocks noChangeArrowheads="1"/>
          </p:cNvSpPr>
          <p:nvPr/>
        </p:nvSpPr>
        <p:spPr bwMode="auto">
          <a:xfrm>
            <a:off x="2849563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611" name="TextBox 55"/>
          <p:cNvSpPr txBox="1">
            <a:spLocks noChangeArrowheads="1"/>
          </p:cNvSpPr>
          <p:nvPr/>
        </p:nvSpPr>
        <p:spPr bwMode="auto">
          <a:xfrm>
            <a:off x="342582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24300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864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864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4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5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865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8655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8656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8657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8658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865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866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8661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63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8664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5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8611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8612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3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5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6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7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18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8619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0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1999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1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2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3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19650" y="2622550"/>
            <a:ext cx="919163" cy="2359025"/>
            <a:chOff x="2343249" y="3683149"/>
            <a:chExt cx="1640127" cy="1987391"/>
          </a:xfrm>
        </p:grpSpPr>
        <p:cxnSp>
          <p:nvCxnSpPr>
            <p:cNvPr id="68638" name="直接连接符 51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9" name="直接连接符 5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40" name="直接箭头连接符 53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625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6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7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8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29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0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1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2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68633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4" name="TextBox 54"/>
          <p:cNvSpPr txBox="1">
            <a:spLocks noChangeArrowheads="1"/>
          </p:cNvSpPr>
          <p:nvPr/>
        </p:nvSpPr>
        <p:spPr bwMode="auto">
          <a:xfrm>
            <a:off x="2849563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5" name="TextBox 55"/>
          <p:cNvSpPr txBox="1">
            <a:spLocks noChangeArrowheads="1"/>
          </p:cNvSpPr>
          <p:nvPr/>
        </p:nvSpPr>
        <p:spPr bwMode="auto">
          <a:xfrm>
            <a:off x="342582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36" name="TextBox 56"/>
          <p:cNvSpPr txBox="1">
            <a:spLocks noChangeArrowheads="1"/>
          </p:cNvSpPr>
          <p:nvPr/>
        </p:nvSpPr>
        <p:spPr bwMode="auto">
          <a:xfrm>
            <a:off x="3924300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737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71"/>
          <p:cNvGrpSpPr>
            <a:grpSpLocks/>
          </p:cNvGrpSpPr>
          <p:nvPr/>
        </p:nvGrpSpPr>
        <p:grpSpPr bwMode="auto">
          <a:xfrm>
            <a:off x="4500563" y="1341438"/>
            <a:ext cx="2865437" cy="5000625"/>
            <a:chOff x="308" y="864"/>
            <a:chExt cx="1805" cy="3150"/>
          </a:xfrm>
        </p:grpSpPr>
        <p:sp>
          <p:nvSpPr>
            <p:cNvPr id="6966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6966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6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7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Text Box 84"/>
            <p:cNvSpPr txBox="1">
              <a:spLocks noChangeArrowheads="1"/>
            </p:cNvSpPr>
            <p:nvPr/>
          </p:nvSpPr>
          <p:spPr bwMode="auto">
            <a:xfrm>
              <a:off x="1353" y="1386"/>
              <a:ext cx="31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6967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9675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69676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69677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69678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6967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6968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9681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83" name="Text Box 92"/>
            <p:cNvSpPr txBox="1">
              <a:spLocks noChangeArrowheads="1"/>
            </p:cNvSpPr>
            <p:nvPr/>
          </p:nvSpPr>
          <p:spPr bwMode="auto">
            <a:xfrm>
              <a:off x="308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69684" name="Line 76"/>
            <p:cNvSpPr>
              <a:spLocks noChangeShapeType="1"/>
            </p:cNvSpPr>
            <p:nvPr/>
          </p:nvSpPr>
          <p:spPr bwMode="auto">
            <a:xfrm>
              <a:off x="902" y="15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5" name="Text Box 86"/>
            <p:cNvSpPr txBox="1">
              <a:spLocks noChangeArrowheads="1"/>
            </p:cNvSpPr>
            <p:nvPr/>
          </p:nvSpPr>
          <p:spPr bwMode="auto">
            <a:xfrm>
              <a:off x="308" y="1512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1999</a:t>
              </a:r>
            </a:p>
          </p:txBody>
        </p:sp>
      </p:grpSp>
      <p:sp>
        <p:nvSpPr>
          <p:cNvPr id="69635" name="TextBox 33"/>
          <p:cNvSpPr txBox="1">
            <a:spLocks noChangeArrowheads="1"/>
          </p:cNvSpPr>
          <p:nvPr/>
        </p:nvSpPr>
        <p:spPr bwMode="auto">
          <a:xfrm>
            <a:off x="7308850" y="2420938"/>
            <a:ext cx="7207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a[0] a[1] a[2] a[3]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a[4]</a:t>
            </a:r>
          </a:p>
        </p:txBody>
      </p:sp>
      <p:sp>
        <p:nvSpPr>
          <p:cNvPr id="69636" name="矩形 35"/>
          <p:cNvSpPr>
            <a:spLocks noChangeArrowheads="1"/>
          </p:cNvSpPr>
          <p:nvPr/>
        </p:nvSpPr>
        <p:spPr bwMode="auto">
          <a:xfrm>
            <a:off x="5381625" y="2374900"/>
            <a:ext cx="3633788" cy="20621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7" name="TextBox 36"/>
          <p:cNvSpPr txBox="1">
            <a:spLocks noChangeArrowheads="1"/>
          </p:cNvSpPr>
          <p:nvPr/>
        </p:nvSpPr>
        <p:spPr bwMode="auto">
          <a:xfrm>
            <a:off x="8532813" y="2276475"/>
            <a:ext cx="35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矩形 38"/>
          <p:cNvSpPr>
            <a:spLocks noChangeArrowheads="1"/>
          </p:cNvSpPr>
          <p:nvPr/>
        </p:nvSpPr>
        <p:spPr bwMode="auto">
          <a:xfrm>
            <a:off x="131763" y="1119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9" name="矩形 39"/>
          <p:cNvSpPr>
            <a:spLocks noChangeArrowheads="1"/>
          </p:cNvSpPr>
          <p:nvPr/>
        </p:nvSpPr>
        <p:spPr bwMode="auto">
          <a:xfrm>
            <a:off x="131763" y="20002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0" name="矩形 40"/>
          <p:cNvSpPr>
            <a:spLocks noChangeArrowheads="1"/>
          </p:cNvSpPr>
          <p:nvPr/>
        </p:nvSpPr>
        <p:spPr bwMode="auto">
          <a:xfrm>
            <a:off x="131763" y="22764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int a[5];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i;</a:t>
            </a:r>
          </a:p>
          <a:p>
            <a:r>
              <a:rPr lang="en-US" altLang="zh-CN">
                <a:latin typeface="Arial" panose="020B0604020202020204" pitchFamily="34" charset="0"/>
              </a:rPr>
              <a:t>    int *p;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1" name="TextBox 42"/>
          <p:cNvSpPr txBox="1">
            <a:spLocks noChangeArrowheads="1"/>
          </p:cNvSpPr>
          <p:nvPr/>
        </p:nvSpPr>
        <p:spPr bwMode="auto">
          <a:xfrm>
            <a:off x="7451725" y="4335463"/>
            <a:ext cx="25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9642" name="TextBox 43"/>
          <p:cNvSpPr txBox="1">
            <a:spLocks noChangeArrowheads="1"/>
          </p:cNvSpPr>
          <p:nvPr/>
        </p:nvSpPr>
        <p:spPr bwMode="auto">
          <a:xfrm>
            <a:off x="7380288" y="4724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p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9643" name="矩形 44"/>
          <p:cNvSpPr>
            <a:spLocks noChangeArrowheads="1"/>
          </p:cNvSpPr>
          <p:nvPr/>
        </p:nvSpPr>
        <p:spPr bwMode="auto">
          <a:xfrm>
            <a:off x="395288" y="3068638"/>
            <a:ext cx="63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p=a;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4" name="TextBox 45"/>
          <p:cNvSpPr txBox="1">
            <a:spLocks noChangeArrowheads="1"/>
          </p:cNvSpPr>
          <p:nvPr/>
        </p:nvSpPr>
        <p:spPr bwMode="auto">
          <a:xfrm>
            <a:off x="5976938" y="4797425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1998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5" name="矩形 46"/>
          <p:cNvSpPr>
            <a:spLocks noChangeArrowheads="1"/>
          </p:cNvSpPr>
          <p:nvPr/>
        </p:nvSpPr>
        <p:spPr bwMode="auto">
          <a:xfrm>
            <a:off x="419100" y="3357563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6" name="TextBox 47"/>
          <p:cNvSpPr txBox="1">
            <a:spLocks noChangeArrowheads="1"/>
          </p:cNvSpPr>
          <p:nvPr/>
        </p:nvSpPr>
        <p:spPr bwMode="auto">
          <a:xfrm>
            <a:off x="6156325" y="4427538"/>
            <a:ext cx="71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7" name="矩形 48"/>
          <p:cNvSpPr>
            <a:spLocks noChangeArrowheads="1"/>
          </p:cNvSpPr>
          <p:nvPr/>
        </p:nvSpPr>
        <p:spPr bwMode="auto">
          <a:xfrm>
            <a:off x="650875" y="3644900"/>
            <a:ext cx="197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scanf("%d",p++);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8" name="TextBox 1"/>
          <p:cNvSpPr txBox="1">
            <a:spLocks noChangeArrowheads="1"/>
          </p:cNvSpPr>
          <p:nvPr/>
        </p:nvSpPr>
        <p:spPr bwMode="auto">
          <a:xfrm>
            <a:off x="6076950" y="243840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49" name="TextBox 28"/>
          <p:cNvSpPr txBox="1">
            <a:spLocks noChangeArrowheads="1"/>
          </p:cNvSpPr>
          <p:nvPr/>
        </p:nvSpPr>
        <p:spPr bwMode="auto">
          <a:xfrm>
            <a:off x="6084888" y="2808288"/>
            <a:ext cx="225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0" name="TextBox 29"/>
          <p:cNvSpPr txBox="1">
            <a:spLocks noChangeArrowheads="1"/>
          </p:cNvSpPr>
          <p:nvPr/>
        </p:nvSpPr>
        <p:spPr bwMode="auto">
          <a:xfrm>
            <a:off x="6084888" y="32131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1" name="TextBox 30"/>
          <p:cNvSpPr txBox="1">
            <a:spLocks noChangeArrowheads="1"/>
          </p:cNvSpPr>
          <p:nvPr/>
        </p:nvSpPr>
        <p:spPr bwMode="auto">
          <a:xfrm>
            <a:off x="6084888" y="3644900"/>
            <a:ext cx="15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2" name="TextBox 107"/>
          <p:cNvSpPr txBox="1">
            <a:spLocks noChangeArrowheads="1"/>
          </p:cNvSpPr>
          <p:nvPr/>
        </p:nvSpPr>
        <p:spPr bwMode="auto">
          <a:xfrm>
            <a:off x="6084888" y="3995738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3" name="矩形 49"/>
          <p:cNvSpPr>
            <a:spLocks noChangeArrowheads="1"/>
          </p:cNvSpPr>
          <p:nvPr/>
        </p:nvSpPr>
        <p:spPr bwMode="auto">
          <a:xfrm>
            <a:off x="395288" y="3954463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p--;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4" name="矩形 31"/>
          <p:cNvSpPr>
            <a:spLocks noChangeArrowheads="1"/>
          </p:cNvSpPr>
          <p:nvPr/>
        </p:nvSpPr>
        <p:spPr bwMode="auto">
          <a:xfrm>
            <a:off x="395288" y="4248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for(i=0;i&lt;5;i++)</a:t>
            </a:r>
          </a:p>
          <a:p>
            <a:r>
              <a:rPr lang="en-US" altLang="zh-CN">
                <a:latin typeface="Arial" panose="020B0604020202020204" pitchFamily="34" charset="0"/>
              </a:rPr>
              <a:t>        printf("%d ",*p--);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5" name="TextBox 32"/>
          <p:cNvSpPr txBox="1">
            <a:spLocks noChangeArrowheads="1"/>
          </p:cNvSpPr>
          <p:nvPr/>
        </p:nvSpPr>
        <p:spPr bwMode="auto">
          <a:xfrm>
            <a:off x="1354138" y="6059488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</a:rPr>
              <a:t>输出：</a:t>
            </a:r>
          </a:p>
        </p:txBody>
      </p:sp>
      <p:sp>
        <p:nvSpPr>
          <p:cNvPr id="69656" name="TextBox 34"/>
          <p:cNvSpPr txBox="1">
            <a:spLocks noChangeArrowheads="1"/>
          </p:cNvSpPr>
          <p:nvPr/>
        </p:nvSpPr>
        <p:spPr bwMode="auto">
          <a:xfrm>
            <a:off x="2279650" y="6059488"/>
            <a:ext cx="49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7" name="TextBox 54"/>
          <p:cNvSpPr txBox="1">
            <a:spLocks noChangeArrowheads="1"/>
          </p:cNvSpPr>
          <p:nvPr/>
        </p:nvSpPr>
        <p:spPr bwMode="auto">
          <a:xfrm>
            <a:off x="2849563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8" name="TextBox 55"/>
          <p:cNvSpPr txBox="1">
            <a:spLocks noChangeArrowheads="1"/>
          </p:cNvSpPr>
          <p:nvPr/>
        </p:nvSpPr>
        <p:spPr bwMode="auto">
          <a:xfrm>
            <a:off x="342582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59" name="TextBox 56"/>
          <p:cNvSpPr txBox="1">
            <a:spLocks noChangeArrowheads="1"/>
          </p:cNvSpPr>
          <p:nvPr/>
        </p:nvSpPr>
        <p:spPr bwMode="auto">
          <a:xfrm>
            <a:off x="3924300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60" name="TextBox 57"/>
          <p:cNvSpPr txBox="1">
            <a:spLocks noChangeArrowheads="1"/>
          </p:cNvSpPr>
          <p:nvPr/>
        </p:nvSpPr>
        <p:spPr bwMode="auto">
          <a:xfrm>
            <a:off x="4397375" y="6083300"/>
            <a:ext cx="49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3" name="矩形 2"/>
          <p:cNvSpPr/>
          <p:nvPr/>
        </p:nvSpPr>
        <p:spPr>
          <a:xfrm rot="21356797">
            <a:off x="2150529" y="3235761"/>
            <a:ext cx="466345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交换</a:t>
            </a:r>
            <a:r>
              <a:rPr lang="en-US" altLang="zh-CN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a,b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的函数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750" y="1949450"/>
            <a:ext cx="22320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尝试：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714500" y="2781300"/>
            <a:ext cx="65722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1500" b="1"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2535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71727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8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9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1730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1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33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36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7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8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9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1740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1741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71742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71743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71744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71745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1746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47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49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71750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7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2538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9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7170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170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1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1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171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1718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71719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71720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71721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7172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1723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24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726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4257675" y="3203575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4257675" y="34290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76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78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8" grpId="0"/>
      <p:bldP spid="22536" grpId="0"/>
      <p:bldP spid="22537" grpId="0"/>
      <p:bldP spid="22538" grpId="0"/>
      <p:bldP spid="41" grpId="0" animBg="1"/>
      <p:bldP spid="44" grpId="0"/>
      <p:bldP spid="45" grpId="0"/>
      <p:bldP spid="46" grpId="0"/>
      <p:bldP spid="48" grpId="0" animBg="1"/>
      <p:bldP spid="50" grpId="0"/>
      <p:bldP spid="2" grpId="0"/>
      <p:bldP spid="75" grpId="0"/>
      <p:bldP spid="76" grpId="0"/>
      <p:bldP spid="3" grpId="0"/>
      <p:bldP spid="78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73731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34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3735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7377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377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8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8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8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378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379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7379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7379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7379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7379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379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379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98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73799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3736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37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3738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73740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7375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375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5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6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5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376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3767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73768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73769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73770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7377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377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3773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775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73741" name="TextBox 66"/>
          <p:cNvSpPr txBox="1">
            <a:spLocks noChangeArrowheads="1"/>
          </p:cNvSpPr>
          <p:nvPr/>
        </p:nvSpPr>
        <p:spPr bwMode="auto">
          <a:xfrm>
            <a:off x="4257675" y="3203575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42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3743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45" name="TextBox 66"/>
          <p:cNvSpPr txBox="1">
            <a:spLocks noChangeArrowheads="1"/>
          </p:cNvSpPr>
          <p:nvPr/>
        </p:nvSpPr>
        <p:spPr bwMode="auto">
          <a:xfrm>
            <a:off x="4257675" y="34290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46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3747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73748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73749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73750" name="矩形 3"/>
          <p:cNvSpPr>
            <a:spLocks noChangeArrowheads="1"/>
          </p:cNvSpPr>
          <p:nvPr/>
        </p:nvSpPr>
        <p:spPr bwMode="auto">
          <a:xfrm>
            <a:off x="930275" y="30686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a=b;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751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3752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82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5783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7582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582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3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3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8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583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584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7584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7584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7584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7584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584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584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48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75849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5784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85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5786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75788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7580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580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0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1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581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5817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75818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75819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75820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7582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582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5823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25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75789" name="TextBox 66"/>
          <p:cNvSpPr txBox="1">
            <a:spLocks noChangeArrowheads="1"/>
          </p:cNvSpPr>
          <p:nvPr/>
        </p:nvSpPr>
        <p:spPr bwMode="auto">
          <a:xfrm>
            <a:off x="4257675" y="3203575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90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5791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93" name="TextBox 66"/>
          <p:cNvSpPr txBox="1">
            <a:spLocks noChangeArrowheads="1"/>
          </p:cNvSpPr>
          <p:nvPr/>
        </p:nvSpPr>
        <p:spPr bwMode="auto">
          <a:xfrm>
            <a:off x="4257675" y="34290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94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5795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75796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75797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75798" name="矩形 3"/>
          <p:cNvSpPr>
            <a:spLocks noChangeArrowheads="1"/>
          </p:cNvSpPr>
          <p:nvPr/>
        </p:nvSpPr>
        <p:spPr bwMode="auto">
          <a:xfrm>
            <a:off x="930275" y="30686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a=b;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799" name="矩形 4"/>
          <p:cNvSpPr>
            <a:spLocks noChangeArrowheads="1"/>
          </p:cNvSpPr>
          <p:nvPr/>
        </p:nvSpPr>
        <p:spPr bwMode="auto">
          <a:xfrm>
            <a:off x="1008063" y="3316288"/>
            <a:ext cx="62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b=c;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5801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5802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77827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828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830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7831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77866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8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7869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0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72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75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6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7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8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7879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7880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77881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77882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77883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77884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7885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7886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88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77889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7832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833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7834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77836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7784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784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4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5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5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785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7857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77858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77859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77860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7786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786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7863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65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77837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7838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77839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77840" name="矩形 3"/>
          <p:cNvSpPr>
            <a:spLocks noChangeArrowheads="1"/>
          </p:cNvSpPr>
          <p:nvPr/>
        </p:nvSpPr>
        <p:spPr bwMode="auto">
          <a:xfrm>
            <a:off x="930275" y="30686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a=b;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7841" name="矩形 4"/>
          <p:cNvSpPr>
            <a:spLocks noChangeArrowheads="1"/>
          </p:cNvSpPr>
          <p:nvPr/>
        </p:nvSpPr>
        <p:spPr bwMode="auto">
          <a:xfrm>
            <a:off x="1008063" y="3316288"/>
            <a:ext cx="62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b=c;</a:t>
            </a:r>
          </a:p>
        </p:txBody>
      </p:sp>
      <p:sp>
        <p:nvSpPr>
          <p:cNvPr id="77842" name="矩形 5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78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79879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79893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4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9896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7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899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902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3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4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5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9906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79907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79908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79909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79910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79911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79912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9913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915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79916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9880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81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9882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84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9885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79886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79887" name="矩形 3"/>
          <p:cNvSpPr>
            <a:spLocks noChangeArrowheads="1"/>
          </p:cNvSpPr>
          <p:nvPr/>
        </p:nvSpPr>
        <p:spPr bwMode="auto">
          <a:xfrm>
            <a:off x="930275" y="30686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a=b;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88" name="矩形 4"/>
          <p:cNvSpPr>
            <a:spLocks noChangeArrowheads="1"/>
          </p:cNvSpPr>
          <p:nvPr/>
        </p:nvSpPr>
        <p:spPr bwMode="auto">
          <a:xfrm>
            <a:off x="1008063" y="3316288"/>
            <a:ext cx="62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b=c;</a:t>
            </a:r>
          </a:p>
        </p:txBody>
      </p:sp>
      <p:sp>
        <p:nvSpPr>
          <p:cNvPr id="79889" name="矩形 5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804863" y="5214938"/>
            <a:ext cx="2552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printf</a:t>
            </a:r>
            <a:r>
              <a:rPr lang="en-US" altLang="zh-CN" dirty="0">
                <a:latin typeface="Arial" panose="020B0604020202020204" pitchFamily="34" charset="0"/>
              </a:rPr>
              <a:t>(“%d %d”,</a:t>
            </a:r>
            <a:r>
              <a:rPr lang="en-US" altLang="zh-CN" dirty="0" err="1">
                <a:latin typeface="Arial" panose="020B0604020202020204" pitchFamily="34" charset="0"/>
              </a:rPr>
              <a:t>a,b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936875" y="5707063"/>
            <a:ext cx="257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输出：</a:t>
            </a:r>
            <a:r>
              <a:rPr lang="en-US" altLang="zh-CN" sz="3600">
                <a:latin typeface="Arial" panose="020B0604020202020204" pitchFamily="34" charset="0"/>
              </a:rPr>
              <a:t>1  2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2868613" y="1150938"/>
            <a:ext cx="2706687" cy="1725612"/>
          </a:xfrm>
          <a:prstGeom prst="wedgeEllipseCallout">
            <a:avLst>
              <a:gd name="adj1" fmla="val -56880"/>
              <a:gd name="adj2" fmla="val 55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这就是为什么形参改变实参不改变的原因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a,int b){</a:t>
            </a:r>
          </a:p>
        </p:txBody>
      </p:sp>
      <p:sp>
        <p:nvSpPr>
          <p:cNvPr id="81925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6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jh(a,b);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81927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81940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194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4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4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195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1954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81955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81956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81957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81958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1959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1960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62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81963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1928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9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81930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32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81933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81934" name="矩形 2"/>
          <p:cNvSpPr>
            <a:spLocks noChangeArrowheads="1"/>
          </p:cNvSpPr>
          <p:nvPr/>
        </p:nvSpPr>
        <p:spPr bwMode="auto">
          <a:xfrm>
            <a:off x="1009650" y="2836863"/>
            <a:ext cx="62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c=a;</a:t>
            </a:r>
          </a:p>
        </p:txBody>
      </p:sp>
      <p:sp>
        <p:nvSpPr>
          <p:cNvPr id="81935" name="矩形 3"/>
          <p:cNvSpPr>
            <a:spLocks noChangeArrowheads="1"/>
          </p:cNvSpPr>
          <p:nvPr/>
        </p:nvSpPr>
        <p:spPr bwMode="auto">
          <a:xfrm>
            <a:off x="930275" y="3068638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a=b;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36" name="矩形 4"/>
          <p:cNvSpPr>
            <a:spLocks noChangeArrowheads="1"/>
          </p:cNvSpPr>
          <p:nvPr/>
        </p:nvSpPr>
        <p:spPr bwMode="auto">
          <a:xfrm>
            <a:off x="1008063" y="3316288"/>
            <a:ext cx="62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b=c;</a:t>
            </a:r>
          </a:p>
        </p:txBody>
      </p:sp>
      <p:sp>
        <p:nvSpPr>
          <p:cNvPr id="81937" name="矩形 5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38" name="TextBox 8"/>
          <p:cNvSpPr txBox="1">
            <a:spLocks noChangeArrowheads="1"/>
          </p:cNvSpPr>
          <p:nvPr/>
        </p:nvSpPr>
        <p:spPr bwMode="auto">
          <a:xfrm>
            <a:off x="804863" y="5214938"/>
            <a:ext cx="2552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printf</a:t>
            </a:r>
            <a:r>
              <a:rPr lang="en-US" altLang="zh-CN" dirty="0">
                <a:latin typeface="Arial" panose="020B0604020202020204" pitchFamily="34" charset="0"/>
              </a:rPr>
              <a:t>(“%d %d”,</a:t>
            </a:r>
            <a:r>
              <a:rPr lang="en-US" altLang="zh-CN" dirty="0" err="1">
                <a:latin typeface="Arial" panose="020B0604020202020204" pitchFamily="34" charset="0"/>
              </a:rPr>
              <a:t>a,b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 rot="21067753">
            <a:off x="2191855" y="2910185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如何修改？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){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&amp;a,&amp;b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2535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84018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9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0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4021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2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24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27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8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9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30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4031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4032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84033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84034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84035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84036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4037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4038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40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84041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7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2538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9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8399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399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0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0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7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400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4009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84010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84011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84012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8401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401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4015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7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4035425" y="3203575"/>
            <a:ext cx="70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6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TextBox 66"/>
          <p:cNvSpPr txBox="1">
            <a:spLocks noChangeArrowheads="1"/>
          </p:cNvSpPr>
          <p:nvPr/>
        </p:nvSpPr>
        <p:spPr bwMode="auto">
          <a:xfrm>
            <a:off x="4048125" y="3429000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76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09650" y="2836863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78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cxnSpLocks noChangeShapeType="1"/>
            <a:stCxn id="44" idx="3"/>
          </p:cNvCxnSpPr>
          <p:nvPr/>
        </p:nvCxnSpPr>
        <p:spPr bwMode="auto">
          <a:xfrm flipV="1">
            <a:off x="4741863" y="3027363"/>
            <a:ext cx="2278062" cy="36036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cxnSpLocks noChangeShapeType="1"/>
          </p:cNvCxnSpPr>
          <p:nvPr/>
        </p:nvCxnSpPr>
        <p:spPr bwMode="auto">
          <a:xfrm flipV="1">
            <a:off x="4710113" y="3341688"/>
            <a:ext cx="2279650" cy="36036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930275" y="3068638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;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8" grpId="0"/>
      <p:bldP spid="22536" grpId="0"/>
      <p:bldP spid="22537" grpId="0"/>
      <p:bldP spid="22538" grpId="0"/>
      <p:bldP spid="41" grpId="0" animBg="1"/>
      <p:bldP spid="44" grpId="0"/>
      <p:bldP spid="45" grpId="0"/>
      <p:bldP spid="46" grpId="0"/>
      <p:bldP spid="48" grpId="0" animBg="1"/>
      <p:bldP spid="50" grpId="0"/>
      <p:bldP spid="2" grpId="0"/>
      <p:bldP spid="75" grpId="0"/>
      <p:bldP spid="76" grpId="0"/>
      <p:bldP spid="3" grpId="0"/>
      <p:bldP spid="78" grpId="0"/>
      <p:bldP spid="7" grpId="0"/>
      <p:bldP spid="7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){</a:t>
            </a:r>
          </a:p>
        </p:txBody>
      </p:sp>
      <p:sp>
        <p:nvSpPr>
          <p:cNvPr id="86021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2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&amp;a,&amp;b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86023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86067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8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9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6070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1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73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76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7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8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9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6080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6081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86082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86083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86084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86085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6086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6087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89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86090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6024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5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86026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86028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8604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604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5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5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6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605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6058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86059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86060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86061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8606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6063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6064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66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86029" name="TextBox 66"/>
          <p:cNvSpPr txBox="1">
            <a:spLocks noChangeArrowheads="1"/>
          </p:cNvSpPr>
          <p:nvPr/>
        </p:nvSpPr>
        <p:spPr bwMode="auto">
          <a:xfrm>
            <a:off x="4035425" y="3203575"/>
            <a:ext cx="70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30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6031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6033" name="TextBox 66"/>
          <p:cNvSpPr txBox="1">
            <a:spLocks noChangeArrowheads="1"/>
          </p:cNvSpPr>
          <p:nvPr/>
        </p:nvSpPr>
        <p:spPr bwMode="auto">
          <a:xfrm>
            <a:off x="4048125" y="3429000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34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86035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86036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86037" name="矩形 2"/>
          <p:cNvSpPr>
            <a:spLocks noChangeArrowheads="1"/>
          </p:cNvSpPr>
          <p:nvPr/>
        </p:nvSpPr>
        <p:spPr bwMode="auto">
          <a:xfrm>
            <a:off x="1009650" y="2836863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86038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6039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cxnSpLocks noChangeShapeType="1"/>
            <a:stCxn id="86029" idx="3"/>
          </p:cNvCxnSpPr>
          <p:nvPr/>
        </p:nvCxnSpPr>
        <p:spPr bwMode="auto">
          <a:xfrm flipV="1">
            <a:off x="4741863" y="3027363"/>
            <a:ext cx="2278062" cy="36036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cxnSpLocks noChangeShapeType="1"/>
          </p:cNvCxnSpPr>
          <p:nvPr/>
        </p:nvCxnSpPr>
        <p:spPr bwMode="auto">
          <a:xfrm flipV="1">
            <a:off x="4710113" y="3341688"/>
            <a:ext cx="2279650" cy="36036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2" name="矩形 76"/>
          <p:cNvSpPr>
            <a:spLocks noChangeArrowheads="1"/>
          </p:cNvSpPr>
          <p:nvPr/>
        </p:nvSpPr>
        <p:spPr bwMode="auto">
          <a:xfrm>
            <a:off x="930275" y="3068638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008063" y="3316288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*b</a:t>
            </a:r>
            <a:r>
              <a:rPr lang="en-US" altLang="zh-CN">
                <a:latin typeface="Arial" panose="020B0604020202020204" pitchFamily="34" charset="0"/>
              </a:rPr>
              <a:t>=c;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){</a:t>
            </a:r>
          </a:p>
        </p:txBody>
      </p:sp>
      <p:sp>
        <p:nvSpPr>
          <p:cNvPr id="88069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70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&amp;a,&amp;b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88071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88115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6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7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8118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9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1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4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5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6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7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8128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8129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88130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88131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88132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88133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8134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8135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37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88138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8072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73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88074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88076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88092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3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4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88095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6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98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01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2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3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4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8105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88106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88107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88108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88109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88110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88111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8112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14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88077" name="TextBox 66"/>
          <p:cNvSpPr txBox="1">
            <a:spLocks noChangeArrowheads="1"/>
          </p:cNvSpPr>
          <p:nvPr/>
        </p:nvSpPr>
        <p:spPr bwMode="auto">
          <a:xfrm>
            <a:off x="4035425" y="3203575"/>
            <a:ext cx="70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78" name="矩形 84"/>
          <p:cNvSpPr>
            <a:spLocks noChangeArrowheads="1"/>
          </p:cNvSpPr>
          <p:nvPr/>
        </p:nvSpPr>
        <p:spPr bwMode="auto">
          <a:xfrm>
            <a:off x="5076825" y="3049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a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8079" name="矩形 84"/>
          <p:cNvSpPr>
            <a:spLocks noChangeArrowheads="1"/>
          </p:cNvSpPr>
          <p:nvPr/>
        </p:nvSpPr>
        <p:spPr bwMode="auto">
          <a:xfrm>
            <a:off x="5076825" y="33575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b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76600" y="2251075"/>
            <a:ext cx="2262188" cy="3594100"/>
          </a:xfrm>
          <a:prstGeom prst="round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81" name="TextBox 66"/>
          <p:cNvSpPr txBox="1">
            <a:spLocks noChangeArrowheads="1"/>
          </p:cNvSpPr>
          <p:nvPr/>
        </p:nvSpPr>
        <p:spPr bwMode="auto">
          <a:xfrm>
            <a:off x="4048125" y="3429000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2001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82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579813" y="5435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</a:t>
            </a:r>
            <a:r>
              <a:rPr lang="zh-CN" altLang="en-US">
                <a:latin typeface="Arial" panose="020B0604020202020204" pitchFamily="34" charset="0"/>
              </a:rPr>
              <a:t>函数内存空间</a:t>
            </a:r>
          </a:p>
        </p:txBody>
      </p:sp>
      <p:sp>
        <p:nvSpPr>
          <p:cNvPr id="88084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88085" name="矩形 2"/>
          <p:cNvSpPr>
            <a:spLocks noChangeArrowheads="1"/>
          </p:cNvSpPr>
          <p:nvPr/>
        </p:nvSpPr>
        <p:spPr bwMode="auto">
          <a:xfrm>
            <a:off x="1009650" y="2836863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88086" name="矩形 84"/>
          <p:cNvSpPr>
            <a:spLocks noChangeArrowheads="1"/>
          </p:cNvSpPr>
          <p:nvPr/>
        </p:nvSpPr>
        <p:spPr bwMode="auto">
          <a:xfrm>
            <a:off x="5076825" y="357346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>
                <a:latin typeface="Arial" panose="020B0604020202020204" pitchFamily="34" charset="0"/>
              </a:rPr>
              <a:t>c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8087" name="TextBox 6"/>
          <p:cNvSpPr txBox="1">
            <a:spLocks noChangeArrowheads="1"/>
          </p:cNvSpPr>
          <p:nvPr/>
        </p:nvSpPr>
        <p:spPr bwMode="auto">
          <a:xfrm>
            <a:off x="4257675" y="3644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88088" name="直接箭头连接符 73"/>
          <p:cNvCxnSpPr>
            <a:cxnSpLocks noChangeShapeType="1"/>
          </p:cNvCxnSpPr>
          <p:nvPr/>
        </p:nvCxnSpPr>
        <p:spPr bwMode="auto">
          <a:xfrm flipV="1">
            <a:off x="4710113" y="3341688"/>
            <a:ext cx="2279650" cy="36036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9" name="矩形 76"/>
          <p:cNvSpPr>
            <a:spLocks noChangeArrowheads="1"/>
          </p:cNvSpPr>
          <p:nvPr/>
        </p:nvSpPr>
        <p:spPr bwMode="auto">
          <a:xfrm>
            <a:off x="930275" y="3068638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90" name="矩形 78"/>
          <p:cNvSpPr>
            <a:spLocks noChangeArrowheads="1"/>
          </p:cNvSpPr>
          <p:nvPr/>
        </p:nvSpPr>
        <p:spPr bwMode="auto">
          <a:xfrm>
            <a:off x="1008063" y="3316288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*b</a:t>
            </a:r>
            <a:r>
              <a:rPr lang="en-US" altLang="zh-CN">
                <a:latin typeface="Arial" panose="020B0604020202020204" pitchFamily="34" charset="0"/>
              </a:rPr>
              <a:t>=c;</a:t>
            </a: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5" grpId="0"/>
      <p:bldP spid="8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){</a:t>
            </a:r>
          </a:p>
        </p:txBody>
      </p:sp>
      <p:sp>
        <p:nvSpPr>
          <p:cNvPr id="90117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18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&amp;a,&amp;b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90119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90154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5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6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90157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8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60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63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4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5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6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0167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0168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90169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90170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90171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90172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90173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0174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76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90177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0120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21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90122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90124" name="Group 71"/>
          <p:cNvGrpSpPr>
            <a:grpSpLocks/>
          </p:cNvGrpSpPr>
          <p:nvPr/>
        </p:nvGrpSpPr>
        <p:grpSpPr bwMode="auto">
          <a:xfrm>
            <a:off x="3279775" y="2420938"/>
            <a:ext cx="1801813" cy="2898775"/>
            <a:chOff x="131" y="864"/>
            <a:chExt cx="1957" cy="3150"/>
          </a:xfrm>
        </p:grpSpPr>
        <p:sp>
          <p:nvSpPr>
            <p:cNvPr id="9013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9013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874" y="202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3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74" y="2510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64" y="2768"/>
              <a:ext cx="12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4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3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014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0145" name="Text Box 86"/>
            <p:cNvSpPr txBox="1">
              <a:spLocks noChangeArrowheads="1"/>
            </p:cNvSpPr>
            <p:nvPr/>
          </p:nvSpPr>
          <p:spPr bwMode="auto">
            <a:xfrm>
              <a:off x="144" y="16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3000</a:t>
              </a:r>
            </a:p>
          </p:txBody>
        </p:sp>
        <p:sp>
          <p:nvSpPr>
            <p:cNvPr id="90146" name="Text Box 87"/>
            <p:cNvSpPr txBox="1">
              <a:spLocks noChangeArrowheads="1"/>
            </p:cNvSpPr>
            <p:nvPr/>
          </p:nvSpPr>
          <p:spPr bwMode="auto">
            <a:xfrm>
              <a:off x="144" y="1926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3001</a:t>
              </a:r>
            </a:p>
          </p:txBody>
        </p:sp>
        <p:sp>
          <p:nvSpPr>
            <p:cNvPr id="90147" name="Text Box 88"/>
            <p:cNvSpPr txBox="1">
              <a:spLocks noChangeArrowheads="1"/>
            </p:cNvSpPr>
            <p:nvPr/>
          </p:nvSpPr>
          <p:spPr bwMode="auto">
            <a:xfrm>
              <a:off x="144" y="21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3002</a:t>
              </a:r>
            </a:p>
          </p:txBody>
        </p:sp>
        <p:sp>
          <p:nvSpPr>
            <p:cNvPr id="90148" name="Text Box 89"/>
            <p:cNvSpPr txBox="1">
              <a:spLocks noChangeArrowheads="1"/>
            </p:cNvSpPr>
            <p:nvPr/>
          </p:nvSpPr>
          <p:spPr bwMode="auto">
            <a:xfrm>
              <a:off x="144" y="2971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3005</a:t>
              </a:r>
            </a:p>
          </p:txBody>
        </p:sp>
        <p:sp>
          <p:nvSpPr>
            <p:cNvPr id="9014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90150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0151" name="Text Box 92"/>
            <p:cNvSpPr txBox="1">
              <a:spLocks noChangeArrowheads="1"/>
            </p:cNvSpPr>
            <p:nvPr/>
          </p:nvSpPr>
          <p:spPr bwMode="auto">
            <a:xfrm>
              <a:off x="144" y="2423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3003</a:t>
              </a:r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>
              <a:off x="874" y="3032"/>
              <a:ext cx="12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53" name="Text Box 92"/>
            <p:cNvSpPr txBox="1">
              <a:spLocks noChangeArrowheads="1"/>
            </p:cNvSpPr>
            <p:nvPr/>
          </p:nvSpPr>
          <p:spPr bwMode="auto">
            <a:xfrm>
              <a:off x="131" y="2722"/>
              <a:ext cx="8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3004</a:t>
              </a:r>
            </a:p>
          </p:txBody>
        </p:sp>
      </p:grpSp>
      <p:sp>
        <p:nvSpPr>
          <p:cNvPr id="90125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90126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90127" name="矩形 2"/>
          <p:cNvSpPr>
            <a:spLocks noChangeArrowheads="1"/>
          </p:cNvSpPr>
          <p:nvPr/>
        </p:nvSpPr>
        <p:spPr bwMode="auto">
          <a:xfrm>
            <a:off x="1009650" y="2836863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90128" name="矩形 76"/>
          <p:cNvSpPr>
            <a:spLocks noChangeArrowheads="1"/>
          </p:cNvSpPr>
          <p:nvPr/>
        </p:nvSpPr>
        <p:spPr bwMode="auto">
          <a:xfrm>
            <a:off x="930275" y="3068638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29" name="矩形 78"/>
          <p:cNvSpPr>
            <a:spLocks noChangeArrowheads="1"/>
          </p:cNvSpPr>
          <p:nvPr/>
        </p:nvSpPr>
        <p:spPr bwMode="auto">
          <a:xfrm>
            <a:off x="1008063" y="3316288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*b</a:t>
            </a:r>
            <a:r>
              <a:rPr lang="en-US" altLang="zh-CN">
                <a:latin typeface="Arial" panose="020B0604020202020204" pitchFamily="34" charset="0"/>
              </a:rPr>
              <a:t>=c;</a:t>
            </a:r>
          </a:p>
        </p:txBody>
      </p:sp>
      <p:sp>
        <p:nvSpPr>
          <p:cNvPr id="90130" name="矩形 79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714500" y="2781300"/>
            <a:ext cx="65722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15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sz="11500" b="1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</a:p>
        </p:txBody>
      </p:sp>
      <p:grpSp>
        <p:nvGrpSpPr>
          <p:cNvPr id="9219" name="组合 9"/>
          <p:cNvGrpSpPr>
            <a:grpSpLocks/>
          </p:cNvGrpSpPr>
          <p:nvPr/>
        </p:nvGrpSpPr>
        <p:grpSpPr bwMode="auto">
          <a:xfrm>
            <a:off x="3427413" y="4645025"/>
            <a:ext cx="2573337" cy="1144588"/>
            <a:chOff x="2856694" y="4644240"/>
            <a:chExt cx="2572562" cy="1144596"/>
          </a:xfrm>
        </p:grpSpPr>
        <p:cxnSp>
          <p:nvCxnSpPr>
            <p:cNvPr id="15365" name="直接连接符 5"/>
            <p:cNvCxnSpPr>
              <a:cxnSpLocks noChangeShapeType="1"/>
            </p:cNvCxnSpPr>
            <p:nvPr/>
          </p:nvCxnSpPr>
          <p:spPr bwMode="auto">
            <a:xfrm rot="5400000">
              <a:off x="2285984" y="5214950"/>
              <a:ext cx="1143008" cy="1588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6" name="直接箭头连接符 7"/>
            <p:cNvCxnSpPr>
              <a:cxnSpLocks noChangeShapeType="1"/>
            </p:cNvCxnSpPr>
            <p:nvPr/>
          </p:nvCxnSpPr>
          <p:spPr bwMode="auto">
            <a:xfrm>
              <a:off x="2858282" y="5787248"/>
              <a:ext cx="2570974" cy="1588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6072188" y="5497513"/>
            <a:ext cx="2676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变量的地址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交换</a:t>
            </a:r>
            <a:r>
              <a:rPr lang="en-US" altLang="zh-CN" smtClean="0"/>
              <a:t>a,b</a:t>
            </a:r>
            <a:r>
              <a:rPr lang="zh-CN" altLang="en-US" smtClean="0"/>
              <a:t>的函数</a:t>
            </a:r>
          </a:p>
        </p:txBody>
      </p:sp>
      <p:sp>
        <p:nvSpPr>
          <p:cNvPr id="92163" name="TextBox 2"/>
          <p:cNvSpPr txBox="1">
            <a:spLocks noChangeArrowheads="1"/>
          </p:cNvSpPr>
          <p:nvPr/>
        </p:nvSpPr>
        <p:spPr bwMode="auto">
          <a:xfrm>
            <a:off x="714375" y="1643063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r>
              <a:rPr lang="en-US" altLang="zh-CN">
                <a:latin typeface="Arial" panose="020B0604020202020204" pitchFamily="34" charset="0"/>
              </a:rPr>
              <a:t>#include &lt;stdlib.h&gt;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714375" y="2214563"/>
            <a:ext cx="221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jh(int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,int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){</a:t>
            </a:r>
          </a:p>
        </p:txBody>
      </p:sp>
      <p:sp>
        <p:nvSpPr>
          <p:cNvPr id="92165" name="TextBox 6"/>
          <p:cNvSpPr txBox="1">
            <a:spLocks noChangeArrowheads="1"/>
          </p:cNvSpPr>
          <p:nvPr/>
        </p:nvSpPr>
        <p:spPr bwMode="auto">
          <a:xfrm>
            <a:off x="706438" y="4335463"/>
            <a:ext cx="1789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>
                <a:latin typeface="Arial" panose="020B0604020202020204" pitchFamily="34" charset="0"/>
              </a:rPr>
              <a:t>      int a=1,b=2;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166" name="TextBox 7"/>
          <p:cNvSpPr txBox="1">
            <a:spLocks noChangeArrowheads="1"/>
          </p:cNvSpPr>
          <p:nvPr/>
        </p:nvSpPr>
        <p:spPr bwMode="auto">
          <a:xfrm>
            <a:off x="1090613" y="4916488"/>
            <a:ext cx="121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jh(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&amp;a,&amp;b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92167" name="Group 71"/>
          <p:cNvGrpSpPr>
            <a:grpSpLocks/>
          </p:cNvGrpSpPr>
          <p:nvPr/>
        </p:nvGrpSpPr>
        <p:grpSpPr bwMode="auto">
          <a:xfrm>
            <a:off x="5643563" y="1341438"/>
            <a:ext cx="2833687" cy="5000625"/>
            <a:chOff x="303" y="864"/>
            <a:chExt cx="1785" cy="3150"/>
          </a:xfrm>
        </p:grpSpPr>
        <p:sp>
          <p:nvSpPr>
            <p:cNvPr id="92180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 h 456"/>
                <a:gd name="T2" fmla="*/ 500 w 1211"/>
                <a:gd name="T3" fmla="*/ 2 h 456"/>
                <a:gd name="T4" fmla="*/ 1089 w 1211"/>
                <a:gd name="T5" fmla="*/ 16 h 456"/>
                <a:gd name="T6" fmla="*/ 1211 w 1211"/>
                <a:gd name="T7" fmla="*/ 13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1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92183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4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9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0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1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2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2193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92194" name="Text Box 86"/>
            <p:cNvSpPr txBox="1">
              <a:spLocks noChangeArrowheads="1"/>
            </p:cNvSpPr>
            <p:nvPr/>
          </p:nvSpPr>
          <p:spPr bwMode="auto">
            <a:xfrm>
              <a:off x="336" y="17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92195" name="Text Box 87"/>
            <p:cNvSpPr txBox="1">
              <a:spLocks noChangeArrowheads="1"/>
            </p:cNvSpPr>
            <p:nvPr/>
          </p:nvSpPr>
          <p:spPr bwMode="auto">
            <a:xfrm>
              <a:off x="336" y="20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2001</a:t>
              </a:r>
            </a:p>
          </p:txBody>
        </p:sp>
        <p:sp>
          <p:nvSpPr>
            <p:cNvPr id="92196" name="Text Box 88"/>
            <p:cNvSpPr txBox="1">
              <a:spLocks noChangeArrowheads="1"/>
            </p:cNvSpPr>
            <p:nvPr/>
          </p:nvSpPr>
          <p:spPr bwMode="auto">
            <a:xfrm>
              <a:off x="336" y="22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2002</a:t>
              </a:r>
            </a:p>
          </p:txBody>
        </p:sp>
        <p:sp>
          <p:nvSpPr>
            <p:cNvPr id="92197" name="Text Box 89"/>
            <p:cNvSpPr txBox="1">
              <a:spLocks noChangeArrowheads="1"/>
            </p:cNvSpPr>
            <p:nvPr/>
          </p:nvSpPr>
          <p:spPr bwMode="auto">
            <a:xfrm>
              <a:off x="336" y="306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92198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92199" name="Text Box 91"/>
            <p:cNvSpPr txBox="1">
              <a:spLocks noChangeArrowheads="1"/>
            </p:cNvSpPr>
            <p:nvPr/>
          </p:nvSpPr>
          <p:spPr bwMode="auto">
            <a:xfrm>
              <a:off x="456" y="1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2200" name="Text Box 92"/>
            <p:cNvSpPr txBox="1">
              <a:spLocks noChangeArrowheads="1"/>
            </p:cNvSpPr>
            <p:nvPr/>
          </p:nvSpPr>
          <p:spPr bwMode="auto">
            <a:xfrm>
              <a:off x="336" y="251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2003</a:t>
              </a: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2" name="Text Box 92"/>
            <p:cNvSpPr txBox="1">
              <a:spLocks noChangeArrowheads="1"/>
            </p:cNvSpPr>
            <p:nvPr/>
          </p:nvSpPr>
          <p:spPr bwMode="auto">
            <a:xfrm>
              <a:off x="303" y="2813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2004</a:t>
              </a:r>
            </a:p>
          </p:txBody>
        </p:sp>
        <p:sp>
          <p:nvSpPr>
            <p:cNvPr id="92203" name="Text Box 86"/>
            <p:cNvSpPr txBox="1">
              <a:spLocks noChangeArrowheads="1"/>
            </p:cNvSpPr>
            <p:nvPr/>
          </p:nvSpPr>
          <p:spPr bwMode="auto">
            <a:xfrm>
              <a:off x="1395" y="2002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2168" name="TextBox 66"/>
          <p:cNvSpPr txBox="1">
            <a:spLocks noChangeArrowheads="1"/>
          </p:cNvSpPr>
          <p:nvPr/>
        </p:nvSpPr>
        <p:spPr bwMode="auto">
          <a:xfrm>
            <a:off x="7400925" y="2843213"/>
            <a:ext cx="48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169" name="矩形 84"/>
          <p:cNvSpPr>
            <a:spLocks noChangeArrowheads="1"/>
          </p:cNvSpPr>
          <p:nvPr/>
        </p:nvSpPr>
        <p:spPr bwMode="auto">
          <a:xfrm>
            <a:off x="8520113" y="27051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a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92170" name="矩形 84"/>
          <p:cNvSpPr>
            <a:spLocks noChangeArrowheads="1"/>
          </p:cNvSpPr>
          <p:nvPr/>
        </p:nvSpPr>
        <p:spPr bwMode="auto">
          <a:xfrm>
            <a:off x="8532813" y="3068638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3200">
                <a:latin typeface="Arial" panose="020B0604020202020204" pitchFamily="34" charset="0"/>
              </a:rPr>
              <a:t>b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727700" y="1341438"/>
            <a:ext cx="3236913" cy="53276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72" name="TextBox 1"/>
          <p:cNvSpPr txBox="1">
            <a:spLocks noChangeArrowheads="1"/>
          </p:cNvSpPr>
          <p:nvPr/>
        </p:nvSpPr>
        <p:spPr bwMode="auto">
          <a:xfrm>
            <a:off x="6399213" y="630872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主函数内存空间</a:t>
            </a:r>
          </a:p>
        </p:txBody>
      </p:sp>
      <p:sp>
        <p:nvSpPr>
          <p:cNvPr id="92173" name="TextBox 4"/>
          <p:cNvSpPr txBox="1">
            <a:spLocks noChangeArrowheads="1"/>
          </p:cNvSpPr>
          <p:nvPr/>
        </p:nvSpPr>
        <p:spPr bwMode="auto">
          <a:xfrm>
            <a:off x="714375" y="2571750"/>
            <a:ext cx="192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int c;</a:t>
            </a:r>
          </a:p>
        </p:txBody>
      </p:sp>
      <p:sp>
        <p:nvSpPr>
          <p:cNvPr id="92174" name="矩形 2"/>
          <p:cNvSpPr>
            <a:spLocks noChangeArrowheads="1"/>
          </p:cNvSpPr>
          <p:nvPr/>
        </p:nvSpPr>
        <p:spPr bwMode="auto">
          <a:xfrm>
            <a:off x="1009650" y="2836863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c=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92175" name="矩形 76"/>
          <p:cNvSpPr>
            <a:spLocks noChangeArrowheads="1"/>
          </p:cNvSpPr>
          <p:nvPr/>
        </p:nvSpPr>
        <p:spPr bwMode="auto">
          <a:xfrm>
            <a:off x="930275" y="3068638"/>
            <a:ext cx="88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</a:rPr>
              <a:t>;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176" name="矩形 78"/>
          <p:cNvSpPr>
            <a:spLocks noChangeArrowheads="1"/>
          </p:cNvSpPr>
          <p:nvPr/>
        </p:nvSpPr>
        <p:spPr bwMode="auto">
          <a:xfrm>
            <a:off x="1008063" y="3316288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*b</a:t>
            </a:r>
            <a:r>
              <a:rPr lang="en-US" altLang="zh-CN">
                <a:latin typeface="Arial" panose="020B0604020202020204" pitchFamily="34" charset="0"/>
              </a:rPr>
              <a:t>=c;</a:t>
            </a:r>
          </a:p>
        </p:txBody>
      </p:sp>
      <p:sp>
        <p:nvSpPr>
          <p:cNvPr id="92177" name="矩形 79"/>
          <p:cNvSpPr>
            <a:spLocks noChangeArrowheads="1"/>
          </p:cNvSpPr>
          <p:nvPr/>
        </p:nvSpPr>
        <p:spPr bwMode="auto">
          <a:xfrm>
            <a:off x="684213" y="3548063"/>
            <a:ext cx="149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     return 1;</a:t>
            </a:r>
          </a:p>
          <a:p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804863" y="5214938"/>
            <a:ext cx="2552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printf</a:t>
            </a:r>
            <a:r>
              <a:rPr lang="en-US" altLang="zh-CN" dirty="0">
                <a:latin typeface="Arial" panose="020B0604020202020204" pitchFamily="34" charset="0"/>
              </a:rPr>
              <a:t>(“%d %d”,</a:t>
            </a:r>
            <a:r>
              <a:rPr lang="en-US" altLang="zh-CN" dirty="0" err="1">
                <a:latin typeface="Arial" panose="020B0604020202020204" pitchFamily="34" charset="0"/>
              </a:rPr>
              <a:t>a,b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936875" y="5707063"/>
            <a:ext cx="257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输出：</a:t>
            </a:r>
            <a:r>
              <a:rPr lang="en-US" altLang="zh-CN" sz="3600">
                <a:latin typeface="Arial" panose="020B0604020202020204" pitchFamily="34" charset="0"/>
              </a:rPr>
              <a:t>2  1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小技巧：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00338" y="1965325"/>
            <a:ext cx="3816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实参为地址；</a:t>
            </a:r>
            <a:endParaRPr lang="en-US" altLang="zh-CN" sz="4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形参为指针；</a:t>
            </a:r>
            <a:endParaRPr lang="en-US" altLang="zh-CN" sz="4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4067175" y="3462338"/>
            <a:ext cx="541338" cy="936625"/>
          </a:xfrm>
          <a:prstGeom prst="down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4475" y="4652963"/>
            <a:ext cx="6186488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可以达到函数改变实参的目的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4" grpId="0"/>
      <p:bldP spid="5" grpId="0" animBg="1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2325" y="1846263"/>
            <a:ext cx="3115361" cy="4022725"/>
          </a:xfrm>
        </p:spPr>
        <p:txBody>
          <a:bodyPr/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、指针变量是什么？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保存地址的变量；</a:t>
            </a:r>
            <a:endParaRPr lang="en-US" altLang="zh-CN" dirty="0" smtClean="0"/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、指针变量的定义：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/>
              <a:t>变量类型 </a:t>
            </a:r>
            <a:r>
              <a:rPr lang="en-US" altLang="zh-CN" dirty="0"/>
              <a:t>*  </a:t>
            </a:r>
            <a:r>
              <a:rPr lang="zh-CN" altLang="zh-CN" dirty="0"/>
              <a:t>变量名</a:t>
            </a:r>
          </a:p>
          <a:p>
            <a:endParaRPr lang="en-US" altLang="zh-CN" dirty="0" smtClean="0"/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、操作符：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&amp;  </a:t>
            </a:r>
            <a:r>
              <a:rPr lang="zh-CN" altLang="zh-CN" dirty="0"/>
              <a:t>取地址符</a:t>
            </a:r>
          </a:p>
          <a:p>
            <a:r>
              <a:rPr lang="en-US" altLang="zh-CN" dirty="0"/>
              <a:t>*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取值</a:t>
            </a:r>
            <a:r>
              <a:rPr lang="zh-CN" altLang="zh-CN" dirty="0"/>
              <a:t>的操作</a:t>
            </a:r>
          </a:p>
          <a:p>
            <a:r>
              <a:rPr lang="en-US" altLang="zh-CN" dirty="0"/>
              <a:t>&amp; </a:t>
            </a:r>
            <a:r>
              <a:rPr lang="zh-CN" altLang="zh-CN" dirty="0"/>
              <a:t>与 </a:t>
            </a:r>
            <a:r>
              <a:rPr lang="en-US" altLang="zh-CN" dirty="0"/>
              <a:t>* </a:t>
            </a:r>
            <a:r>
              <a:rPr lang="zh-CN" altLang="zh-CN" dirty="0"/>
              <a:t>为互逆运算</a:t>
            </a:r>
          </a:p>
          <a:p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4924768" y="1945116"/>
            <a:ext cx="344135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、指针变量与数组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zh-CN" altLang="en-US" dirty="0" smtClean="0"/>
              <a:t>数组名可直接当作指针使用；</a:t>
            </a:r>
            <a:endParaRPr lang="en-US" altLang="zh-CN" dirty="0" smtClean="0"/>
          </a:p>
          <a:p>
            <a:pPr defTabSz="914400"/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</a:p>
          <a:p>
            <a:pPr defTabSz="914400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a[100];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defTabSz="914400"/>
            <a:r>
              <a:rPr lang="en-US" altLang="zh-CN" dirty="0"/>
              <a:t>p</a:t>
            </a:r>
            <a:r>
              <a:rPr lang="en-US" altLang="zh-CN" dirty="0" smtClean="0"/>
              <a:t>=a;</a:t>
            </a:r>
          </a:p>
          <a:p>
            <a:pPr defTabSz="914400"/>
            <a:r>
              <a:rPr lang="en-US" altLang="zh-CN" dirty="0" smtClean="0"/>
              <a:t>*(p+1)==a[1];</a:t>
            </a:r>
          </a:p>
          <a:p>
            <a:pPr defTabSz="914400"/>
            <a:endParaRPr lang="en-US" altLang="zh-CN" dirty="0"/>
          </a:p>
          <a:p>
            <a:pPr defTabSz="9144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2428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714500" y="2781300"/>
            <a:ext cx="65722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15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</a:p>
        </p:txBody>
      </p:sp>
      <p:grpSp>
        <p:nvGrpSpPr>
          <p:cNvPr id="9219" name="组合 9"/>
          <p:cNvGrpSpPr>
            <a:grpSpLocks/>
          </p:cNvGrpSpPr>
          <p:nvPr/>
        </p:nvGrpSpPr>
        <p:grpSpPr bwMode="auto">
          <a:xfrm>
            <a:off x="4572000" y="4645025"/>
            <a:ext cx="792163" cy="1144588"/>
            <a:chOff x="2856694" y="4644240"/>
            <a:chExt cx="2572562" cy="1144596"/>
          </a:xfrm>
        </p:grpSpPr>
        <p:cxnSp>
          <p:nvCxnSpPr>
            <p:cNvPr id="16389" name="直接连接符 5"/>
            <p:cNvCxnSpPr>
              <a:cxnSpLocks noChangeShapeType="1"/>
            </p:cNvCxnSpPr>
            <p:nvPr/>
          </p:nvCxnSpPr>
          <p:spPr bwMode="auto">
            <a:xfrm rot="5400000">
              <a:off x="2285984" y="5214950"/>
              <a:ext cx="1143008" cy="1588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0" name="直接箭头连接符 7"/>
            <p:cNvCxnSpPr>
              <a:cxnSpLocks noChangeShapeType="1"/>
            </p:cNvCxnSpPr>
            <p:nvPr/>
          </p:nvCxnSpPr>
          <p:spPr bwMode="auto">
            <a:xfrm>
              <a:off x="2858282" y="5787248"/>
              <a:ext cx="2570974" cy="1588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5580063" y="5445125"/>
            <a:ext cx="346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储存地址的变量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-304800"/>
            <a:ext cx="7543800" cy="14493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指针与指针变量</a:t>
            </a:r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1490663" y="966788"/>
            <a:ext cx="7545387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399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Calibri" panose="020F0502020204030204" pitchFamily="34" charset="0"/>
              </a:rPr>
              <a:t>指针：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Calibri" panose="020F0502020204030204" pitchFamily="34" charset="0"/>
              </a:rPr>
              <a:t>变量的地址</a:t>
            </a:r>
          </a:p>
        </p:txBody>
      </p:sp>
      <p:sp>
        <p:nvSpPr>
          <p:cNvPr id="4" name="Text Box 119"/>
          <p:cNvSpPr txBox="1">
            <a:spLocks noChangeArrowheads="1"/>
          </p:cNvSpPr>
          <p:nvPr/>
        </p:nvSpPr>
        <p:spPr bwMode="auto">
          <a:xfrm>
            <a:off x="1046163" y="1382713"/>
            <a:ext cx="46053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99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指针变量：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储存地址的变量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370263" y="1844675"/>
            <a:ext cx="1944687" cy="5000625"/>
            <a:chOff x="1103313" y="1920875"/>
            <a:chExt cx="1944688" cy="5000626"/>
          </a:xfrm>
        </p:grpSpPr>
        <p:sp>
          <p:nvSpPr>
            <p:cNvPr id="17430" name="Freeform 72"/>
            <p:cNvSpPr>
              <a:spLocks/>
            </p:cNvSpPr>
            <p:nvPr/>
          </p:nvSpPr>
          <p:spPr bwMode="auto">
            <a:xfrm>
              <a:off x="1122363" y="6356351"/>
              <a:ext cx="1922463" cy="565150"/>
            </a:xfrm>
            <a:custGeom>
              <a:avLst/>
              <a:gdLst>
                <a:gd name="T0" fmla="*/ 0 w 1211"/>
                <a:gd name="T1" fmla="*/ 2147483646 h 456"/>
                <a:gd name="T2" fmla="*/ 2147483646 w 1211"/>
                <a:gd name="T3" fmla="*/ 2147483646 h 456"/>
                <a:gd name="T4" fmla="*/ 2147483646 w 1211"/>
                <a:gd name="T5" fmla="*/ 2147483646 h 456"/>
                <a:gd name="T6" fmla="*/ 2147483646 w 1211"/>
                <a:gd name="T7" fmla="*/ 214748364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Freeform 73"/>
            <p:cNvSpPr>
              <a:spLocks/>
            </p:cNvSpPr>
            <p:nvPr/>
          </p:nvSpPr>
          <p:spPr bwMode="auto">
            <a:xfrm>
              <a:off x="1123951" y="5807076"/>
              <a:ext cx="1924050" cy="1066800"/>
            </a:xfrm>
            <a:custGeom>
              <a:avLst/>
              <a:gdLst>
                <a:gd name="T0" fmla="*/ 2147483646 w 1212"/>
                <a:gd name="T1" fmla="*/ 0 h 672"/>
                <a:gd name="T2" fmla="*/ 2147483646 w 1212"/>
                <a:gd name="T3" fmla="*/ 0 h 672"/>
                <a:gd name="T4" fmla="*/ 2147483646 w 1212"/>
                <a:gd name="T5" fmla="*/ 2147483646 h 672"/>
                <a:gd name="T6" fmla="*/ 2147483646 w 1212"/>
                <a:gd name="T7" fmla="*/ 2147483646 h 672"/>
                <a:gd name="T8" fmla="*/ 2147483646 w 1212"/>
                <a:gd name="T9" fmla="*/ 2147483646 h 672"/>
                <a:gd name="T10" fmla="*/ 2147483646 w 1212"/>
                <a:gd name="T11" fmla="*/ 2147483646 h 672"/>
                <a:gd name="T12" fmla="*/ 2147483646 w 1212"/>
                <a:gd name="T13" fmla="*/ 2147483646 h 672"/>
                <a:gd name="T14" fmla="*/ 2147483646 w 1212"/>
                <a:gd name="T15" fmla="*/ 2147483646 h 672"/>
                <a:gd name="T16" fmla="*/ 0 w 1212"/>
                <a:gd name="T17" fmla="*/ 2147483646 h 672"/>
                <a:gd name="T18" fmla="*/ 2147483646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Rectangle 74"/>
            <p:cNvSpPr>
              <a:spLocks noChangeArrowheads="1"/>
            </p:cNvSpPr>
            <p:nvPr/>
          </p:nvSpPr>
          <p:spPr bwMode="auto">
            <a:xfrm>
              <a:off x="1122363" y="2295525"/>
              <a:ext cx="1922463" cy="3511551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7433" name="Line 75"/>
            <p:cNvSpPr>
              <a:spLocks noChangeShapeType="1"/>
            </p:cNvSpPr>
            <p:nvPr/>
          </p:nvSpPr>
          <p:spPr bwMode="auto">
            <a:xfrm>
              <a:off x="1122363" y="270033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76"/>
            <p:cNvSpPr>
              <a:spLocks noChangeShapeType="1"/>
            </p:cNvSpPr>
            <p:nvPr/>
          </p:nvSpPr>
          <p:spPr bwMode="auto">
            <a:xfrm>
              <a:off x="1122363" y="3352800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7"/>
            <p:cNvSpPr>
              <a:spLocks noChangeShapeType="1"/>
            </p:cNvSpPr>
            <p:nvPr/>
          </p:nvSpPr>
          <p:spPr bwMode="auto">
            <a:xfrm>
              <a:off x="1122363" y="3759200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6" name="Line 78"/>
            <p:cNvSpPr>
              <a:spLocks noChangeShapeType="1"/>
            </p:cNvSpPr>
            <p:nvPr/>
          </p:nvSpPr>
          <p:spPr bwMode="auto">
            <a:xfrm>
              <a:off x="1122363" y="4129088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1122363" y="4533901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>
              <a:off x="1103313" y="49434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9" name="Line 81"/>
            <p:cNvSpPr>
              <a:spLocks noChangeShapeType="1"/>
            </p:cNvSpPr>
            <p:nvPr/>
          </p:nvSpPr>
          <p:spPr bwMode="auto">
            <a:xfrm>
              <a:off x="1122363" y="5803901"/>
              <a:ext cx="192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82"/>
            <p:cNvSpPr>
              <a:spLocks noChangeShapeType="1"/>
            </p:cNvSpPr>
            <p:nvPr/>
          </p:nvSpPr>
          <p:spPr bwMode="auto">
            <a:xfrm>
              <a:off x="1122363" y="5821363"/>
              <a:ext cx="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83"/>
            <p:cNvSpPr>
              <a:spLocks noChangeShapeType="1"/>
            </p:cNvSpPr>
            <p:nvPr/>
          </p:nvSpPr>
          <p:spPr bwMode="auto">
            <a:xfrm>
              <a:off x="3044826" y="5821363"/>
              <a:ext cx="0" cy="95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Text Box 84"/>
            <p:cNvSpPr txBox="1">
              <a:spLocks noChangeArrowheads="1"/>
            </p:cNvSpPr>
            <p:nvPr/>
          </p:nvSpPr>
          <p:spPr bwMode="auto">
            <a:xfrm>
              <a:off x="1882776" y="2749550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7443" name="Text Box 85"/>
            <p:cNvSpPr txBox="1">
              <a:spLocks noChangeArrowheads="1"/>
            </p:cNvSpPr>
            <p:nvPr/>
          </p:nvSpPr>
          <p:spPr bwMode="auto">
            <a:xfrm>
              <a:off x="1900238" y="5888038"/>
              <a:ext cx="488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17444" name="Text Box 90"/>
            <p:cNvSpPr txBox="1">
              <a:spLocks noChangeArrowheads="1"/>
            </p:cNvSpPr>
            <p:nvPr/>
          </p:nvSpPr>
          <p:spPr bwMode="auto">
            <a:xfrm>
              <a:off x="1798638" y="1920875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Arial" panose="020B0604020202020204" pitchFamily="34" charset="0"/>
                </a:rPr>
                <a:t>内存</a:t>
              </a: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1122363" y="5362576"/>
              <a:ext cx="19224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" name="Text Box 86"/>
          <p:cNvSpPr txBox="1">
            <a:spLocks noChangeArrowheads="1"/>
          </p:cNvSpPr>
          <p:nvPr/>
        </p:nvSpPr>
        <p:spPr bwMode="auto">
          <a:xfrm>
            <a:off x="2484438" y="3282950"/>
            <a:ext cx="8699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2000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2001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2002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2003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2004</a:t>
            </a:r>
          </a:p>
          <a:p>
            <a:pPr algn="ctr">
              <a:lnSpc>
                <a:spcPts val="3200"/>
              </a:lnSpc>
            </a:pPr>
            <a:r>
              <a:rPr lang="en-US" altLang="zh-CN" sz="2400">
                <a:latin typeface="Arial" panose="020B0604020202020204" pitchFamily="34" charset="0"/>
              </a:rPr>
              <a:t>2005</a:t>
            </a:r>
          </a:p>
        </p:txBody>
      </p:sp>
      <p:sp>
        <p:nvSpPr>
          <p:cNvPr id="26" name="Text Box 91"/>
          <p:cNvSpPr txBox="1">
            <a:spLocks noChangeArrowheads="1"/>
          </p:cNvSpPr>
          <p:nvPr/>
        </p:nvSpPr>
        <p:spPr bwMode="auto">
          <a:xfrm>
            <a:off x="2835275" y="2276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580063" y="3213100"/>
            <a:ext cx="79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</a:rPr>
              <a:t>int i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65588" y="328295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10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51500" y="5300663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变量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983038" y="5373688"/>
            <a:ext cx="804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2000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403350" y="2565400"/>
            <a:ext cx="117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的地址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454275" y="3330575"/>
            <a:ext cx="785813" cy="319088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>
            <a:cxnSpLocks noChangeShapeType="1"/>
          </p:cNvCxnSpPr>
          <p:nvPr/>
        </p:nvCxnSpPr>
        <p:spPr bwMode="auto">
          <a:xfrm flipH="1" flipV="1">
            <a:off x="2203450" y="2940050"/>
            <a:ext cx="280988" cy="39052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椭圆形标注 35"/>
          <p:cNvSpPr>
            <a:spLocks noChangeArrowheads="1"/>
          </p:cNvSpPr>
          <p:nvPr/>
        </p:nvSpPr>
        <p:spPr bwMode="auto">
          <a:xfrm>
            <a:off x="323850" y="3613150"/>
            <a:ext cx="1166813" cy="1254125"/>
          </a:xfrm>
          <a:prstGeom prst="wedgeEllipseCallout">
            <a:avLst>
              <a:gd name="adj1" fmla="val 121440"/>
              <a:gd name="adj2" fmla="val -553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指针</a:t>
            </a:r>
          </a:p>
        </p:txBody>
      </p:sp>
      <p:sp>
        <p:nvSpPr>
          <p:cNvPr id="37" name="椭圆形标注 36"/>
          <p:cNvSpPr>
            <a:spLocks noChangeArrowheads="1"/>
          </p:cNvSpPr>
          <p:nvPr/>
        </p:nvSpPr>
        <p:spPr bwMode="auto">
          <a:xfrm>
            <a:off x="6300788" y="4149725"/>
            <a:ext cx="3240087" cy="1244600"/>
          </a:xfrm>
          <a:prstGeom prst="wedgeEllipseCallout">
            <a:avLst>
              <a:gd name="adj1" fmla="val -48111"/>
              <a:gd name="adj2" fmla="val 490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000">
                <a:solidFill>
                  <a:schemeClr val="bg1"/>
                </a:solidFill>
                <a:latin typeface="Arial" panose="020B0604020202020204" pitchFamily="34" charset="0"/>
              </a:rPr>
              <a:t>指针变量</a:t>
            </a: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343150" y="3573463"/>
            <a:ext cx="1639888" cy="1987550"/>
            <a:chOff x="2343249" y="3683149"/>
            <a:chExt cx="1640127" cy="1987391"/>
          </a:xfrm>
        </p:grpSpPr>
        <p:cxnSp>
          <p:nvCxnSpPr>
            <p:cNvPr id="17427" name="直接连接符 40"/>
            <p:cNvCxnSpPr>
              <a:cxnSpLocks noChangeShapeType="1"/>
            </p:cNvCxnSpPr>
            <p:nvPr/>
          </p:nvCxnSpPr>
          <p:spPr bwMode="auto">
            <a:xfrm flipH="1">
              <a:off x="2343249" y="5670540"/>
              <a:ext cx="1640127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8" name="直接连接符 42"/>
            <p:cNvCxnSpPr>
              <a:cxnSpLocks noChangeShapeType="1"/>
            </p:cNvCxnSpPr>
            <p:nvPr/>
          </p:nvCxnSpPr>
          <p:spPr bwMode="auto">
            <a:xfrm flipV="1">
              <a:off x="2343249" y="3683149"/>
              <a:ext cx="0" cy="198739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直接箭头连接符 46"/>
            <p:cNvCxnSpPr>
              <a:cxnSpLocks noChangeShapeType="1"/>
            </p:cNvCxnSpPr>
            <p:nvPr/>
          </p:nvCxnSpPr>
          <p:spPr bwMode="auto">
            <a:xfrm>
              <a:off x="2343249" y="3683149"/>
              <a:ext cx="1640127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椭圆形标注 48"/>
          <p:cNvSpPr>
            <a:spLocks noChangeArrowheads="1"/>
          </p:cNvSpPr>
          <p:nvPr/>
        </p:nvSpPr>
        <p:spPr bwMode="auto">
          <a:xfrm>
            <a:off x="5651500" y="5822950"/>
            <a:ext cx="3600450" cy="990600"/>
          </a:xfrm>
          <a:prstGeom prst="wedgeEllipseCallout">
            <a:avLst>
              <a:gd name="adj1" fmla="val -79681"/>
              <a:gd name="adj2" fmla="val -817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指针变量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的内容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是一个地址！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2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  <p:bldP spid="36" grpId="0" animBg="1"/>
      <p:bldP spid="37" grpId="0" animBg="1"/>
      <p:bldP spid="49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1554</TotalTime>
  <Words>3947</Words>
  <Application>Microsoft Office PowerPoint</Application>
  <PresentationFormat>全屏显示(4:3)</PresentationFormat>
  <Paragraphs>1774</Paragraphs>
  <Slides>73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指针与指针变量</vt:lpstr>
      <vt:lpstr>定义</vt:lpstr>
      <vt:lpstr>定义</vt:lpstr>
      <vt:lpstr>定义</vt:lpstr>
      <vt:lpstr>定义</vt:lpstr>
      <vt:lpstr>定义</vt:lpstr>
      <vt:lpstr>定义</vt:lpstr>
      <vt:lpstr>定义</vt:lpstr>
      <vt:lpstr>指针变量赋值</vt:lpstr>
      <vt:lpstr>指针变量的操作</vt:lpstr>
      <vt:lpstr>指针变量的操作</vt:lpstr>
      <vt:lpstr>指针变量的操作</vt:lpstr>
      <vt:lpstr>指针变量的操作</vt:lpstr>
      <vt:lpstr>&amp;与*运算符</vt:lpstr>
      <vt:lpstr>PowerPoint 演示文稿</vt:lpstr>
      <vt:lpstr>PowerPoint 演示文稿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指针与数组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交换a,b的函数</vt:lpstr>
      <vt:lpstr>小技巧：</vt:lpstr>
      <vt:lpstr>总结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储存一个班级（50人）的语文与数学成绩</dc:title>
  <dc:creator>潘玉斌</dc:creator>
  <cp:lastModifiedBy>潘玉斌</cp:lastModifiedBy>
  <cp:revision>92</cp:revision>
  <dcterms:created xsi:type="dcterms:W3CDTF">2014-04-17T01:09:29Z</dcterms:created>
  <dcterms:modified xsi:type="dcterms:W3CDTF">2016-03-01T10:29:19Z</dcterms:modified>
</cp:coreProperties>
</file>