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19"/>
  </p:notesMasterIdLst>
  <p:sldIdLst>
    <p:sldId id="301" r:id="rId2"/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100A7-C744-45C9-BA35-BD662FE73944}" type="datetimeFigureOut">
              <a:rPr lang="zh-CN" altLang="en-US" smtClean="0"/>
              <a:t>2016/3/11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BCC75-3E93-4051-A033-741DCEF9B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326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http://blog.sina.com.cn/s/blog_3f1a32cf0100ncxz.html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BCC75-3E93-4051-A033-741DCEF9BA8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288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84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74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055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76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452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99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13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60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51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03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5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30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14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21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60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45825-99DC-4D6B-B8D9-AE17E3B4FABC}" type="datetimeFigureOut">
              <a:rPr lang="zh-CN" altLang="en-US" smtClean="0"/>
              <a:t>2016/3/11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823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1427: </a:t>
            </a:r>
            <a:r>
              <a:rPr lang="zh-CN" altLang="en-US" b="1" dirty="0"/>
              <a:t>后缀表达式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12167" y="1545336"/>
            <a:ext cx="9375711" cy="2693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799" indent="-342799" algn="l" rtl="0" eaLnBrk="1" fontAlgn="base" hangingPunct="1">
              <a:spcBef>
                <a:spcPts val="18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57084" indent="-285666" algn="l" rtl="0" eaLnBrk="1" fontAlgn="base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66" indent="-22853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599733" indent="-22853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6801" indent="-22853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3866" indent="-228533" algn="l" defTabSz="91413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34" indent="-228533" algn="l" defTabSz="91413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000" indent="-228533" algn="l" defTabSz="91413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67" indent="-228533" algn="l" defTabSz="91413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b="1" dirty="0"/>
              <a:t>题目描述</a:t>
            </a:r>
          </a:p>
          <a:p>
            <a:pPr marL="0" indent="0">
              <a:buNone/>
            </a:pPr>
            <a:r>
              <a:rPr lang="zh-CN" altLang="en-US" sz="1600" dirty="0" smtClean="0"/>
              <a:t>     从</a:t>
            </a:r>
            <a:r>
              <a:rPr lang="zh-CN" altLang="en-US" sz="1600" dirty="0"/>
              <a:t>键盘读入一个后缀表达式（字符串），只含有</a:t>
            </a:r>
            <a:r>
              <a:rPr lang="en-US" altLang="zh-CN" sz="1600" dirty="0"/>
              <a:t>0-9</a:t>
            </a:r>
            <a:r>
              <a:rPr lang="zh-CN" altLang="en-US" sz="1600" dirty="0"/>
              <a:t>组成的运算数及加（</a:t>
            </a:r>
            <a:r>
              <a:rPr lang="en-US" altLang="zh-CN" sz="1600" dirty="0"/>
              <a:t>+</a:t>
            </a:r>
            <a:r>
              <a:rPr lang="zh-CN" altLang="en-US" sz="1600" dirty="0"/>
              <a:t>）、减（</a:t>
            </a:r>
            <a:r>
              <a:rPr lang="en-US" altLang="zh-CN" sz="1600" dirty="0"/>
              <a:t>—</a:t>
            </a:r>
            <a:r>
              <a:rPr lang="zh-CN" altLang="en-US" sz="1600" dirty="0"/>
              <a:t>）、乘（*）、除（</a:t>
            </a:r>
            <a:r>
              <a:rPr lang="en-US" altLang="zh-CN" sz="1600" dirty="0"/>
              <a:t>/</a:t>
            </a:r>
            <a:r>
              <a:rPr lang="zh-CN" altLang="en-US" sz="1600" dirty="0"/>
              <a:t>）四种运算符。每个运算数之间用一个空格隔开，不需要判断给你的表达式是否合法。以</a:t>
            </a:r>
            <a:r>
              <a:rPr lang="en-US" altLang="zh-CN" sz="1600" dirty="0"/>
              <a:t>@</a:t>
            </a:r>
            <a:r>
              <a:rPr lang="zh-CN" altLang="en-US" sz="1600" dirty="0"/>
              <a:t>作为结束</a:t>
            </a:r>
            <a:r>
              <a:rPr lang="zh-CN" altLang="en-US" sz="1600" dirty="0" smtClean="0"/>
              <a:t>标志。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zh-CN" altLang="en-US" sz="1600" dirty="0" smtClean="0"/>
              <a:t>后缀</a:t>
            </a:r>
            <a:r>
              <a:rPr lang="zh-CN" altLang="en-US" sz="1600" dirty="0"/>
              <a:t>表达式概念</a:t>
            </a:r>
            <a:r>
              <a:rPr lang="zh-CN" altLang="en-US" sz="1600" dirty="0" smtClean="0"/>
              <a:t>：</a:t>
            </a: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 smtClean="0"/>
              <a:t>       不</a:t>
            </a:r>
            <a:r>
              <a:rPr lang="zh-CN" altLang="en-US" sz="1600" dirty="0"/>
              <a:t>包含括号，运算符放在两个运算对象的后面，所有的计算按运算符出现的顺序，严格从左向右进行（不再考虑运算符的优先规则，如：</a:t>
            </a:r>
            <a:r>
              <a:rPr lang="en-US" altLang="zh-CN" sz="1600" dirty="0"/>
              <a:t>(2 + 1) * 3 </a:t>
            </a:r>
            <a:r>
              <a:rPr lang="zh-CN" altLang="en-US" sz="1600" dirty="0"/>
              <a:t>， 即</a:t>
            </a:r>
            <a:r>
              <a:rPr lang="en-US" altLang="zh-CN" sz="1600" dirty="0"/>
              <a:t>2 1 + 3 </a:t>
            </a:r>
            <a:r>
              <a:rPr lang="en-US" altLang="zh-CN" sz="1600" dirty="0" smtClean="0"/>
              <a:t>*</a:t>
            </a:r>
            <a:endParaRPr lang="en-US" altLang="zh-CN" sz="1600" dirty="0"/>
          </a:p>
        </p:txBody>
      </p:sp>
      <p:sp>
        <p:nvSpPr>
          <p:cNvPr id="3" name="矩形 2"/>
          <p:cNvSpPr/>
          <p:nvPr/>
        </p:nvSpPr>
        <p:spPr>
          <a:xfrm>
            <a:off x="1012167" y="420052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47675"/>
            <a:endParaRPr lang="en-US" altLang="zh-CN" dirty="0"/>
          </a:p>
          <a:p>
            <a:r>
              <a:rPr lang="zh-CN" altLang="en-US" b="1" dirty="0"/>
              <a:t>输入</a:t>
            </a:r>
          </a:p>
          <a:p>
            <a:r>
              <a:rPr lang="zh-CN" altLang="en-US" dirty="0" smtClean="0"/>
              <a:t>      一行</a:t>
            </a:r>
            <a:r>
              <a:rPr lang="zh-CN" altLang="en-US" dirty="0"/>
              <a:t>字符串（不超过</a:t>
            </a:r>
            <a:r>
              <a:rPr lang="en-US" altLang="zh-CN" dirty="0"/>
              <a:t>255</a:t>
            </a:r>
            <a:r>
              <a:rPr lang="zh-CN" altLang="en-US" dirty="0"/>
              <a:t>个字符），值包含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9</a:t>
            </a:r>
            <a:r>
              <a:rPr lang="zh-CN" altLang="en-US" dirty="0"/>
              <a:t>，</a:t>
            </a:r>
            <a:r>
              <a:rPr lang="en-US" altLang="zh-CN" dirty="0"/>
              <a:t>+-*/</a:t>
            </a:r>
            <a:r>
              <a:rPr lang="zh-CN" altLang="en-US" dirty="0"/>
              <a:t>，并以</a:t>
            </a:r>
            <a:r>
              <a:rPr lang="en-US" altLang="zh-CN" dirty="0"/>
              <a:t>@</a:t>
            </a:r>
            <a:r>
              <a:rPr lang="zh-CN" altLang="en-US" dirty="0"/>
              <a:t>结束</a:t>
            </a:r>
          </a:p>
          <a:p>
            <a:endParaRPr lang="zh-CN" altLang="en-US" dirty="0"/>
          </a:p>
          <a:p>
            <a:r>
              <a:rPr lang="zh-CN" altLang="en-US" b="1" dirty="0"/>
              <a:t>输出</a:t>
            </a:r>
          </a:p>
          <a:p>
            <a:r>
              <a:rPr lang="zh-CN" altLang="en-US" dirty="0" smtClean="0"/>
              <a:t>      表达式</a:t>
            </a:r>
            <a:r>
              <a:rPr lang="zh-CN" altLang="en-US" dirty="0"/>
              <a:t>的值</a:t>
            </a:r>
          </a:p>
          <a:p>
            <a:pPr indent="447675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648575" y="470174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indent="447675"/>
            <a:r>
              <a:rPr lang="zh-CN" altLang="en-US" b="1" dirty="0">
                <a:solidFill>
                  <a:srgbClr val="FFFFFF"/>
                </a:solidFill>
              </a:rPr>
              <a:t>样例输入</a:t>
            </a:r>
          </a:p>
          <a:p>
            <a:pPr lvl="0" indent="447675"/>
            <a:r>
              <a:rPr lang="en-US" altLang="zh-CN" dirty="0">
                <a:solidFill>
                  <a:srgbClr val="FFFFFF"/>
                </a:solidFill>
              </a:rPr>
              <a:t>16 9 4 3 </a:t>
            </a:r>
            <a:r>
              <a:rPr lang="en-US" altLang="zh-CN" dirty="0" smtClean="0">
                <a:solidFill>
                  <a:srgbClr val="FFFFFF"/>
                </a:solidFill>
              </a:rPr>
              <a:t>+*-@</a:t>
            </a:r>
          </a:p>
          <a:p>
            <a:pPr lvl="0" indent="447675"/>
            <a:endParaRPr lang="en-US" altLang="zh-CN" dirty="0">
              <a:solidFill>
                <a:srgbClr val="FFFFFF"/>
              </a:solidFill>
            </a:endParaRPr>
          </a:p>
          <a:p>
            <a:pPr lvl="0" indent="447675"/>
            <a:r>
              <a:rPr lang="zh-CN" altLang="en-US" b="1" dirty="0">
                <a:solidFill>
                  <a:srgbClr val="FFFFFF"/>
                </a:solidFill>
              </a:rPr>
              <a:t>样例输出</a:t>
            </a:r>
          </a:p>
          <a:p>
            <a:pPr lvl="0" indent="447675"/>
            <a:r>
              <a:rPr lang="en-US" altLang="zh-CN" dirty="0">
                <a:solidFill>
                  <a:srgbClr val="FFFFFF"/>
                </a:solidFill>
              </a:rPr>
              <a:t>-47</a:t>
            </a:r>
            <a:endParaRPr lang="zh-CN" altLang="zh-C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27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手动模拟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2371725" y="1628775"/>
            <a:ext cx="0" cy="219075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3152775" y="3095625"/>
            <a:ext cx="0" cy="723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933825" y="2447925"/>
            <a:ext cx="0" cy="1371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762500" y="2657475"/>
            <a:ext cx="0" cy="11620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629275" y="2000250"/>
            <a:ext cx="0" cy="18192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638925" y="2209800"/>
            <a:ext cx="0" cy="16097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7639050" y="1895475"/>
            <a:ext cx="0" cy="192405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8572500" y="2343150"/>
            <a:ext cx="0" cy="147637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57200" y="2447925"/>
            <a:ext cx="1266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山脉：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38124" y="5781675"/>
            <a:ext cx="2133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存入的山峰：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114550" y="4179887"/>
            <a:ext cx="514350" cy="628650"/>
            <a:chOff x="2181225" y="4276725"/>
            <a:chExt cx="514350" cy="628650"/>
          </a:xfrm>
        </p:grpSpPr>
        <p:sp>
          <p:nvSpPr>
            <p:cNvPr id="14" name="下箭头 13"/>
            <p:cNvSpPr/>
            <p:nvPr/>
          </p:nvSpPr>
          <p:spPr>
            <a:xfrm rot="10800000">
              <a:off x="2181225" y="4276725"/>
              <a:ext cx="514350" cy="62865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228850" y="4429125"/>
              <a:ext cx="371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人</a:t>
              </a:r>
              <a:endParaRPr lang="zh-CN" altLang="en-US" dirty="0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9029699" y="5781675"/>
            <a:ext cx="161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快乐值：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772775" y="5781675"/>
            <a:ext cx="857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0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7962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山峰分析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969551" y="1704975"/>
            <a:ext cx="66315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在手动模拟的过程中，你发现了什么？</a:t>
            </a:r>
            <a:endParaRPr lang="en-US" altLang="zh-CN" sz="2800" b="1" dirty="0" smtClean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存入的山峰只能在一端插入与删除。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2809875" y="2782193"/>
            <a:ext cx="619125" cy="8658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064801" y="3752850"/>
            <a:ext cx="21717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800" b="1" dirty="0" smtClean="0">
                <a:solidFill>
                  <a:schemeClr val="accent2"/>
                </a:solidFill>
                <a:latin typeface="+mj-ea"/>
                <a:ea typeface="+mj-ea"/>
              </a:rPr>
              <a:t>栈</a:t>
            </a:r>
            <a:endParaRPr lang="zh-CN" altLang="en-US" sz="138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53174" y="3106518"/>
            <a:ext cx="5181601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当登上一座山峰后，应该做的操作：</a:t>
            </a:r>
            <a:endParaRPr lang="en-US" altLang="zh-CN" sz="2400" b="1" dirty="0" smtClean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、计算快乐值：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栈的长度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、将本座山加入的栈中：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直接入栈？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与栈顶元素比较，如果比栈顶元素大，则出栈，一直到                                                 ，入栈。</a:t>
            </a:r>
            <a:endParaRPr lang="en-US" altLang="zh-CN" sz="2000" dirty="0" smtClean="0"/>
          </a:p>
          <a:p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750214" y="5873561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</a:rPr>
              <a:t>小于栈顶元素或栈为空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12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/>
      <p:bldP spid="6" grpId="0" build="p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349500" y="4456113"/>
            <a:ext cx="7543800" cy="1143000"/>
          </a:xfr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6000" dirty="0" smtClean="0"/>
              <a:t>The end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87263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表达式求</a:t>
            </a:r>
            <a:r>
              <a:rPr lang="zh-CN" altLang="en-US" b="1" dirty="0" smtClean="0"/>
              <a:t>值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90332" y="2231461"/>
            <a:ext cx="768008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模拟计算机处理算术表达式过程。从键盘上输入算术表达式串（只含＋、－、</a:t>
            </a:r>
            <a:r>
              <a:rPr lang="en-US" altLang="zh-CN" sz="2800" dirty="0"/>
              <a:t>×</a:t>
            </a:r>
            <a:r>
              <a:rPr lang="zh-CN" altLang="en-US" sz="2800" dirty="0"/>
              <a:t>、</a:t>
            </a:r>
            <a:r>
              <a:rPr lang="en-US" altLang="zh-CN" sz="2800" dirty="0"/>
              <a:t>/</a:t>
            </a:r>
            <a:r>
              <a:rPr lang="zh-CN" altLang="en-US" sz="2800" dirty="0"/>
              <a:t>运算符，允许含括号），输出算术表达式的值。设输入的表达式串是合法的。</a:t>
            </a:r>
          </a:p>
        </p:txBody>
      </p:sp>
    </p:spTree>
    <p:extLst>
      <p:ext uri="{BB962C8B-B14F-4D97-AF65-F5344CB8AC3E}">
        <p14:creationId xmlns:p14="http://schemas.microsoft.com/office/powerpoint/2010/main" val="230939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448157" y="364623"/>
            <a:ext cx="8991600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dirty="0"/>
              <a:t>　　源程序编译中，若要把一个含有表达式的赋值语句翻译成正确求值的机器语言，首先应正确地解释表达式。例如，对赋值语句</a:t>
            </a:r>
          </a:p>
          <a:p>
            <a:r>
              <a:rPr lang="en-US" altLang="zh-CN" sz="2000" dirty="0"/>
              <a:t>X</a:t>
            </a:r>
            <a:r>
              <a:rPr lang="zh-CN" altLang="en-US" sz="2000" dirty="0"/>
              <a:t>＝</a:t>
            </a:r>
            <a:r>
              <a:rPr lang="en-US" altLang="zh-CN" sz="2000" dirty="0"/>
              <a:t>4</a:t>
            </a:r>
            <a:r>
              <a:rPr lang="zh-CN" altLang="en-US" sz="2000" dirty="0"/>
              <a:t>＋</a:t>
            </a:r>
            <a:r>
              <a:rPr lang="en-US" altLang="zh-CN" sz="2000" dirty="0"/>
              <a:t>8×2</a:t>
            </a:r>
            <a:r>
              <a:rPr lang="zh-CN" altLang="en-US" sz="2000" dirty="0"/>
              <a:t>－</a:t>
            </a:r>
            <a:r>
              <a:rPr lang="en-US" altLang="zh-CN" sz="2000" dirty="0"/>
              <a:t>3; (</a:t>
            </a:r>
            <a:r>
              <a:rPr lang="zh-CN" altLang="en-US" sz="2000" dirty="0"/>
              <a:t>式 </a:t>
            </a:r>
            <a:r>
              <a:rPr lang="en-US" altLang="zh-CN" sz="2000" dirty="0"/>
              <a:t>11.1)</a:t>
            </a:r>
          </a:p>
          <a:p>
            <a:r>
              <a:rPr lang="en-US" altLang="zh-CN" sz="2000" dirty="0"/>
              <a:t>       </a:t>
            </a:r>
            <a:r>
              <a:rPr lang="zh-CN" altLang="en-US" sz="2000" dirty="0"/>
              <a:t>其正确的计算结果应该是１７，但若在编译程序中简单地按自左向右扫描的原则进行计算，则为：</a:t>
            </a:r>
            <a:r>
              <a:rPr lang="en-US" altLang="zh-CN" sz="2000" dirty="0"/>
              <a:t>X</a:t>
            </a:r>
            <a:r>
              <a:rPr lang="zh-CN" altLang="en-US" sz="2000" dirty="0"/>
              <a:t>＝</a:t>
            </a:r>
            <a:r>
              <a:rPr lang="en-US" altLang="zh-CN" sz="2000" dirty="0"/>
              <a:t>12×2</a:t>
            </a:r>
            <a:r>
              <a:rPr lang="zh-CN" altLang="en-US" sz="2000" dirty="0"/>
              <a:t>－</a:t>
            </a:r>
            <a:r>
              <a:rPr lang="en-US" altLang="zh-CN" sz="2000" dirty="0"/>
              <a:t>3</a:t>
            </a:r>
            <a:r>
              <a:rPr lang="zh-CN" altLang="en-US" sz="2000" dirty="0"/>
              <a:t>＝</a:t>
            </a:r>
            <a:r>
              <a:rPr lang="en-US" altLang="zh-CN" sz="2000" dirty="0"/>
              <a:t>24</a:t>
            </a:r>
            <a:r>
              <a:rPr lang="zh-CN" altLang="en-US" sz="2000" dirty="0"/>
              <a:t>－</a:t>
            </a:r>
            <a:r>
              <a:rPr lang="en-US" altLang="zh-CN" sz="2000" dirty="0"/>
              <a:t>3</a:t>
            </a:r>
            <a:r>
              <a:rPr lang="zh-CN" altLang="en-US" sz="2000" dirty="0"/>
              <a:t>＝</a:t>
            </a:r>
            <a:r>
              <a:rPr lang="en-US" altLang="zh-CN" sz="2000" dirty="0"/>
              <a:t>21</a:t>
            </a:r>
            <a:br>
              <a:rPr lang="en-US" altLang="zh-CN" sz="2000" dirty="0"/>
            </a:br>
            <a:r>
              <a:rPr lang="en-US" altLang="zh-CN" sz="2000" dirty="0"/>
              <a:t>       </a:t>
            </a:r>
            <a:r>
              <a:rPr lang="zh-CN" altLang="en-US" sz="2000" dirty="0"/>
              <a:t>这结果显然是错误的。因此，为了使编译程序能够正确地求值，必须事先规定求值的顺序和规则。通常采用运算符优先数法。</a:t>
            </a:r>
            <a:br>
              <a:rPr lang="zh-CN" altLang="en-US" sz="2000" dirty="0"/>
            </a:br>
            <a:r>
              <a:rPr lang="zh-CN" altLang="en-US" sz="2000" dirty="0"/>
              <a:t>　　一般表达式中会遇到操作数、运算符和语句结束符等，以算术运算符为例，对每种运算赋予一个优先数，如：</a:t>
            </a:r>
          </a:p>
          <a:p>
            <a:r>
              <a:rPr lang="zh-CN" altLang="en-US" sz="2000" dirty="0"/>
              <a:t>       运算符：</a:t>
            </a:r>
            <a:r>
              <a:rPr lang="en-US" altLang="zh-CN" sz="2000" dirty="0"/>
              <a:t>×</a:t>
            </a:r>
            <a:r>
              <a:rPr lang="zh-CN" altLang="en-US" sz="2000" dirty="0"/>
              <a:t>　</a:t>
            </a:r>
            <a:r>
              <a:rPr lang="en-US" altLang="zh-CN" sz="2000" dirty="0"/>
              <a:t>÷</a:t>
            </a:r>
            <a:r>
              <a:rPr lang="zh-CN" altLang="en-US" sz="2000" dirty="0"/>
              <a:t>　＋　－　</a:t>
            </a:r>
          </a:p>
          <a:p>
            <a:r>
              <a:rPr lang="zh-CN" altLang="en-US" sz="2000" dirty="0"/>
              <a:t>      优先数：２　２　１　１</a:t>
            </a:r>
          </a:p>
          <a:p>
            <a:r>
              <a:rPr lang="zh-CN" altLang="en-US" sz="2000" dirty="0"/>
              <a:t>     （语句结束符“；”的优先数为零）</a:t>
            </a:r>
          </a:p>
          <a:p>
            <a:r>
              <a:rPr lang="zh-CN" altLang="en-US" sz="2000" dirty="0"/>
              <a:t>       在运算过程中，优先数高的运算符应先进行运算（但遇到括号时，应另作处理）。按这样的规定，对式（</a:t>
            </a:r>
            <a:r>
              <a:rPr lang="en-US" altLang="zh-CN" sz="2000" dirty="0"/>
              <a:t>11.1</a:t>
            </a:r>
            <a:r>
              <a:rPr lang="zh-CN" altLang="en-US" sz="2000" dirty="0"/>
              <a:t>）自左向右进行运算时，其计算顺序就被唯一地确定下来了。计算顺序确定后，在对表达式进行编译时，一般设立两个栈，一个称为运算符栈（</a:t>
            </a:r>
            <a:r>
              <a:rPr lang="en-US" altLang="zh-CN" sz="2000" dirty="0"/>
              <a:t>OPS</a:t>
            </a:r>
            <a:r>
              <a:rPr lang="zh-CN" altLang="en-US" sz="2000" dirty="0"/>
              <a:t>），另一个称为操作数栈（</a:t>
            </a:r>
            <a:r>
              <a:rPr lang="en-US" altLang="zh-CN" sz="2000" dirty="0"/>
              <a:t>OVS</a:t>
            </a:r>
            <a:r>
              <a:rPr lang="zh-CN" altLang="en-US" sz="2000" dirty="0"/>
              <a:t>），以便分别存放表达式中的运算符和操作数。编译程序自左向右扫描表达式直至语句结束，其处理原则是：</a:t>
            </a:r>
            <a:br>
              <a:rPr lang="zh-CN" altLang="en-US" sz="2000" dirty="0"/>
            </a:br>
            <a:r>
              <a:rPr lang="zh-CN" altLang="en-US" sz="2000" dirty="0"/>
              <a:t>　　①凡遇到操作数，一律进入操作数栈；</a:t>
            </a:r>
            <a:br>
              <a:rPr lang="zh-CN" altLang="en-US" sz="2000" dirty="0"/>
            </a:br>
            <a:r>
              <a:rPr lang="zh-CN" altLang="en-US" sz="2000" dirty="0"/>
              <a:t>　　②当遇到运算符时，则将运算符的优先数与运算符栈中的栈顶元素的优先</a:t>
            </a:r>
          </a:p>
        </p:txBody>
      </p:sp>
    </p:spTree>
    <p:extLst>
      <p:ext uri="{BB962C8B-B14F-4D97-AF65-F5344CB8AC3E}">
        <p14:creationId xmlns:p14="http://schemas.microsoft.com/office/powerpoint/2010/main" val="339326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73644" y="105508"/>
            <a:ext cx="8983663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dirty="0"/>
              <a:t>数相比较；若该运算符的优先数大，则进栈；反之，则取出栈顶的运算符，并在操作数栈中连续取出两个栈顶元素作为运算对象进行运算，并将运算结果存入操作数栈，然后继续比较该运算符与栈顶元素的优先数。</a:t>
            </a:r>
            <a:br>
              <a:rPr lang="zh-CN" altLang="en-US" sz="2000" dirty="0"/>
            </a:br>
            <a:r>
              <a:rPr lang="zh-CN" altLang="en-US" sz="2000" dirty="0"/>
              <a:t>　　例如式（</a:t>
            </a:r>
            <a:r>
              <a:rPr lang="en-US" altLang="zh-CN" sz="2000" dirty="0"/>
              <a:t>11.1</a:t>
            </a:r>
            <a:r>
              <a:rPr lang="zh-CN" altLang="en-US" sz="2000" dirty="0"/>
              <a:t>）中，当扫描到“＋”和“</a:t>
            </a:r>
            <a:r>
              <a:rPr lang="en-US" altLang="zh-CN" sz="2000" dirty="0"/>
              <a:t>×”</a:t>
            </a:r>
            <a:r>
              <a:rPr lang="zh-CN" altLang="en-US" sz="2000" dirty="0"/>
              <a:t>时都要将运算符入栈。接着扫描到“－”号， 其优先数小于乘号所以乘号退栈，并执行８</a:t>
            </a:r>
            <a:r>
              <a:rPr lang="en-US" altLang="zh-CN" sz="2000" dirty="0"/>
              <a:t>×</a:t>
            </a:r>
            <a:r>
              <a:rPr lang="zh-CN" altLang="en-US" sz="2000" dirty="0"/>
              <a:t>２，将结果１６再存入操作数栈。再将“－”号的优先数与运算符栈的栈顶元素“＋”号的优先数相比较，两者相等，所以再将加号退栈，进行４＋１６，结果为２０，再入栈，接着，由于运算栈已空，所以减号入栈。当扫描到“３”时，操作数入栈。当扫描到“；”时，其优先数最低， 所以减号退栈并执行</a:t>
            </a:r>
            <a:r>
              <a:rPr lang="en-US" altLang="zh-CN" sz="2000" dirty="0"/>
              <a:t>20-3</a:t>
            </a:r>
            <a:r>
              <a:rPr lang="zh-CN" altLang="en-US" sz="2000" dirty="0"/>
              <a:t>，结果为</a:t>
            </a:r>
            <a:r>
              <a:rPr lang="en-US" altLang="zh-CN" sz="2000" dirty="0"/>
              <a:t>17</a:t>
            </a:r>
            <a:r>
              <a:rPr lang="zh-CN" altLang="en-US" sz="2000" dirty="0"/>
              <a:t>并入栈。因已扫描到语句结束符，所以表达式的求值结束，结果为</a:t>
            </a:r>
            <a:r>
              <a:rPr lang="en-US" altLang="zh-CN" sz="2000" dirty="0"/>
              <a:t>17</a:t>
            </a:r>
            <a:r>
              <a:rPr lang="zh-CN" altLang="en-US" sz="2000" dirty="0"/>
              <a:t>。</a:t>
            </a:r>
          </a:p>
          <a:p>
            <a:pPr>
              <a:spcBef>
                <a:spcPct val="50000"/>
              </a:spcBef>
            </a:pPr>
            <a:endParaRPr lang="en-US" altLang="zh-CN" sz="2000" dirty="0"/>
          </a:p>
        </p:txBody>
      </p:sp>
      <p:pic>
        <p:nvPicPr>
          <p:cNvPr id="25603" name="Picture 3" descr="App0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76" y="3225800"/>
            <a:ext cx="8382000" cy="363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445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9218" y="2431889"/>
            <a:ext cx="10165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上述分析实现了</a:t>
            </a:r>
            <a:r>
              <a:rPr lang="en-US" altLang="zh-CN" sz="3200" dirty="0" smtClean="0"/>
              <a:t>+-*/</a:t>
            </a:r>
            <a:r>
              <a:rPr lang="zh-CN" altLang="en-US" sz="3200" dirty="0" smtClean="0"/>
              <a:t>运算，那么将</a:t>
            </a:r>
            <a:r>
              <a:rPr lang="en-US" altLang="zh-CN" sz="3200" dirty="0" smtClean="0"/>
              <a:t>( )</a:t>
            </a:r>
            <a:r>
              <a:rPr lang="zh-CN" altLang="en-US" sz="3200" dirty="0" smtClean="0"/>
              <a:t>添加应该如何处理？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1491953" y="3941451"/>
            <a:ext cx="7700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思考下：</a:t>
            </a:r>
            <a:r>
              <a:rPr lang="en-US" altLang="zh-CN" sz="3200" dirty="0" smtClean="0"/>
              <a:t>’(’ </a:t>
            </a:r>
            <a:r>
              <a:rPr lang="zh-CN" altLang="en-US" sz="3200" dirty="0" smtClean="0"/>
              <a:t>和 </a:t>
            </a:r>
            <a:r>
              <a:rPr lang="en-US" altLang="zh-CN" sz="3200" dirty="0" smtClean="0"/>
              <a:t>‘)’</a:t>
            </a:r>
            <a:r>
              <a:rPr lang="zh-CN" altLang="en-US" sz="3200" dirty="0" smtClean="0"/>
              <a:t>优先级应该是怎么样的？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43944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顺序堆栈应用--表达式计算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451" y="2290152"/>
            <a:ext cx="548640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45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分析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3978211" y="1529834"/>
            <a:ext cx="43011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/>
              <a:t>16□9□4□3□</a:t>
            </a:r>
            <a:r>
              <a:rPr lang="en-US" altLang="zh-CN" sz="3600" dirty="0" smtClean="0"/>
              <a:t>+*–@</a:t>
            </a:r>
            <a:endParaRPr lang="zh-CN" altLang="en-US" sz="36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1003300" y="3212802"/>
          <a:ext cx="768350" cy="222504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76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2587456" y="3212802"/>
          <a:ext cx="768350" cy="222504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76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4171612" y="3212802"/>
          <a:ext cx="768350" cy="222504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76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5755768" y="3212802"/>
          <a:ext cx="768350" cy="222504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76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7339924" y="3212802"/>
          <a:ext cx="768350" cy="222504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76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6801595" y="3762375"/>
            <a:ext cx="323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+</a:t>
            </a:r>
            <a:endParaRPr lang="zh-CN" altLang="en-US" sz="40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7339588" y="3951367"/>
          <a:ext cx="768350" cy="74168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76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8924080" y="3212802"/>
          <a:ext cx="768350" cy="222504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76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10508238" y="3212802"/>
          <a:ext cx="768350" cy="222504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76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8430370" y="4265057"/>
            <a:ext cx="323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*</a:t>
            </a:r>
            <a:endParaRPr lang="zh-CN" altLang="en-US" sz="4000" dirty="0"/>
          </a:p>
        </p:txBody>
      </p:sp>
      <p:sp>
        <p:nvSpPr>
          <p:cNvPr id="17" name="文本框 16"/>
          <p:cNvSpPr txBox="1"/>
          <p:nvPr/>
        </p:nvSpPr>
        <p:spPr>
          <a:xfrm>
            <a:off x="10059145" y="4470261"/>
            <a:ext cx="323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-</a:t>
            </a:r>
            <a:endParaRPr lang="zh-CN" altLang="en-US" sz="4000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/>
          </p:nvPr>
        </p:nvGraphicFramePr>
        <p:xfrm>
          <a:off x="10511582" y="4697194"/>
          <a:ext cx="768350" cy="74168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76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-47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/>
          </p:nvPr>
        </p:nvGraphicFramePr>
        <p:xfrm>
          <a:off x="8920907" y="4316829"/>
          <a:ext cx="768350" cy="74168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76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420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分析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4107336" y="1268413"/>
            <a:ext cx="43011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/>
              <a:t>16□9□4□3□</a:t>
            </a:r>
            <a:r>
              <a:rPr lang="en-US" altLang="zh-CN" sz="3600" dirty="0" smtClean="0"/>
              <a:t>+*–@</a:t>
            </a:r>
            <a:endParaRPr lang="zh-CN" altLang="en-US" sz="3600" dirty="0"/>
          </a:p>
        </p:txBody>
      </p:sp>
      <p:sp>
        <p:nvSpPr>
          <p:cNvPr id="4" name="下箭头 3"/>
          <p:cNvSpPr/>
          <p:nvPr/>
        </p:nvSpPr>
        <p:spPr>
          <a:xfrm>
            <a:off x="5967412" y="2043629"/>
            <a:ext cx="581025" cy="8286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236795"/>
              </p:ext>
            </p:extLst>
          </p:nvPr>
        </p:nvGraphicFramePr>
        <p:xfrm>
          <a:off x="2193929" y="3002191"/>
          <a:ext cx="8127990" cy="37084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625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+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@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284288" y="2041307"/>
            <a:ext cx="2626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、读入，存下来</a:t>
            </a:r>
            <a:endParaRPr lang="en-US" altLang="zh-CN" sz="2400" dirty="0" smtClean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（字符数组存）</a:t>
            </a:r>
            <a:endParaRPr lang="zh-CN" altLang="en-US" sz="24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84288" y="3441680"/>
            <a:ext cx="51027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2"/>
                </a:solidFill>
              </a:rPr>
              <a:t>2</a:t>
            </a:r>
            <a:r>
              <a:rPr lang="zh-CN" altLang="en-US" dirty="0" smtClean="0">
                <a:solidFill>
                  <a:schemeClr val="tx2"/>
                </a:solidFill>
              </a:rPr>
              <a:t>、从头到尾扫一遍数组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/>
                </a:solidFill>
              </a:rPr>
              <a:t>	</a:t>
            </a:r>
            <a:r>
              <a:rPr lang="en-US" altLang="zh-CN" dirty="0" smtClean="0">
                <a:solidFill>
                  <a:schemeClr val="tx2"/>
                </a:solidFill>
              </a:rPr>
              <a:t>1</a:t>
            </a:r>
            <a:r>
              <a:rPr lang="zh-CN" altLang="en-US" dirty="0" smtClean="0">
                <a:solidFill>
                  <a:schemeClr val="tx2"/>
                </a:solidFill>
              </a:rPr>
              <a:t>）如果是数字，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/>
                </a:solidFill>
              </a:rPr>
              <a:t>	 </a:t>
            </a:r>
            <a:r>
              <a:rPr lang="en-US" altLang="zh-CN" dirty="0" smtClean="0">
                <a:solidFill>
                  <a:schemeClr val="tx2"/>
                </a:solidFill>
              </a:rPr>
              <a:t>      </a:t>
            </a:r>
            <a:r>
              <a:rPr lang="zh-CN" altLang="en-US" dirty="0" smtClean="0">
                <a:solidFill>
                  <a:schemeClr val="tx2"/>
                </a:solidFill>
              </a:rPr>
              <a:t>转换为数字，入栈；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/>
                </a:solidFill>
              </a:rPr>
              <a:t>	</a:t>
            </a:r>
            <a:r>
              <a:rPr lang="en-US" altLang="zh-CN" dirty="0" smtClean="0">
                <a:solidFill>
                  <a:schemeClr val="tx2"/>
                </a:solidFill>
              </a:rPr>
              <a:t>2</a:t>
            </a:r>
            <a:r>
              <a:rPr lang="zh-CN" altLang="en-US" dirty="0" smtClean="0">
                <a:solidFill>
                  <a:schemeClr val="tx2"/>
                </a:solidFill>
              </a:rPr>
              <a:t>）如果是符号，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/>
                </a:solidFill>
              </a:rPr>
              <a:t>	</a:t>
            </a:r>
            <a:r>
              <a:rPr lang="en-US" altLang="zh-CN" dirty="0" smtClean="0">
                <a:solidFill>
                  <a:schemeClr val="tx2"/>
                </a:solidFill>
              </a:rPr>
              <a:t>       </a:t>
            </a:r>
            <a:r>
              <a:rPr lang="zh-CN" altLang="en-US" dirty="0" smtClean="0">
                <a:solidFill>
                  <a:schemeClr val="tx2"/>
                </a:solidFill>
              </a:rPr>
              <a:t>出栈两个数字，计算；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/>
                </a:solidFill>
              </a:rPr>
              <a:t>	</a:t>
            </a:r>
            <a:r>
              <a:rPr lang="en-US" altLang="zh-CN" dirty="0" smtClean="0">
                <a:solidFill>
                  <a:schemeClr val="tx2"/>
                </a:solidFill>
              </a:rPr>
              <a:t>       </a:t>
            </a:r>
            <a:r>
              <a:rPr lang="zh-CN" altLang="en-US" dirty="0" smtClean="0">
                <a:solidFill>
                  <a:schemeClr val="tx2"/>
                </a:solidFill>
              </a:rPr>
              <a:t>将计算结果入栈；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2"/>
                </a:solidFill>
              </a:rPr>
              <a:t>3</a:t>
            </a:r>
            <a:r>
              <a:rPr lang="zh-CN" altLang="en-US" dirty="0" smtClean="0">
                <a:solidFill>
                  <a:schemeClr val="tx2"/>
                </a:solidFill>
              </a:rPr>
              <a:t>、直到</a:t>
            </a:r>
            <a:r>
              <a:rPr lang="en-US" altLang="zh-CN" dirty="0" smtClean="0">
                <a:solidFill>
                  <a:schemeClr val="tx2"/>
                </a:solidFill>
              </a:rPr>
              <a:t>@</a:t>
            </a:r>
            <a:r>
              <a:rPr lang="zh-CN" altLang="en-US" dirty="0" smtClean="0">
                <a:solidFill>
                  <a:schemeClr val="tx2"/>
                </a:solidFill>
              </a:rPr>
              <a:t>结束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</a:rPr>
              <a:t>       </a:t>
            </a:r>
            <a:r>
              <a:rPr lang="zh-CN" altLang="en-US" dirty="0" smtClean="0">
                <a:solidFill>
                  <a:schemeClr val="tx2"/>
                </a:solidFill>
              </a:rPr>
              <a:t>栈顶元素为结果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36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build="p"/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山峰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17702" y="1526286"/>
            <a:ext cx="10725658" cy="452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799" indent="-342799" algn="l" rtl="0" eaLnBrk="1" fontAlgn="base" hangingPunct="1">
              <a:spcBef>
                <a:spcPts val="18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57084" indent="-285666" algn="l" rtl="0" eaLnBrk="1" fontAlgn="base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66" indent="-22853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599733" indent="-22853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6801" indent="-22853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3866" indent="-228533" algn="l" defTabSz="91413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34" indent="-228533" algn="l" defTabSz="91413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000" indent="-228533" algn="l" defTabSz="91413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67" indent="-228533" algn="l" defTabSz="91413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zh-CN" sz="1600" dirty="0"/>
              <a:t>Rocky</a:t>
            </a:r>
            <a:r>
              <a:rPr lang="zh-CN" altLang="en-US" sz="1600" dirty="0"/>
              <a:t>山脉有</a:t>
            </a:r>
            <a:r>
              <a:rPr lang="en-US" altLang="zh-CN" sz="1600" dirty="0"/>
              <a:t>n</a:t>
            </a:r>
            <a:r>
              <a:rPr lang="zh-CN" altLang="en-US" sz="1600" dirty="0"/>
              <a:t>个山峰，一字排开，从西向东依次编号为</a:t>
            </a:r>
            <a:r>
              <a:rPr lang="en-US" altLang="zh-CN" sz="1600" dirty="0"/>
              <a:t>1, 2, 3, ……, n</a:t>
            </a:r>
            <a:r>
              <a:rPr lang="zh-CN" altLang="en-US" sz="1600" dirty="0"/>
              <a:t>。每个山峰的高度都是不一样的。编号为</a:t>
            </a:r>
            <a:r>
              <a:rPr lang="en-US" altLang="zh-CN" sz="1600" dirty="0" err="1"/>
              <a:t>i</a:t>
            </a:r>
            <a:r>
              <a:rPr lang="zh-CN" altLang="en-US" sz="1600" dirty="0"/>
              <a:t>的</a:t>
            </a:r>
            <a:r>
              <a:rPr lang="zh-CN" altLang="en-US" sz="1600" dirty="0" smtClean="0"/>
              <a:t>山峰高度</a:t>
            </a:r>
            <a:r>
              <a:rPr lang="zh-CN" altLang="en-US" sz="1600" dirty="0"/>
              <a:t>为</a:t>
            </a:r>
            <a:r>
              <a:rPr lang="en-US" altLang="zh-CN" sz="1600" dirty="0"/>
              <a:t>hi</a:t>
            </a:r>
            <a:r>
              <a:rPr lang="zh-CN" altLang="en-US" sz="1600" dirty="0"/>
              <a:t>。 </a:t>
            </a:r>
          </a:p>
          <a:p>
            <a:pPr marL="0" indent="0">
              <a:buFontTx/>
              <a:buNone/>
            </a:pPr>
            <a:r>
              <a:rPr lang="zh-CN" altLang="en-US" sz="1600" dirty="0"/>
              <a:t>小修从西往东登山。每到一座山峰，她就回头观望自己走过的艰辛历程。在第</a:t>
            </a:r>
            <a:r>
              <a:rPr lang="en-US" altLang="zh-CN" sz="1600" dirty="0" err="1"/>
              <a:t>i</a:t>
            </a:r>
            <a:r>
              <a:rPr lang="zh-CN" altLang="en-US" sz="1600" dirty="0"/>
              <a:t>座山峰，她记录下自己回头能看到的山峰数</a:t>
            </a:r>
            <a:r>
              <a:rPr lang="en-US" altLang="zh-CN" sz="1600" dirty="0" err="1"/>
              <a:t>si</a:t>
            </a:r>
            <a:r>
              <a:rPr lang="zh-CN" altLang="en-US" sz="1600" dirty="0"/>
              <a:t>。 </a:t>
            </a:r>
          </a:p>
          <a:p>
            <a:pPr marL="0" indent="0">
              <a:buFontTx/>
              <a:buNone/>
            </a:pPr>
            <a:r>
              <a:rPr lang="zh-CN" altLang="en-US" sz="1600" dirty="0"/>
              <a:t>何谓“能看到”？如果在第</a:t>
            </a:r>
            <a:r>
              <a:rPr lang="en-US" altLang="zh-CN" sz="1600" dirty="0" err="1"/>
              <a:t>i</a:t>
            </a:r>
            <a:r>
              <a:rPr lang="zh-CN" altLang="en-US" sz="1600" dirty="0"/>
              <a:t>座山峰，存在</a:t>
            </a:r>
            <a:r>
              <a:rPr lang="en-US" altLang="zh-CN" sz="1600" dirty="0"/>
              <a:t>j&lt;k&lt;</a:t>
            </a:r>
            <a:r>
              <a:rPr lang="en-US" altLang="zh-CN" sz="1600" dirty="0" err="1"/>
              <a:t>i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hj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hk</a:t>
            </a:r>
            <a:r>
              <a:rPr lang="zh-CN" altLang="en-US" sz="1600" dirty="0"/>
              <a:t>，那么第</a:t>
            </a:r>
            <a:r>
              <a:rPr lang="en-US" altLang="zh-CN" sz="1600" dirty="0"/>
              <a:t>j</a:t>
            </a:r>
            <a:r>
              <a:rPr lang="zh-CN" altLang="en-US" sz="1600" dirty="0"/>
              <a:t>座山峰就是不可见的。除了不可见的山峰，其余的山峰都是可见的。 </a:t>
            </a:r>
          </a:p>
          <a:p>
            <a:pPr marL="0" indent="0">
              <a:buFontTx/>
              <a:buNone/>
            </a:pPr>
            <a:r>
              <a:rPr lang="zh-CN" altLang="en-US" sz="1600" dirty="0"/>
              <a:t>回家之后，小修把所有的</a:t>
            </a:r>
            <a:r>
              <a:rPr lang="en-US" altLang="zh-CN" sz="1600" dirty="0" err="1"/>
              <a:t>si</a:t>
            </a:r>
            <a:r>
              <a:rPr lang="zh-CN" altLang="en-US" sz="1600" dirty="0"/>
              <a:t>加起来得到</a:t>
            </a:r>
            <a:r>
              <a:rPr lang="en-US" altLang="zh-CN" sz="1600" dirty="0"/>
              <a:t>S</a:t>
            </a:r>
            <a:r>
              <a:rPr lang="zh-CN" altLang="en-US" sz="1600" dirty="0"/>
              <a:t>作为她此次旅行快乐值。现在</a:t>
            </a:r>
            <a:r>
              <a:rPr lang="en-US" altLang="zh-CN" sz="1600" dirty="0"/>
              <a:t>n</a:t>
            </a:r>
            <a:r>
              <a:rPr lang="zh-CN" altLang="en-US" sz="1600" dirty="0"/>
              <a:t>座山峰的高度都提供给你了，你能计算出小修的快乐值吗</a:t>
            </a:r>
            <a:r>
              <a:rPr lang="zh-CN" altLang="en-US" sz="1600" dirty="0" smtClean="0"/>
              <a:t>？</a:t>
            </a:r>
            <a:endParaRPr lang="en-US" altLang="zh-CN" sz="1600" dirty="0" smtClean="0"/>
          </a:p>
          <a:p>
            <a:pPr marL="0" indent="0">
              <a:buFontTx/>
              <a:buNone/>
            </a:pPr>
            <a:r>
              <a:rPr lang="zh-CN" altLang="en-US" sz="1600" b="1" dirty="0" smtClean="0"/>
              <a:t>输入</a:t>
            </a:r>
            <a:r>
              <a:rPr lang="zh-CN" altLang="en-US" sz="1600" b="1" dirty="0"/>
              <a:t>描述</a:t>
            </a:r>
          </a:p>
          <a:p>
            <a:pPr marL="0" indent="0">
              <a:buFontTx/>
              <a:buNone/>
            </a:pPr>
            <a:r>
              <a:rPr lang="zh-CN" altLang="en-US" sz="1600" dirty="0"/>
              <a:t>第一行一个整数</a:t>
            </a:r>
            <a:r>
              <a:rPr lang="en-US" altLang="zh-CN" sz="1600" dirty="0"/>
              <a:t>n(n&lt;=15000)</a:t>
            </a:r>
            <a:r>
              <a:rPr lang="zh-CN" altLang="en-US" sz="1600" dirty="0"/>
              <a:t>。</a:t>
            </a:r>
          </a:p>
          <a:p>
            <a:pPr marL="0" indent="0">
              <a:buFontTx/>
              <a:buNone/>
            </a:pPr>
            <a:r>
              <a:rPr lang="zh-CN" altLang="en-US" sz="1600" dirty="0"/>
              <a:t>第</a:t>
            </a:r>
            <a:r>
              <a:rPr lang="en-US" altLang="zh-CN" sz="1600" dirty="0"/>
              <a:t>i+1(1&lt;=</a:t>
            </a:r>
            <a:r>
              <a:rPr lang="en-US" altLang="zh-CN" sz="1600" dirty="0" err="1"/>
              <a:t>i</a:t>
            </a:r>
            <a:r>
              <a:rPr lang="en-US" altLang="zh-CN" sz="1600" dirty="0"/>
              <a:t>&lt;=n)</a:t>
            </a:r>
            <a:r>
              <a:rPr lang="zh-CN" altLang="en-US" sz="1600" dirty="0"/>
              <a:t>行是一个整数</a:t>
            </a:r>
            <a:r>
              <a:rPr lang="en-US" altLang="zh-CN" sz="1600" dirty="0"/>
              <a:t>hi</a:t>
            </a:r>
            <a:r>
              <a:rPr lang="zh-CN" altLang="en-US" sz="1600" dirty="0"/>
              <a:t>（</a:t>
            </a:r>
            <a:r>
              <a:rPr lang="en-US" altLang="zh-CN" sz="1600" dirty="0"/>
              <a:t>hi&lt;=109</a:t>
            </a:r>
            <a:r>
              <a:rPr lang="zh-CN" altLang="en-US" sz="1600" dirty="0"/>
              <a:t>）</a:t>
            </a:r>
            <a:r>
              <a:rPr lang="zh-CN" altLang="en-US" sz="1600" dirty="0" smtClean="0"/>
              <a:t>。</a:t>
            </a:r>
            <a:endParaRPr lang="zh-CN" altLang="en-US" sz="1600" dirty="0"/>
          </a:p>
          <a:p>
            <a:pPr marL="0" indent="0">
              <a:buFontTx/>
              <a:buNone/>
            </a:pPr>
            <a:r>
              <a:rPr lang="zh-CN" altLang="en-US" sz="1600" b="1" dirty="0" smtClean="0"/>
              <a:t>输出</a:t>
            </a:r>
            <a:r>
              <a:rPr lang="zh-CN" altLang="en-US" sz="1600" b="1" dirty="0"/>
              <a:t>描述</a:t>
            </a:r>
          </a:p>
          <a:p>
            <a:pPr marL="0" indent="0">
              <a:buFontTx/>
              <a:buNone/>
            </a:pPr>
            <a:r>
              <a:rPr lang="zh-CN" altLang="en-US" sz="1600" dirty="0"/>
              <a:t>仅一行：快乐值。</a:t>
            </a:r>
          </a:p>
          <a:p>
            <a:pPr marL="0" indent="0">
              <a:buFontTx/>
              <a:buNone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438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山峰分析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600199" y="1666875"/>
            <a:ext cx="296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对于一次回头时的快乐值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809875" y="2924175"/>
            <a:ext cx="0" cy="21907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590925" y="4391025"/>
            <a:ext cx="0" cy="723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371975" y="3743325"/>
            <a:ext cx="0" cy="1371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200650" y="3952875"/>
            <a:ext cx="0" cy="11620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067425" y="3295650"/>
            <a:ext cx="0" cy="18192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7077075" y="3505200"/>
            <a:ext cx="0" cy="16097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8077200" y="3190875"/>
            <a:ext cx="0" cy="19240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9010650" y="3638550"/>
            <a:ext cx="0" cy="14763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7238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山峰分析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600199" y="1666875"/>
            <a:ext cx="296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对于一次回头时的快乐值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809875" y="2924175"/>
            <a:ext cx="0" cy="219075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590925" y="4391025"/>
            <a:ext cx="0" cy="723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371975" y="3743325"/>
            <a:ext cx="0" cy="1371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200650" y="3952875"/>
            <a:ext cx="0" cy="11620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067425" y="3295650"/>
            <a:ext cx="0" cy="18192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7077075" y="3505200"/>
            <a:ext cx="0" cy="16097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8077200" y="3190875"/>
            <a:ext cx="0" cy="192405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9010650" y="3638550"/>
            <a:ext cx="0" cy="147637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1">
            <a:off x="2428875" y="5467350"/>
            <a:ext cx="727710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829049" y="5588943"/>
            <a:ext cx="4848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从后往前遍历一次即可求出快乐值</a:t>
            </a:r>
            <a:endParaRPr lang="zh-CN" altLang="en-US" sz="24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266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山峰分析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600199" y="1666875"/>
            <a:ext cx="296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对于一次回头时的快乐值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257300" y="2819400"/>
            <a:ext cx="0" cy="219075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038350" y="4286250"/>
            <a:ext cx="0" cy="723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819400" y="3638550"/>
            <a:ext cx="0" cy="1371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648075" y="3848100"/>
            <a:ext cx="0" cy="11620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514850" y="3190875"/>
            <a:ext cx="0" cy="18192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524500" y="3400425"/>
            <a:ext cx="0" cy="16097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524625" y="3086100"/>
            <a:ext cx="0" cy="192405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458075" y="3533775"/>
            <a:ext cx="0" cy="147637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1">
            <a:off x="876300" y="5362575"/>
            <a:ext cx="727710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276474" y="5484168"/>
            <a:ext cx="4848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从后往前遍历一次即可求出快乐值</a:t>
            </a:r>
            <a:endParaRPr lang="zh-CN" altLang="en-US" sz="24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26903" y="820489"/>
            <a:ext cx="37814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时间复杂度是多少？</a:t>
            </a:r>
            <a:endParaRPr lang="en-US" altLang="zh-CN" sz="3200" dirty="0" smtClean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每过一座山，都需要往后遍历一次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因此，时间复杂度为：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O(n</a:t>
            </a:r>
            <a:r>
              <a:rPr lang="en-US" altLang="zh-CN" sz="2400" baseline="30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42708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山峰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17702" y="1526285"/>
            <a:ext cx="10725658" cy="5131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799" indent="-342799" algn="l" rtl="0" eaLnBrk="1" fontAlgn="base" hangingPunct="1">
              <a:spcBef>
                <a:spcPts val="18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57084" indent="-285666" algn="l" rtl="0" eaLnBrk="1" fontAlgn="base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66" indent="-22853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599733" indent="-22853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6801" indent="-22853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3866" indent="-228533" algn="l" defTabSz="91413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34" indent="-228533" algn="l" defTabSz="91413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000" indent="-228533" algn="l" defTabSz="91413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67" indent="-228533" algn="l" defTabSz="91413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zh-CN" sz="1600" dirty="0"/>
              <a:t>Rocky</a:t>
            </a:r>
            <a:r>
              <a:rPr lang="zh-CN" altLang="en-US" sz="1600" dirty="0"/>
              <a:t>山脉有</a:t>
            </a:r>
            <a:r>
              <a:rPr lang="en-US" altLang="zh-CN" sz="1600" dirty="0"/>
              <a:t>n</a:t>
            </a:r>
            <a:r>
              <a:rPr lang="zh-CN" altLang="en-US" sz="1600" dirty="0"/>
              <a:t>个山峰，一字排开，从西向东依次编号为</a:t>
            </a:r>
            <a:r>
              <a:rPr lang="en-US" altLang="zh-CN" sz="1600" dirty="0"/>
              <a:t>1, 2, 3, ……, n</a:t>
            </a:r>
            <a:r>
              <a:rPr lang="zh-CN" altLang="en-US" sz="1600" dirty="0"/>
              <a:t>。每个山峰的高度都是不一样的。编号为</a:t>
            </a:r>
            <a:r>
              <a:rPr lang="en-US" altLang="zh-CN" sz="1600" dirty="0" err="1"/>
              <a:t>i</a:t>
            </a:r>
            <a:r>
              <a:rPr lang="zh-CN" altLang="en-US" sz="1600" dirty="0"/>
              <a:t>的</a:t>
            </a:r>
            <a:r>
              <a:rPr lang="zh-CN" altLang="en-US" sz="1600" dirty="0" smtClean="0"/>
              <a:t>山峰高度</a:t>
            </a:r>
            <a:r>
              <a:rPr lang="zh-CN" altLang="en-US" sz="1600" dirty="0"/>
              <a:t>为</a:t>
            </a:r>
            <a:r>
              <a:rPr lang="en-US" altLang="zh-CN" sz="1600" dirty="0"/>
              <a:t>hi</a:t>
            </a:r>
            <a:r>
              <a:rPr lang="zh-CN" altLang="en-US" sz="1600" dirty="0"/>
              <a:t>。 </a:t>
            </a:r>
          </a:p>
          <a:p>
            <a:pPr marL="0" indent="0">
              <a:buFontTx/>
              <a:buNone/>
            </a:pPr>
            <a:r>
              <a:rPr lang="zh-CN" altLang="en-US" sz="1600" dirty="0"/>
              <a:t>小修从西往东登山。每到一座山峰，她就回头观望自己走过的艰辛历程。在第</a:t>
            </a:r>
            <a:r>
              <a:rPr lang="en-US" altLang="zh-CN" sz="1600" dirty="0" err="1"/>
              <a:t>i</a:t>
            </a:r>
            <a:r>
              <a:rPr lang="zh-CN" altLang="en-US" sz="1600" dirty="0"/>
              <a:t>座山峰，她记录下自己回头能看到的山峰数</a:t>
            </a:r>
            <a:r>
              <a:rPr lang="en-US" altLang="zh-CN" sz="1600" dirty="0" err="1"/>
              <a:t>si</a:t>
            </a:r>
            <a:r>
              <a:rPr lang="zh-CN" altLang="en-US" sz="1600" dirty="0"/>
              <a:t>。 </a:t>
            </a:r>
          </a:p>
          <a:p>
            <a:pPr marL="0" indent="0">
              <a:buFontTx/>
              <a:buNone/>
            </a:pPr>
            <a:r>
              <a:rPr lang="zh-CN" altLang="en-US" sz="1600" dirty="0"/>
              <a:t>何谓“能看到”？如果在第</a:t>
            </a:r>
            <a:r>
              <a:rPr lang="en-US" altLang="zh-CN" sz="1600" dirty="0" err="1"/>
              <a:t>i</a:t>
            </a:r>
            <a:r>
              <a:rPr lang="zh-CN" altLang="en-US" sz="1600" dirty="0"/>
              <a:t>座山峰，存在</a:t>
            </a:r>
            <a:r>
              <a:rPr lang="en-US" altLang="zh-CN" sz="1600" dirty="0"/>
              <a:t>j&lt;k&lt;</a:t>
            </a:r>
            <a:r>
              <a:rPr lang="en-US" altLang="zh-CN" sz="1600" dirty="0" err="1"/>
              <a:t>i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hj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hk</a:t>
            </a:r>
            <a:r>
              <a:rPr lang="zh-CN" altLang="en-US" sz="1600" dirty="0"/>
              <a:t>，那么第</a:t>
            </a:r>
            <a:r>
              <a:rPr lang="en-US" altLang="zh-CN" sz="1600" dirty="0"/>
              <a:t>j</a:t>
            </a:r>
            <a:r>
              <a:rPr lang="zh-CN" altLang="en-US" sz="1600" dirty="0"/>
              <a:t>座山峰就是不可见的。除了不可见的山峰，其余的山峰都是可见的。 </a:t>
            </a:r>
          </a:p>
          <a:p>
            <a:pPr marL="0" indent="0">
              <a:buFontTx/>
              <a:buNone/>
            </a:pPr>
            <a:r>
              <a:rPr lang="zh-CN" altLang="en-US" sz="1600" dirty="0"/>
              <a:t>回家之后，小修把所有的</a:t>
            </a:r>
            <a:r>
              <a:rPr lang="en-US" altLang="zh-CN" sz="1600" dirty="0" err="1"/>
              <a:t>si</a:t>
            </a:r>
            <a:r>
              <a:rPr lang="zh-CN" altLang="en-US" sz="1600" dirty="0"/>
              <a:t>加起来得到</a:t>
            </a:r>
            <a:r>
              <a:rPr lang="en-US" altLang="zh-CN" sz="1600" dirty="0"/>
              <a:t>S</a:t>
            </a:r>
            <a:r>
              <a:rPr lang="zh-CN" altLang="en-US" sz="1600" dirty="0"/>
              <a:t>作为她此次旅行快乐值。现在</a:t>
            </a:r>
            <a:r>
              <a:rPr lang="en-US" altLang="zh-CN" sz="1600" dirty="0"/>
              <a:t>n</a:t>
            </a:r>
            <a:r>
              <a:rPr lang="zh-CN" altLang="en-US" sz="1600" dirty="0"/>
              <a:t>座山峰的高度都提供给你了，你能计算出小修的快乐值吗</a:t>
            </a:r>
            <a:r>
              <a:rPr lang="zh-CN" altLang="en-US" sz="1600" dirty="0" smtClean="0"/>
              <a:t>？</a:t>
            </a:r>
            <a:endParaRPr lang="en-US" altLang="zh-CN" sz="1600" dirty="0" smtClean="0"/>
          </a:p>
          <a:p>
            <a:pPr marL="0" indent="0">
              <a:buFontTx/>
              <a:buNone/>
            </a:pPr>
            <a:r>
              <a:rPr lang="zh-CN" altLang="en-US" sz="1600" b="1" dirty="0" smtClean="0"/>
              <a:t>输入</a:t>
            </a:r>
            <a:r>
              <a:rPr lang="zh-CN" altLang="en-US" sz="1600" b="1" dirty="0"/>
              <a:t>描述</a:t>
            </a:r>
          </a:p>
          <a:p>
            <a:pPr marL="0" indent="0">
              <a:buFontTx/>
              <a:buNone/>
            </a:pPr>
            <a:r>
              <a:rPr lang="zh-CN" altLang="en-US" sz="1600" dirty="0"/>
              <a:t>第一行一个整数</a:t>
            </a:r>
            <a:r>
              <a:rPr lang="en-US" altLang="zh-CN" sz="1600" dirty="0">
                <a:solidFill>
                  <a:schemeClr val="accent1"/>
                </a:solidFill>
              </a:rPr>
              <a:t>n(n&lt;=15000)</a:t>
            </a:r>
            <a:r>
              <a:rPr lang="zh-CN" altLang="en-US" sz="1600" dirty="0"/>
              <a:t>。</a:t>
            </a:r>
          </a:p>
          <a:p>
            <a:pPr marL="0" indent="0">
              <a:buFontTx/>
              <a:buNone/>
            </a:pPr>
            <a:r>
              <a:rPr lang="zh-CN" altLang="en-US" sz="1600" dirty="0"/>
              <a:t>第</a:t>
            </a:r>
            <a:r>
              <a:rPr lang="en-US" altLang="zh-CN" sz="1600" dirty="0"/>
              <a:t>i+1(1&lt;=</a:t>
            </a:r>
            <a:r>
              <a:rPr lang="en-US" altLang="zh-CN" sz="1600" dirty="0" err="1"/>
              <a:t>i</a:t>
            </a:r>
            <a:r>
              <a:rPr lang="en-US" altLang="zh-CN" sz="1600" dirty="0"/>
              <a:t>&lt;=n)</a:t>
            </a:r>
            <a:r>
              <a:rPr lang="zh-CN" altLang="en-US" sz="1600" dirty="0"/>
              <a:t>行是一个整数</a:t>
            </a:r>
            <a:r>
              <a:rPr lang="en-US" altLang="zh-CN" sz="1600" dirty="0"/>
              <a:t>hi</a:t>
            </a:r>
            <a:r>
              <a:rPr lang="zh-CN" altLang="en-US" sz="1600" dirty="0"/>
              <a:t>（</a:t>
            </a:r>
            <a:r>
              <a:rPr lang="en-US" altLang="zh-CN" sz="1600" dirty="0"/>
              <a:t>hi&lt;=109</a:t>
            </a:r>
            <a:r>
              <a:rPr lang="zh-CN" altLang="en-US" sz="1600" dirty="0"/>
              <a:t>）</a:t>
            </a:r>
            <a:r>
              <a:rPr lang="zh-CN" altLang="en-US" sz="1600" dirty="0" smtClean="0"/>
              <a:t>。</a:t>
            </a:r>
            <a:endParaRPr lang="zh-CN" altLang="en-US" sz="1600" dirty="0"/>
          </a:p>
          <a:p>
            <a:pPr marL="0" indent="0">
              <a:buFontTx/>
              <a:buNone/>
            </a:pPr>
            <a:r>
              <a:rPr lang="zh-CN" altLang="en-US" sz="1600" b="1" dirty="0" smtClean="0"/>
              <a:t>输出</a:t>
            </a:r>
            <a:r>
              <a:rPr lang="zh-CN" altLang="en-US" sz="1600" b="1" dirty="0"/>
              <a:t>描述</a:t>
            </a:r>
          </a:p>
          <a:p>
            <a:pPr marL="0" indent="0">
              <a:buFontTx/>
              <a:buNone/>
            </a:pPr>
            <a:r>
              <a:rPr lang="zh-CN" altLang="en-US" sz="1600" dirty="0"/>
              <a:t>仅一行：快乐值。</a:t>
            </a:r>
          </a:p>
          <a:p>
            <a:pPr marL="0" indent="0">
              <a:buFontTx/>
              <a:buNone/>
            </a:pP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6338426" y="4835009"/>
            <a:ext cx="472918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O(n</a:t>
            </a:r>
            <a:r>
              <a:rPr lang="en-US" altLang="zh-CN" sz="4800" b="1" baseline="300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4800" b="1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4800" b="1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会超时！！</a:t>
            </a:r>
            <a:endParaRPr lang="zh-CN" altLang="en-US" sz="4800" b="1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9306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山峰分析</a:t>
            </a:r>
            <a:endParaRPr lang="zh-CN" altLang="en-US" b="1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1247775" y="2362200"/>
            <a:ext cx="0" cy="219075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028825" y="3829050"/>
            <a:ext cx="0" cy="723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809875" y="3181350"/>
            <a:ext cx="0" cy="1371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638550" y="3390900"/>
            <a:ext cx="0" cy="11620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505325" y="2733675"/>
            <a:ext cx="0" cy="18192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514975" y="2943225"/>
            <a:ext cx="0" cy="16097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515100" y="2628900"/>
            <a:ext cx="0" cy="192405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448550" y="3076575"/>
            <a:ext cx="0" cy="147637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571625" y="2009775"/>
            <a:ext cx="4438650" cy="2990850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6515100" y="4762500"/>
            <a:ext cx="0" cy="8286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438775" y="5625454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当经过了这座山峰后</a:t>
            </a:r>
            <a:endParaRPr lang="zh-CN" altLang="en-US" sz="2000" dirty="0"/>
          </a:p>
        </p:txBody>
      </p:sp>
      <p:sp>
        <p:nvSpPr>
          <p:cNvPr id="21" name="文本框 20"/>
          <p:cNvSpPr txBox="1"/>
          <p:nvPr/>
        </p:nvSpPr>
        <p:spPr>
          <a:xfrm>
            <a:off x="4652962" y="6073129"/>
            <a:ext cx="423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accent2"/>
                </a:solidFill>
              </a:rPr>
              <a:t>虚框中的山峰不再已经</a:t>
            </a:r>
            <a:r>
              <a:rPr lang="zh-CN" altLang="en-US" sz="24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“无用”</a:t>
            </a:r>
            <a:r>
              <a:rPr lang="zh-CN" altLang="en-US" sz="2000" dirty="0" smtClean="0">
                <a:solidFill>
                  <a:schemeClr val="accent2"/>
                </a:solidFill>
              </a:rPr>
              <a:t>了</a:t>
            </a:r>
            <a:endParaRPr lang="zh-CN" altLang="en-US" sz="2000" dirty="0">
              <a:solidFill>
                <a:schemeClr val="accent2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349944" y="663844"/>
            <a:ext cx="3247280" cy="178510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思路启发：</a:t>
            </a:r>
            <a:endParaRPr lang="en-US" altLang="zh-CN" sz="3200" dirty="0" smtClean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/>
              <a:t>我们在一个数组中一直只存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“有用”</a:t>
            </a:r>
            <a:r>
              <a:rPr lang="zh-CN" altLang="en-US" dirty="0" smtClean="0"/>
              <a:t>的山峰；</a:t>
            </a:r>
            <a:endParaRPr lang="en-US" altLang="zh-CN" dirty="0" smtClean="0"/>
          </a:p>
          <a:p>
            <a:r>
              <a:rPr lang="zh-CN" altLang="en-US" dirty="0" smtClean="0"/>
              <a:t>每次算快乐值：</a:t>
            </a:r>
            <a:endParaRPr lang="en-US" altLang="zh-CN" dirty="0" smtClean="0"/>
          </a:p>
          <a:p>
            <a:r>
              <a:rPr lang="zh-CN" altLang="en-US" dirty="0" smtClean="0"/>
              <a:t>数组元素个数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7222767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/>
      <p:bldP spid="21" grpId="0"/>
      <p:bldP spid="22" grpId="0" build="p" animBg="1"/>
    </p:bld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372</TotalTime>
  <Words>1028</Words>
  <Application>Microsoft Office PowerPoint</Application>
  <PresentationFormat>宽屏</PresentationFormat>
  <Paragraphs>136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等线</vt:lpstr>
      <vt:lpstr>方正姚体</vt:lpstr>
      <vt:lpstr>黑体</vt:lpstr>
      <vt:lpstr>华文新魏</vt:lpstr>
      <vt:lpstr>微软雅黑</vt:lpstr>
      <vt:lpstr>Arial</vt:lpstr>
      <vt:lpstr>Trebuchet MS</vt:lpstr>
      <vt:lpstr>Wingdings 3</vt:lpstr>
      <vt:lpstr>平面</vt:lpstr>
      <vt:lpstr>1427: 后缀表达式</vt:lpstr>
      <vt:lpstr>分析</vt:lpstr>
      <vt:lpstr>分析</vt:lpstr>
      <vt:lpstr>山峰</vt:lpstr>
      <vt:lpstr>山峰分析</vt:lpstr>
      <vt:lpstr>山峰分析</vt:lpstr>
      <vt:lpstr>山峰分析</vt:lpstr>
      <vt:lpstr>山峰</vt:lpstr>
      <vt:lpstr>山峰分析</vt:lpstr>
      <vt:lpstr>手动模拟</vt:lpstr>
      <vt:lpstr>山峰分析</vt:lpstr>
      <vt:lpstr>The end</vt:lpstr>
      <vt:lpstr>表达式求值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链表plus</dc:title>
  <dc:creator>潘玉斌</dc:creator>
  <cp:lastModifiedBy>潘玉斌</cp:lastModifiedBy>
  <cp:revision>27</cp:revision>
  <dcterms:created xsi:type="dcterms:W3CDTF">2016-03-03T15:14:36Z</dcterms:created>
  <dcterms:modified xsi:type="dcterms:W3CDTF">2016-03-11T09:52:21Z</dcterms:modified>
</cp:coreProperties>
</file>