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317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40" r:id="rId18"/>
    <p:sldId id="333" r:id="rId19"/>
    <p:sldId id="334" r:id="rId20"/>
    <p:sldId id="335" r:id="rId21"/>
    <p:sldId id="336" r:id="rId22"/>
    <p:sldId id="337" r:id="rId23"/>
    <p:sldId id="338" r:id="rId24"/>
    <p:sldId id="33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84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4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055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6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452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9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3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0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51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3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5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30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14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1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60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45825-99DC-4D6B-B8D9-AE17E3B4FABC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2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舞伴问题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93189" y="1797749"/>
            <a:ext cx="9016803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799" indent="-342799" algn="l" rtl="0" eaLnBrk="1" fontAlgn="base" hangingPunct="1">
              <a:spcBef>
                <a:spcPts val="18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57084" indent="-285666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66" indent="-22853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599733" indent="-22853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6801" indent="-22853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3866" indent="-228533" algn="l" defTabSz="91413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34" indent="-228533" algn="l" defTabSz="91413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00" indent="-228533" algn="l" defTabSz="91413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67" indent="-228533" algn="l" defTabSz="91413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/>
              <a:t>假设在周末的舞会上，男士们和女士们进入舞厅时，各自排成一队。跳舞开始时，依次从男队和女队的队头上各出一人配成舞伴。若两队初始人数不相同，则较长的那一队中未配对者等待下一轮舞曲。现要求写一个程序，模拟上述舞伴配对问题。</a:t>
            </a:r>
            <a:endParaRPr lang="en-US" altLang="zh-CN" dirty="0"/>
          </a:p>
          <a:p>
            <a:pPr indent="0">
              <a:buFontTx/>
              <a:buNone/>
            </a:pPr>
            <a:r>
              <a:rPr lang="zh-CN" altLang="en-US" dirty="0"/>
              <a:t>输入样例：</a:t>
            </a:r>
            <a:r>
              <a:rPr lang="en-US" altLang="zh-CN" dirty="0"/>
              <a:t>4 2{</a:t>
            </a:r>
            <a:r>
              <a:rPr lang="zh-CN" altLang="en-US" dirty="0"/>
              <a:t>男</a:t>
            </a:r>
            <a:r>
              <a:rPr lang="en-US" altLang="zh-CN" dirty="0"/>
              <a:t>4</a:t>
            </a:r>
            <a:r>
              <a:rPr lang="zh-CN" altLang="en-US" dirty="0"/>
              <a:t>人，女</a:t>
            </a:r>
            <a:r>
              <a:rPr lang="en-US" altLang="zh-CN" dirty="0"/>
              <a:t>2</a:t>
            </a:r>
            <a:r>
              <a:rPr lang="zh-CN" altLang="en-US" dirty="0"/>
              <a:t>人</a:t>
            </a:r>
            <a:r>
              <a:rPr lang="en-US" altLang="zh-CN" dirty="0"/>
              <a:t>}</a:t>
            </a:r>
          </a:p>
          <a:p>
            <a:pPr indent="0">
              <a:buFontTx/>
              <a:buNone/>
            </a:pPr>
            <a:r>
              <a:rPr lang="zh-CN" altLang="en-US" dirty="0"/>
              <a:t>样例输出：</a:t>
            </a:r>
            <a:r>
              <a:rPr lang="en-US" altLang="zh-CN" dirty="0"/>
              <a:t>1 1</a:t>
            </a:r>
          </a:p>
          <a:p>
            <a:pPr indent="0">
              <a:buFontTx/>
              <a:buNone/>
            </a:pPr>
            <a:r>
              <a:rPr lang="en-US" altLang="zh-CN" dirty="0" smtClean="0"/>
              <a:t>		 2 </a:t>
            </a:r>
            <a:r>
              <a:rPr lang="en-US" altLang="zh-CN" dirty="0"/>
              <a:t>2</a:t>
            </a:r>
          </a:p>
          <a:p>
            <a:pPr indent="0">
              <a:buFontTx/>
              <a:buNone/>
            </a:pPr>
            <a:r>
              <a:rPr lang="en-US" altLang="zh-CN" dirty="0" smtClean="0"/>
              <a:t>                 3 </a:t>
            </a:r>
            <a:r>
              <a:rPr lang="en-US" altLang="zh-CN" dirty="0"/>
              <a:t>1</a:t>
            </a:r>
          </a:p>
          <a:p>
            <a:pPr indent="0">
              <a:buFontTx/>
              <a:buNone/>
            </a:pPr>
            <a:r>
              <a:rPr lang="en-US" altLang="zh-CN" dirty="0"/>
              <a:t>                  </a:t>
            </a:r>
            <a:r>
              <a:rPr lang="en-US" altLang="zh-CN" dirty="0" smtClean="0"/>
              <a:t>4 </a:t>
            </a:r>
            <a:r>
              <a:rPr lang="en-US" altLang="zh-C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4217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608888" y="2190750"/>
          <a:ext cx="671512" cy="296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383" name="TextBox 3"/>
          <p:cNvSpPr txBox="1">
            <a:spLocks noChangeArrowheads="1"/>
          </p:cNvSpPr>
          <p:nvPr/>
        </p:nvSpPr>
        <p:spPr bwMode="auto">
          <a:xfrm>
            <a:off x="7464425" y="1268414"/>
            <a:ext cx="935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女士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792538" y="2262189"/>
          <a:ext cx="671512" cy="296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404" name="TextBox 5"/>
          <p:cNvSpPr txBox="1">
            <a:spLocks noChangeArrowheads="1"/>
          </p:cNvSpPr>
          <p:nvPr/>
        </p:nvSpPr>
        <p:spPr bwMode="auto">
          <a:xfrm>
            <a:off x="3648076" y="1331914"/>
            <a:ext cx="906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男士</a:t>
            </a:r>
          </a:p>
        </p:txBody>
      </p:sp>
      <p:grpSp>
        <p:nvGrpSpPr>
          <p:cNvPr id="15405" name="组合 9"/>
          <p:cNvGrpSpPr>
            <a:grpSpLocks/>
          </p:cNvGrpSpPr>
          <p:nvPr/>
        </p:nvGrpSpPr>
        <p:grpSpPr bwMode="auto">
          <a:xfrm>
            <a:off x="2351089" y="3389313"/>
            <a:ext cx="1296987" cy="400050"/>
            <a:chOff x="827584" y="2308810"/>
            <a:chExt cx="1296144" cy="400110"/>
          </a:xfrm>
        </p:grpSpPr>
        <p:cxnSp>
          <p:nvCxnSpPr>
            <p:cNvPr id="15419" name="直接箭头连接符 7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420" name="TextBox 8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队头</a:t>
              </a:r>
            </a:p>
          </p:txBody>
        </p:sp>
      </p:grpSp>
      <p:grpSp>
        <p:nvGrpSpPr>
          <p:cNvPr id="15406" name="组合 10"/>
          <p:cNvGrpSpPr>
            <a:grpSpLocks/>
          </p:cNvGrpSpPr>
          <p:nvPr/>
        </p:nvGrpSpPr>
        <p:grpSpPr bwMode="auto">
          <a:xfrm>
            <a:off x="6096000" y="3244850"/>
            <a:ext cx="1295400" cy="400050"/>
            <a:chOff x="827584" y="2308810"/>
            <a:chExt cx="1296144" cy="400110"/>
          </a:xfrm>
        </p:grpSpPr>
        <p:cxnSp>
          <p:nvCxnSpPr>
            <p:cNvPr id="15417" name="直接箭头连接符 11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418" name="TextBox 12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队头</a:t>
              </a:r>
            </a:p>
          </p:txBody>
        </p:sp>
      </p:grpSp>
      <p:grpSp>
        <p:nvGrpSpPr>
          <p:cNvPr id="15407" name="组合 13"/>
          <p:cNvGrpSpPr>
            <a:grpSpLocks/>
          </p:cNvGrpSpPr>
          <p:nvPr/>
        </p:nvGrpSpPr>
        <p:grpSpPr bwMode="auto">
          <a:xfrm>
            <a:off x="2351089" y="4468813"/>
            <a:ext cx="1296987" cy="400050"/>
            <a:chOff x="827584" y="2308810"/>
            <a:chExt cx="1296144" cy="400110"/>
          </a:xfrm>
        </p:grpSpPr>
        <p:cxnSp>
          <p:nvCxnSpPr>
            <p:cNvPr id="15415" name="直接箭头连接符 14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416" name="TextBox 15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队尾</a:t>
              </a:r>
            </a:p>
          </p:txBody>
        </p:sp>
      </p:grpSp>
      <p:grpSp>
        <p:nvGrpSpPr>
          <p:cNvPr id="15408" name="组合 16"/>
          <p:cNvGrpSpPr>
            <a:grpSpLocks/>
          </p:cNvGrpSpPr>
          <p:nvPr/>
        </p:nvGrpSpPr>
        <p:grpSpPr bwMode="auto">
          <a:xfrm>
            <a:off x="6096000" y="3605213"/>
            <a:ext cx="1295400" cy="400050"/>
            <a:chOff x="827584" y="2308810"/>
            <a:chExt cx="1296144" cy="400110"/>
          </a:xfrm>
        </p:grpSpPr>
        <p:cxnSp>
          <p:nvCxnSpPr>
            <p:cNvPr id="15413" name="直接箭头连接符 17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414" name="TextBox 18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队尾</a:t>
              </a:r>
            </a:p>
          </p:txBody>
        </p:sp>
      </p:grpSp>
      <p:sp>
        <p:nvSpPr>
          <p:cNvPr id="15409" name="TextBox 6"/>
          <p:cNvSpPr txBox="1">
            <a:spLocks noChangeArrowheads="1"/>
          </p:cNvSpPr>
          <p:nvPr/>
        </p:nvSpPr>
        <p:spPr bwMode="auto">
          <a:xfrm>
            <a:off x="5087938" y="4581525"/>
            <a:ext cx="1403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队头出队</a:t>
            </a:r>
          </a:p>
        </p:txBody>
      </p:sp>
      <p:sp>
        <p:nvSpPr>
          <p:cNvPr id="15410" name="TextBox 21"/>
          <p:cNvSpPr txBox="1">
            <a:spLocks noChangeArrowheads="1"/>
          </p:cNvSpPr>
          <p:nvPr/>
        </p:nvSpPr>
        <p:spPr bwMode="auto">
          <a:xfrm>
            <a:off x="3863975" y="5516564"/>
            <a:ext cx="431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</a:p>
          <a:p>
            <a:pPr eaLnBrk="1" hangingPunct="1"/>
            <a:r>
              <a:rPr lang="en-US" altLang="zh-CN"/>
              <a:t>2</a:t>
            </a:r>
          </a:p>
          <a:p>
            <a:pPr eaLnBrk="1" hangingPunct="1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5411" name="TextBox 22"/>
          <p:cNvSpPr txBox="1">
            <a:spLocks noChangeArrowheads="1"/>
          </p:cNvSpPr>
          <p:nvPr/>
        </p:nvSpPr>
        <p:spPr bwMode="auto">
          <a:xfrm>
            <a:off x="7715250" y="5514976"/>
            <a:ext cx="4333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</a:p>
          <a:p>
            <a:pPr eaLnBrk="1" hangingPunct="1"/>
            <a:r>
              <a:rPr lang="en-US" altLang="zh-CN"/>
              <a:t>2</a:t>
            </a:r>
          </a:p>
          <a:p>
            <a:pPr eaLnBrk="1" hangingPunct="1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5412" name="TextBox 1"/>
          <p:cNvSpPr txBox="1">
            <a:spLocks noChangeArrowheads="1"/>
          </p:cNvSpPr>
          <p:nvPr/>
        </p:nvSpPr>
        <p:spPr bwMode="auto">
          <a:xfrm>
            <a:off x="5087938" y="5013325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进入队尾</a:t>
            </a:r>
          </a:p>
        </p:txBody>
      </p:sp>
    </p:spTree>
    <p:extLst>
      <p:ext uri="{BB962C8B-B14F-4D97-AF65-F5344CB8AC3E}">
        <p14:creationId xmlns:p14="http://schemas.microsoft.com/office/powerpoint/2010/main" val="408860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608888" y="2190750"/>
          <a:ext cx="671512" cy="296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407" name="TextBox 3"/>
          <p:cNvSpPr txBox="1">
            <a:spLocks noChangeArrowheads="1"/>
          </p:cNvSpPr>
          <p:nvPr/>
        </p:nvSpPr>
        <p:spPr bwMode="auto">
          <a:xfrm>
            <a:off x="7464425" y="1268414"/>
            <a:ext cx="935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女士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792538" y="2262189"/>
          <a:ext cx="671512" cy="296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428" name="TextBox 5"/>
          <p:cNvSpPr txBox="1">
            <a:spLocks noChangeArrowheads="1"/>
          </p:cNvSpPr>
          <p:nvPr/>
        </p:nvSpPr>
        <p:spPr bwMode="auto">
          <a:xfrm>
            <a:off x="3648076" y="1331914"/>
            <a:ext cx="906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男士</a:t>
            </a:r>
          </a:p>
        </p:txBody>
      </p:sp>
      <p:grpSp>
        <p:nvGrpSpPr>
          <p:cNvPr id="16429" name="组合 9"/>
          <p:cNvGrpSpPr>
            <a:grpSpLocks/>
          </p:cNvGrpSpPr>
          <p:nvPr/>
        </p:nvGrpSpPr>
        <p:grpSpPr bwMode="auto">
          <a:xfrm>
            <a:off x="2351089" y="3389313"/>
            <a:ext cx="1296987" cy="400050"/>
            <a:chOff x="827584" y="2308810"/>
            <a:chExt cx="1296144" cy="400110"/>
          </a:xfrm>
        </p:grpSpPr>
        <p:cxnSp>
          <p:nvCxnSpPr>
            <p:cNvPr id="16443" name="直接箭头连接符 7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44" name="TextBox 8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队头</a:t>
              </a:r>
            </a:p>
          </p:txBody>
        </p:sp>
      </p:grpSp>
      <p:grpSp>
        <p:nvGrpSpPr>
          <p:cNvPr id="16430" name="组合 10"/>
          <p:cNvGrpSpPr>
            <a:grpSpLocks/>
          </p:cNvGrpSpPr>
          <p:nvPr/>
        </p:nvGrpSpPr>
        <p:grpSpPr bwMode="auto">
          <a:xfrm>
            <a:off x="6096000" y="3244850"/>
            <a:ext cx="1295400" cy="400050"/>
            <a:chOff x="827584" y="2308810"/>
            <a:chExt cx="1296144" cy="400110"/>
          </a:xfrm>
        </p:grpSpPr>
        <p:cxnSp>
          <p:nvCxnSpPr>
            <p:cNvPr id="16441" name="直接箭头连接符 11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42" name="TextBox 12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队头</a:t>
              </a:r>
            </a:p>
          </p:txBody>
        </p:sp>
      </p:grpSp>
      <p:grpSp>
        <p:nvGrpSpPr>
          <p:cNvPr id="16431" name="组合 13"/>
          <p:cNvGrpSpPr>
            <a:grpSpLocks/>
          </p:cNvGrpSpPr>
          <p:nvPr/>
        </p:nvGrpSpPr>
        <p:grpSpPr bwMode="auto">
          <a:xfrm>
            <a:off x="2351089" y="4468813"/>
            <a:ext cx="1296987" cy="400050"/>
            <a:chOff x="827584" y="2308810"/>
            <a:chExt cx="1296144" cy="400110"/>
          </a:xfrm>
        </p:grpSpPr>
        <p:cxnSp>
          <p:nvCxnSpPr>
            <p:cNvPr id="16439" name="直接箭头连接符 14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40" name="TextBox 15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队尾</a:t>
              </a:r>
            </a:p>
          </p:txBody>
        </p:sp>
      </p:grpSp>
      <p:grpSp>
        <p:nvGrpSpPr>
          <p:cNvPr id="16432" name="组合 16"/>
          <p:cNvGrpSpPr>
            <a:grpSpLocks/>
          </p:cNvGrpSpPr>
          <p:nvPr/>
        </p:nvGrpSpPr>
        <p:grpSpPr bwMode="auto">
          <a:xfrm>
            <a:off x="6096000" y="3605213"/>
            <a:ext cx="1295400" cy="400050"/>
            <a:chOff x="827584" y="2308810"/>
            <a:chExt cx="1296144" cy="400110"/>
          </a:xfrm>
        </p:grpSpPr>
        <p:cxnSp>
          <p:nvCxnSpPr>
            <p:cNvPr id="16437" name="直接箭头连接符 17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38" name="TextBox 18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队尾</a:t>
              </a:r>
            </a:p>
          </p:txBody>
        </p:sp>
      </p:grpSp>
      <p:sp>
        <p:nvSpPr>
          <p:cNvPr id="16433" name="TextBox 6"/>
          <p:cNvSpPr txBox="1">
            <a:spLocks noChangeArrowheads="1"/>
          </p:cNvSpPr>
          <p:nvPr/>
        </p:nvSpPr>
        <p:spPr bwMode="auto">
          <a:xfrm>
            <a:off x="5087938" y="4581525"/>
            <a:ext cx="1403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队头出队</a:t>
            </a:r>
          </a:p>
        </p:txBody>
      </p:sp>
      <p:sp>
        <p:nvSpPr>
          <p:cNvPr id="16434" name="TextBox 21"/>
          <p:cNvSpPr txBox="1">
            <a:spLocks noChangeArrowheads="1"/>
          </p:cNvSpPr>
          <p:nvPr/>
        </p:nvSpPr>
        <p:spPr bwMode="auto">
          <a:xfrm>
            <a:off x="3863975" y="5516564"/>
            <a:ext cx="43180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</a:p>
          <a:p>
            <a:pPr eaLnBrk="1" hangingPunct="1"/>
            <a:r>
              <a:rPr lang="en-US" altLang="zh-CN"/>
              <a:t>2</a:t>
            </a:r>
          </a:p>
          <a:p>
            <a:pPr eaLnBrk="1" hangingPunct="1"/>
            <a:r>
              <a:rPr lang="en-US" altLang="zh-CN"/>
              <a:t>3</a:t>
            </a:r>
          </a:p>
          <a:p>
            <a:pPr eaLnBrk="1" hangingPunct="1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6435" name="TextBox 22"/>
          <p:cNvSpPr txBox="1">
            <a:spLocks noChangeArrowheads="1"/>
          </p:cNvSpPr>
          <p:nvPr/>
        </p:nvSpPr>
        <p:spPr bwMode="auto">
          <a:xfrm>
            <a:off x="7715250" y="5514975"/>
            <a:ext cx="4333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</a:p>
          <a:p>
            <a:pPr eaLnBrk="1" hangingPunct="1"/>
            <a:r>
              <a:rPr lang="en-US" altLang="zh-CN"/>
              <a:t>2</a:t>
            </a:r>
          </a:p>
          <a:p>
            <a:pPr eaLnBrk="1" hangingPunct="1"/>
            <a:r>
              <a:rPr lang="en-US" altLang="zh-CN"/>
              <a:t>1</a:t>
            </a:r>
          </a:p>
          <a:p>
            <a:pPr eaLnBrk="1" hangingPunct="1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6436" name="TextBox 1"/>
          <p:cNvSpPr txBox="1">
            <a:spLocks noChangeArrowheads="1"/>
          </p:cNvSpPr>
          <p:nvPr/>
        </p:nvSpPr>
        <p:spPr bwMode="auto">
          <a:xfrm>
            <a:off x="5087938" y="5013325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进入队尾</a:t>
            </a:r>
          </a:p>
        </p:txBody>
      </p:sp>
    </p:spTree>
    <p:extLst>
      <p:ext uri="{BB962C8B-B14F-4D97-AF65-F5344CB8AC3E}">
        <p14:creationId xmlns:p14="http://schemas.microsoft.com/office/powerpoint/2010/main" val="215574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608888" y="2190750"/>
          <a:ext cx="671512" cy="296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431" name="TextBox 3"/>
          <p:cNvSpPr txBox="1">
            <a:spLocks noChangeArrowheads="1"/>
          </p:cNvSpPr>
          <p:nvPr/>
        </p:nvSpPr>
        <p:spPr bwMode="auto">
          <a:xfrm>
            <a:off x="7464425" y="1268414"/>
            <a:ext cx="935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女士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792538" y="2262189"/>
          <a:ext cx="671512" cy="296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452" name="TextBox 5"/>
          <p:cNvSpPr txBox="1">
            <a:spLocks noChangeArrowheads="1"/>
          </p:cNvSpPr>
          <p:nvPr/>
        </p:nvSpPr>
        <p:spPr bwMode="auto">
          <a:xfrm>
            <a:off x="3648076" y="1331914"/>
            <a:ext cx="906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男士</a:t>
            </a:r>
          </a:p>
        </p:txBody>
      </p:sp>
      <p:grpSp>
        <p:nvGrpSpPr>
          <p:cNvPr id="17453" name="组合 9"/>
          <p:cNvGrpSpPr>
            <a:grpSpLocks/>
          </p:cNvGrpSpPr>
          <p:nvPr/>
        </p:nvGrpSpPr>
        <p:grpSpPr bwMode="auto">
          <a:xfrm>
            <a:off x="2351089" y="3749675"/>
            <a:ext cx="1296987" cy="400050"/>
            <a:chOff x="827584" y="2308810"/>
            <a:chExt cx="1296144" cy="400110"/>
          </a:xfrm>
        </p:grpSpPr>
        <p:cxnSp>
          <p:nvCxnSpPr>
            <p:cNvPr id="17467" name="直接箭头连接符 7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68" name="TextBox 8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队头</a:t>
              </a:r>
            </a:p>
          </p:txBody>
        </p:sp>
      </p:grpSp>
      <p:grpSp>
        <p:nvGrpSpPr>
          <p:cNvPr id="17454" name="组合 10"/>
          <p:cNvGrpSpPr>
            <a:grpSpLocks/>
          </p:cNvGrpSpPr>
          <p:nvPr/>
        </p:nvGrpSpPr>
        <p:grpSpPr bwMode="auto">
          <a:xfrm>
            <a:off x="6096000" y="3676650"/>
            <a:ext cx="1295400" cy="400050"/>
            <a:chOff x="827584" y="2308810"/>
            <a:chExt cx="1296144" cy="400110"/>
          </a:xfrm>
        </p:grpSpPr>
        <p:cxnSp>
          <p:nvCxnSpPr>
            <p:cNvPr id="17465" name="直接箭头连接符 11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66" name="TextBox 12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队头</a:t>
              </a:r>
            </a:p>
          </p:txBody>
        </p:sp>
      </p:grpSp>
      <p:grpSp>
        <p:nvGrpSpPr>
          <p:cNvPr id="17455" name="组合 13"/>
          <p:cNvGrpSpPr>
            <a:grpSpLocks/>
          </p:cNvGrpSpPr>
          <p:nvPr/>
        </p:nvGrpSpPr>
        <p:grpSpPr bwMode="auto">
          <a:xfrm>
            <a:off x="2351089" y="4829175"/>
            <a:ext cx="1296987" cy="400050"/>
            <a:chOff x="827584" y="2308810"/>
            <a:chExt cx="1296144" cy="400110"/>
          </a:xfrm>
        </p:grpSpPr>
        <p:cxnSp>
          <p:nvCxnSpPr>
            <p:cNvPr id="17463" name="直接箭头连接符 14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64" name="TextBox 15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队尾</a:t>
              </a:r>
            </a:p>
          </p:txBody>
        </p:sp>
      </p:grpSp>
      <p:grpSp>
        <p:nvGrpSpPr>
          <p:cNvPr id="17456" name="组合 16"/>
          <p:cNvGrpSpPr>
            <a:grpSpLocks/>
          </p:cNvGrpSpPr>
          <p:nvPr/>
        </p:nvGrpSpPr>
        <p:grpSpPr bwMode="auto">
          <a:xfrm>
            <a:off x="6096000" y="4037013"/>
            <a:ext cx="1295400" cy="400050"/>
            <a:chOff x="827584" y="2308810"/>
            <a:chExt cx="1296144" cy="400110"/>
          </a:xfrm>
        </p:grpSpPr>
        <p:cxnSp>
          <p:nvCxnSpPr>
            <p:cNvPr id="17461" name="直接箭头连接符 17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62" name="TextBox 18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队尾</a:t>
              </a:r>
            </a:p>
          </p:txBody>
        </p:sp>
      </p:grpSp>
      <p:sp>
        <p:nvSpPr>
          <p:cNvPr id="17457" name="TextBox 6"/>
          <p:cNvSpPr txBox="1">
            <a:spLocks noChangeArrowheads="1"/>
          </p:cNvSpPr>
          <p:nvPr/>
        </p:nvSpPr>
        <p:spPr bwMode="auto">
          <a:xfrm>
            <a:off x="5087938" y="4581525"/>
            <a:ext cx="1403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队头出队</a:t>
            </a:r>
          </a:p>
        </p:txBody>
      </p:sp>
      <p:sp>
        <p:nvSpPr>
          <p:cNvPr id="17458" name="TextBox 21"/>
          <p:cNvSpPr txBox="1">
            <a:spLocks noChangeArrowheads="1"/>
          </p:cNvSpPr>
          <p:nvPr/>
        </p:nvSpPr>
        <p:spPr bwMode="auto">
          <a:xfrm>
            <a:off x="3863975" y="5516564"/>
            <a:ext cx="43180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</a:p>
          <a:p>
            <a:pPr eaLnBrk="1" hangingPunct="1"/>
            <a:r>
              <a:rPr lang="en-US" altLang="zh-CN"/>
              <a:t>2</a:t>
            </a:r>
          </a:p>
          <a:p>
            <a:pPr eaLnBrk="1" hangingPunct="1"/>
            <a:r>
              <a:rPr lang="en-US" altLang="zh-CN"/>
              <a:t>3</a:t>
            </a:r>
          </a:p>
          <a:p>
            <a:pPr eaLnBrk="1" hangingPunct="1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7459" name="TextBox 22"/>
          <p:cNvSpPr txBox="1">
            <a:spLocks noChangeArrowheads="1"/>
          </p:cNvSpPr>
          <p:nvPr/>
        </p:nvSpPr>
        <p:spPr bwMode="auto">
          <a:xfrm>
            <a:off x="7715250" y="5514975"/>
            <a:ext cx="4333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</a:p>
          <a:p>
            <a:pPr eaLnBrk="1" hangingPunct="1"/>
            <a:r>
              <a:rPr lang="en-US" altLang="zh-CN"/>
              <a:t>2</a:t>
            </a:r>
          </a:p>
          <a:p>
            <a:pPr eaLnBrk="1" hangingPunct="1"/>
            <a:r>
              <a:rPr lang="en-US" altLang="zh-CN"/>
              <a:t>1</a:t>
            </a:r>
          </a:p>
          <a:p>
            <a:pPr eaLnBrk="1" hangingPunct="1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7460" name="TextBox 1"/>
          <p:cNvSpPr txBox="1">
            <a:spLocks noChangeArrowheads="1"/>
          </p:cNvSpPr>
          <p:nvPr/>
        </p:nvSpPr>
        <p:spPr bwMode="auto">
          <a:xfrm>
            <a:off x="5087938" y="5013325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进入队尾</a:t>
            </a:r>
          </a:p>
        </p:txBody>
      </p:sp>
    </p:spTree>
    <p:extLst>
      <p:ext uri="{BB962C8B-B14F-4D97-AF65-F5344CB8AC3E}">
        <p14:creationId xmlns:p14="http://schemas.microsoft.com/office/powerpoint/2010/main" val="405296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8800" b="1" dirty="0"/>
              <a:t>队列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dirty="0" smtClean="0"/>
              <a:t>queue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260627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什么是队列？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18" y="1828499"/>
            <a:ext cx="4743406" cy="354407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81042" y="2947621"/>
            <a:ext cx="3914775" cy="1659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/>
              <a:t>只能从</a:t>
            </a:r>
            <a:r>
              <a:rPr lang="zh-CN" altLang="en-US" sz="36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队头</a:t>
            </a:r>
            <a:r>
              <a:rPr lang="zh-CN" altLang="en-US" sz="3600" dirty="0" smtClean="0"/>
              <a:t>出</a:t>
            </a:r>
            <a:endParaRPr lang="en-US" altLang="zh-CN" sz="3600" dirty="0" smtClean="0"/>
          </a:p>
          <a:p>
            <a:pPr>
              <a:lnSpc>
                <a:spcPct val="150000"/>
              </a:lnSpc>
            </a:pPr>
            <a:r>
              <a:rPr lang="zh-CN" altLang="en-US" sz="3600" dirty="0" smtClean="0"/>
              <a:t>只能从</a:t>
            </a:r>
            <a:r>
              <a:rPr lang="zh-CN" altLang="en-US" sz="3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队尾</a:t>
            </a:r>
            <a:r>
              <a:rPr lang="zh-CN" altLang="en-US" sz="3600" dirty="0" smtClean="0"/>
              <a:t>入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5454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顺序队列演示</a:t>
            </a:r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8" name="ShockwaveFlash1" r:id="rId2" imgW="8086680" imgH="4243320"/>
        </mc:Choice>
        <mc:Fallback>
          <p:control name="ShockwaveFlash1" r:id="rId2" imgW="8086680" imgH="4243320">
            <p:pic>
              <p:nvPicPr>
                <p:cNvPr id="4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54003" y="1584814"/>
                  <a:ext cx="8086725" cy="424338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90178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/>
              <a:t>实现</a:t>
            </a:r>
            <a:endParaRPr lang="zh-CN" altLang="en-US" sz="54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1365738" y="1930400"/>
            <a:ext cx="264740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accent3"/>
                </a:solidFill>
              </a:rPr>
              <a:t>方案一：</a:t>
            </a:r>
            <a:endParaRPr lang="en-US" altLang="zh-CN" sz="4400" b="1" dirty="0" smtClean="0">
              <a:solidFill>
                <a:schemeClr val="accent3"/>
              </a:solidFill>
            </a:endParaRPr>
          </a:p>
          <a:p>
            <a:r>
              <a:rPr lang="zh-CN" altLang="en-US" sz="3200" dirty="0" smtClean="0"/>
              <a:t>动态队列：</a:t>
            </a:r>
            <a:endParaRPr lang="en-US" altLang="zh-CN" sz="3200" dirty="0" smtClean="0"/>
          </a:p>
          <a:p>
            <a:r>
              <a:rPr lang="zh-CN" altLang="en-US" sz="3200" dirty="0" smtClean="0"/>
              <a:t>使用链表；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4400" b="1" dirty="0">
                <a:solidFill>
                  <a:schemeClr val="accent3"/>
                </a:solidFill>
              </a:rPr>
              <a:t>方案二：</a:t>
            </a:r>
            <a:endParaRPr lang="en-US" altLang="zh-CN" sz="4400" b="1" dirty="0">
              <a:solidFill>
                <a:schemeClr val="accent3"/>
              </a:solidFill>
            </a:endParaRPr>
          </a:p>
          <a:p>
            <a:r>
              <a:rPr lang="zh-CN" altLang="en-US" sz="3200" dirty="0" smtClean="0"/>
              <a:t>静态队列：</a:t>
            </a:r>
            <a:endParaRPr lang="en-US" altLang="zh-CN" sz="3200" dirty="0" smtClean="0"/>
          </a:p>
          <a:p>
            <a:r>
              <a:rPr lang="zh-CN" altLang="en-US" sz="3200" dirty="0" smtClean="0"/>
              <a:t>使用数组</a:t>
            </a:r>
            <a:endParaRPr lang="zh-CN" altLang="en-US" sz="3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4057992" y="2307426"/>
            <a:ext cx="171558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00" dirty="0" smtClean="0">
                <a:solidFill>
                  <a:schemeClr val="accent4"/>
                </a:solidFill>
              </a:rPr>
              <a:t>？</a:t>
            </a:r>
            <a:endParaRPr lang="zh-CN" altLang="en-US" sz="19900" dirty="0">
              <a:solidFill>
                <a:schemeClr val="accent4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606813" y="2525486"/>
            <a:ext cx="3997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哪种方案好些呢？</a:t>
            </a:r>
            <a:endParaRPr lang="zh-CN" altLang="en-US" sz="40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762940" y="3532020"/>
            <a:ext cx="3457303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信息学竞赛中，一般采用编程复杂度较低的方式，因此更多的时候使用方案二。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560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6" grpId="0"/>
      <p:bldP spid="27" grpId="0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实现</a:t>
            </a:r>
            <a:endParaRPr lang="zh-CN" altLang="en-US" b="1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08681" y="1681007"/>
            <a:ext cx="438934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err="1" smtClean="0"/>
              <a:t>const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MAXSIZE=1000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char </a:t>
            </a:r>
            <a:r>
              <a:rPr lang="zh-CN" altLang="en-US" sz="2800" dirty="0"/>
              <a:t>queue</a:t>
            </a:r>
            <a:r>
              <a:rPr lang="en-US" altLang="zh-CN" sz="2800" dirty="0"/>
              <a:t>[MAXSIZE ];</a:t>
            </a:r>
            <a:endParaRPr lang="zh-CN" altLang="en-US" sz="2800" dirty="0"/>
          </a:p>
          <a:p>
            <a:pPr eaLnBrk="1" hangingPunct="1"/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front=0;</a:t>
            </a:r>
            <a:endParaRPr lang="en-US" altLang="zh-CN" sz="2800" dirty="0"/>
          </a:p>
          <a:p>
            <a:pPr eaLnBrk="1" hangingPunct="1"/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rear=0;</a:t>
            </a:r>
            <a:endParaRPr lang="en-US" altLang="zh-CN" sz="2800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825" y="3884038"/>
            <a:ext cx="17421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881982" y="4224635"/>
            <a:ext cx="32956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/>
              <a:t>任何情况下都能pop吗？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任何情况下都能push吗？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4841386" y="4754792"/>
            <a:ext cx="1150938" cy="144463"/>
          </a:xfrm>
          <a:prstGeom prst="rightArrow">
            <a:avLst>
              <a:gd name="adj1" fmla="val 50000"/>
              <a:gd name="adj2" fmla="val 199175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6065349" y="4611917"/>
            <a:ext cx="14493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队列不能满</a:t>
            </a:r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4841386" y="4394430"/>
            <a:ext cx="1150938" cy="144462"/>
          </a:xfrm>
          <a:prstGeom prst="rightArrow">
            <a:avLst>
              <a:gd name="adj1" fmla="val 50000"/>
              <a:gd name="adj2" fmla="val 199177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6065349" y="4251555"/>
            <a:ext cx="14493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队列不能空</a:t>
            </a: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3434618" y="2781284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5177753" y="2563376"/>
            <a:ext cx="49403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/>
              <a:t>用</a:t>
            </a:r>
            <a:r>
              <a:rPr lang="en-US" altLang="zh-CN" sz="2000" dirty="0"/>
              <a:t>front</a:t>
            </a:r>
            <a:r>
              <a:rPr lang="zh-CN" altLang="en-US" sz="2000" dirty="0"/>
              <a:t>记录队头，指向</a:t>
            </a:r>
            <a:r>
              <a:rPr lang="zh-CN" altLang="en-US" sz="2000" dirty="0">
                <a:solidFill>
                  <a:schemeClr val="accent1"/>
                </a:solidFill>
              </a:rPr>
              <a:t>第一个非空</a:t>
            </a:r>
            <a:r>
              <a:rPr lang="zh-CN" altLang="en-US" sz="2000" dirty="0"/>
              <a:t>的地址</a:t>
            </a: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34618" y="321307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5177753" y="2974280"/>
            <a:ext cx="54975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/>
              <a:t>用</a:t>
            </a:r>
            <a:r>
              <a:rPr lang="en-US" altLang="zh-CN" sz="2000" dirty="0"/>
              <a:t>rear</a:t>
            </a:r>
            <a:r>
              <a:rPr lang="zh-CN" altLang="en-US" sz="2000" dirty="0"/>
              <a:t>记录队尾，一直指向</a:t>
            </a:r>
            <a:r>
              <a:rPr lang="zh-CN" altLang="en-US" sz="2000" dirty="0">
                <a:solidFill>
                  <a:schemeClr val="accent1"/>
                </a:solidFill>
              </a:rPr>
              <a:t>下一个空</a:t>
            </a:r>
            <a:r>
              <a:rPr lang="zh-CN" altLang="en-US" sz="2000" dirty="0"/>
              <a:t>的地址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872456" y="5473868"/>
            <a:ext cx="51831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队列空的条件：</a:t>
            </a:r>
            <a:r>
              <a:rPr lang="en-US" altLang="zh-CN" sz="2400" dirty="0"/>
              <a:t>front==rear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队列满的条件：</a:t>
            </a:r>
            <a:r>
              <a:rPr lang="en-US" altLang="zh-CN" sz="2400" dirty="0"/>
              <a:t>rear==MAXSIZE</a:t>
            </a:r>
          </a:p>
        </p:txBody>
      </p:sp>
      <p:graphicFrame>
        <p:nvGraphicFramePr>
          <p:cNvPr id="18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86820"/>
              </p:ext>
            </p:extLst>
          </p:nvPr>
        </p:nvGraphicFramePr>
        <p:xfrm>
          <a:off x="8668848" y="4506615"/>
          <a:ext cx="357188" cy="1851025"/>
        </p:xfrm>
        <a:graphic>
          <a:graphicData uri="http://schemas.openxmlformats.org/drawingml/2006/table">
            <a:tbl>
              <a:tblPr/>
              <a:tblGrid>
                <a:gridCol w="35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Line 33"/>
          <p:cNvSpPr>
            <a:spLocks noChangeShapeType="1"/>
          </p:cNvSpPr>
          <p:nvPr/>
        </p:nvSpPr>
        <p:spPr bwMode="auto">
          <a:xfrm>
            <a:off x="8308486" y="616237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34"/>
          <p:cNvSpPr>
            <a:spLocks noChangeShapeType="1"/>
          </p:cNvSpPr>
          <p:nvPr/>
        </p:nvSpPr>
        <p:spPr bwMode="auto">
          <a:xfrm>
            <a:off x="8308486" y="565914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35"/>
          <p:cNvSpPr txBox="1">
            <a:spLocks noChangeArrowheads="1"/>
          </p:cNvSpPr>
          <p:nvPr/>
        </p:nvSpPr>
        <p:spPr bwMode="auto">
          <a:xfrm>
            <a:off x="7587761" y="5441653"/>
            <a:ext cx="792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front</a:t>
            </a:r>
          </a:p>
        </p:txBody>
      </p:sp>
      <p:sp>
        <p:nvSpPr>
          <p:cNvPr id="22" name="Text Box 36"/>
          <p:cNvSpPr txBox="1">
            <a:spLocks noChangeArrowheads="1"/>
          </p:cNvSpPr>
          <p:nvPr/>
        </p:nvSpPr>
        <p:spPr bwMode="auto">
          <a:xfrm>
            <a:off x="7660786" y="5940128"/>
            <a:ext cx="792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rear</a:t>
            </a:r>
          </a:p>
        </p:txBody>
      </p:sp>
      <p:sp>
        <p:nvSpPr>
          <p:cNvPr id="23" name="AutoShape 37"/>
          <p:cNvSpPr>
            <a:spLocks/>
          </p:cNvSpPr>
          <p:nvPr/>
        </p:nvSpPr>
        <p:spPr bwMode="auto">
          <a:xfrm>
            <a:off x="9100648" y="4649490"/>
            <a:ext cx="142875" cy="576263"/>
          </a:xfrm>
          <a:prstGeom prst="rightBrace">
            <a:avLst>
              <a:gd name="adj1" fmla="val 336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" name="Text Box 38"/>
          <p:cNvSpPr txBox="1">
            <a:spLocks noChangeArrowheads="1"/>
          </p:cNvSpPr>
          <p:nvPr/>
        </p:nvSpPr>
        <p:spPr bwMode="auto">
          <a:xfrm>
            <a:off x="9316548" y="4278015"/>
            <a:ext cx="4318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只能使用一次</a:t>
            </a:r>
          </a:p>
        </p:txBody>
      </p:sp>
    </p:spTree>
    <p:extLst>
      <p:ext uri="{BB962C8B-B14F-4D97-AF65-F5344CB8AC3E}">
        <p14:creationId xmlns:p14="http://schemas.microsoft.com/office/powerpoint/2010/main" val="173037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build="p" autoUpdateAnimBg="0"/>
      <p:bldP spid="7" grpId="0" animBg="1" autoUpdateAnimBg="0"/>
      <p:bldP spid="8" grpId="0" autoUpdateAnimBg="0"/>
      <p:bldP spid="9" grpId="0" animBg="1" autoUpdateAnimBg="0"/>
      <p:bldP spid="10" grpId="0" autoUpdateAnimBg="0"/>
      <p:bldP spid="12" grpId="0" animBg="1"/>
      <p:bldP spid="14" grpId="0" autoUpdateAnimBg="0"/>
      <p:bldP spid="15" grpId="0" animBg="1"/>
      <p:bldP spid="16" grpId="0" autoUpdateAnimBg="0"/>
      <p:bldP spid="17" grpId="0" build="p" autoUpdateAnimBg="0"/>
      <p:bldP spid="19" grpId="0" animBg="1"/>
      <p:bldP spid="20" grpId="0" animBg="1"/>
      <p:bldP spid="21" grpId="0" autoUpdateAnimBg="0"/>
      <p:bldP spid="22" grpId="0" autoUpdateAnimBg="0"/>
      <p:bldP spid="23" grpId="0" animBg="1" autoUpdateAnimBg="0"/>
      <p:bldP spid="2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24138" y="2528888"/>
            <a:ext cx="6943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如何加大利用率？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879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循环队列演示</a:t>
            </a:r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52" name="ShockwaveFlash1" r:id="rId2" imgW="8150400" imgH="4600440"/>
        </mc:Choice>
        <mc:Fallback>
          <p:control name="ShockwaveFlash1" r:id="rId2" imgW="8150400" imgH="4600440">
            <p:pic>
              <p:nvPicPr>
                <p:cNvPr id="6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65338" y="1771650"/>
                  <a:ext cx="8150225" cy="460057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09426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608888" y="2190750"/>
          <a:ext cx="671512" cy="296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191" name="TextBox 3"/>
          <p:cNvSpPr txBox="1">
            <a:spLocks noChangeArrowheads="1"/>
          </p:cNvSpPr>
          <p:nvPr/>
        </p:nvSpPr>
        <p:spPr bwMode="auto">
          <a:xfrm>
            <a:off x="7464425" y="1268414"/>
            <a:ext cx="935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女士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792538" y="2262188"/>
          <a:ext cx="671512" cy="296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12" name="TextBox 5"/>
          <p:cNvSpPr txBox="1">
            <a:spLocks noChangeArrowheads="1"/>
          </p:cNvSpPr>
          <p:nvPr/>
        </p:nvSpPr>
        <p:spPr bwMode="auto">
          <a:xfrm>
            <a:off x="3648076" y="1331914"/>
            <a:ext cx="906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男士</a:t>
            </a:r>
          </a:p>
        </p:txBody>
      </p:sp>
      <p:grpSp>
        <p:nvGrpSpPr>
          <p:cNvPr id="8237" name="组合 9"/>
          <p:cNvGrpSpPr>
            <a:grpSpLocks/>
          </p:cNvGrpSpPr>
          <p:nvPr/>
        </p:nvGrpSpPr>
        <p:grpSpPr bwMode="auto">
          <a:xfrm>
            <a:off x="2351089" y="2308225"/>
            <a:ext cx="1296987" cy="400050"/>
            <a:chOff x="827584" y="2308810"/>
            <a:chExt cx="1296144" cy="400110"/>
          </a:xfrm>
        </p:grpSpPr>
        <p:cxnSp>
          <p:nvCxnSpPr>
            <p:cNvPr id="7224" name="直接箭头连接符 7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25" name="TextBox 8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队头</a:t>
              </a:r>
            </a:p>
          </p:txBody>
        </p:sp>
      </p:grpSp>
      <p:grpSp>
        <p:nvGrpSpPr>
          <p:cNvPr id="8238" name="组合 10"/>
          <p:cNvGrpSpPr>
            <a:grpSpLocks/>
          </p:cNvGrpSpPr>
          <p:nvPr/>
        </p:nvGrpSpPr>
        <p:grpSpPr bwMode="auto">
          <a:xfrm>
            <a:off x="6096000" y="2216150"/>
            <a:ext cx="1295400" cy="400050"/>
            <a:chOff x="827584" y="2308810"/>
            <a:chExt cx="1296144" cy="400110"/>
          </a:xfrm>
        </p:grpSpPr>
        <p:cxnSp>
          <p:nvCxnSpPr>
            <p:cNvPr id="7222" name="直接箭头连接符 11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23" name="TextBox 12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队头</a:t>
              </a:r>
            </a:p>
          </p:txBody>
        </p:sp>
      </p:grpSp>
      <p:grpSp>
        <p:nvGrpSpPr>
          <p:cNvPr id="8239" name="组合 13"/>
          <p:cNvGrpSpPr>
            <a:grpSpLocks/>
          </p:cNvGrpSpPr>
          <p:nvPr/>
        </p:nvGrpSpPr>
        <p:grpSpPr bwMode="auto">
          <a:xfrm>
            <a:off x="2351089" y="3357563"/>
            <a:ext cx="1296987" cy="400050"/>
            <a:chOff x="827584" y="2308810"/>
            <a:chExt cx="1296144" cy="400110"/>
          </a:xfrm>
        </p:grpSpPr>
        <p:cxnSp>
          <p:nvCxnSpPr>
            <p:cNvPr id="7220" name="直接箭头连接符 14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21" name="TextBox 15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队尾</a:t>
              </a:r>
            </a:p>
          </p:txBody>
        </p:sp>
      </p:grpSp>
      <p:grpSp>
        <p:nvGrpSpPr>
          <p:cNvPr id="8240" name="组合 16"/>
          <p:cNvGrpSpPr>
            <a:grpSpLocks/>
          </p:cNvGrpSpPr>
          <p:nvPr/>
        </p:nvGrpSpPr>
        <p:grpSpPr bwMode="auto">
          <a:xfrm>
            <a:off x="6096000" y="2622550"/>
            <a:ext cx="1295400" cy="400050"/>
            <a:chOff x="827584" y="2308810"/>
            <a:chExt cx="1296144" cy="400110"/>
          </a:xfrm>
        </p:grpSpPr>
        <p:cxnSp>
          <p:nvCxnSpPr>
            <p:cNvPr id="7218" name="直接箭头连接符 17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19" name="TextBox 18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队尾</a:t>
              </a:r>
            </a:p>
          </p:txBody>
        </p:sp>
      </p:grpSp>
      <p:sp>
        <p:nvSpPr>
          <p:cNvPr id="8241" name="TextBox 6"/>
          <p:cNvSpPr txBox="1">
            <a:spLocks noChangeArrowheads="1"/>
          </p:cNvSpPr>
          <p:nvPr/>
        </p:nvSpPr>
        <p:spPr bwMode="auto">
          <a:xfrm>
            <a:off x="5087938" y="4581525"/>
            <a:ext cx="1403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队头出队</a:t>
            </a:r>
          </a:p>
        </p:txBody>
      </p:sp>
    </p:spTree>
    <p:extLst>
      <p:ext uri="{BB962C8B-B14F-4D97-AF65-F5344CB8AC3E}">
        <p14:creationId xmlns:p14="http://schemas.microsoft.com/office/powerpoint/2010/main" val="307413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9603" y="306199"/>
            <a:ext cx="8596668" cy="825213"/>
          </a:xfrm>
        </p:spPr>
        <p:txBody>
          <a:bodyPr/>
          <a:lstStyle/>
          <a:p>
            <a:pPr algn="ctr"/>
            <a:r>
              <a:rPr lang="zh-CN" altLang="en-US" sz="4000" b="1" dirty="0" smtClean="0"/>
              <a:t>循环队列实现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774916" y="1127304"/>
            <a:ext cx="2016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ea typeface="微软雅黑" panose="020B0503020204020204" pitchFamily="34" charset="-122"/>
              </a:rPr>
              <a:t>顺序队列：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774916" y="2209196"/>
            <a:ext cx="314491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rear++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front++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队列空的条件：</a:t>
            </a:r>
            <a:r>
              <a:rPr lang="en-US" altLang="zh-CN" sz="2400" dirty="0"/>
              <a:t>front==rear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队列满的条件：</a:t>
            </a:r>
            <a:r>
              <a:rPr lang="en-US" altLang="zh-CN" sz="2400" dirty="0"/>
              <a:t>rear==MAXSIZE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095920" y="1131412"/>
            <a:ext cx="201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ea typeface="微软雅黑" panose="020B0503020204020204" pitchFamily="34" charset="-122"/>
              </a:rPr>
              <a:t>循环队列：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039564" y="2209196"/>
            <a:ext cx="414496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rear</a:t>
            </a:r>
            <a:r>
              <a:rPr lang="zh-CN" altLang="en-US" sz="2400" dirty="0"/>
              <a:t>=(rear+1)%MAXSIZE</a:t>
            </a:r>
            <a:endParaRPr lang="en-US" altLang="zh-CN" sz="2400" dirty="0"/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front</a:t>
            </a:r>
            <a:r>
              <a:rPr lang="zh-CN" altLang="en-US" sz="2400" dirty="0"/>
              <a:t>=(front+1)%MAXSIZE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队列空的条件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front==rear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队列满的条件：front</a:t>
            </a:r>
            <a:r>
              <a:rPr lang="en-US" altLang="zh-CN" sz="2400" dirty="0"/>
              <a:t>==</a:t>
            </a:r>
            <a:r>
              <a:rPr lang="zh-CN" altLang="en-US" sz="2400" dirty="0"/>
              <a:t>(rear+1)%</a:t>
            </a:r>
            <a:r>
              <a:rPr lang="en-US" altLang="zh-CN" sz="2400" dirty="0"/>
              <a:t>MAXSIZE</a:t>
            </a:r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3757532" y="3223103"/>
            <a:ext cx="1820810" cy="1019174"/>
          </a:xfrm>
          <a:prstGeom prst="rightArrow">
            <a:avLst>
              <a:gd name="adj1" fmla="val 50000"/>
              <a:gd name="adj2" fmla="val 6583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67702" y="5256184"/>
            <a:ext cx="3471862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为了将队列中空与满区别开来，规定</a:t>
            </a:r>
            <a:r>
              <a:rPr lang="zh-CN" altLang="en-US" dirty="0"/>
              <a:t>循环队列最多只能有</a:t>
            </a:r>
            <a:r>
              <a:rPr lang="en-US" altLang="zh-CN" dirty="0"/>
              <a:t>MaxSize-1</a:t>
            </a:r>
            <a:r>
              <a:rPr lang="zh-CN" altLang="en-US" dirty="0"/>
              <a:t>个队列元素，当循环队列中只剩下一个空存储单元时，队列就已经满了。</a:t>
            </a:r>
          </a:p>
        </p:txBody>
      </p:sp>
    </p:spTree>
    <p:extLst>
      <p:ext uri="{BB962C8B-B14F-4D97-AF65-F5344CB8AC3E}">
        <p14:creationId xmlns:p14="http://schemas.microsoft.com/office/powerpoint/2010/main" val="408243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  <p:bldP spid="12292" grpId="0" build="p" autoUpdateAnimBg="0"/>
      <p:bldP spid="12293" grpId="0" autoUpdateAnimBg="0"/>
      <p:bldP spid="12294" grpId="0" build="p" autoUpdateAnimBg="0"/>
      <p:bldP spid="12295" grpId="0" animBg="1" autoUpdateAnimBg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643062" y="1538288"/>
            <a:ext cx="86868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 smtClean="0"/>
              <a:t>集合</a:t>
            </a:r>
            <a:r>
              <a:rPr lang="zh-CN" altLang="en-US" sz="2400" dirty="0"/>
              <a:t>的前</a:t>
            </a:r>
            <a:r>
              <a:rPr lang="en-US" altLang="zh-CN" sz="2400" dirty="0"/>
              <a:t>N</a:t>
            </a:r>
            <a:r>
              <a:rPr lang="zh-CN" altLang="en-US" sz="2400" dirty="0"/>
              <a:t>个元素：编一个程序，按递增次序生成集合</a:t>
            </a:r>
            <a:r>
              <a:rPr lang="en-US" altLang="zh-CN" sz="2400" dirty="0"/>
              <a:t>M</a:t>
            </a:r>
            <a:r>
              <a:rPr lang="zh-CN" altLang="en-US" sz="2400" dirty="0"/>
              <a:t>的最小的</a:t>
            </a:r>
            <a:r>
              <a:rPr lang="en-US" altLang="zh-CN" sz="2400" dirty="0"/>
              <a:t>N</a:t>
            </a:r>
            <a:r>
              <a:rPr lang="zh-CN" altLang="en-US" sz="2400" dirty="0"/>
              <a:t>个数，</a:t>
            </a:r>
            <a:r>
              <a:rPr lang="en-US" altLang="zh-CN" sz="2400" dirty="0"/>
              <a:t>M</a:t>
            </a:r>
            <a:r>
              <a:rPr lang="zh-CN" altLang="en-US" sz="2400" dirty="0"/>
              <a:t>的定义如下：</a:t>
            </a:r>
          </a:p>
          <a:p>
            <a:r>
              <a:rPr lang="zh-CN" altLang="en-US" sz="2400" dirty="0"/>
              <a:t>    </a:t>
            </a:r>
            <a:r>
              <a:rPr lang="en-US" altLang="zh-CN" sz="2400" dirty="0"/>
              <a:t>(1)</a:t>
            </a:r>
            <a:r>
              <a:rPr lang="zh-CN" altLang="en-US" sz="2400" dirty="0"/>
              <a:t>数</a:t>
            </a:r>
            <a:r>
              <a:rPr lang="en-US" altLang="zh-CN" sz="2400" dirty="0"/>
              <a:t>1</a:t>
            </a:r>
            <a:r>
              <a:rPr lang="zh-CN" altLang="en-US" sz="2400" dirty="0"/>
              <a:t>属于</a:t>
            </a:r>
            <a:r>
              <a:rPr lang="en-US" altLang="zh-CN" sz="2400" dirty="0"/>
              <a:t>M</a:t>
            </a:r>
            <a:r>
              <a:rPr lang="zh-CN" altLang="en-US" sz="2400" dirty="0"/>
              <a:t>；</a:t>
            </a:r>
          </a:p>
          <a:p>
            <a:r>
              <a:rPr lang="zh-CN" altLang="en-US" sz="2400" dirty="0"/>
              <a:t>    </a:t>
            </a:r>
            <a:r>
              <a:rPr lang="en-US" altLang="zh-CN" sz="2400" dirty="0"/>
              <a:t>(2)</a:t>
            </a:r>
            <a:r>
              <a:rPr lang="zh-CN" altLang="en-US" sz="2400" dirty="0"/>
              <a:t>如果</a:t>
            </a:r>
            <a:r>
              <a:rPr lang="en-US" altLang="zh-CN" sz="2400" dirty="0"/>
              <a:t>X</a:t>
            </a:r>
            <a:r>
              <a:rPr lang="zh-CN" altLang="en-US" sz="2400" dirty="0"/>
              <a:t>属于</a:t>
            </a:r>
            <a:r>
              <a:rPr lang="en-US" altLang="zh-CN" sz="2400" dirty="0"/>
              <a:t>M</a:t>
            </a:r>
            <a:r>
              <a:rPr lang="zh-CN" altLang="en-US" sz="2400" dirty="0"/>
              <a:t>，则</a:t>
            </a:r>
            <a:r>
              <a:rPr lang="en-US" altLang="zh-CN" sz="2400" dirty="0"/>
              <a:t>Y=2*x+1</a:t>
            </a:r>
            <a:r>
              <a:rPr lang="zh-CN" altLang="en-US" sz="2400" dirty="0"/>
              <a:t>和</a:t>
            </a:r>
            <a:r>
              <a:rPr lang="en-US" altLang="zh-CN" sz="2400" dirty="0"/>
              <a:t>Z=3*x+1</a:t>
            </a:r>
            <a:r>
              <a:rPr lang="zh-CN" altLang="en-US" sz="2400" dirty="0"/>
              <a:t>也属于</a:t>
            </a:r>
            <a:r>
              <a:rPr lang="en-US" altLang="zh-CN" sz="2400" dirty="0"/>
              <a:t>M</a:t>
            </a:r>
            <a:r>
              <a:rPr lang="zh-CN" altLang="en-US" sz="2400" dirty="0"/>
              <a:t>；</a:t>
            </a:r>
          </a:p>
          <a:p>
            <a:r>
              <a:rPr lang="zh-CN" altLang="en-US" sz="2400" dirty="0"/>
              <a:t>    </a:t>
            </a:r>
            <a:r>
              <a:rPr lang="en-US" altLang="zh-CN" sz="2400" dirty="0"/>
              <a:t>(3)</a:t>
            </a:r>
            <a:r>
              <a:rPr lang="zh-CN" altLang="en-US" sz="2400" dirty="0"/>
              <a:t>此外再没有别的数属于</a:t>
            </a:r>
            <a:r>
              <a:rPr lang="en-US" altLang="zh-CN" sz="2400" dirty="0"/>
              <a:t>M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输入：</a:t>
            </a:r>
            <a:r>
              <a:rPr lang="en-US" altLang="zh-CN" sz="2400" dirty="0"/>
              <a:t>n</a:t>
            </a:r>
            <a:endParaRPr lang="en-US" altLang="zh-CN" sz="2400" dirty="0" smtClean="0"/>
          </a:p>
          <a:p>
            <a:r>
              <a:rPr lang="zh-CN" altLang="en-US" sz="2400" dirty="0" smtClean="0"/>
              <a:t>输出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个数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样例输入：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</a:p>
          <a:p>
            <a:r>
              <a:rPr lang="zh-CN" altLang="en-US" sz="2400" dirty="0"/>
              <a:t>样</a:t>
            </a:r>
            <a:r>
              <a:rPr lang="zh-CN" altLang="en-US" sz="2400" dirty="0" smtClean="0"/>
              <a:t>例输出</a:t>
            </a:r>
            <a:endParaRPr lang="en-US" altLang="zh-CN" sz="2400" dirty="0" smtClean="0"/>
          </a:p>
          <a:p>
            <a:r>
              <a:rPr lang="en-US" altLang="zh-CN" sz="2400" dirty="0" smtClean="0"/>
              <a:t>1 3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39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8203" y="399381"/>
            <a:ext cx="8596668" cy="132080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题目分析</a:t>
            </a:r>
            <a:endParaRPr lang="zh-CN" altLang="en-US" sz="4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599098" y="1545249"/>
            <a:ext cx="77724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本问题最大的困难：</a:t>
            </a:r>
            <a:endParaRPr lang="en-US" altLang="zh-CN" sz="3200" b="1" dirty="0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/>
              <a:t>两个生成函数产生数，必须输出最小的前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个数。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99098" y="2756095"/>
            <a:ext cx="7772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两个函数特点：</a:t>
            </a:r>
            <a:endParaRPr lang="en-US" altLang="zh-CN" sz="3200" b="1" dirty="0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/>
              <a:t>单调函数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3370751" y="3335722"/>
            <a:ext cx="1280379" cy="321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3653754" y="4145123"/>
            <a:ext cx="714372" cy="86607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73736" y="5046004"/>
            <a:ext cx="1485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2"/>
                </a:solidFill>
                <a:latin typeface="+mj-ea"/>
                <a:ea typeface="+mj-ea"/>
              </a:rPr>
              <a:t>解答关键：</a:t>
            </a:r>
            <a:endParaRPr lang="zh-CN" altLang="en-US" sz="40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71337" y="3146997"/>
            <a:ext cx="40297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两个函数各自所产生的</a:t>
            </a:r>
            <a:r>
              <a:rPr lang="zh-CN" altLang="en-US" sz="2400" dirty="0" smtClean="0"/>
              <a:t>数字</a:t>
            </a:r>
            <a:endParaRPr lang="en-US" altLang="zh-CN" sz="2400" dirty="0" smtClean="0"/>
          </a:p>
          <a:p>
            <a:r>
              <a:rPr lang="zh-CN" altLang="en-US" sz="3200" dirty="0" smtClean="0"/>
              <a:t>从小</a:t>
            </a:r>
            <a:r>
              <a:rPr lang="zh-CN" altLang="en-US" sz="3200" dirty="0" smtClean="0"/>
              <a:t>到大递增</a:t>
            </a:r>
            <a:endParaRPr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2359636" y="5446114"/>
            <a:ext cx="7486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用两个队列，分别储存两个函数所产生的数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60778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8" grpId="0" animBg="1"/>
      <p:bldP spid="9" grpId="0"/>
      <p:bldP spid="7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具体解法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900180" y="1418412"/>
            <a:ext cx="81509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可以用两个队列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来存放新产生的数，然后通过比较大小决定是否输出，具体方法如下：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(</a:t>
            </a:r>
            <a:r>
              <a:rPr lang="en-US" altLang="zh-CN" sz="2400" dirty="0"/>
              <a:t>1)</a:t>
            </a:r>
            <a:r>
              <a:rPr lang="zh-CN" altLang="en-US" sz="2400" dirty="0"/>
              <a:t>令</a:t>
            </a:r>
            <a:r>
              <a:rPr lang="en-US" altLang="zh-CN" sz="2400" dirty="0"/>
              <a:t>fa</a:t>
            </a:r>
            <a:r>
              <a:rPr lang="zh-CN" altLang="en-US" sz="2400" dirty="0"/>
              <a:t>和</a:t>
            </a:r>
            <a:r>
              <a:rPr lang="en-US" altLang="zh-CN" sz="2400" dirty="0"/>
              <a:t>fb</a:t>
            </a:r>
            <a:r>
              <a:rPr lang="zh-CN" altLang="en-US" sz="2400" dirty="0"/>
              <a:t>分别为队列</a:t>
            </a:r>
            <a:r>
              <a:rPr lang="en-US" altLang="zh-CN" sz="2400" dirty="0"/>
              <a:t>a</a:t>
            </a:r>
            <a:r>
              <a:rPr lang="zh-CN" altLang="en-US" sz="2400" dirty="0"/>
              <a:t>和队列</a:t>
            </a:r>
            <a:r>
              <a:rPr lang="en-US" altLang="zh-CN" sz="2400" dirty="0"/>
              <a:t>b</a:t>
            </a:r>
            <a:r>
              <a:rPr lang="zh-CN" altLang="en-US" sz="2400" dirty="0"/>
              <a:t>的头指针，它们的尾指针分别为</a:t>
            </a:r>
            <a:r>
              <a:rPr lang="en-US" altLang="zh-CN" sz="2400" dirty="0" err="1"/>
              <a:t>ra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rb</a:t>
            </a:r>
            <a:r>
              <a:rPr lang="zh-CN" altLang="en-US" sz="2400" dirty="0"/>
              <a:t>。初始时，</a:t>
            </a:r>
            <a:r>
              <a:rPr lang="en-US" altLang="zh-CN" sz="2400" dirty="0"/>
              <a:t>X=1</a:t>
            </a:r>
            <a:r>
              <a:rPr lang="zh-CN" altLang="en-US" sz="2400" dirty="0"/>
              <a:t>，</a:t>
            </a:r>
            <a:r>
              <a:rPr lang="en-US" altLang="zh-CN" sz="2400" dirty="0"/>
              <a:t>fa=fb=</a:t>
            </a:r>
            <a:r>
              <a:rPr lang="en-US" altLang="zh-CN" sz="2400" dirty="0" err="1"/>
              <a:t>ra</a:t>
            </a:r>
            <a:r>
              <a:rPr lang="en-US" altLang="zh-CN" sz="2400" dirty="0"/>
              <a:t>=</a:t>
            </a:r>
            <a:r>
              <a:rPr lang="en-US" altLang="zh-CN" sz="2400" dirty="0" err="1"/>
              <a:t>rb</a:t>
            </a:r>
            <a:r>
              <a:rPr lang="zh-CN" altLang="en-US" sz="2400" dirty="0"/>
              <a:t>＝</a:t>
            </a:r>
            <a:r>
              <a:rPr lang="en-US" altLang="zh-CN" sz="2400" dirty="0"/>
              <a:t>1</a:t>
            </a:r>
            <a:r>
              <a:rPr lang="zh-CN" altLang="en-US" sz="2400" dirty="0"/>
              <a:t>；                               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 </a:t>
            </a:r>
            <a:r>
              <a:rPr lang="en-US" altLang="zh-CN" sz="2400" dirty="0"/>
              <a:t>(2)</a:t>
            </a:r>
            <a:r>
              <a:rPr lang="zh-CN" altLang="en-US" sz="2400" dirty="0"/>
              <a:t>将</a:t>
            </a:r>
            <a:r>
              <a:rPr lang="en-US" altLang="zh-CN" sz="2400" dirty="0"/>
              <a:t>2*x+1</a:t>
            </a:r>
            <a:r>
              <a:rPr lang="zh-CN" altLang="en-US" sz="2400" dirty="0"/>
              <a:t>和</a:t>
            </a:r>
            <a:r>
              <a:rPr lang="en-US" altLang="zh-CN" sz="2400" dirty="0"/>
              <a:t>3*x+1</a:t>
            </a:r>
            <a:r>
              <a:rPr lang="zh-CN" altLang="en-US" sz="2400" dirty="0"/>
              <a:t>分别放入队列</a:t>
            </a:r>
            <a:r>
              <a:rPr lang="en-US" altLang="zh-CN" sz="2400" dirty="0"/>
              <a:t>a</a:t>
            </a:r>
            <a:r>
              <a:rPr lang="zh-CN" altLang="en-US" sz="2400" dirty="0"/>
              <a:t>和队列</a:t>
            </a:r>
            <a:r>
              <a:rPr lang="en-US" altLang="zh-CN" sz="2400" dirty="0"/>
              <a:t>b</a:t>
            </a:r>
            <a:r>
              <a:rPr lang="zh-CN" altLang="en-US" sz="2400" dirty="0"/>
              <a:t>的队尾，尾指针加</a:t>
            </a:r>
            <a:r>
              <a:rPr lang="en-US" altLang="zh-CN" sz="2400" dirty="0"/>
              <a:t>1</a:t>
            </a:r>
            <a:r>
              <a:rPr lang="zh-CN" altLang="en-US" sz="2400" dirty="0" smtClean="0"/>
              <a:t>。 </a:t>
            </a:r>
            <a:r>
              <a:rPr lang="zh-CN" altLang="en-US" sz="2400" dirty="0"/>
              <a:t>即</a:t>
            </a:r>
            <a:r>
              <a:rPr lang="en-US" altLang="zh-CN" sz="2400" dirty="0"/>
              <a:t>:a[r]←2*x+1</a:t>
            </a:r>
            <a:r>
              <a:rPr lang="zh-CN" altLang="en-US" sz="2400" dirty="0"/>
              <a:t>，</a:t>
            </a:r>
            <a:r>
              <a:rPr lang="en-US" altLang="zh-CN" sz="2400" dirty="0"/>
              <a:t>b[r]←3*x+1</a:t>
            </a:r>
            <a:r>
              <a:rPr lang="zh-CN" altLang="en-US" sz="2400" dirty="0"/>
              <a:t>，</a:t>
            </a:r>
            <a:r>
              <a:rPr lang="en-US" altLang="zh-CN" sz="2400" dirty="0"/>
              <a:t>r←r+1</a:t>
            </a:r>
            <a:r>
              <a:rPr lang="zh-CN" altLang="en-US" sz="2400" dirty="0"/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 </a:t>
            </a:r>
            <a:r>
              <a:rPr lang="en-US" altLang="zh-CN" sz="2400" dirty="0"/>
              <a:t>(3)</a:t>
            </a:r>
            <a:r>
              <a:rPr lang="zh-CN" altLang="en-US" sz="2400" dirty="0"/>
              <a:t>将队列</a:t>
            </a:r>
            <a:r>
              <a:rPr lang="en-US" altLang="zh-CN" sz="2400" dirty="0"/>
              <a:t>a</a:t>
            </a:r>
            <a:r>
              <a:rPr lang="zh-CN" altLang="en-US" sz="2400" dirty="0"/>
              <a:t>和队列</a:t>
            </a:r>
            <a:r>
              <a:rPr lang="en-US" altLang="zh-CN" sz="2400" dirty="0"/>
              <a:t>b</a:t>
            </a:r>
            <a:r>
              <a:rPr lang="zh-CN" altLang="en-US" sz="2400" dirty="0"/>
              <a:t>的头结点进行比较，可能有三种情况：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将</a:t>
            </a:r>
            <a:r>
              <a:rPr lang="zh-CN" altLang="en-US" sz="2400" dirty="0"/>
              <a:t>比较的小者取出送入</a:t>
            </a:r>
            <a:r>
              <a:rPr lang="en-US" altLang="zh-CN" sz="2400" dirty="0"/>
              <a:t>X</a:t>
            </a:r>
            <a:r>
              <a:rPr lang="zh-CN" altLang="en-US" sz="2400" dirty="0"/>
              <a:t>，取出数的队列的头指针相应加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(</a:t>
            </a:r>
            <a:r>
              <a:rPr lang="en-US" altLang="zh-CN" sz="2400" dirty="0"/>
              <a:t>4)</a:t>
            </a:r>
            <a:r>
              <a:rPr lang="zh-CN" altLang="en-US" sz="2400" dirty="0"/>
              <a:t>重复</a:t>
            </a:r>
            <a:r>
              <a:rPr lang="en-US" altLang="zh-CN" sz="2400" dirty="0"/>
              <a:t>(2)</a:t>
            </a:r>
            <a:r>
              <a:rPr lang="zh-CN" altLang="en-US" sz="2400" dirty="0"/>
              <a:t>，</a:t>
            </a:r>
            <a:r>
              <a:rPr lang="en-US" altLang="zh-CN" sz="2400" dirty="0"/>
              <a:t>(3)</a:t>
            </a:r>
            <a:r>
              <a:rPr lang="zh-CN" altLang="en-US" sz="2400" dirty="0"/>
              <a:t>直至取出第</a:t>
            </a:r>
            <a:r>
              <a:rPr lang="en-US" altLang="zh-CN" sz="2400" dirty="0"/>
              <a:t>N</a:t>
            </a:r>
            <a:r>
              <a:rPr lang="zh-CN" altLang="en-US" sz="2400" dirty="0"/>
              <a:t>项为止。</a:t>
            </a:r>
          </a:p>
        </p:txBody>
      </p:sp>
    </p:spTree>
    <p:extLst>
      <p:ext uri="{BB962C8B-B14F-4D97-AF65-F5344CB8AC3E}">
        <p14:creationId xmlns:p14="http://schemas.microsoft.com/office/powerpoint/2010/main" val="311513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349500" y="4456113"/>
            <a:ext cx="7543800" cy="114300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dirty="0" smtClean="0"/>
              <a:t>The end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64136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608888" y="2190750"/>
          <a:ext cx="671512" cy="296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215" name="TextBox 3"/>
          <p:cNvSpPr txBox="1">
            <a:spLocks noChangeArrowheads="1"/>
          </p:cNvSpPr>
          <p:nvPr/>
        </p:nvSpPr>
        <p:spPr bwMode="auto">
          <a:xfrm>
            <a:off x="7464425" y="1268414"/>
            <a:ext cx="935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女士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792538" y="2262189"/>
          <a:ext cx="671512" cy="296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236" name="TextBox 5"/>
          <p:cNvSpPr txBox="1">
            <a:spLocks noChangeArrowheads="1"/>
          </p:cNvSpPr>
          <p:nvPr/>
        </p:nvSpPr>
        <p:spPr bwMode="auto">
          <a:xfrm>
            <a:off x="3648076" y="1331914"/>
            <a:ext cx="906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男士</a:t>
            </a:r>
          </a:p>
        </p:txBody>
      </p:sp>
      <p:grpSp>
        <p:nvGrpSpPr>
          <p:cNvPr id="8237" name="组合 9"/>
          <p:cNvGrpSpPr>
            <a:grpSpLocks/>
          </p:cNvGrpSpPr>
          <p:nvPr/>
        </p:nvGrpSpPr>
        <p:grpSpPr bwMode="auto">
          <a:xfrm>
            <a:off x="2351089" y="2308225"/>
            <a:ext cx="1296987" cy="400050"/>
            <a:chOff x="827584" y="2308810"/>
            <a:chExt cx="1296144" cy="400110"/>
          </a:xfrm>
        </p:grpSpPr>
        <p:cxnSp>
          <p:nvCxnSpPr>
            <p:cNvPr id="8250" name="直接箭头连接符 7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51" name="TextBox 8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队头</a:t>
              </a:r>
            </a:p>
          </p:txBody>
        </p:sp>
      </p:grpSp>
      <p:grpSp>
        <p:nvGrpSpPr>
          <p:cNvPr id="8238" name="组合 10"/>
          <p:cNvGrpSpPr>
            <a:grpSpLocks/>
          </p:cNvGrpSpPr>
          <p:nvPr/>
        </p:nvGrpSpPr>
        <p:grpSpPr bwMode="auto">
          <a:xfrm>
            <a:off x="6096000" y="2216150"/>
            <a:ext cx="1295400" cy="400050"/>
            <a:chOff x="827584" y="2308810"/>
            <a:chExt cx="1296144" cy="400110"/>
          </a:xfrm>
        </p:grpSpPr>
        <p:cxnSp>
          <p:nvCxnSpPr>
            <p:cNvPr id="8248" name="直接箭头连接符 11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49" name="TextBox 12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队头</a:t>
              </a:r>
            </a:p>
          </p:txBody>
        </p:sp>
      </p:grpSp>
      <p:grpSp>
        <p:nvGrpSpPr>
          <p:cNvPr id="8239" name="组合 13"/>
          <p:cNvGrpSpPr>
            <a:grpSpLocks/>
          </p:cNvGrpSpPr>
          <p:nvPr/>
        </p:nvGrpSpPr>
        <p:grpSpPr bwMode="auto">
          <a:xfrm>
            <a:off x="2351089" y="3357563"/>
            <a:ext cx="1296987" cy="400050"/>
            <a:chOff x="827584" y="2308810"/>
            <a:chExt cx="1296144" cy="400110"/>
          </a:xfrm>
        </p:grpSpPr>
        <p:cxnSp>
          <p:nvCxnSpPr>
            <p:cNvPr id="8246" name="直接箭头连接符 14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47" name="TextBox 15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队尾</a:t>
              </a:r>
            </a:p>
          </p:txBody>
        </p:sp>
      </p:grpSp>
      <p:grpSp>
        <p:nvGrpSpPr>
          <p:cNvPr id="8240" name="组合 16"/>
          <p:cNvGrpSpPr>
            <a:grpSpLocks/>
          </p:cNvGrpSpPr>
          <p:nvPr/>
        </p:nvGrpSpPr>
        <p:grpSpPr bwMode="auto">
          <a:xfrm>
            <a:off x="6096000" y="2622550"/>
            <a:ext cx="1295400" cy="400050"/>
            <a:chOff x="827584" y="2308810"/>
            <a:chExt cx="1296144" cy="400110"/>
          </a:xfrm>
        </p:grpSpPr>
        <p:cxnSp>
          <p:nvCxnSpPr>
            <p:cNvPr id="8244" name="直接箭头连接符 17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45" name="TextBox 18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队尾</a:t>
              </a:r>
            </a:p>
          </p:txBody>
        </p:sp>
      </p:grpSp>
      <p:sp>
        <p:nvSpPr>
          <p:cNvPr id="8241" name="TextBox 6"/>
          <p:cNvSpPr txBox="1">
            <a:spLocks noChangeArrowheads="1"/>
          </p:cNvSpPr>
          <p:nvPr/>
        </p:nvSpPr>
        <p:spPr bwMode="auto">
          <a:xfrm>
            <a:off x="5087938" y="4581525"/>
            <a:ext cx="1403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队头出队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863975" y="5516564"/>
            <a:ext cx="431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715250" y="5514975"/>
            <a:ext cx="43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13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608888" y="2190750"/>
          <a:ext cx="671512" cy="296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239" name="TextBox 3"/>
          <p:cNvSpPr txBox="1">
            <a:spLocks noChangeArrowheads="1"/>
          </p:cNvSpPr>
          <p:nvPr/>
        </p:nvSpPr>
        <p:spPr bwMode="auto">
          <a:xfrm>
            <a:off x="7464425" y="1268414"/>
            <a:ext cx="935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女士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792538" y="2262189"/>
          <a:ext cx="671512" cy="296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260" name="TextBox 5"/>
          <p:cNvSpPr txBox="1">
            <a:spLocks noChangeArrowheads="1"/>
          </p:cNvSpPr>
          <p:nvPr/>
        </p:nvSpPr>
        <p:spPr bwMode="auto">
          <a:xfrm>
            <a:off x="3648076" y="1331914"/>
            <a:ext cx="906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男士</a:t>
            </a:r>
          </a:p>
        </p:txBody>
      </p:sp>
      <p:grpSp>
        <p:nvGrpSpPr>
          <p:cNvPr id="8237" name="组合 9"/>
          <p:cNvGrpSpPr>
            <a:grpSpLocks/>
          </p:cNvGrpSpPr>
          <p:nvPr/>
        </p:nvGrpSpPr>
        <p:grpSpPr bwMode="auto">
          <a:xfrm>
            <a:off x="2351089" y="2597150"/>
            <a:ext cx="1296987" cy="400050"/>
            <a:chOff x="827584" y="2308810"/>
            <a:chExt cx="1296144" cy="400110"/>
          </a:xfrm>
        </p:grpSpPr>
        <p:cxnSp>
          <p:nvCxnSpPr>
            <p:cNvPr id="9275" name="直接箭头连接符 7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76" name="TextBox 8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队头</a:t>
              </a:r>
            </a:p>
          </p:txBody>
        </p:sp>
      </p:grpSp>
      <p:grpSp>
        <p:nvGrpSpPr>
          <p:cNvPr id="8238" name="组合 10"/>
          <p:cNvGrpSpPr>
            <a:grpSpLocks/>
          </p:cNvGrpSpPr>
          <p:nvPr/>
        </p:nvGrpSpPr>
        <p:grpSpPr bwMode="auto">
          <a:xfrm>
            <a:off x="4872038" y="2597150"/>
            <a:ext cx="1295400" cy="400050"/>
            <a:chOff x="827584" y="2308810"/>
            <a:chExt cx="1296144" cy="400110"/>
          </a:xfrm>
        </p:grpSpPr>
        <p:cxnSp>
          <p:nvCxnSpPr>
            <p:cNvPr id="9273" name="直接箭头连接符 11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74" name="TextBox 12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队头</a:t>
              </a:r>
            </a:p>
          </p:txBody>
        </p:sp>
      </p:grpSp>
      <p:grpSp>
        <p:nvGrpSpPr>
          <p:cNvPr id="9263" name="组合 13"/>
          <p:cNvGrpSpPr>
            <a:grpSpLocks/>
          </p:cNvGrpSpPr>
          <p:nvPr/>
        </p:nvGrpSpPr>
        <p:grpSpPr bwMode="auto">
          <a:xfrm>
            <a:off x="2351089" y="3357563"/>
            <a:ext cx="1296987" cy="400050"/>
            <a:chOff x="827584" y="2308810"/>
            <a:chExt cx="1296144" cy="400110"/>
          </a:xfrm>
        </p:grpSpPr>
        <p:cxnSp>
          <p:nvCxnSpPr>
            <p:cNvPr id="9271" name="直接箭头连接符 14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72" name="TextBox 15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队尾</a:t>
              </a:r>
            </a:p>
          </p:txBody>
        </p:sp>
      </p:grpSp>
      <p:grpSp>
        <p:nvGrpSpPr>
          <p:cNvPr id="9264" name="组合 16"/>
          <p:cNvGrpSpPr>
            <a:grpSpLocks/>
          </p:cNvGrpSpPr>
          <p:nvPr/>
        </p:nvGrpSpPr>
        <p:grpSpPr bwMode="auto">
          <a:xfrm>
            <a:off x="6096000" y="2622550"/>
            <a:ext cx="1295400" cy="400050"/>
            <a:chOff x="827584" y="2308810"/>
            <a:chExt cx="1296144" cy="400110"/>
          </a:xfrm>
        </p:grpSpPr>
        <p:cxnSp>
          <p:nvCxnSpPr>
            <p:cNvPr id="9269" name="直接箭头连接符 17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70" name="TextBox 18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队尾</a:t>
              </a:r>
            </a:p>
          </p:txBody>
        </p:sp>
      </p:grpSp>
      <p:sp>
        <p:nvSpPr>
          <p:cNvPr id="9265" name="TextBox 6"/>
          <p:cNvSpPr txBox="1">
            <a:spLocks noChangeArrowheads="1"/>
          </p:cNvSpPr>
          <p:nvPr/>
        </p:nvSpPr>
        <p:spPr bwMode="auto">
          <a:xfrm>
            <a:off x="5087938" y="4581525"/>
            <a:ext cx="1403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队头出队</a:t>
            </a:r>
          </a:p>
        </p:txBody>
      </p:sp>
      <p:sp>
        <p:nvSpPr>
          <p:cNvPr id="9266" name="TextBox 21"/>
          <p:cNvSpPr txBox="1">
            <a:spLocks noChangeArrowheads="1"/>
          </p:cNvSpPr>
          <p:nvPr/>
        </p:nvSpPr>
        <p:spPr bwMode="auto">
          <a:xfrm>
            <a:off x="3863975" y="5516564"/>
            <a:ext cx="431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9267" name="TextBox 22"/>
          <p:cNvSpPr txBox="1">
            <a:spLocks noChangeArrowheads="1"/>
          </p:cNvSpPr>
          <p:nvPr/>
        </p:nvSpPr>
        <p:spPr bwMode="auto">
          <a:xfrm>
            <a:off x="7715250" y="5514975"/>
            <a:ext cx="43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087938" y="5013325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进入队尾</a:t>
            </a:r>
          </a:p>
        </p:txBody>
      </p:sp>
    </p:spTree>
    <p:extLst>
      <p:ext uri="{BB962C8B-B14F-4D97-AF65-F5344CB8AC3E}">
        <p14:creationId xmlns:p14="http://schemas.microsoft.com/office/powerpoint/2010/main" val="255559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608888" y="2190750"/>
          <a:ext cx="671512" cy="296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263" name="TextBox 3"/>
          <p:cNvSpPr txBox="1">
            <a:spLocks noChangeArrowheads="1"/>
          </p:cNvSpPr>
          <p:nvPr/>
        </p:nvSpPr>
        <p:spPr bwMode="auto">
          <a:xfrm>
            <a:off x="7464425" y="1268414"/>
            <a:ext cx="935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女士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792538" y="2262189"/>
          <a:ext cx="671512" cy="296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284" name="TextBox 5"/>
          <p:cNvSpPr txBox="1">
            <a:spLocks noChangeArrowheads="1"/>
          </p:cNvSpPr>
          <p:nvPr/>
        </p:nvSpPr>
        <p:spPr bwMode="auto">
          <a:xfrm>
            <a:off x="3648076" y="1331914"/>
            <a:ext cx="906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男士</a:t>
            </a:r>
          </a:p>
        </p:txBody>
      </p:sp>
      <p:grpSp>
        <p:nvGrpSpPr>
          <p:cNvPr id="10285" name="组合 9"/>
          <p:cNvGrpSpPr>
            <a:grpSpLocks/>
          </p:cNvGrpSpPr>
          <p:nvPr/>
        </p:nvGrpSpPr>
        <p:grpSpPr bwMode="auto">
          <a:xfrm>
            <a:off x="2351089" y="2597150"/>
            <a:ext cx="1296987" cy="400050"/>
            <a:chOff x="827584" y="2308810"/>
            <a:chExt cx="1296144" cy="400110"/>
          </a:xfrm>
        </p:grpSpPr>
        <p:cxnSp>
          <p:nvCxnSpPr>
            <p:cNvPr id="10299" name="直接箭头连接符 7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00" name="TextBox 8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队头</a:t>
              </a:r>
            </a:p>
          </p:txBody>
        </p:sp>
      </p:grpSp>
      <p:grpSp>
        <p:nvGrpSpPr>
          <p:cNvPr id="10286" name="组合 10"/>
          <p:cNvGrpSpPr>
            <a:grpSpLocks/>
          </p:cNvGrpSpPr>
          <p:nvPr/>
        </p:nvGrpSpPr>
        <p:grpSpPr bwMode="auto">
          <a:xfrm>
            <a:off x="4872038" y="2597150"/>
            <a:ext cx="1295400" cy="400050"/>
            <a:chOff x="827584" y="2308810"/>
            <a:chExt cx="1296144" cy="400110"/>
          </a:xfrm>
        </p:grpSpPr>
        <p:cxnSp>
          <p:nvCxnSpPr>
            <p:cNvPr id="10297" name="直接箭头连接符 11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98" name="TextBox 12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队头</a:t>
              </a:r>
            </a:p>
          </p:txBody>
        </p:sp>
      </p:grpSp>
      <p:grpSp>
        <p:nvGrpSpPr>
          <p:cNvPr id="10287" name="组合 13"/>
          <p:cNvGrpSpPr>
            <a:grpSpLocks/>
          </p:cNvGrpSpPr>
          <p:nvPr/>
        </p:nvGrpSpPr>
        <p:grpSpPr bwMode="auto">
          <a:xfrm>
            <a:off x="2351089" y="3357563"/>
            <a:ext cx="1296987" cy="400050"/>
            <a:chOff x="827584" y="2308810"/>
            <a:chExt cx="1296144" cy="400110"/>
          </a:xfrm>
        </p:grpSpPr>
        <p:cxnSp>
          <p:nvCxnSpPr>
            <p:cNvPr id="10295" name="直接箭头连接符 14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96" name="TextBox 15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队尾</a:t>
              </a:r>
            </a:p>
          </p:txBody>
        </p:sp>
      </p:grpSp>
      <p:grpSp>
        <p:nvGrpSpPr>
          <p:cNvPr id="10288" name="组合 16"/>
          <p:cNvGrpSpPr>
            <a:grpSpLocks/>
          </p:cNvGrpSpPr>
          <p:nvPr/>
        </p:nvGrpSpPr>
        <p:grpSpPr bwMode="auto">
          <a:xfrm>
            <a:off x="6096000" y="2622550"/>
            <a:ext cx="1295400" cy="400050"/>
            <a:chOff x="827584" y="2308810"/>
            <a:chExt cx="1296144" cy="400110"/>
          </a:xfrm>
        </p:grpSpPr>
        <p:cxnSp>
          <p:nvCxnSpPr>
            <p:cNvPr id="10293" name="直接箭头连接符 17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94" name="TextBox 18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队尾</a:t>
              </a:r>
            </a:p>
          </p:txBody>
        </p:sp>
      </p:grpSp>
      <p:sp>
        <p:nvSpPr>
          <p:cNvPr id="10289" name="TextBox 6"/>
          <p:cNvSpPr txBox="1">
            <a:spLocks noChangeArrowheads="1"/>
          </p:cNvSpPr>
          <p:nvPr/>
        </p:nvSpPr>
        <p:spPr bwMode="auto">
          <a:xfrm>
            <a:off x="5087938" y="4581525"/>
            <a:ext cx="1403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队头出队</a:t>
            </a:r>
          </a:p>
        </p:txBody>
      </p:sp>
      <p:sp>
        <p:nvSpPr>
          <p:cNvPr id="10290" name="TextBox 21"/>
          <p:cNvSpPr txBox="1">
            <a:spLocks noChangeArrowheads="1"/>
          </p:cNvSpPr>
          <p:nvPr/>
        </p:nvSpPr>
        <p:spPr bwMode="auto">
          <a:xfrm>
            <a:off x="3863975" y="5516564"/>
            <a:ext cx="431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0291" name="TextBox 22"/>
          <p:cNvSpPr txBox="1">
            <a:spLocks noChangeArrowheads="1"/>
          </p:cNvSpPr>
          <p:nvPr/>
        </p:nvSpPr>
        <p:spPr bwMode="auto">
          <a:xfrm>
            <a:off x="7715250" y="5514975"/>
            <a:ext cx="43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0292" name="TextBox 1"/>
          <p:cNvSpPr txBox="1">
            <a:spLocks noChangeArrowheads="1"/>
          </p:cNvSpPr>
          <p:nvPr/>
        </p:nvSpPr>
        <p:spPr bwMode="auto">
          <a:xfrm>
            <a:off x="5087938" y="5013325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进入队尾</a:t>
            </a:r>
          </a:p>
        </p:txBody>
      </p:sp>
    </p:spTree>
    <p:extLst>
      <p:ext uri="{BB962C8B-B14F-4D97-AF65-F5344CB8AC3E}">
        <p14:creationId xmlns:p14="http://schemas.microsoft.com/office/powerpoint/2010/main" val="46014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608888" y="2190750"/>
          <a:ext cx="671512" cy="296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287" name="TextBox 3"/>
          <p:cNvSpPr txBox="1">
            <a:spLocks noChangeArrowheads="1"/>
          </p:cNvSpPr>
          <p:nvPr/>
        </p:nvSpPr>
        <p:spPr bwMode="auto">
          <a:xfrm>
            <a:off x="7464425" y="1268414"/>
            <a:ext cx="935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女士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792538" y="2262189"/>
          <a:ext cx="671512" cy="296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308" name="TextBox 5"/>
          <p:cNvSpPr txBox="1">
            <a:spLocks noChangeArrowheads="1"/>
          </p:cNvSpPr>
          <p:nvPr/>
        </p:nvSpPr>
        <p:spPr bwMode="auto">
          <a:xfrm>
            <a:off x="3648076" y="1331914"/>
            <a:ext cx="906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男士</a:t>
            </a:r>
          </a:p>
        </p:txBody>
      </p:sp>
      <p:grpSp>
        <p:nvGrpSpPr>
          <p:cNvPr id="11309" name="组合 9"/>
          <p:cNvGrpSpPr>
            <a:grpSpLocks/>
          </p:cNvGrpSpPr>
          <p:nvPr/>
        </p:nvGrpSpPr>
        <p:grpSpPr bwMode="auto">
          <a:xfrm>
            <a:off x="2351089" y="2597150"/>
            <a:ext cx="1296987" cy="400050"/>
            <a:chOff x="827584" y="2308810"/>
            <a:chExt cx="1296144" cy="400110"/>
          </a:xfrm>
        </p:grpSpPr>
        <p:cxnSp>
          <p:nvCxnSpPr>
            <p:cNvPr id="11323" name="直接箭头连接符 7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324" name="TextBox 8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队头</a:t>
              </a:r>
            </a:p>
          </p:txBody>
        </p:sp>
      </p:grpSp>
      <p:grpSp>
        <p:nvGrpSpPr>
          <p:cNvPr id="11310" name="组合 10"/>
          <p:cNvGrpSpPr>
            <a:grpSpLocks/>
          </p:cNvGrpSpPr>
          <p:nvPr/>
        </p:nvGrpSpPr>
        <p:grpSpPr bwMode="auto">
          <a:xfrm>
            <a:off x="6096000" y="2597150"/>
            <a:ext cx="1295400" cy="400050"/>
            <a:chOff x="827584" y="2308810"/>
            <a:chExt cx="1296144" cy="400110"/>
          </a:xfrm>
        </p:grpSpPr>
        <p:cxnSp>
          <p:nvCxnSpPr>
            <p:cNvPr id="11321" name="直接箭头连接符 11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322" name="TextBox 12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队头</a:t>
              </a:r>
            </a:p>
          </p:txBody>
        </p:sp>
      </p:grpSp>
      <p:grpSp>
        <p:nvGrpSpPr>
          <p:cNvPr id="11311" name="组合 13"/>
          <p:cNvGrpSpPr>
            <a:grpSpLocks/>
          </p:cNvGrpSpPr>
          <p:nvPr/>
        </p:nvGrpSpPr>
        <p:grpSpPr bwMode="auto">
          <a:xfrm>
            <a:off x="2351089" y="3676650"/>
            <a:ext cx="1296987" cy="400050"/>
            <a:chOff x="827584" y="2308810"/>
            <a:chExt cx="1296144" cy="400110"/>
          </a:xfrm>
        </p:grpSpPr>
        <p:cxnSp>
          <p:nvCxnSpPr>
            <p:cNvPr id="11319" name="直接箭头连接符 14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320" name="TextBox 15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队尾</a:t>
              </a:r>
            </a:p>
          </p:txBody>
        </p:sp>
      </p:grpSp>
      <p:grpSp>
        <p:nvGrpSpPr>
          <p:cNvPr id="11312" name="组合 16"/>
          <p:cNvGrpSpPr>
            <a:grpSpLocks/>
          </p:cNvGrpSpPr>
          <p:nvPr/>
        </p:nvGrpSpPr>
        <p:grpSpPr bwMode="auto">
          <a:xfrm>
            <a:off x="6096000" y="2957513"/>
            <a:ext cx="1295400" cy="400050"/>
            <a:chOff x="827584" y="2308810"/>
            <a:chExt cx="1296144" cy="400110"/>
          </a:xfrm>
        </p:grpSpPr>
        <p:cxnSp>
          <p:nvCxnSpPr>
            <p:cNvPr id="11317" name="直接箭头连接符 17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318" name="TextBox 18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队尾</a:t>
              </a:r>
            </a:p>
          </p:txBody>
        </p:sp>
      </p:grpSp>
      <p:sp>
        <p:nvSpPr>
          <p:cNvPr id="11313" name="TextBox 6"/>
          <p:cNvSpPr txBox="1">
            <a:spLocks noChangeArrowheads="1"/>
          </p:cNvSpPr>
          <p:nvPr/>
        </p:nvSpPr>
        <p:spPr bwMode="auto">
          <a:xfrm>
            <a:off x="5087938" y="4581525"/>
            <a:ext cx="1403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队头出队</a:t>
            </a:r>
          </a:p>
        </p:txBody>
      </p:sp>
      <p:sp>
        <p:nvSpPr>
          <p:cNvPr id="11314" name="TextBox 21"/>
          <p:cNvSpPr txBox="1">
            <a:spLocks noChangeArrowheads="1"/>
          </p:cNvSpPr>
          <p:nvPr/>
        </p:nvSpPr>
        <p:spPr bwMode="auto">
          <a:xfrm>
            <a:off x="3863975" y="5516564"/>
            <a:ext cx="431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1315" name="TextBox 22"/>
          <p:cNvSpPr txBox="1">
            <a:spLocks noChangeArrowheads="1"/>
          </p:cNvSpPr>
          <p:nvPr/>
        </p:nvSpPr>
        <p:spPr bwMode="auto">
          <a:xfrm>
            <a:off x="7715250" y="5514975"/>
            <a:ext cx="43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1316" name="TextBox 1"/>
          <p:cNvSpPr txBox="1">
            <a:spLocks noChangeArrowheads="1"/>
          </p:cNvSpPr>
          <p:nvPr/>
        </p:nvSpPr>
        <p:spPr bwMode="auto">
          <a:xfrm>
            <a:off x="5087938" y="5013325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进入队尾</a:t>
            </a:r>
          </a:p>
        </p:txBody>
      </p:sp>
    </p:spTree>
    <p:extLst>
      <p:ext uri="{BB962C8B-B14F-4D97-AF65-F5344CB8AC3E}">
        <p14:creationId xmlns:p14="http://schemas.microsoft.com/office/powerpoint/2010/main" val="209769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608888" y="2190750"/>
          <a:ext cx="671512" cy="296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311" name="TextBox 3"/>
          <p:cNvSpPr txBox="1">
            <a:spLocks noChangeArrowheads="1"/>
          </p:cNvSpPr>
          <p:nvPr/>
        </p:nvSpPr>
        <p:spPr bwMode="auto">
          <a:xfrm>
            <a:off x="7464425" y="1268414"/>
            <a:ext cx="935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女士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792538" y="2262189"/>
          <a:ext cx="671512" cy="296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332" name="TextBox 5"/>
          <p:cNvSpPr txBox="1">
            <a:spLocks noChangeArrowheads="1"/>
          </p:cNvSpPr>
          <p:nvPr/>
        </p:nvSpPr>
        <p:spPr bwMode="auto">
          <a:xfrm>
            <a:off x="3648076" y="1331914"/>
            <a:ext cx="906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男士</a:t>
            </a:r>
          </a:p>
        </p:txBody>
      </p:sp>
      <p:grpSp>
        <p:nvGrpSpPr>
          <p:cNvPr id="12333" name="组合 9"/>
          <p:cNvGrpSpPr>
            <a:grpSpLocks/>
          </p:cNvGrpSpPr>
          <p:nvPr/>
        </p:nvGrpSpPr>
        <p:grpSpPr bwMode="auto">
          <a:xfrm>
            <a:off x="2351089" y="2597150"/>
            <a:ext cx="1296987" cy="400050"/>
            <a:chOff x="827584" y="2308810"/>
            <a:chExt cx="1296144" cy="400110"/>
          </a:xfrm>
        </p:grpSpPr>
        <p:cxnSp>
          <p:nvCxnSpPr>
            <p:cNvPr id="12347" name="直接箭头连接符 7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48" name="TextBox 8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队头</a:t>
              </a:r>
            </a:p>
          </p:txBody>
        </p:sp>
      </p:grpSp>
      <p:grpSp>
        <p:nvGrpSpPr>
          <p:cNvPr id="12334" name="组合 10"/>
          <p:cNvGrpSpPr>
            <a:grpSpLocks/>
          </p:cNvGrpSpPr>
          <p:nvPr/>
        </p:nvGrpSpPr>
        <p:grpSpPr bwMode="auto">
          <a:xfrm>
            <a:off x="6096000" y="2597150"/>
            <a:ext cx="1295400" cy="400050"/>
            <a:chOff x="827584" y="2308810"/>
            <a:chExt cx="1296144" cy="400110"/>
          </a:xfrm>
        </p:grpSpPr>
        <p:cxnSp>
          <p:nvCxnSpPr>
            <p:cNvPr id="12345" name="直接箭头连接符 11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46" name="TextBox 12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队头</a:t>
              </a:r>
            </a:p>
          </p:txBody>
        </p:sp>
      </p:grpSp>
      <p:grpSp>
        <p:nvGrpSpPr>
          <p:cNvPr id="12335" name="组合 13"/>
          <p:cNvGrpSpPr>
            <a:grpSpLocks/>
          </p:cNvGrpSpPr>
          <p:nvPr/>
        </p:nvGrpSpPr>
        <p:grpSpPr bwMode="auto">
          <a:xfrm>
            <a:off x="2351089" y="3676650"/>
            <a:ext cx="1296987" cy="400050"/>
            <a:chOff x="827584" y="2308810"/>
            <a:chExt cx="1296144" cy="400110"/>
          </a:xfrm>
        </p:grpSpPr>
        <p:cxnSp>
          <p:nvCxnSpPr>
            <p:cNvPr id="12343" name="直接箭头连接符 14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44" name="TextBox 15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队尾</a:t>
              </a:r>
            </a:p>
          </p:txBody>
        </p:sp>
      </p:grpSp>
      <p:grpSp>
        <p:nvGrpSpPr>
          <p:cNvPr id="12336" name="组合 16"/>
          <p:cNvGrpSpPr>
            <a:grpSpLocks/>
          </p:cNvGrpSpPr>
          <p:nvPr/>
        </p:nvGrpSpPr>
        <p:grpSpPr bwMode="auto">
          <a:xfrm>
            <a:off x="6096000" y="2957513"/>
            <a:ext cx="1295400" cy="400050"/>
            <a:chOff x="827584" y="2308810"/>
            <a:chExt cx="1296144" cy="400110"/>
          </a:xfrm>
        </p:grpSpPr>
        <p:cxnSp>
          <p:nvCxnSpPr>
            <p:cNvPr id="12341" name="直接箭头连接符 17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42" name="TextBox 18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队尾</a:t>
              </a:r>
            </a:p>
          </p:txBody>
        </p:sp>
      </p:grpSp>
      <p:sp>
        <p:nvSpPr>
          <p:cNvPr id="12337" name="TextBox 6"/>
          <p:cNvSpPr txBox="1">
            <a:spLocks noChangeArrowheads="1"/>
          </p:cNvSpPr>
          <p:nvPr/>
        </p:nvSpPr>
        <p:spPr bwMode="auto">
          <a:xfrm>
            <a:off x="5087938" y="4581525"/>
            <a:ext cx="1403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队头出队</a:t>
            </a:r>
          </a:p>
        </p:txBody>
      </p:sp>
      <p:sp>
        <p:nvSpPr>
          <p:cNvPr id="12338" name="TextBox 21"/>
          <p:cNvSpPr txBox="1">
            <a:spLocks noChangeArrowheads="1"/>
          </p:cNvSpPr>
          <p:nvPr/>
        </p:nvSpPr>
        <p:spPr bwMode="auto">
          <a:xfrm>
            <a:off x="3863975" y="5516563"/>
            <a:ext cx="431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</a:p>
          <a:p>
            <a:pPr eaLnBrk="1" hangingPunct="1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2339" name="TextBox 22"/>
          <p:cNvSpPr txBox="1">
            <a:spLocks noChangeArrowheads="1"/>
          </p:cNvSpPr>
          <p:nvPr/>
        </p:nvSpPr>
        <p:spPr bwMode="auto">
          <a:xfrm>
            <a:off x="7715250" y="5514976"/>
            <a:ext cx="4333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12</a:t>
            </a:r>
            <a:endParaRPr lang="zh-CN" altLang="en-US"/>
          </a:p>
        </p:txBody>
      </p:sp>
      <p:sp>
        <p:nvSpPr>
          <p:cNvPr id="12340" name="TextBox 1"/>
          <p:cNvSpPr txBox="1">
            <a:spLocks noChangeArrowheads="1"/>
          </p:cNvSpPr>
          <p:nvPr/>
        </p:nvSpPr>
        <p:spPr bwMode="auto">
          <a:xfrm>
            <a:off x="5087938" y="5013325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进入队尾</a:t>
            </a:r>
          </a:p>
        </p:txBody>
      </p:sp>
    </p:spTree>
    <p:extLst>
      <p:ext uri="{BB962C8B-B14F-4D97-AF65-F5344CB8AC3E}">
        <p14:creationId xmlns:p14="http://schemas.microsoft.com/office/powerpoint/2010/main" val="418632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608888" y="2190750"/>
          <a:ext cx="671512" cy="296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335" name="TextBox 3"/>
          <p:cNvSpPr txBox="1">
            <a:spLocks noChangeArrowheads="1"/>
          </p:cNvSpPr>
          <p:nvPr/>
        </p:nvSpPr>
        <p:spPr bwMode="auto">
          <a:xfrm>
            <a:off x="7464425" y="1268414"/>
            <a:ext cx="935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女士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792538" y="2262189"/>
          <a:ext cx="671512" cy="296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356" name="TextBox 5"/>
          <p:cNvSpPr txBox="1">
            <a:spLocks noChangeArrowheads="1"/>
          </p:cNvSpPr>
          <p:nvPr/>
        </p:nvSpPr>
        <p:spPr bwMode="auto">
          <a:xfrm>
            <a:off x="3648076" y="1331914"/>
            <a:ext cx="906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男士</a:t>
            </a:r>
          </a:p>
        </p:txBody>
      </p:sp>
      <p:grpSp>
        <p:nvGrpSpPr>
          <p:cNvPr id="13357" name="组合 9"/>
          <p:cNvGrpSpPr>
            <a:grpSpLocks/>
          </p:cNvGrpSpPr>
          <p:nvPr/>
        </p:nvGrpSpPr>
        <p:grpSpPr bwMode="auto">
          <a:xfrm>
            <a:off x="2351089" y="2957513"/>
            <a:ext cx="1296987" cy="400050"/>
            <a:chOff x="827584" y="2308810"/>
            <a:chExt cx="1296144" cy="400110"/>
          </a:xfrm>
        </p:grpSpPr>
        <p:cxnSp>
          <p:nvCxnSpPr>
            <p:cNvPr id="13371" name="直接箭头连接符 7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72" name="TextBox 8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队头</a:t>
              </a:r>
            </a:p>
          </p:txBody>
        </p:sp>
      </p:grpSp>
      <p:grpSp>
        <p:nvGrpSpPr>
          <p:cNvPr id="13358" name="组合 10"/>
          <p:cNvGrpSpPr>
            <a:grpSpLocks/>
          </p:cNvGrpSpPr>
          <p:nvPr/>
        </p:nvGrpSpPr>
        <p:grpSpPr bwMode="auto">
          <a:xfrm>
            <a:off x="6096000" y="2884488"/>
            <a:ext cx="1295400" cy="400050"/>
            <a:chOff x="827584" y="2308810"/>
            <a:chExt cx="1296144" cy="400110"/>
          </a:xfrm>
        </p:grpSpPr>
        <p:cxnSp>
          <p:nvCxnSpPr>
            <p:cNvPr id="13369" name="直接箭头连接符 11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70" name="TextBox 12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队头</a:t>
              </a:r>
            </a:p>
          </p:txBody>
        </p:sp>
      </p:grpSp>
      <p:grpSp>
        <p:nvGrpSpPr>
          <p:cNvPr id="13359" name="组合 13"/>
          <p:cNvGrpSpPr>
            <a:grpSpLocks/>
          </p:cNvGrpSpPr>
          <p:nvPr/>
        </p:nvGrpSpPr>
        <p:grpSpPr bwMode="auto">
          <a:xfrm>
            <a:off x="2351089" y="4037013"/>
            <a:ext cx="1296987" cy="400050"/>
            <a:chOff x="827584" y="2308810"/>
            <a:chExt cx="1296144" cy="400110"/>
          </a:xfrm>
        </p:grpSpPr>
        <p:cxnSp>
          <p:nvCxnSpPr>
            <p:cNvPr id="13367" name="直接箭头连接符 14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68" name="TextBox 15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队尾</a:t>
              </a:r>
            </a:p>
          </p:txBody>
        </p:sp>
      </p:grpSp>
      <p:grpSp>
        <p:nvGrpSpPr>
          <p:cNvPr id="13360" name="组合 16"/>
          <p:cNvGrpSpPr>
            <a:grpSpLocks/>
          </p:cNvGrpSpPr>
          <p:nvPr/>
        </p:nvGrpSpPr>
        <p:grpSpPr bwMode="auto">
          <a:xfrm>
            <a:off x="6096000" y="3244850"/>
            <a:ext cx="1295400" cy="400050"/>
            <a:chOff x="827584" y="2308810"/>
            <a:chExt cx="1296144" cy="400110"/>
          </a:xfrm>
        </p:grpSpPr>
        <p:cxnSp>
          <p:nvCxnSpPr>
            <p:cNvPr id="13365" name="直接箭头连接符 17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66" name="TextBox 18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队尾</a:t>
              </a:r>
            </a:p>
          </p:txBody>
        </p:sp>
      </p:grpSp>
      <p:sp>
        <p:nvSpPr>
          <p:cNvPr id="13361" name="TextBox 6"/>
          <p:cNvSpPr txBox="1">
            <a:spLocks noChangeArrowheads="1"/>
          </p:cNvSpPr>
          <p:nvPr/>
        </p:nvSpPr>
        <p:spPr bwMode="auto">
          <a:xfrm>
            <a:off x="5087938" y="4581525"/>
            <a:ext cx="1403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队头出队</a:t>
            </a:r>
          </a:p>
        </p:txBody>
      </p:sp>
      <p:sp>
        <p:nvSpPr>
          <p:cNvPr id="13362" name="TextBox 21"/>
          <p:cNvSpPr txBox="1">
            <a:spLocks noChangeArrowheads="1"/>
          </p:cNvSpPr>
          <p:nvPr/>
        </p:nvSpPr>
        <p:spPr bwMode="auto">
          <a:xfrm>
            <a:off x="3863975" y="5516563"/>
            <a:ext cx="431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</a:p>
          <a:p>
            <a:pPr eaLnBrk="1" hangingPunct="1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3363" name="TextBox 22"/>
          <p:cNvSpPr txBox="1">
            <a:spLocks noChangeArrowheads="1"/>
          </p:cNvSpPr>
          <p:nvPr/>
        </p:nvSpPr>
        <p:spPr bwMode="auto">
          <a:xfrm>
            <a:off x="7715250" y="5514976"/>
            <a:ext cx="4333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</a:p>
          <a:p>
            <a:pPr eaLnBrk="1" hangingPunct="1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3364" name="TextBox 1"/>
          <p:cNvSpPr txBox="1">
            <a:spLocks noChangeArrowheads="1"/>
          </p:cNvSpPr>
          <p:nvPr/>
        </p:nvSpPr>
        <p:spPr bwMode="auto">
          <a:xfrm>
            <a:off x="5087938" y="5013325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进入队尾</a:t>
            </a:r>
          </a:p>
        </p:txBody>
      </p:sp>
    </p:spTree>
    <p:extLst>
      <p:ext uri="{BB962C8B-B14F-4D97-AF65-F5344CB8AC3E}">
        <p14:creationId xmlns:p14="http://schemas.microsoft.com/office/powerpoint/2010/main" val="66267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608888" y="2190750"/>
          <a:ext cx="671512" cy="296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359" name="TextBox 3"/>
          <p:cNvSpPr txBox="1">
            <a:spLocks noChangeArrowheads="1"/>
          </p:cNvSpPr>
          <p:nvPr/>
        </p:nvSpPr>
        <p:spPr bwMode="auto">
          <a:xfrm>
            <a:off x="7464425" y="1268414"/>
            <a:ext cx="935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女士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792538" y="2262189"/>
          <a:ext cx="671512" cy="296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0" marR="9141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380" name="TextBox 5"/>
          <p:cNvSpPr txBox="1">
            <a:spLocks noChangeArrowheads="1"/>
          </p:cNvSpPr>
          <p:nvPr/>
        </p:nvSpPr>
        <p:spPr bwMode="auto">
          <a:xfrm>
            <a:off x="3648076" y="1331914"/>
            <a:ext cx="906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男士</a:t>
            </a:r>
          </a:p>
        </p:txBody>
      </p:sp>
      <p:grpSp>
        <p:nvGrpSpPr>
          <p:cNvPr id="14381" name="组合 9"/>
          <p:cNvGrpSpPr>
            <a:grpSpLocks/>
          </p:cNvGrpSpPr>
          <p:nvPr/>
        </p:nvGrpSpPr>
        <p:grpSpPr bwMode="auto">
          <a:xfrm>
            <a:off x="2351089" y="2957513"/>
            <a:ext cx="1296987" cy="400050"/>
            <a:chOff x="827584" y="2308810"/>
            <a:chExt cx="1296144" cy="400110"/>
          </a:xfrm>
        </p:grpSpPr>
        <p:cxnSp>
          <p:nvCxnSpPr>
            <p:cNvPr id="14395" name="直接箭头连接符 7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96" name="TextBox 8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队头</a:t>
              </a:r>
            </a:p>
          </p:txBody>
        </p:sp>
      </p:grpSp>
      <p:grpSp>
        <p:nvGrpSpPr>
          <p:cNvPr id="14382" name="组合 10"/>
          <p:cNvGrpSpPr>
            <a:grpSpLocks/>
          </p:cNvGrpSpPr>
          <p:nvPr/>
        </p:nvGrpSpPr>
        <p:grpSpPr bwMode="auto">
          <a:xfrm>
            <a:off x="6096000" y="2884488"/>
            <a:ext cx="1295400" cy="400050"/>
            <a:chOff x="827584" y="2308810"/>
            <a:chExt cx="1296144" cy="400110"/>
          </a:xfrm>
        </p:grpSpPr>
        <p:cxnSp>
          <p:nvCxnSpPr>
            <p:cNvPr id="14393" name="直接箭头连接符 11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94" name="TextBox 12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队头</a:t>
              </a:r>
            </a:p>
          </p:txBody>
        </p:sp>
      </p:grpSp>
      <p:grpSp>
        <p:nvGrpSpPr>
          <p:cNvPr id="14383" name="组合 13"/>
          <p:cNvGrpSpPr>
            <a:grpSpLocks/>
          </p:cNvGrpSpPr>
          <p:nvPr/>
        </p:nvGrpSpPr>
        <p:grpSpPr bwMode="auto">
          <a:xfrm>
            <a:off x="2351089" y="4037013"/>
            <a:ext cx="1296987" cy="400050"/>
            <a:chOff x="827584" y="2308810"/>
            <a:chExt cx="1296144" cy="400110"/>
          </a:xfrm>
        </p:grpSpPr>
        <p:cxnSp>
          <p:nvCxnSpPr>
            <p:cNvPr id="14391" name="直接箭头连接符 14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92" name="TextBox 15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队尾</a:t>
              </a:r>
            </a:p>
          </p:txBody>
        </p:sp>
      </p:grpSp>
      <p:grpSp>
        <p:nvGrpSpPr>
          <p:cNvPr id="14384" name="组合 16"/>
          <p:cNvGrpSpPr>
            <a:grpSpLocks/>
          </p:cNvGrpSpPr>
          <p:nvPr/>
        </p:nvGrpSpPr>
        <p:grpSpPr bwMode="auto">
          <a:xfrm>
            <a:off x="6096000" y="3244850"/>
            <a:ext cx="1295400" cy="400050"/>
            <a:chOff x="827584" y="2308810"/>
            <a:chExt cx="1296144" cy="400110"/>
          </a:xfrm>
        </p:grpSpPr>
        <p:cxnSp>
          <p:nvCxnSpPr>
            <p:cNvPr id="14389" name="直接箭头连接符 17"/>
            <p:cNvCxnSpPr>
              <a:cxnSpLocks noChangeShapeType="1"/>
            </p:cNvCxnSpPr>
            <p:nvPr/>
          </p:nvCxnSpPr>
          <p:spPr bwMode="auto">
            <a:xfrm>
              <a:off x="1835696" y="2492896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90" name="TextBox 18"/>
            <p:cNvSpPr txBox="1">
              <a:spLocks noChangeArrowheads="1"/>
            </p:cNvSpPr>
            <p:nvPr/>
          </p:nvSpPr>
          <p:spPr bwMode="auto">
            <a:xfrm>
              <a:off x="827584" y="2308810"/>
              <a:ext cx="792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队尾</a:t>
              </a:r>
            </a:p>
          </p:txBody>
        </p:sp>
      </p:grpSp>
      <p:sp>
        <p:nvSpPr>
          <p:cNvPr id="14385" name="TextBox 6"/>
          <p:cNvSpPr txBox="1">
            <a:spLocks noChangeArrowheads="1"/>
          </p:cNvSpPr>
          <p:nvPr/>
        </p:nvSpPr>
        <p:spPr bwMode="auto">
          <a:xfrm>
            <a:off x="5087938" y="4581525"/>
            <a:ext cx="1403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队头出队</a:t>
            </a:r>
          </a:p>
        </p:txBody>
      </p:sp>
      <p:sp>
        <p:nvSpPr>
          <p:cNvPr id="14386" name="TextBox 21"/>
          <p:cNvSpPr txBox="1">
            <a:spLocks noChangeArrowheads="1"/>
          </p:cNvSpPr>
          <p:nvPr/>
        </p:nvSpPr>
        <p:spPr bwMode="auto">
          <a:xfrm>
            <a:off x="3863975" y="5516564"/>
            <a:ext cx="431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</a:p>
          <a:p>
            <a:pPr eaLnBrk="1" hangingPunct="1"/>
            <a:r>
              <a:rPr lang="en-US" altLang="zh-CN"/>
              <a:t>2</a:t>
            </a:r>
          </a:p>
          <a:p>
            <a:pPr eaLnBrk="1" hangingPunct="1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4387" name="TextBox 22"/>
          <p:cNvSpPr txBox="1">
            <a:spLocks noChangeArrowheads="1"/>
          </p:cNvSpPr>
          <p:nvPr/>
        </p:nvSpPr>
        <p:spPr bwMode="auto">
          <a:xfrm>
            <a:off x="7715250" y="5514976"/>
            <a:ext cx="4333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</a:p>
          <a:p>
            <a:pPr eaLnBrk="1" hangingPunct="1"/>
            <a:r>
              <a:rPr lang="en-US" altLang="zh-CN"/>
              <a:t>2</a:t>
            </a:r>
          </a:p>
          <a:p>
            <a:pPr eaLnBrk="1" hangingPunct="1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4388" name="TextBox 1"/>
          <p:cNvSpPr txBox="1">
            <a:spLocks noChangeArrowheads="1"/>
          </p:cNvSpPr>
          <p:nvPr/>
        </p:nvSpPr>
        <p:spPr bwMode="auto">
          <a:xfrm>
            <a:off x="5087938" y="5013325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进入队尾</a:t>
            </a:r>
          </a:p>
        </p:txBody>
      </p:sp>
    </p:spTree>
    <p:extLst>
      <p:ext uri="{BB962C8B-B14F-4D97-AF65-F5344CB8AC3E}">
        <p14:creationId xmlns:p14="http://schemas.microsoft.com/office/powerpoint/2010/main" val="318714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376</TotalTime>
  <Words>968</Words>
  <Application>Microsoft Office PowerPoint</Application>
  <PresentationFormat>宽屏</PresentationFormat>
  <Paragraphs>282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方正姚体</vt:lpstr>
      <vt:lpstr>黑体</vt:lpstr>
      <vt:lpstr>华文新魏</vt:lpstr>
      <vt:lpstr>宋体</vt:lpstr>
      <vt:lpstr>微软雅黑</vt:lpstr>
      <vt:lpstr>Arial</vt:lpstr>
      <vt:lpstr>Trebuchet MS</vt:lpstr>
      <vt:lpstr>Wingdings 3</vt:lpstr>
      <vt:lpstr>平面</vt:lpstr>
      <vt:lpstr>舞伴问题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队列</vt:lpstr>
      <vt:lpstr>什么是队列？</vt:lpstr>
      <vt:lpstr>顺序队列演示</vt:lpstr>
      <vt:lpstr>实现</vt:lpstr>
      <vt:lpstr>实现</vt:lpstr>
      <vt:lpstr>实现</vt:lpstr>
      <vt:lpstr>循环队列演示</vt:lpstr>
      <vt:lpstr>循环队列实现</vt:lpstr>
      <vt:lpstr>求前n个数</vt:lpstr>
      <vt:lpstr>题目分析</vt:lpstr>
      <vt:lpstr>具体解法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链表plus</dc:title>
  <dc:creator>潘玉斌</dc:creator>
  <cp:lastModifiedBy>潘玉斌</cp:lastModifiedBy>
  <cp:revision>28</cp:revision>
  <dcterms:created xsi:type="dcterms:W3CDTF">2016-03-03T15:14:36Z</dcterms:created>
  <dcterms:modified xsi:type="dcterms:W3CDTF">2016-03-08T15:08:45Z</dcterms:modified>
</cp:coreProperties>
</file>