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5" r:id="rId1"/>
  </p:sldMasterIdLst>
  <p:sldIdLst>
    <p:sldId id="341" r:id="rId2"/>
    <p:sldId id="342" r:id="rId3"/>
    <p:sldId id="343" r:id="rId4"/>
    <p:sldId id="344" r:id="rId5"/>
    <p:sldId id="345" r:id="rId6"/>
    <p:sldId id="346" r:id="rId7"/>
    <p:sldId id="347" r:id="rId8"/>
    <p:sldId id="348" r:id="rId9"/>
    <p:sldId id="349" r:id="rId10"/>
    <p:sldId id="350" r:id="rId11"/>
    <p:sldId id="351" r:id="rId12"/>
    <p:sldId id="352" r:id="rId13"/>
    <p:sldId id="353" r:id="rId14"/>
    <p:sldId id="354" r:id="rId15"/>
    <p:sldId id="355" r:id="rId16"/>
    <p:sldId id="357" r:id="rId17"/>
    <p:sldId id="358" r:id="rId18"/>
    <p:sldId id="359" r:id="rId19"/>
    <p:sldId id="360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45825-99DC-4D6B-B8D9-AE17E3B4FABC}" type="datetimeFigureOut">
              <a:rPr lang="zh-CN" altLang="en-US" smtClean="0"/>
              <a:t>2016/3/15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17C0-1D37-4405-B5ED-72B0BC91E2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4843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45825-99DC-4D6B-B8D9-AE17E3B4FABC}" type="datetimeFigureOut">
              <a:rPr lang="zh-CN" altLang="en-US" smtClean="0"/>
              <a:t>2016/3/15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17C0-1D37-4405-B5ED-72B0BC91E2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1744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45825-99DC-4D6B-B8D9-AE17E3B4FABC}" type="datetimeFigureOut">
              <a:rPr lang="zh-CN" altLang="en-US" smtClean="0"/>
              <a:t>2016/3/15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17C0-1D37-4405-B5ED-72B0BC91E2A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40554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45825-99DC-4D6B-B8D9-AE17E3B4FABC}" type="datetimeFigureOut">
              <a:rPr lang="zh-CN" altLang="en-US" smtClean="0"/>
              <a:t>2016/3/15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17C0-1D37-4405-B5ED-72B0BC91E2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767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45825-99DC-4D6B-B8D9-AE17E3B4FABC}" type="datetimeFigureOut">
              <a:rPr lang="zh-CN" altLang="en-US" smtClean="0"/>
              <a:t>2016/3/15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17C0-1D37-4405-B5ED-72B0BC91E2A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74523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45825-99DC-4D6B-B8D9-AE17E3B4FABC}" type="datetimeFigureOut">
              <a:rPr lang="zh-CN" altLang="en-US" smtClean="0"/>
              <a:t>2016/3/15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17C0-1D37-4405-B5ED-72B0BC91E2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7993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45825-99DC-4D6B-B8D9-AE17E3B4FABC}" type="datetimeFigureOut">
              <a:rPr lang="zh-CN" altLang="en-US" smtClean="0"/>
              <a:t>2016/3/15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17C0-1D37-4405-B5ED-72B0BC91E2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0137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45825-99DC-4D6B-B8D9-AE17E3B4FABC}" type="datetimeFigureOut">
              <a:rPr lang="zh-CN" altLang="en-US" smtClean="0"/>
              <a:t>2016/3/15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17C0-1D37-4405-B5ED-72B0BC91E2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4605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45825-99DC-4D6B-B8D9-AE17E3B4FABC}" type="datetimeFigureOut">
              <a:rPr lang="zh-CN" altLang="en-US" smtClean="0"/>
              <a:t>2016/3/15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17C0-1D37-4405-B5ED-72B0BC91E2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2519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45825-99DC-4D6B-B8D9-AE17E3B4FABC}" type="datetimeFigureOut">
              <a:rPr lang="zh-CN" altLang="en-US" smtClean="0"/>
              <a:t>2016/3/15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17C0-1D37-4405-B5ED-72B0BC91E2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5031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45825-99DC-4D6B-B8D9-AE17E3B4FABC}" type="datetimeFigureOut">
              <a:rPr lang="zh-CN" altLang="en-US" smtClean="0"/>
              <a:t>2016/3/15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17C0-1D37-4405-B5ED-72B0BC91E2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3951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45825-99DC-4D6B-B8D9-AE17E3B4FABC}" type="datetimeFigureOut">
              <a:rPr lang="zh-CN" altLang="en-US" smtClean="0"/>
              <a:t>2016/3/15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17C0-1D37-4405-B5ED-72B0BC91E2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8301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45825-99DC-4D6B-B8D9-AE17E3B4FABC}" type="datetimeFigureOut">
              <a:rPr lang="zh-CN" altLang="en-US" smtClean="0"/>
              <a:t>2016/3/15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17C0-1D37-4405-B5ED-72B0BC91E2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8140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45825-99DC-4D6B-B8D9-AE17E3B4FABC}" type="datetimeFigureOut">
              <a:rPr lang="zh-CN" altLang="en-US" smtClean="0"/>
              <a:t>2016/3/15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17C0-1D37-4405-B5ED-72B0BC91E2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44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45825-99DC-4D6B-B8D9-AE17E3B4FABC}" type="datetimeFigureOut">
              <a:rPr lang="zh-CN" altLang="en-US" smtClean="0"/>
              <a:t>2016/3/15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17C0-1D37-4405-B5ED-72B0BC91E2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0214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45825-99DC-4D6B-B8D9-AE17E3B4FABC}" type="datetimeFigureOut">
              <a:rPr lang="zh-CN" altLang="en-US" smtClean="0"/>
              <a:t>2016/3/15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17C0-1D37-4405-B5ED-72B0BC91E2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2608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A45825-99DC-4D6B-B8D9-AE17E3B4FABC}" type="datetimeFigureOut">
              <a:rPr lang="zh-CN" altLang="en-US" smtClean="0"/>
              <a:t>2016/3/15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15617C0-1D37-4405-B5ED-72B0BC91E2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4823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  <p:sldLayoutId id="2147483757" r:id="rId12"/>
    <p:sldLayoutId id="2147483758" r:id="rId13"/>
    <p:sldLayoutId id="2147483759" r:id="rId14"/>
    <p:sldLayoutId id="2147483760" r:id="rId15"/>
    <p:sldLayoutId id="2147483761" r:id="rId1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1162050" y="695326"/>
            <a:ext cx="8043496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/>
              <a:t>下</a:t>
            </a:r>
            <a:r>
              <a:rPr lang="zh-CN" altLang="en-US" sz="2800" dirty="0" smtClean="0"/>
              <a:t>图表示</a:t>
            </a:r>
            <a:r>
              <a:rPr lang="zh-CN" altLang="en-US" sz="2800" dirty="0"/>
              <a:t>的是从城市</a:t>
            </a:r>
            <a:r>
              <a:rPr lang="en-US" altLang="zh-CN" sz="2800" dirty="0"/>
              <a:t>A</a:t>
            </a:r>
            <a:r>
              <a:rPr lang="zh-CN" altLang="en-US" sz="2800" dirty="0"/>
              <a:t>到城市</a:t>
            </a:r>
            <a:r>
              <a:rPr lang="en-US" altLang="zh-CN" sz="2800" dirty="0"/>
              <a:t>H</a:t>
            </a:r>
            <a:r>
              <a:rPr lang="zh-CN" altLang="en-US" sz="2800" dirty="0"/>
              <a:t>的交通图。从图中可以看出，从城市</a:t>
            </a:r>
            <a:r>
              <a:rPr lang="en-US" altLang="zh-CN" sz="2800" dirty="0"/>
              <a:t>A</a:t>
            </a:r>
            <a:r>
              <a:rPr lang="zh-CN" altLang="en-US" sz="2800" dirty="0"/>
              <a:t>到城市</a:t>
            </a:r>
            <a:r>
              <a:rPr lang="en-US" altLang="zh-CN" sz="2800" dirty="0"/>
              <a:t>H</a:t>
            </a:r>
            <a:r>
              <a:rPr lang="zh-CN" altLang="en-US" sz="2800" dirty="0"/>
              <a:t>要经过若干个城市。现要找出一条经过城市最少的一条路线。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753805" y="3934082"/>
            <a:ext cx="609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smtClean="0"/>
              <a:t>A</a:t>
            </a:r>
            <a:endParaRPr lang="zh-CN" altLang="en-US" sz="4400" dirty="0"/>
          </a:p>
        </p:txBody>
      </p:sp>
      <p:sp>
        <p:nvSpPr>
          <p:cNvPr id="5" name="文本框 4"/>
          <p:cNvSpPr txBox="1"/>
          <p:nvPr/>
        </p:nvSpPr>
        <p:spPr>
          <a:xfrm>
            <a:off x="2231964" y="2873064"/>
            <a:ext cx="609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smtClean="0"/>
              <a:t>B</a:t>
            </a:r>
            <a:endParaRPr lang="zh-CN" altLang="en-US" sz="4400" dirty="0"/>
          </a:p>
        </p:txBody>
      </p:sp>
      <p:sp>
        <p:nvSpPr>
          <p:cNvPr id="6" name="文本框 5"/>
          <p:cNvSpPr txBox="1"/>
          <p:nvPr/>
        </p:nvSpPr>
        <p:spPr>
          <a:xfrm>
            <a:off x="2374838" y="5223183"/>
            <a:ext cx="609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smtClean="0"/>
              <a:t>C</a:t>
            </a:r>
            <a:endParaRPr lang="zh-CN" altLang="en-US" sz="4400" dirty="0"/>
          </a:p>
        </p:txBody>
      </p:sp>
      <p:sp>
        <p:nvSpPr>
          <p:cNvPr id="7" name="文本框 6"/>
          <p:cNvSpPr txBox="1"/>
          <p:nvPr/>
        </p:nvSpPr>
        <p:spPr>
          <a:xfrm>
            <a:off x="4388186" y="3934083"/>
            <a:ext cx="609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smtClean="0"/>
              <a:t>D</a:t>
            </a:r>
            <a:endParaRPr lang="zh-CN" altLang="en-US" sz="4400" dirty="0"/>
          </a:p>
        </p:txBody>
      </p:sp>
      <p:sp>
        <p:nvSpPr>
          <p:cNvPr id="8" name="文本框 7"/>
          <p:cNvSpPr txBox="1"/>
          <p:nvPr/>
        </p:nvSpPr>
        <p:spPr>
          <a:xfrm>
            <a:off x="5791934" y="5223184"/>
            <a:ext cx="609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smtClean="0"/>
              <a:t>E</a:t>
            </a:r>
            <a:endParaRPr lang="zh-CN" altLang="en-US" sz="4400" dirty="0"/>
          </a:p>
        </p:txBody>
      </p:sp>
      <p:sp>
        <p:nvSpPr>
          <p:cNvPr id="9" name="文本框 8"/>
          <p:cNvSpPr txBox="1"/>
          <p:nvPr/>
        </p:nvSpPr>
        <p:spPr>
          <a:xfrm>
            <a:off x="5682396" y="2551723"/>
            <a:ext cx="609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smtClean="0"/>
              <a:t>F</a:t>
            </a:r>
            <a:endParaRPr lang="zh-CN" altLang="en-US" sz="4400" dirty="0"/>
          </a:p>
        </p:txBody>
      </p:sp>
      <p:sp>
        <p:nvSpPr>
          <p:cNvPr id="10" name="文本框 9"/>
          <p:cNvSpPr txBox="1"/>
          <p:nvPr/>
        </p:nvSpPr>
        <p:spPr>
          <a:xfrm>
            <a:off x="6826587" y="3928772"/>
            <a:ext cx="609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smtClean="0"/>
              <a:t>G</a:t>
            </a:r>
            <a:endParaRPr lang="zh-CN" altLang="en-US" sz="4400" dirty="0"/>
          </a:p>
        </p:txBody>
      </p:sp>
      <p:sp>
        <p:nvSpPr>
          <p:cNvPr id="11" name="文本框 10"/>
          <p:cNvSpPr txBox="1"/>
          <p:nvPr/>
        </p:nvSpPr>
        <p:spPr>
          <a:xfrm>
            <a:off x="9131637" y="3962510"/>
            <a:ext cx="609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smtClean="0"/>
              <a:t>H</a:t>
            </a:r>
            <a:endParaRPr lang="zh-CN" altLang="en-US" sz="4400" dirty="0"/>
          </a:p>
        </p:txBody>
      </p:sp>
      <p:cxnSp>
        <p:nvCxnSpPr>
          <p:cNvPr id="4" name="直接连接符 3"/>
          <p:cNvCxnSpPr>
            <a:stCxn id="2" idx="3"/>
            <a:endCxn id="7" idx="1"/>
          </p:cNvCxnSpPr>
          <p:nvPr/>
        </p:nvCxnSpPr>
        <p:spPr>
          <a:xfrm>
            <a:off x="1363405" y="4318803"/>
            <a:ext cx="3024781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7" idx="3"/>
            <a:endCxn id="10" idx="1"/>
          </p:cNvCxnSpPr>
          <p:nvPr/>
        </p:nvCxnSpPr>
        <p:spPr>
          <a:xfrm flipV="1">
            <a:off x="4997786" y="4313493"/>
            <a:ext cx="1828801" cy="531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10" idx="3"/>
            <a:endCxn id="11" idx="1"/>
          </p:cNvCxnSpPr>
          <p:nvPr/>
        </p:nvCxnSpPr>
        <p:spPr>
          <a:xfrm>
            <a:off x="7436187" y="4313493"/>
            <a:ext cx="1695450" cy="3373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stCxn id="6" idx="3"/>
            <a:endCxn id="8" idx="1"/>
          </p:cNvCxnSpPr>
          <p:nvPr/>
        </p:nvCxnSpPr>
        <p:spPr>
          <a:xfrm>
            <a:off x="2984438" y="5607904"/>
            <a:ext cx="2807496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stCxn id="8" idx="3"/>
            <a:endCxn id="11" idx="2"/>
          </p:cNvCxnSpPr>
          <p:nvPr/>
        </p:nvCxnSpPr>
        <p:spPr>
          <a:xfrm flipV="1">
            <a:off x="6401534" y="4731951"/>
            <a:ext cx="3034903" cy="87595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2" idx="2"/>
            <a:endCxn id="6" idx="1"/>
          </p:cNvCxnSpPr>
          <p:nvPr/>
        </p:nvCxnSpPr>
        <p:spPr>
          <a:xfrm>
            <a:off x="1058605" y="4703523"/>
            <a:ext cx="1316233" cy="90438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stCxn id="6" idx="3"/>
            <a:endCxn id="7" idx="2"/>
          </p:cNvCxnSpPr>
          <p:nvPr/>
        </p:nvCxnSpPr>
        <p:spPr>
          <a:xfrm flipV="1">
            <a:off x="2984438" y="4703524"/>
            <a:ext cx="1708548" cy="90438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>
            <a:stCxn id="2" idx="0"/>
            <a:endCxn id="5" idx="1"/>
          </p:cNvCxnSpPr>
          <p:nvPr/>
        </p:nvCxnSpPr>
        <p:spPr>
          <a:xfrm flipV="1">
            <a:off x="1058605" y="3257785"/>
            <a:ext cx="1173359" cy="67629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>
            <a:stCxn id="5" idx="3"/>
            <a:endCxn id="9" idx="1"/>
          </p:cNvCxnSpPr>
          <p:nvPr/>
        </p:nvCxnSpPr>
        <p:spPr>
          <a:xfrm flipV="1">
            <a:off x="2841564" y="2936444"/>
            <a:ext cx="2840832" cy="32134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>
            <a:stCxn id="9" idx="3"/>
            <a:endCxn id="11" idx="0"/>
          </p:cNvCxnSpPr>
          <p:nvPr/>
        </p:nvCxnSpPr>
        <p:spPr>
          <a:xfrm>
            <a:off x="6291996" y="2936444"/>
            <a:ext cx="3144441" cy="102606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>
            <a:stCxn id="8" idx="0"/>
            <a:endCxn id="10" idx="2"/>
          </p:cNvCxnSpPr>
          <p:nvPr/>
        </p:nvCxnSpPr>
        <p:spPr>
          <a:xfrm flipV="1">
            <a:off x="6096734" y="4698213"/>
            <a:ext cx="1034653" cy="52497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>
            <a:stCxn id="2" idx="3"/>
            <a:endCxn id="9" idx="2"/>
          </p:cNvCxnSpPr>
          <p:nvPr/>
        </p:nvCxnSpPr>
        <p:spPr>
          <a:xfrm flipV="1">
            <a:off x="1363405" y="3321164"/>
            <a:ext cx="4623791" cy="99763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1649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代码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419225" y="2076450"/>
            <a:ext cx="62484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r>
              <a:rPr lang="zh-CN" altLang="en-US" dirty="0" smtClean="0"/>
              <a:t>添加到队列；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从队头取一个元素，作为扩展节点；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将扩展节点的符合条件的子节点添加到队尾；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如果队列为不为空，跳到第</a:t>
            </a:r>
            <a:r>
              <a:rPr lang="en-US" altLang="zh-CN" dirty="0" smtClean="0"/>
              <a:t>2</a:t>
            </a:r>
            <a:r>
              <a:rPr lang="zh-CN" altLang="en-US" dirty="0" smtClean="0"/>
              <a:t>步，如果队列为空结束；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4477286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代码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419225" y="2076450"/>
            <a:ext cx="62484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r>
              <a:rPr lang="zh-CN" altLang="en-US" dirty="0" smtClean="0"/>
              <a:t>添加到队列；</a:t>
            </a:r>
            <a:endParaRPr lang="en-US" altLang="zh-CN" dirty="0" smtClean="0"/>
          </a:p>
          <a:p>
            <a:r>
              <a:rPr lang="en-US" altLang="zh-CN" dirty="0" smtClean="0"/>
              <a:t>do{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从队头取一个元素，作为扩展节点；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将扩展节点的符合条件的子节点添加到队尾；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}while(</a:t>
            </a:r>
            <a:r>
              <a:rPr lang="zh-CN" altLang="en-US" dirty="0" smtClean="0"/>
              <a:t>队列不为空</a:t>
            </a:r>
            <a:r>
              <a:rPr lang="en-US" altLang="zh-CN" dirty="0" smtClean="0"/>
              <a:t>)</a:t>
            </a:r>
            <a:r>
              <a:rPr lang="zh-CN" altLang="en-US" dirty="0" smtClean="0"/>
              <a:t>；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4788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代码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419225" y="2076450"/>
            <a:ext cx="62484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r>
              <a:rPr lang="zh-CN" altLang="en-US" dirty="0" smtClean="0"/>
              <a:t>添加到队列；</a:t>
            </a:r>
            <a:endParaRPr lang="en-US" altLang="zh-CN" dirty="0" smtClean="0"/>
          </a:p>
          <a:p>
            <a:r>
              <a:rPr lang="en-US" altLang="zh-CN" dirty="0" smtClean="0"/>
              <a:t>do{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h = </a:t>
            </a:r>
            <a:r>
              <a:rPr lang="zh-CN" altLang="en-US" dirty="0" smtClean="0"/>
              <a:t>队头元素</a:t>
            </a:r>
            <a:r>
              <a:rPr lang="en-US" altLang="zh-CN" dirty="0" smtClean="0"/>
              <a:t>;</a:t>
            </a:r>
          </a:p>
          <a:p>
            <a:r>
              <a:rPr lang="zh-CN" altLang="en-US" dirty="0" smtClean="0"/>
              <a:t>队列出队一个元素；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将扩展节点的符合条件的子节点添加到队尾；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}while(</a:t>
            </a:r>
            <a:r>
              <a:rPr lang="zh-CN" altLang="en-US" dirty="0" smtClean="0"/>
              <a:t>队列不为空</a:t>
            </a:r>
            <a:r>
              <a:rPr lang="en-US" altLang="zh-CN" dirty="0" smtClean="0"/>
              <a:t>)</a:t>
            </a:r>
            <a:r>
              <a:rPr lang="zh-CN" altLang="en-US" dirty="0" smtClean="0"/>
              <a:t>；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7925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代码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419225" y="2076450"/>
            <a:ext cx="348615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r>
              <a:rPr lang="zh-CN" altLang="en-US" dirty="0" smtClean="0"/>
              <a:t>添加到队列；</a:t>
            </a:r>
            <a:endParaRPr lang="en-US" altLang="zh-CN" dirty="0" smtClean="0"/>
          </a:p>
          <a:p>
            <a:r>
              <a:rPr lang="en-US" altLang="zh-CN" dirty="0" smtClean="0"/>
              <a:t>do{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h = </a:t>
            </a:r>
            <a:r>
              <a:rPr lang="zh-CN" altLang="en-US" dirty="0" smtClean="0"/>
              <a:t>队头元素</a:t>
            </a:r>
            <a:r>
              <a:rPr lang="en-US" altLang="zh-CN" dirty="0" smtClean="0"/>
              <a:t>;</a:t>
            </a:r>
          </a:p>
          <a:p>
            <a:r>
              <a:rPr lang="zh-CN" altLang="en-US" dirty="0" smtClean="0"/>
              <a:t>队列出队一个元素；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找</a:t>
            </a:r>
            <a:r>
              <a:rPr lang="en-US" altLang="zh-CN" dirty="0" smtClean="0"/>
              <a:t>h</a:t>
            </a:r>
            <a:r>
              <a:rPr lang="zh-CN" altLang="en-US" dirty="0" smtClean="0"/>
              <a:t>的子节点</a:t>
            </a:r>
            <a:r>
              <a:rPr lang="en-US" altLang="zh-CN" dirty="0" smtClean="0"/>
              <a:t>;</a:t>
            </a:r>
          </a:p>
          <a:p>
            <a:r>
              <a:rPr lang="zh-CN" altLang="en-US" dirty="0" smtClean="0"/>
              <a:t>如果子节点是目标节点输出结束</a:t>
            </a:r>
            <a:endParaRPr lang="en-US" altLang="zh-CN" dirty="0" smtClean="0"/>
          </a:p>
          <a:p>
            <a:r>
              <a:rPr lang="zh-CN" altLang="en-US" dirty="0"/>
              <a:t>如</a:t>
            </a:r>
            <a:r>
              <a:rPr lang="zh-CN" altLang="en-US" dirty="0" smtClean="0"/>
              <a:t>果子节点符合条件，入队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}while(</a:t>
            </a:r>
            <a:r>
              <a:rPr lang="zh-CN" altLang="en-US" dirty="0" smtClean="0"/>
              <a:t>队列不为空</a:t>
            </a:r>
            <a:r>
              <a:rPr lang="en-US" altLang="zh-CN" dirty="0" smtClean="0"/>
              <a:t>)</a:t>
            </a:r>
            <a:r>
              <a:rPr lang="zh-CN" altLang="en-US" dirty="0" smtClean="0"/>
              <a:t>；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5448299" y="2076450"/>
            <a:ext cx="5114925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找</a:t>
            </a:r>
            <a:r>
              <a:rPr lang="en-US" altLang="zh-CN" sz="2800" dirty="0" smtClean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h</a:t>
            </a:r>
            <a:r>
              <a:rPr lang="zh-CN" altLang="en-US" sz="2800" dirty="0" smtClean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的子节点</a:t>
            </a:r>
            <a:endParaRPr lang="en-US" altLang="zh-CN" sz="2800" dirty="0" smtClean="0">
              <a:solidFill>
                <a:schemeClr val="accent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000" dirty="0" smtClean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将所有节点遍历一遍，看是否是</a:t>
            </a:r>
            <a:r>
              <a:rPr lang="en-US" altLang="zh-CN" sz="2000" dirty="0" smtClean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h</a:t>
            </a:r>
            <a:r>
              <a:rPr lang="zh-CN" altLang="en-US" sz="2000" dirty="0" smtClean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的子节点</a:t>
            </a:r>
            <a:endParaRPr lang="en-US" altLang="zh-CN" sz="2000" dirty="0" smtClean="0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000" dirty="0" smtClean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000" dirty="0" smtClean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for(j=1 to n ){</a:t>
            </a:r>
          </a:p>
          <a:p>
            <a:r>
              <a:rPr lang="en-US" altLang="zh-CN" sz="2000" dirty="0" smtClean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if(map[</a:t>
            </a:r>
            <a:r>
              <a:rPr lang="en-US" altLang="zh-CN" sz="2000" dirty="0" err="1" smtClean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sz="2000" dirty="0" smtClean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][j]==0){</a:t>
            </a:r>
          </a:p>
          <a:p>
            <a:endParaRPr lang="en-US" altLang="zh-CN" sz="2000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000" dirty="0" smtClean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0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000" dirty="0" smtClean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}</a:t>
            </a:r>
            <a:endParaRPr lang="en-US" altLang="zh-CN" sz="2000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000" dirty="0" smtClean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}</a:t>
            </a:r>
            <a:endParaRPr lang="zh-CN" altLang="en-US" sz="2800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2075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代码</a:t>
            </a:r>
            <a:endParaRPr lang="zh-CN" altLang="en-US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1419225" y="2076450"/>
            <a:ext cx="348615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r>
              <a:rPr lang="zh-CN" altLang="en-US" dirty="0" smtClean="0"/>
              <a:t>添加到队列；</a:t>
            </a:r>
            <a:endParaRPr lang="en-US" altLang="zh-CN" dirty="0" smtClean="0"/>
          </a:p>
          <a:p>
            <a:r>
              <a:rPr lang="en-US" altLang="zh-CN" dirty="0" smtClean="0"/>
              <a:t>do{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h = </a:t>
            </a:r>
            <a:r>
              <a:rPr lang="zh-CN" altLang="en-US" dirty="0" smtClean="0"/>
              <a:t>队头元素</a:t>
            </a:r>
            <a:r>
              <a:rPr lang="en-US" altLang="zh-CN" dirty="0" smtClean="0"/>
              <a:t>;</a:t>
            </a:r>
          </a:p>
          <a:p>
            <a:r>
              <a:rPr lang="zh-CN" altLang="en-US" dirty="0" smtClean="0"/>
              <a:t>队列出队一个元素；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找</a:t>
            </a:r>
            <a:r>
              <a:rPr lang="en-US" altLang="zh-CN" dirty="0" smtClean="0"/>
              <a:t>h</a:t>
            </a:r>
            <a:r>
              <a:rPr lang="zh-CN" altLang="en-US" dirty="0" smtClean="0"/>
              <a:t>的子节点</a:t>
            </a:r>
            <a:r>
              <a:rPr lang="en-US" altLang="zh-CN" dirty="0" smtClean="0"/>
              <a:t>;</a:t>
            </a:r>
          </a:p>
          <a:p>
            <a:r>
              <a:rPr lang="zh-CN" altLang="en-US" dirty="0" smtClean="0"/>
              <a:t>如果子节点是目标节点输出结束</a:t>
            </a:r>
            <a:endParaRPr lang="en-US" altLang="zh-CN" dirty="0" smtClean="0"/>
          </a:p>
          <a:p>
            <a:r>
              <a:rPr lang="zh-CN" altLang="en-US" dirty="0"/>
              <a:t>如</a:t>
            </a:r>
            <a:r>
              <a:rPr lang="zh-CN" altLang="en-US" dirty="0" smtClean="0"/>
              <a:t>果子节点符合条件，入队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}while(</a:t>
            </a:r>
            <a:r>
              <a:rPr lang="zh-CN" altLang="en-US" dirty="0" smtClean="0"/>
              <a:t>队列不为空</a:t>
            </a:r>
            <a:r>
              <a:rPr lang="en-US" altLang="zh-CN" dirty="0" smtClean="0"/>
              <a:t>)</a:t>
            </a:r>
            <a:r>
              <a:rPr lang="zh-CN" altLang="en-US" dirty="0" smtClean="0"/>
              <a:t>；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4975668" y="1930400"/>
            <a:ext cx="5619751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accent1"/>
                </a:solidFill>
              </a:rPr>
              <a:t>如果子节点是目标节点输出</a:t>
            </a:r>
            <a:r>
              <a:rPr lang="zh-CN" altLang="en-US" sz="2800" dirty="0" smtClean="0">
                <a:solidFill>
                  <a:schemeClr val="accent1"/>
                </a:solidFill>
              </a:rPr>
              <a:t>结束</a:t>
            </a:r>
            <a:endParaRPr lang="en-US" altLang="zh-CN" sz="2800" dirty="0" smtClean="0">
              <a:solidFill>
                <a:schemeClr val="accent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000" dirty="0" smtClean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000" dirty="0" smtClean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for(j=1 to n ){</a:t>
            </a:r>
          </a:p>
          <a:p>
            <a:r>
              <a:rPr lang="en-US" altLang="zh-CN" sz="2000" dirty="0" smtClean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if(map[</a:t>
            </a:r>
            <a:r>
              <a:rPr lang="en-US" altLang="zh-CN" sz="2000" dirty="0" err="1" smtClean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sz="2000" dirty="0" smtClean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][j]==0){</a:t>
            </a:r>
          </a:p>
          <a:p>
            <a:r>
              <a:rPr lang="en-US" altLang="zh-CN" sz="2000" dirty="0" smtClean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if(j==</a:t>
            </a:r>
            <a:r>
              <a:rPr lang="zh-CN" altLang="en-US" sz="2000" dirty="0" smtClean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目标）</a:t>
            </a:r>
            <a:r>
              <a:rPr lang="en-US" altLang="zh-CN" sz="2000" dirty="0" smtClean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{</a:t>
            </a:r>
            <a:r>
              <a:rPr lang="zh-CN" altLang="en-US" sz="2000" dirty="0" smtClean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输出结果；</a:t>
            </a:r>
            <a:r>
              <a:rPr lang="en-US" altLang="zh-CN" sz="2000" dirty="0" smtClean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return 0;}</a:t>
            </a:r>
            <a:endParaRPr lang="en-US" altLang="zh-CN" sz="2000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000" dirty="0" smtClean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000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000" dirty="0" smtClean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000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000" dirty="0" smtClean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000" dirty="0" smtClean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0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000" dirty="0" smtClean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}</a:t>
            </a:r>
            <a:endParaRPr lang="en-US" altLang="zh-CN" sz="2000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000" dirty="0" smtClean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}</a:t>
            </a:r>
            <a:endParaRPr lang="zh-CN" altLang="en-US" sz="2800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10124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代码</a:t>
            </a:r>
            <a:endParaRPr lang="zh-CN" altLang="en-US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1419225" y="2076450"/>
            <a:ext cx="348615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r>
              <a:rPr lang="zh-CN" altLang="en-US" dirty="0" smtClean="0"/>
              <a:t>添加到队列；</a:t>
            </a:r>
            <a:endParaRPr lang="en-US" altLang="zh-CN" dirty="0" smtClean="0"/>
          </a:p>
          <a:p>
            <a:r>
              <a:rPr lang="en-US" altLang="zh-CN" dirty="0" smtClean="0"/>
              <a:t>do{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h = </a:t>
            </a:r>
            <a:r>
              <a:rPr lang="zh-CN" altLang="en-US" dirty="0" smtClean="0"/>
              <a:t>队头元素</a:t>
            </a:r>
            <a:r>
              <a:rPr lang="en-US" altLang="zh-CN" dirty="0" smtClean="0"/>
              <a:t>;</a:t>
            </a:r>
          </a:p>
          <a:p>
            <a:r>
              <a:rPr lang="zh-CN" altLang="en-US" dirty="0" smtClean="0"/>
              <a:t>队列出队一个元素；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找</a:t>
            </a:r>
            <a:r>
              <a:rPr lang="en-US" altLang="zh-CN" dirty="0" smtClean="0"/>
              <a:t>h</a:t>
            </a:r>
            <a:r>
              <a:rPr lang="zh-CN" altLang="en-US" dirty="0" smtClean="0"/>
              <a:t>的子节点</a:t>
            </a:r>
            <a:r>
              <a:rPr lang="en-US" altLang="zh-CN" dirty="0" smtClean="0"/>
              <a:t>;</a:t>
            </a:r>
          </a:p>
          <a:p>
            <a:r>
              <a:rPr lang="zh-CN" altLang="en-US" dirty="0" smtClean="0"/>
              <a:t>如果子节点是目标节点输出结束</a:t>
            </a:r>
            <a:endParaRPr lang="en-US" altLang="zh-CN" dirty="0" smtClean="0"/>
          </a:p>
          <a:p>
            <a:r>
              <a:rPr lang="zh-CN" altLang="en-US" dirty="0"/>
              <a:t>如</a:t>
            </a:r>
            <a:r>
              <a:rPr lang="zh-CN" altLang="en-US" dirty="0" smtClean="0"/>
              <a:t>果子节点符合条件，入队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}while(</a:t>
            </a:r>
            <a:r>
              <a:rPr lang="zh-CN" altLang="en-US" dirty="0" smtClean="0"/>
              <a:t>队列不为空</a:t>
            </a:r>
            <a:r>
              <a:rPr lang="en-US" altLang="zh-CN" dirty="0" smtClean="0"/>
              <a:t>)</a:t>
            </a:r>
            <a:r>
              <a:rPr lang="zh-CN" altLang="en-US" dirty="0" smtClean="0"/>
              <a:t>；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4991099" y="1799452"/>
            <a:ext cx="561975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accent1"/>
                </a:solidFill>
              </a:rPr>
              <a:t>如果子节点符合</a:t>
            </a:r>
            <a:r>
              <a:rPr lang="zh-CN" altLang="en-US" sz="2800" dirty="0">
                <a:solidFill>
                  <a:schemeClr val="accent2"/>
                </a:solidFill>
              </a:rPr>
              <a:t>条件</a:t>
            </a:r>
            <a:r>
              <a:rPr lang="zh-CN" altLang="en-US" sz="2800" dirty="0">
                <a:solidFill>
                  <a:schemeClr val="accent1"/>
                </a:solidFill>
              </a:rPr>
              <a:t>，入队</a:t>
            </a:r>
            <a:endParaRPr lang="en-US" altLang="zh-CN" sz="2800" dirty="0">
              <a:solidFill>
                <a:schemeClr val="accent1"/>
              </a:solidFill>
            </a:endParaRPr>
          </a:p>
          <a:p>
            <a:r>
              <a:rPr lang="zh-CN" altLang="en-US" sz="2000" dirty="0" smtClean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条件：从未在队列中出现过</a:t>
            </a:r>
            <a:r>
              <a:rPr lang="en-US" altLang="zh-CN" sz="2000" dirty="0" smtClean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;</a:t>
            </a:r>
          </a:p>
          <a:p>
            <a:r>
              <a:rPr lang="zh-CN" altLang="en-US" sz="2000" dirty="0" smtClean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使用一个辅助数组</a:t>
            </a:r>
            <a:r>
              <a:rPr lang="en-US" altLang="zh-CN" sz="2000" dirty="0" smtClean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s[]</a:t>
            </a:r>
            <a:r>
              <a:rPr lang="zh-CN" altLang="en-US" sz="2000" dirty="0" smtClean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来记录是否出现过</a:t>
            </a:r>
            <a:endParaRPr lang="en-US" altLang="zh-CN" sz="2000" dirty="0" smtClean="0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000" dirty="0" smtClean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for(j=1 to n ){</a:t>
            </a:r>
          </a:p>
          <a:p>
            <a:r>
              <a:rPr lang="en-US" altLang="zh-CN" sz="2000" dirty="0" smtClean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if(map[</a:t>
            </a:r>
            <a:r>
              <a:rPr lang="en-US" altLang="zh-CN" sz="2000" dirty="0" err="1" smtClean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sz="2000" dirty="0" smtClean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][</a:t>
            </a:r>
            <a:r>
              <a:rPr lang="en-US" altLang="zh-CN" sz="2000" smtClean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j</a:t>
            </a:r>
            <a:r>
              <a:rPr lang="en-US" altLang="zh-CN" sz="2000" smtClean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]==1){</a:t>
            </a:r>
            <a:endParaRPr lang="en-US" altLang="zh-CN" sz="2000" dirty="0" smtClean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000" dirty="0" smtClean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if(j==</a:t>
            </a:r>
            <a:r>
              <a:rPr lang="zh-CN" altLang="en-US" sz="2000" dirty="0" smtClean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目标）</a:t>
            </a:r>
            <a:r>
              <a:rPr lang="en-US" altLang="zh-CN" sz="2000" dirty="0" smtClean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{</a:t>
            </a:r>
            <a:r>
              <a:rPr lang="zh-CN" altLang="en-US" sz="2000" dirty="0" smtClean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输出结果；</a:t>
            </a:r>
            <a:r>
              <a:rPr lang="en-US" altLang="zh-CN" sz="2000" dirty="0" smtClean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return 0;}</a:t>
            </a:r>
            <a:endParaRPr lang="en-US" altLang="zh-CN" sz="2000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000" dirty="0" smtClean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if(s[j]==0){</a:t>
            </a:r>
          </a:p>
          <a:p>
            <a:r>
              <a:rPr lang="en-US" altLang="zh-CN" sz="2000" dirty="0" smtClean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    </a:t>
            </a:r>
            <a:r>
              <a:rPr lang="zh-CN" altLang="en-US" sz="2000" dirty="0" smtClean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将</a:t>
            </a:r>
            <a:r>
              <a:rPr lang="en-US" altLang="zh-CN" sz="2000" dirty="0" smtClean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j</a:t>
            </a:r>
            <a:r>
              <a:rPr lang="zh-CN" altLang="en-US" sz="2000" dirty="0" smtClean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入队；</a:t>
            </a:r>
            <a:endParaRPr lang="en-US" altLang="zh-CN" sz="2000" dirty="0" smtClean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000" dirty="0" smtClean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    s[j]=1;</a:t>
            </a:r>
          </a:p>
          <a:p>
            <a:endParaRPr lang="en-US" altLang="zh-CN" sz="2000" dirty="0" smtClean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000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000" dirty="0" smtClean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}</a:t>
            </a:r>
          </a:p>
          <a:p>
            <a:r>
              <a:rPr lang="en-US" altLang="zh-CN" sz="20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000" dirty="0" smtClean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}</a:t>
            </a:r>
            <a:endParaRPr lang="en-US" altLang="zh-CN" sz="2000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000" dirty="0" smtClean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}</a:t>
            </a:r>
            <a:endParaRPr lang="zh-CN" altLang="en-US" sz="2800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302327" y="4557863"/>
            <a:ext cx="30289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accent3"/>
                </a:solidFill>
                <a:latin typeface="+mj-ea"/>
                <a:ea typeface="+mj-ea"/>
              </a:rPr>
              <a:t>如何输出结果</a:t>
            </a:r>
            <a:r>
              <a:rPr lang="zh-CN" altLang="en-US" sz="4400" b="1" dirty="0" smtClean="0">
                <a:solidFill>
                  <a:schemeClr val="accent3"/>
                </a:solidFill>
                <a:latin typeface="+mj-ea"/>
                <a:ea typeface="+mj-ea"/>
              </a:rPr>
              <a:t>？</a:t>
            </a:r>
            <a:endParaRPr lang="zh-CN" altLang="en-US" sz="3600" b="1" dirty="0">
              <a:solidFill>
                <a:schemeClr val="accent3"/>
              </a:solidFill>
              <a:latin typeface="+mj-ea"/>
              <a:ea typeface="+mj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730828" y="5400438"/>
            <a:ext cx="3848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3"/>
                </a:solidFill>
              </a:rPr>
              <a:t>使用一个数组来记录每一个元素的“上一个”元素；</a:t>
            </a:r>
            <a:endParaRPr lang="zh-CN" altLang="en-US" dirty="0">
              <a:solidFill>
                <a:schemeClr val="accent3"/>
              </a:solidFill>
            </a:endParaRPr>
          </a:p>
        </p:txBody>
      </p:sp>
      <p:sp>
        <p:nvSpPr>
          <p:cNvPr id="7" name="矩形标注 6"/>
          <p:cNvSpPr/>
          <p:nvPr/>
        </p:nvSpPr>
        <p:spPr>
          <a:xfrm>
            <a:off x="6669284" y="6306183"/>
            <a:ext cx="2321169" cy="521085"/>
          </a:xfrm>
          <a:prstGeom prst="wedgeRectCallout">
            <a:avLst>
              <a:gd name="adj1" fmla="val -17424"/>
              <a:gd name="adj2" fmla="val -944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Tips:</a:t>
            </a:r>
            <a:r>
              <a:rPr lang="zh-CN" altLang="en-US" dirty="0" smtClean="0"/>
              <a:t>静态链表思想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657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总结</a:t>
            </a:r>
            <a:endParaRPr lang="zh-CN" altLang="en-US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1562100" y="2428875"/>
            <a:ext cx="348615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起点</a:t>
            </a:r>
            <a:r>
              <a:rPr lang="zh-CN" altLang="en-US" dirty="0" smtClean="0"/>
              <a:t>添加到队列；</a:t>
            </a:r>
            <a:endParaRPr lang="en-US" altLang="zh-CN" dirty="0" smtClean="0"/>
          </a:p>
          <a:p>
            <a:r>
              <a:rPr lang="en-US" altLang="zh-CN" dirty="0" smtClean="0"/>
              <a:t>do{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h = </a:t>
            </a:r>
            <a:r>
              <a:rPr lang="zh-CN" altLang="en-US" dirty="0" smtClean="0"/>
              <a:t>队头元素</a:t>
            </a:r>
            <a:r>
              <a:rPr lang="en-US" altLang="zh-CN" dirty="0" smtClean="0"/>
              <a:t>;</a:t>
            </a:r>
          </a:p>
          <a:p>
            <a:r>
              <a:rPr lang="zh-CN" altLang="en-US" dirty="0" smtClean="0"/>
              <a:t>队列出队一个元素；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找</a:t>
            </a:r>
            <a:r>
              <a:rPr lang="en-US" altLang="zh-CN" dirty="0" smtClean="0"/>
              <a:t>h</a:t>
            </a:r>
            <a:r>
              <a:rPr lang="zh-CN" altLang="en-US" dirty="0" smtClean="0"/>
              <a:t>的子节点</a:t>
            </a:r>
            <a:r>
              <a:rPr lang="en-US" altLang="zh-CN" dirty="0" smtClean="0"/>
              <a:t>;</a:t>
            </a:r>
          </a:p>
          <a:p>
            <a:r>
              <a:rPr lang="zh-CN" altLang="en-US" dirty="0" smtClean="0"/>
              <a:t>如果子节点是目标节点输出结束</a:t>
            </a:r>
            <a:endParaRPr lang="en-US" altLang="zh-CN" dirty="0" smtClean="0"/>
          </a:p>
          <a:p>
            <a:r>
              <a:rPr lang="zh-CN" altLang="en-US" dirty="0"/>
              <a:t>如</a:t>
            </a:r>
            <a:r>
              <a:rPr lang="zh-CN" altLang="en-US" dirty="0" smtClean="0"/>
              <a:t>果子节点符合条件，入队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}while(</a:t>
            </a:r>
            <a:r>
              <a:rPr lang="zh-CN" altLang="en-US" dirty="0" smtClean="0"/>
              <a:t>队列不为空</a:t>
            </a:r>
            <a:r>
              <a:rPr lang="en-US" altLang="zh-CN" dirty="0" smtClean="0"/>
              <a:t>)</a:t>
            </a:r>
            <a:r>
              <a:rPr lang="zh-CN" altLang="en-US" dirty="0" smtClean="0"/>
              <a:t>；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562100" y="1638300"/>
            <a:ext cx="22193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算法框架：</a:t>
            </a:r>
            <a:endParaRPr lang="zh-CN" altLang="en-US" sz="2800" dirty="0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048250" y="2404696"/>
            <a:ext cx="52959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zh-CN" altLang="en-US" dirty="0"/>
              <a:t>生成的结点要与前面所有已经产生结点比较，</a:t>
            </a:r>
            <a:r>
              <a:rPr lang="zh-CN" altLang="en-US" b="1" dirty="0">
                <a:solidFill>
                  <a:schemeClr val="accent3"/>
                </a:solidFill>
              </a:rPr>
              <a:t>以免出现重复结点</a:t>
            </a:r>
            <a:r>
              <a:rPr lang="zh-CN" altLang="en-US" dirty="0"/>
              <a:t>，浪费时间和空间，还有可能陷入死循环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、如果要输出路径，</a:t>
            </a:r>
            <a:r>
              <a:rPr lang="zh-CN" altLang="en-US" dirty="0"/>
              <a:t>每生成一个子结点，就要提供指向它们父亲结点的指针。当解出现时候，通过</a:t>
            </a:r>
            <a:r>
              <a:rPr lang="zh-CN" altLang="en-US" dirty="0">
                <a:solidFill>
                  <a:schemeClr val="accent3"/>
                </a:solidFill>
              </a:rPr>
              <a:t>逆向跟踪</a:t>
            </a:r>
            <a:r>
              <a:rPr lang="zh-CN" altLang="en-US" dirty="0"/>
              <a:t>，找到从根结点到目标结点的一条路径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、使用范围：</a:t>
            </a:r>
            <a:endParaRPr lang="en-US" altLang="zh-CN" dirty="0" smtClean="0"/>
          </a:p>
          <a:p>
            <a:r>
              <a:rPr lang="zh-CN" altLang="en-US" dirty="0" smtClean="0"/>
              <a:t>寻找最优解；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、如果目标节点深度比较深时，搜索耗时以指数型方式增长。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5048250" y="1534280"/>
            <a:ext cx="22193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注意事项：</a:t>
            </a:r>
            <a:endParaRPr lang="zh-CN" altLang="en-US" sz="2800" dirty="0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71905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 build="p"/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例题二：求细胞个数</a:t>
            </a:r>
            <a:endParaRPr lang="zh-CN" altLang="en-US" b="1" dirty="0"/>
          </a:p>
        </p:txBody>
      </p:sp>
      <p:sp>
        <p:nvSpPr>
          <p:cNvPr id="7" name="矩形 6"/>
          <p:cNvSpPr/>
          <p:nvPr/>
        </p:nvSpPr>
        <p:spPr>
          <a:xfrm>
            <a:off x="1457325" y="2079189"/>
            <a:ext cx="751962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一矩形阵列由数字</a:t>
            </a:r>
            <a:r>
              <a:rPr lang="en-US" altLang="zh-CN" sz="2400" dirty="0"/>
              <a:t>0</a:t>
            </a:r>
            <a:r>
              <a:rPr lang="zh-CN" altLang="en-US" sz="2400" dirty="0"/>
              <a:t>到</a:t>
            </a:r>
            <a:r>
              <a:rPr lang="en-US" altLang="zh-CN" sz="2400" dirty="0"/>
              <a:t>9</a:t>
            </a:r>
            <a:r>
              <a:rPr lang="zh-CN" altLang="en-US" sz="2400" dirty="0"/>
              <a:t>组成</a:t>
            </a:r>
            <a:r>
              <a:rPr lang="en-US" altLang="zh-CN" sz="2400" dirty="0"/>
              <a:t>,</a:t>
            </a:r>
            <a:r>
              <a:rPr lang="zh-CN" altLang="en-US" sz="2400" dirty="0"/>
              <a:t>数字</a:t>
            </a:r>
            <a:r>
              <a:rPr lang="en-US" altLang="zh-CN" sz="2400" dirty="0"/>
              <a:t>1</a:t>
            </a:r>
            <a:r>
              <a:rPr lang="zh-CN" altLang="en-US" sz="2400" dirty="0"/>
              <a:t>到</a:t>
            </a:r>
            <a:r>
              <a:rPr lang="en-US" altLang="zh-CN" sz="2400" dirty="0"/>
              <a:t>9</a:t>
            </a:r>
            <a:r>
              <a:rPr lang="zh-CN" altLang="en-US" sz="2400" dirty="0"/>
              <a:t>代表细胞</a:t>
            </a:r>
            <a:r>
              <a:rPr lang="en-US" altLang="zh-CN" sz="2400" dirty="0"/>
              <a:t>,</a:t>
            </a:r>
            <a:r>
              <a:rPr lang="zh-CN" altLang="en-US" sz="2400" dirty="0"/>
              <a:t>细胞的定义为沿细胞数字上下左右还是细胞数字则为同一细胞</a:t>
            </a:r>
            <a:r>
              <a:rPr lang="en-US" altLang="zh-CN" sz="2400" dirty="0"/>
              <a:t>,</a:t>
            </a:r>
            <a:r>
              <a:rPr lang="zh-CN" altLang="en-US" sz="2400" dirty="0"/>
              <a:t>求给定矩形阵列的细胞个数。如</a:t>
            </a:r>
            <a:r>
              <a:rPr lang="en-US" altLang="zh-CN" sz="2400" dirty="0"/>
              <a:t>:</a:t>
            </a:r>
          </a:p>
          <a:p>
            <a:r>
              <a:rPr lang="zh-CN" altLang="en-US" sz="2400" dirty="0"/>
              <a:t>阵列  </a:t>
            </a:r>
          </a:p>
          <a:p>
            <a:r>
              <a:rPr lang="en-US" altLang="zh-CN" sz="2400" dirty="0"/>
              <a:t>4  10</a:t>
            </a:r>
          </a:p>
          <a:p>
            <a:r>
              <a:rPr lang="en-US" altLang="zh-CN" sz="2400" dirty="0"/>
              <a:t>0234500067</a:t>
            </a:r>
          </a:p>
          <a:p>
            <a:r>
              <a:rPr lang="en-US" altLang="zh-CN" sz="2400" dirty="0"/>
              <a:t>1034560500</a:t>
            </a:r>
          </a:p>
          <a:p>
            <a:r>
              <a:rPr lang="en-US" altLang="zh-CN" sz="2400" dirty="0"/>
              <a:t>2045600671</a:t>
            </a:r>
          </a:p>
          <a:p>
            <a:r>
              <a:rPr lang="en-US" altLang="zh-CN" sz="2400" dirty="0"/>
              <a:t>0000000089</a:t>
            </a:r>
          </a:p>
        </p:txBody>
      </p:sp>
    </p:spTree>
    <p:extLst>
      <p:ext uri="{BB962C8B-B14F-4D97-AF65-F5344CB8AC3E}">
        <p14:creationId xmlns:p14="http://schemas.microsoft.com/office/powerpoint/2010/main" val="1815658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算法分析</a:t>
            </a:r>
            <a:endParaRPr lang="zh-CN" altLang="en-US" b="1" dirty="0"/>
          </a:p>
        </p:txBody>
      </p:sp>
      <p:sp>
        <p:nvSpPr>
          <p:cNvPr id="3" name="矩形 2"/>
          <p:cNvSpPr/>
          <p:nvPr/>
        </p:nvSpPr>
        <p:spPr>
          <a:xfrm>
            <a:off x="1128023" y="1844665"/>
            <a:ext cx="796322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⑴</a:t>
            </a:r>
            <a:r>
              <a:rPr lang="zh-CN" altLang="en-US" dirty="0"/>
              <a:t>从文件中读入</a:t>
            </a:r>
            <a:r>
              <a:rPr lang="en-US" altLang="zh-CN" dirty="0"/>
              <a:t>m*n</a:t>
            </a:r>
            <a:r>
              <a:rPr lang="zh-CN" altLang="en-US" dirty="0"/>
              <a:t>矩阵阵列，将其转换</a:t>
            </a:r>
            <a:r>
              <a:rPr lang="zh-CN" altLang="en-US" dirty="0" smtClean="0"/>
              <a:t>为</a:t>
            </a:r>
            <a:r>
              <a:rPr lang="en-US" altLang="zh-CN" dirty="0" smtClean="0"/>
              <a:t>01</a:t>
            </a:r>
            <a:r>
              <a:rPr lang="zh-CN" altLang="en-US" dirty="0" smtClean="0"/>
              <a:t>矩阵存入</a:t>
            </a:r>
            <a:r>
              <a:rPr lang="en-US" altLang="zh-CN" dirty="0" err="1" smtClean="0"/>
              <a:t>xb</a:t>
            </a:r>
            <a:r>
              <a:rPr lang="zh-CN" altLang="en-US" dirty="0" smtClean="0"/>
              <a:t>数组</a:t>
            </a:r>
            <a:r>
              <a:rPr lang="zh-CN" altLang="en-US" dirty="0"/>
              <a:t>中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zh-CN" altLang="en-US" dirty="0" smtClean="0"/>
              <a:t>⑵沿</a:t>
            </a:r>
            <a:r>
              <a:rPr lang="en-US" altLang="zh-CN" dirty="0" err="1" smtClean="0"/>
              <a:t>xb</a:t>
            </a:r>
            <a:r>
              <a:rPr lang="zh-CN" altLang="en-US" dirty="0" smtClean="0"/>
              <a:t>数组</a:t>
            </a:r>
            <a:r>
              <a:rPr lang="zh-CN" altLang="en-US" dirty="0"/>
              <a:t>矩阵从上到下，从左到右，找到遇到的第一个</a:t>
            </a:r>
            <a:r>
              <a:rPr lang="zh-CN" altLang="en-US" dirty="0" smtClean="0"/>
              <a:t>细胞；</a:t>
            </a:r>
            <a:endParaRPr lang="en-US" altLang="zh-CN" dirty="0" smtClean="0"/>
          </a:p>
          <a:p>
            <a:r>
              <a:rPr lang="zh-CN" altLang="en-US" dirty="0" smtClean="0"/>
              <a:t>⑶</a:t>
            </a:r>
            <a:r>
              <a:rPr lang="zh-CN" altLang="en-US" dirty="0"/>
              <a:t>将细胞的位置入队</a:t>
            </a:r>
            <a:r>
              <a:rPr lang="en-US" altLang="zh-CN" dirty="0"/>
              <a:t>h</a:t>
            </a:r>
            <a:r>
              <a:rPr lang="zh-CN" altLang="en-US" dirty="0"/>
              <a:t>，并沿其上、下、左、右四个方向上的细胞位置入队，入队后的</a:t>
            </a:r>
            <a:r>
              <a:rPr lang="zh-CN" altLang="en-US" dirty="0" smtClean="0"/>
              <a:t>位置</a:t>
            </a:r>
            <a:r>
              <a:rPr lang="en-US" altLang="zh-CN" dirty="0" err="1" smtClean="0"/>
              <a:t>xb</a:t>
            </a:r>
            <a:r>
              <a:rPr lang="zh-CN" altLang="en-US" dirty="0" smtClean="0"/>
              <a:t>数组</a:t>
            </a:r>
            <a:r>
              <a:rPr lang="zh-CN" altLang="en-US" dirty="0"/>
              <a:t>置</a:t>
            </a:r>
            <a:r>
              <a:rPr lang="zh-CN" altLang="en-US" dirty="0" smtClean="0"/>
              <a:t>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zh-CN" altLang="en-US" dirty="0" smtClean="0"/>
              <a:t>⑷</a:t>
            </a:r>
            <a:r>
              <a:rPr lang="zh-CN" altLang="en-US" dirty="0"/>
              <a:t>将</a:t>
            </a:r>
            <a:r>
              <a:rPr lang="en-US" altLang="zh-CN" dirty="0"/>
              <a:t>h</a:t>
            </a:r>
            <a:r>
              <a:rPr lang="zh-CN" altLang="en-US" dirty="0"/>
              <a:t>队的队头出队，沿其上、下、左、右四个方向上的细胞位置入队，入队后的</a:t>
            </a:r>
            <a:r>
              <a:rPr lang="zh-CN" altLang="en-US" dirty="0" smtClean="0"/>
              <a:t>位置</a:t>
            </a:r>
            <a:r>
              <a:rPr lang="en-US" altLang="zh-CN" dirty="0" err="1" smtClean="0"/>
              <a:t>xb</a:t>
            </a:r>
            <a:r>
              <a:rPr lang="zh-CN" altLang="en-US" dirty="0" smtClean="0"/>
              <a:t>数组</a:t>
            </a:r>
            <a:r>
              <a:rPr lang="zh-CN" altLang="en-US" dirty="0"/>
              <a:t>置</a:t>
            </a:r>
            <a:r>
              <a:rPr lang="zh-CN" altLang="en-US" dirty="0" smtClean="0"/>
              <a:t>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zh-CN" altLang="en-US" dirty="0" smtClean="0"/>
              <a:t>⑸</a:t>
            </a:r>
            <a:r>
              <a:rPr lang="zh-CN" altLang="en-US" dirty="0"/>
              <a:t>重复</a:t>
            </a:r>
            <a:r>
              <a:rPr lang="en-US" altLang="zh-CN" dirty="0"/>
              <a:t>4</a:t>
            </a:r>
            <a:r>
              <a:rPr lang="zh-CN" altLang="en-US" dirty="0"/>
              <a:t>，直至</a:t>
            </a:r>
            <a:r>
              <a:rPr lang="en-US" altLang="zh-CN" dirty="0"/>
              <a:t>h</a:t>
            </a:r>
            <a:r>
              <a:rPr lang="zh-CN" altLang="en-US" dirty="0"/>
              <a:t>队空为止，则此时找出了一个细胞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zh-CN" altLang="en-US" dirty="0" smtClean="0"/>
              <a:t>⑹</a:t>
            </a:r>
            <a:r>
              <a:rPr lang="zh-CN" altLang="en-US" dirty="0"/>
              <a:t>重复</a:t>
            </a:r>
            <a:r>
              <a:rPr lang="en-US" altLang="zh-CN" dirty="0"/>
              <a:t>2</a:t>
            </a:r>
            <a:r>
              <a:rPr lang="zh-CN" altLang="en-US" dirty="0"/>
              <a:t>，直至矩阵找不到</a:t>
            </a:r>
            <a:r>
              <a:rPr lang="zh-CN" altLang="en-US" dirty="0" smtClean="0"/>
              <a:t>细胞；</a:t>
            </a:r>
            <a:endParaRPr lang="en-US" altLang="zh-CN" dirty="0" smtClean="0"/>
          </a:p>
          <a:p>
            <a:r>
              <a:rPr lang="zh-CN" altLang="en-US" dirty="0" smtClean="0"/>
              <a:t>⑺</a:t>
            </a:r>
            <a:r>
              <a:rPr lang="zh-CN" altLang="en-US" dirty="0"/>
              <a:t>输出找到的细胞数</a:t>
            </a:r>
            <a:r>
              <a:rPr lang="zh-CN" altLang="en-US" dirty="0" smtClean="0"/>
              <a:t>。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128023" y="4776049"/>
            <a:ext cx="7396852" cy="1014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chemeClr val="accent2"/>
                </a:solidFill>
                <a:latin typeface="+mj-ea"/>
                <a:ea typeface="+mj-ea"/>
              </a:rPr>
              <a:t>注意事项：</a:t>
            </a:r>
            <a:endParaRPr lang="en-US" altLang="zh-CN" sz="2400" b="1" dirty="0" smtClean="0">
              <a:solidFill>
                <a:schemeClr val="accent2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/>
              <a:t>       读入时，要使用字符的方式读入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3950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  <p:bldP spid="4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2349500" y="4456113"/>
            <a:ext cx="7543800" cy="1143000"/>
          </a:xfrm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6000" dirty="0" smtClean="0"/>
              <a:t>The end</a:t>
            </a:r>
            <a:endParaRPr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3458724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如何找最短的路径？</a:t>
            </a:r>
            <a:endParaRPr lang="zh-CN" altLang="en-US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3916649" y="1767254"/>
            <a:ext cx="5524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/>
              <a:t>A</a:t>
            </a:r>
            <a:endParaRPr lang="zh-CN" altLang="en-US" sz="4000" dirty="0"/>
          </a:p>
        </p:txBody>
      </p:sp>
      <p:sp>
        <p:nvSpPr>
          <p:cNvPr id="4" name="文本框 3"/>
          <p:cNvSpPr txBox="1"/>
          <p:nvPr/>
        </p:nvSpPr>
        <p:spPr>
          <a:xfrm>
            <a:off x="1930687" y="2824529"/>
            <a:ext cx="5524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/>
              <a:t>B</a:t>
            </a:r>
            <a:endParaRPr lang="zh-CN" altLang="en-US" sz="4000" dirty="0"/>
          </a:p>
        </p:txBody>
      </p:sp>
      <p:sp>
        <p:nvSpPr>
          <p:cNvPr id="5" name="文本框 4"/>
          <p:cNvSpPr txBox="1"/>
          <p:nvPr/>
        </p:nvSpPr>
        <p:spPr>
          <a:xfrm>
            <a:off x="3640424" y="2853104"/>
            <a:ext cx="5524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/>
              <a:t>C</a:t>
            </a:r>
            <a:endParaRPr lang="zh-CN" altLang="en-US" sz="4000" dirty="0"/>
          </a:p>
        </p:txBody>
      </p:sp>
      <p:sp>
        <p:nvSpPr>
          <p:cNvPr id="6" name="文本框 5"/>
          <p:cNvSpPr txBox="1"/>
          <p:nvPr/>
        </p:nvSpPr>
        <p:spPr>
          <a:xfrm>
            <a:off x="5412074" y="2853104"/>
            <a:ext cx="5524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/>
              <a:t>D</a:t>
            </a:r>
            <a:endParaRPr lang="zh-CN" altLang="en-US" sz="4000" dirty="0"/>
          </a:p>
        </p:txBody>
      </p:sp>
      <p:sp>
        <p:nvSpPr>
          <p:cNvPr id="7" name="文本框 6"/>
          <p:cNvSpPr txBox="1"/>
          <p:nvPr/>
        </p:nvSpPr>
        <p:spPr>
          <a:xfrm>
            <a:off x="7183724" y="2853104"/>
            <a:ext cx="5524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/>
              <a:t>F</a:t>
            </a:r>
            <a:endParaRPr lang="zh-CN" altLang="en-US" sz="4000" dirty="0"/>
          </a:p>
        </p:txBody>
      </p:sp>
      <p:sp>
        <p:nvSpPr>
          <p:cNvPr id="8" name="文本框 7"/>
          <p:cNvSpPr txBox="1"/>
          <p:nvPr/>
        </p:nvSpPr>
        <p:spPr>
          <a:xfrm>
            <a:off x="2764124" y="4186604"/>
            <a:ext cx="5524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E</a:t>
            </a:r>
            <a:endParaRPr lang="zh-CN" altLang="en-US" sz="4000" dirty="0"/>
          </a:p>
        </p:txBody>
      </p:sp>
      <p:sp>
        <p:nvSpPr>
          <p:cNvPr id="9" name="文本框 8"/>
          <p:cNvSpPr txBox="1"/>
          <p:nvPr/>
        </p:nvSpPr>
        <p:spPr>
          <a:xfrm>
            <a:off x="4935824" y="4186604"/>
            <a:ext cx="5524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G</a:t>
            </a:r>
            <a:endParaRPr lang="zh-CN" altLang="en-US" sz="4000" dirty="0"/>
          </a:p>
        </p:txBody>
      </p:sp>
      <p:sp>
        <p:nvSpPr>
          <p:cNvPr id="10" name="文本框 9"/>
          <p:cNvSpPr txBox="1"/>
          <p:nvPr/>
        </p:nvSpPr>
        <p:spPr>
          <a:xfrm>
            <a:off x="7183724" y="4156441"/>
            <a:ext cx="5524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/>
              <a:t>H</a:t>
            </a:r>
            <a:endParaRPr lang="zh-CN" altLang="en-US" sz="4000" dirty="0"/>
          </a:p>
        </p:txBody>
      </p:sp>
      <p:cxnSp>
        <p:nvCxnSpPr>
          <p:cNvPr id="12" name="直接连接符 11"/>
          <p:cNvCxnSpPr/>
          <p:nvPr/>
        </p:nvCxnSpPr>
        <p:spPr>
          <a:xfrm flipH="1">
            <a:off x="2450802" y="2370088"/>
            <a:ext cx="1285875" cy="476250"/>
          </a:xfrm>
          <a:prstGeom prst="line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4469099" y="2361773"/>
            <a:ext cx="2714625" cy="640934"/>
          </a:xfrm>
          <a:prstGeom prst="line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endCxn id="5" idx="0"/>
          </p:cNvCxnSpPr>
          <p:nvPr/>
        </p:nvCxnSpPr>
        <p:spPr>
          <a:xfrm flipH="1">
            <a:off x="3916649" y="2376854"/>
            <a:ext cx="138113" cy="476250"/>
          </a:xfrm>
          <a:prstGeom prst="line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4277910" y="2475140"/>
            <a:ext cx="1078706" cy="476250"/>
          </a:xfrm>
          <a:prstGeom prst="line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H="1">
            <a:off x="3150576" y="3485723"/>
            <a:ext cx="627962" cy="670718"/>
          </a:xfrm>
          <a:prstGeom prst="line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 flipH="1">
            <a:off x="5154898" y="3485723"/>
            <a:ext cx="413651" cy="700881"/>
          </a:xfrm>
          <a:prstGeom prst="line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7447040" y="3512080"/>
            <a:ext cx="12909" cy="648166"/>
          </a:xfrm>
          <a:prstGeom prst="line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2744386" y="5370501"/>
            <a:ext cx="347186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最</a:t>
            </a:r>
            <a:r>
              <a:rPr lang="zh-CN" altLang="en-US" sz="2800" dirty="0" smtClean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短路径：</a:t>
            </a:r>
            <a:endParaRPr lang="en-US" altLang="zh-CN" sz="2800" dirty="0" smtClean="0">
              <a:solidFill>
                <a:schemeClr val="accent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en-US" altLang="zh-CN" sz="3600" dirty="0" smtClean="0"/>
              <a:t>A-&gt;F-&gt;H</a:t>
            </a:r>
            <a:endParaRPr lang="zh-CN" altLang="en-US" sz="3600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6394" y="217176"/>
            <a:ext cx="5371410" cy="2091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100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/>
      <p:bldP spid="28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CN" altLang="en-US" sz="6600" b="1" dirty="0" smtClean="0"/>
              <a:t>广 度 优 先 搜 索</a:t>
            </a:r>
            <a:endParaRPr lang="zh-CN" altLang="en-US" sz="6600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sz="2400" dirty="0"/>
              <a:t>Breadth First </a:t>
            </a:r>
            <a:r>
              <a:rPr lang="en-US" altLang="zh-CN" sz="2400" dirty="0" smtClean="0"/>
              <a:t>Search</a:t>
            </a:r>
            <a:r>
              <a:rPr lang="zh-CN" altLang="en-US" sz="2400" dirty="0" smtClean="0"/>
              <a:t>（</a:t>
            </a:r>
            <a:r>
              <a:rPr lang="en-US" altLang="zh-CN" sz="2400" dirty="0" smtClean="0"/>
              <a:t>BFS)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79648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试想一下，使用</a:t>
            </a:r>
            <a:r>
              <a:rPr lang="zh-CN" altLang="en-US" dirty="0" smtClean="0">
                <a:solidFill>
                  <a:schemeClr val="accent1"/>
                </a:solidFill>
              </a:rPr>
              <a:t>回溯</a:t>
            </a:r>
            <a:r>
              <a:rPr lang="zh-CN" altLang="en-US" dirty="0" smtClean="0"/>
              <a:t>是如何完成的？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5042798" y="1628775"/>
            <a:ext cx="5524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/>
              <a:t>A</a:t>
            </a:r>
            <a:endParaRPr lang="zh-CN" altLang="en-US" sz="4000" dirty="0"/>
          </a:p>
        </p:txBody>
      </p:sp>
      <p:sp>
        <p:nvSpPr>
          <p:cNvPr id="4" name="文本框 3"/>
          <p:cNvSpPr txBox="1"/>
          <p:nvPr/>
        </p:nvSpPr>
        <p:spPr>
          <a:xfrm>
            <a:off x="3056836" y="2686050"/>
            <a:ext cx="5524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/>
              <a:t>B</a:t>
            </a:r>
            <a:endParaRPr lang="zh-CN" altLang="en-US" sz="4000" dirty="0"/>
          </a:p>
        </p:txBody>
      </p:sp>
      <p:sp>
        <p:nvSpPr>
          <p:cNvPr id="5" name="文本框 4"/>
          <p:cNvSpPr txBox="1"/>
          <p:nvPr/>
        </p:nvSpPr>
        <p:spPr>
          <a:xfrm>
            <a:off x="4766573" y="2619375"/>
            <a:ext cx="5524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/>
              <a:t>C</a:t>
            </a:r>
            <a:endParaRPr lang="zh-CN" altLang="en-US" sz="4000" dirty="0"/>
          </a:p>
        </p:txBody>
      </p:sp>
      <p:sp>
        <p:nvSpPr>
          <p:cNvPr id="6" name="文本框 5"/>
          <p:cNvSpPr txBox="1"/>
          <p:nvPr/>
        </p:nvSpPr>
        <p:spPr>
          <a:xfrm>
            <a:off x="6453846" y="2703772"/>
            <a:ext cx="5524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/>
              <a:t>D</a:t>
            </a:r>
            <a:endParaRPr lang="zh-CN" altLang="en-US" sz="4000" dirty="0"/>
          </a:p>
        </p:txBody>
      </p:sp>
      <p:sp>
        <p:nvSpPr>
          <p:cNvPr id="7" name="文本框 6"/>
          <p:cNvSpPr txBox="1"/>
          <p:nvPr/>
        </p:nvSpPr>
        <p:spPr>
          <a:xfrm>
            <a:off x="8309873" y="2714625"/>
            <a:ext cx="5524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/>
              <a:t>F</a:t>
            </a:r>
            <a:endParaRPr lang="zh-CN" altLang="en-US" sz="4000" dirty="0"/>
          </a:p>
        </p:txBody>
      </p:sp>
      <p:sp>
        <p:nvSpPr>
          <p:cNvPr id="8" name="文本框 7"/>
          <p:cNvSpPr txBox="1"/>
          <p:nvPr/>
        </p:nvSpPr>
        <p:spPr>
          <a:xfrm>
            <a:off x="3213311" y="3800475"/>
            <a:ext cx="5524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E</a:t>
            </a:r>
            <a:endParaRPr lang="zh-CN" altLang="en-US" sz="4000" dirty="0"/>
          </a:p>
        </p:txBody>
      </p:sp>
      <p:sp>
        <p:nvSpPr>
          <p:cNvPr id="9" name="文本框 8"/>
          <p:cNvSpPr txBox="1"/>
          <p:nvPr/>
        </p:nvSpPr>
        <p:spPr>
          <a:xfrm>
            <a:off x="5985773" y="3992027"/>
            <a:ext cx="5524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G</a:t>
            </a:r>
            <a:endParaRPr lang="zh-CN" altLang="en-US" sz="4000" dirty="0"/>
          </a:p>
        </p:txBody>
      </p:sp>
      <p:sp>
        <p:nvSpPr>
          <p:cNvPr id="10" name="文本框 9"/>
          <p:cNvSpPr txBox="1"/>
          <p:nvPr/>
        </p:nvSpPr>
        <p:spPr>
          <a:xfrm>
            <a:off x="8309873" y="4017962"/>
            <a:ext cx="5524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/>
              <a:t>H</a:t>
            </a:r>
            <a:endParaRPr lang="zh-CN" altLang="en-US" sz="4000" dirty="0"/>
          </a:p>
        </p:txBody>
      </p:sp>
      <p:cxnSp>
        <p:nvCxnSpPr>
          <p:cNvPr id="11" name="直接连接符 10"/>
          <p:cNvCxnSpPr/>
          <p:nvPr/>
        </p:nvCxnSpPr>
        <p:spPr>
          <a:xfrm flipH="1">
            <a:off x="3576951" y="2231609"/>
            <a:ext cx="1285875" cy="476250"/>
          </a:xfrm>
          <a:prstGeom prst="line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5595248" y="2223294"/>
            <a:ext cx="2714625" cy="640934"/>
          </a:xfrm>
          <a:prstGeom prst="line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endCxn id="5" idx="0"/>
          </p:cNvCxnSpPr>
          <p:nvPr/>
        </p:nvCxnSpPr>
        <p:spPr>
          <a:xfrm flipH="1">
            <a:off x="5042798" y="2143125"/>
            <a:ext cx="138113" cy="476250"/>
          </a:xfrm>
          <a:prstGeom prst="line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5404059" y="2336661"/>
            <a:ext cx="1078706" cy="476250"/>
          </a:xfrm>
          <a:prstGeom prst="line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H="1">
            <a:off x="3609286" y="3271005"/>
            <a:ext cx="1228036" cy="529470"/>
          </a:xfrm>
          <a:prstGeom prst="line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H="1">
            <a:off x="6368465" y="3317081"/>
            <a:ext cx="413651" cy="700881"/>
          </a:xfrm>
          <a:prstGeom prst="line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8573189" y="3373601"/>
            <a:ext cx="12909" cy="648166"/>
          </a:xfrm>
          <a:prstGeom prst="line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1644408" y="3694182"/>
            <a:ext cx="5524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/>
              <a:t>F</a:t>
            </a:r>
            <a:endParaRPr lang="zh-CN" altLang="en-US" sz="4000" dirty="0"/>
          </a:p>
        </p:txBody>
      </p:sp>
      <p:sp>
        <p:nvSpPr>
          <p:cNvPr id="19" name="文本框 18"/>
          <p:cNvSpPr txBox="1"/>
          <p:nvPr/>
        </p:nvSpPr>
        <p:spPr>
          <a:xfrm>
            <a:off x="1644408" y="4997519"/>
            <a:ext cx="5524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/>
              <a:t>H</a:t>
            </a:r>
            <a:endParaRPr lang="zh-CN" altLang="en-US" sz="4000" dirty="0"/>
          </a:p>
        </p:txBody>
      </p:sp>
      <p:cxnSp>
        <p:nvCxnSpPr>
          <p:cNvPr id="20" name="直接连接符 19"/>
          <p:cNvCxnSpPr/>
          <p:nvPr/>
        </p:nvCxnSpPr>
        <p:spPr>
          <a:xfrm>
            <a:off x="1907724" y="4353158"/>
            <a:ext cx="12909" cy="648166"/>
          </a:xfrm>
          <a:prstGeom prst="line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H="1">
            <a:off x="2133255" y="3257550"/>
            <a:ext cx="838545" cy="500320"/>
          </a:xfrm>
          <a:prstGeom prst="line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4090298" y="4914900"/>
            <a:ext cx="5524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/>
              <a:t>G</a:t>
            </a:r>
            <a:endParaRPr lang="zh-CN" altLang="en-US" sz="4000" dirty="0"/>
          </a:p>
        </p:txBody>
      </p:sp>
      <p:cxnSp>
        <p:nvCxnSpPr>
          <p:cNvPr id="24" name="直接连接符 23"/>
          <p:cNvCxnSpPr/>
          <p:nvPr/>
        </p:nvCxnSpPr>
        <p:spPr>
          <a:xfrm>
            <a:off x="3703508" y="4447359"/>
            <a:ext cx="663015" cy="467541"/>
          </a:xfrm>
          <a:prstGeom prst="line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2513715" y="4858802"/>
            <a:ext cx="5524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/>
              <a:t>H</a:t>
            </a:r>
            <a:endParaRPr lang="zh-CN" altLang="en-US" sz="4000" dirty="0"/>
          </a:p>
        </p:txBody>
      </p:sp>
      <p:cxnSp>
        <p:nvCxnSpPr>
          <p:cNvPr id="28" name="直接连接符 27"/>
          <p:cNvCxnSpPr/>
          <p:nvPr/>
        </p:nvCxnSpPr>
        <p:spPr>
          <a:xfrm flipH="1">
            <a:off x="2789940" y="4345970"/>
            <a:ext cx="423371" cy="516637"/>
          </a:xfrm>
          <a:prstGeom prst="line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5338444" y="3688370"/>
            <a:ext cx="5524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/>
              <a:t>D</a:t>
            </a:r>
            <a:endParaRPr lang="zh-CN" altLang="en-US" sz="4000" dirty="0"/>
          </a:p>
        </p:txBody>
      </p:sp>
      <p:sp>
        <p:nvSpPr>
          <p:cNvPr id="33" name="文本框 32"/>
          <p:cNvSpPr txBox="1"/>
          <p:nvPr/>
        </p:nvSpPr>
        <p:spPr>
          <a:xfrm>
            <a:off x="4825789" y="4969035"/>
            <a:ext cx="5524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G</a:t>
            </a:r>
            <a:endParaRPr lang="zh-CN" altLang="en-US" sz="4000" dirty="0"/>
          </a:p>
        </p:txBody>
      </p:sp>
      <p:cxnSp>
        <p:nvCxnSpPr>
          <p:cNvPr id="34" name="直接连接符 33"/>
          <p:cNvCxnSpPr/>
          <p:nvPr/>
        </p:nvCxnSpPr>
        <p:spPr>
          <a:xfrm flipH="1">
            <a:off x="5137043" y="4412786"/>
            <a:ext cx="413651" cy="700881"/>
          </a:xfrm>
          <a:prstGeom prst="line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>
            <a:off x="5091802" y="3259068"/>
            <a:ext cx="395975" cy="476250"/>
          </a:xfrm>
          <a:prstGeom prst="line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5997336" y="5145761"/>
            <a:ext cx="5524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/>
              <a:t>H</a:t>
            </a:r>
            <a:endParaRPr lang="zh-CN" altLang="en-US" sz="4000" dirty="0"/>
          </a:p>
        </p:txBody>
      </p:sp>
      <p:cxnSp>
        <p:nvCxnSpPr>
          <p:cNvPr id="38" name="直接连接符 37"/>
          <p:cNvCxnSpPr/>
          <p:nvPr/>
        </p:nvCxnSpPr>
        <p:spPr>
          <a:xfrm>
            <a:off x="6260652" y="4501400"/>
            <a:ext cx="12909" cy="648166"/>
          </a:xfrm>
          <a:prstGeom prst="line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7142426" y="3849851"/>
            <a:ext cx="5524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/>
              <a:t>C</a:t>
            </a:r>
            <a:endParaRPr lang="zh-CN" altLang="en-US" sz="4000" dirty="0"/>
          </a:p>
        </p:txBody>
      </p:sp>
      <p:cxnSp>
        <p:nvCxnSpPr>
          <p:cNvPr id="41" name="直接连接符 40"/>
          <p:cNvCxnSpPr>
            <a:endCxn id="40" idx="0"/>
          </p:cNvCxnSpPr>
          <p:nvPr/>
        </p:nvCxnSpPr>
        <p:spPr>
          <a:xfrm>
            <a:off x="7031327" y="3327261"/>
            <a:ext cx="387324" cy="522590"/>
          </a:xfrm>
          <a:prstGeom prst="line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7224989" y="4604288"/>
            <a:ext cx="461665" cy="84084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 smtClean="0"/>
              <a:t>………</a:t>
            </a:r>
            <a:endParaRPr lang="zh-CN" altLang="en-US" dirty="0"/>
          </a:p>
        </p:txBody>
      </p:sp>
      <p:pic>
        <p:nvPicPr>
          <p:cNvPr id="36" name="图片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6933" y="396370"/>
            <a:ext cx="3763021" cy="1465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48921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/>
      <p:bldP spid="18" grpId="0"/>
      <p:bldP spid="19" grpId="0"/>
      <p:bldP spid="23" grpId="0"/>
      <p:bldP spid="27" grpId="0"/>
      <p:bldP spid="32" grpId="0"/>
      <p:bldP spid="33" grpId="0"/>
      <p:bldP spid="37" grpId="0"/>
      <p:bldP spid="40" grpId="0"/>
      <p:bldP spid="4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26805" y="3119071"/>
            <a:ext cx="1914525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回溯法</a:t>
            </a:r>
            <a:endParaRPr lang="zh-CN" altLang="en-US" sz="4000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5" name="直接箭头连接符 4"/>
          <p:cNvCxnSpPr/>
          <p:nvPr/>
        </p:nvCxnSpPr>
        <p:spPr>
          <a:xfrm>
            <a:off x="2688981" y="3503107"/>
            <a:ext cx="207099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5007630" y="2779832"/>
            <a:ext cx="589597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chemeClr val="accent1"/>
                </a:solidFill>
              </a:rPr>
              <a:t>深度优先搜索</a:t>
            </a:r>
            <a:endParaRPr lang="en-US" altLang="zh-CN" sz="4400" dirty="0" smtClean="0">
              <a:solidFill>
                <a:schemeClr val="accent1"/>
              </a:solidFill>
            </a:endParaRPr>
          </a:p>
          <a:p>
            <a:r>
              <a:rPr lang="en-US" altLang="zh-CN" sz="4400" dirty="0" smtClean="0">
                <a:solidFill>
                  <a:schemeClr val="accent1"/>
                </a:solidFill>
              </a:rPr>
              <a:t>(Deep first search</a:t>
            </a:r>
            <a:r>
              <a:rPr lang="zh-CN" altLang="en-US" sz="4400" dirty="0" smtClean="0">
                <a:solidFill>
                  <a:schemeClr val="accent1"/>
                </a:solidFill>
              </a:rPr>
              <a:t>，</a:t>
            </a:r>
            <a:r>
              <a:rPr lang="en-US" altLang="zh-CN" sz="4400" dirty="0" smtClean="0">
                <a:solidFill>
                  <a:schemeClr val="accent1"/>
                </a:solidFill>
              </a:rPr>
              <a:t>DFS</a:t>
            </a:r>
            <a:r>
              <a:rPr lang="zh-CN" altLang="en-US" sz="4400" dirty="0" smtClean="0">
                <a:solidFill>
                  <a:schemeClr val="accent1"/>
                </a:solidFill>
              </a:rPr>
              <a:t>）</a:t>
            </a:r>
            <a:endParaRPr lang="zh-CN" altLang="en-US" sz="4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7026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h.hiphotos.baidu.com/baike/w%3D268/sign=77252ef5033b5bb5bed727f80ed3d523/adaf2edda3cc7cd9d2011b873901213fb80e91bb.jpg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510" y="1786567"/>
            <a:ext cx="2438400" cy="199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现在你知道广度优先算法是什么了吧</a:t>
            </a:r>
            <a:r>
              <a:rPr lang="zh-CN" altLang="en-US" dirty="0" smtClean="0"/>
              <a:t>？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14350" y="1786799"/>
            <a:ext cx="6553200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chemeClr val="accent1"/>
                </a:solidFill>
              </a:rPr>
              <a:t>广度优先算法的核心思想是</a:t>
            </a:r>
            <a:r>
              <a:rPr lang="zh-CN" altLang="en-US" sz="2400" dirty="0" smtClean="0">
                <a:solidFill>
                  <a:schemeClr val="accent1"/>
                </a:solidFill>
              </a:rPr>
              <a:t>：</a:t>
            </a:r>
            <a:endParaRPr lang="en-US" altLang="zh-CN" sz="2400" dirty="0" smtClean="0">
              <a:solidFill>
                <a:schemeClr val="accent1"/>
              </a:solidFill>
            </a:endParaRPr>
          </a:p>
          <a:p>
            <a:r>
              <a:rPr lang="zh-CN" altLang="en-US" dirty="0" smtClean="0"/>
              <a:t>从</a:t>
            </a:r>
            <a:r>
              <a:rPr lang="zh-CN" altLang="en-US" dirty="0"/>
              <a:t>初始节点开始，应用算符生成第一层节点，检查目标节点是否在这些后继节点中，若没有，再用产生式规则将所有第一层的节点逐一扩展，得到第二层节点，并逐一检查第二层节点中是否包含目标节点。若没有，再用算符逐一扩展第二层的所有节点</a:t>
            </a:r>
            <a:r>
              <a:rPr lang="en-US" altLang="zh-CN" dirty="0"/>
              <a:t>……</a:t>
            </a:r>
            <a:r>
              <a:rPr lang="zh-CN" altLang="en-US" dirty="0"/>
              <a:t>，如此依次扩展，检查下去，直到发现目标节点为止。</a:t>
            </a:r>
          </a:p>
        </p:txBody>
      </p:sp>
      <p:sp>
        <p:nvSpPr>
          <p:cNvPr id="5" name="矩形 4"/>
          <p:cNvSpPr/>
          <p:nvPr/>
        </p:nvSpPr>
        <p:spPr>
          <a:xfrm>
            <a:off x="1085850" y="4610785"/>
            <a:ext cx="811090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这种搜索的次序体现沿层次向</a:t>
            </a:r>
            <a:r>
              <a:rPr lang="zh-CN" altLang="en-US" sz="2800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横向扩展</a:t>
            </a:r>
            <a:r>
              <a:rPr lang="zh-CN" altLang="en-US" sz="2800" dirty="0"/>
              <a:t>的趋势，所以称之为</a:t>
            </a:r>
            <a:r>
              <a:rPr lang="zh-CN" altLang="en-US" sz="2800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广度优先搜索</a:t>
            </a:r>
            <a:r>
              <a:rPr lang="zh-CN" altLang="en-US" sz="28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671347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uild="p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chemeClr val="accent1"/>
                </a:solidFill>
              </a:rPr>
              <a:t>如何实现？</a:t>
            </a:r>
            <a:endParaRPr lang="zh-CN" altLang="en-US" b="1" dirty="0">
              <a:solidFill>
                <a:schemeClr val="accent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227752" y="1576457"/>
            <a:ext cx="38385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 smtClean="0"/>
              <a:t>借助</a:t>
            </a:r>
            <a:r>
              <a:rPr lang="zh-CN" altLang="en-US" sz="4000" dirty="0" smtClean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队列</a:t>
            </a:r>
            <a:endParaRPr lang="zh-CN" altLang="en-US" sz="4000" dirty="0">
              <a:solidFill>
                <a:schemeClr val="accent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60585" y="2416420"/>
            <a:ext cx="892419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800" dirty="0" smtClean="0"/>
              <a:t>1</a:t>
            </a:r>
            <a:r>
              <a:rPr lang="zh-CN" altLang="en-US" sz="2800" dirty="0" smtClean="0"/>
              <a:t>、将起点添加到队列；</a:t>
            </a:r>
            <a:endParaRPr lang="en-US" altLang="zh-CN" sz="2800" dirty="0" smtClean="0"/>
          </a:p>
          <a:p>
            <a:pPr>
              <a:lnSpc>
                <a:spcPct val="200000"/>
              </a:lnSpc>
            </a:pPr>
            <a:r>
              <a:rPr lang="en-US" altLang="zh-CN" sz="2800" dirty="0" smtClean="0"/>
              <a:t>2</a:t>
            </a:r>
            <a:r>
              <a:rPr lang="zh-CN" altLang="en-US" sz="2800" dirty="0" smtClean="0"/>
              <a:t>、从队头取一个元素，作为扩展节点；</a:t>
            </a:r>
            <a:endParaRPr lang="en-US" altLang="zh-CN" sz="2800" dirty="0" smtClean="0"/>
          </a:p>
          <a:p>
            <a:pPr>
              <a:lnSpc>
                <a:spcPct val="200000"/>
              </a:lnSpc>
            </a:pPr>
            <a:r>
              <a:rPr lang="en-US" altLang="zh-CN" sz="2800" dirty="0" smtClean="0"/>
              <a:t>3</a:t>
            </a:r>
            <a:r>
              <a:rPr lang="zh-CN" altLang="en-US" sz="2800" dirty="0" smtClean="0"/>
              <a:t>、将扩展节点的符合条件的子节点添加到队尾；</a:t>
            </a:r>
            <a:endParaRPr lang="en-US" altLang="zh-CN" sz="2800" dirty="0" smtClean="0"/>
          </a:p>
          <a:p>
            <a:pPr>
              <a:lnSpc>
                <a:spcPct val="200000"/>
              </a:lnSpc>
            </a:pPr>
            <a:r>
              <a:rPr lang="en-US" altLang="zh-CN" sz="2800" dirty="0" smtClean="0"/>
              <a:t>4</a:t>
            </a:r>
            <a:r>
              <a:rPr lang="zh-CN" altLang="en-US" sz="2800" dirty="0" smtClean="0"/>
              <a:t>、如果队列为不为空，跳到第</a:t>
            </a:r>
            <a:r>
              <a:rPr lang="en-US" altLang="zh-CN" sz="2800" dirty="0" smtClean="0"/>
              <a:t>2</a:t>
            </a:r>
            <a:r>
              <a:rPr lang="zh-CN" altLang="en-US" sz="2800" dirty="0" smtClean="0"/>
              <a:t>步，如果队列为空结束；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04049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1162050" y="695326"/>
            <a:ext cx="7990742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/>
              <a:t>下</a:t>
            </a:r>
            <a:r>
              <a:rPr lang="zh-CN" altLang="en-US" sz="2800" dirty="0" smtClean="0"/>
              <a:t>图表示</a:t>
            </a:r>
            <a:r>
              <a:rPr lang="zh-CN" altLang="en-US" sz="2800" dirty="0"/>
              <a:t>的是从城市</a:t>
            </a:r>
            <a:r>
              <a:rPr lang="en-US" altLang="zh-CN" sz="2800" dirty="0"/>
              <a:t>A</a:t>
            </a:r>
            <a:r>
              <a:rPr lang="zh-CN" altLang="en-US" sz="2800" dirty="0"/>
              <a:t>到城市</a:t>
            </a:r>
            <a:r>
              <a:rPr lang="en-US" altLang="zh-CN" sz="2800" dirty="0"/>
              <a:t>H</a:t>
            </a:r>
            <a:r>
              <a:rPr lang="zh-CN" altLang="en-US" sz="2800" dirty="0"/>
              <a:t>的交通图。从图中可以看出，从城市</a:t>
            </a:r>
            <a:r>
              <a:rPr lang="en-US" altLang="zh-CN" sz="2800" dirty="0"/>
              <a:t>A</a:t>
            </a:r>
            <a:r>
              <a:rPr lang="zh-CN" altLang="en-US" sz="2800" dirty="0"/>
              <a:t>到城市</a:t>
            </a:r>
            <a:r>
              <a:rPr lang="en-US" altLang="zh-CN" sz="2800" dirty="0"/>
              <a:t>H</a:t>
            </a:r>
            <a:r>
              <a:rPr lang="zh-CN" altLang="en-US" sz="2800" dirty="0"/>
              <a:t>要经过若干个城市。现要找出一条经过城市最少的一条路线。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577959" y="3810990"/>
            <a:ext cx="609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smtClean="0"/>
              <a:t>A</a:t>
            </a:r>
            <a:endParaRPr lang="zh-CN" altLang="en-US" sz="4400" dirty="0"/>
          </a:p>
        </p:txBody>
      </p:sp>
      <p:sp>
        <p:nvSpPr>
          <p:cNvPr id="5" name="文本框 4"/>
          <p:cNvSpPr txBox="1"/>
          <p:nvPr/>
        </p:nvSpPr>
        <p:spPr>
          <a:xfrm>
            <a:off x="2056118" y="2749972"/>
            <a:ext cx="609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smtClean="0"/>
              <a:t>B</a:t>
            </a:r>
            <a:endParaRPr lang="zh-CN" altLang="en-US" sz="4400" dirty="0"/>
          </a:p>
        </p:txBody>
      </p:sp>
      <p:sp>
        <p:nvSpPr>
          <p:cNvPr id="6" name="文本框 5"/>
          <p:cNvSpPr txBox="1"/>
          <p:nvPr/>
        </p:nvSpPr>
        <p:spPr>
          <a:xfrm>
            <a:off x="2198992" y="5100091"/>
            <a:ext cx="609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smtClean="0"/>
              <a:t>C</a:t>
            </a:r>
            <a:endParaRPr lang="zh-CN" altLang="en-US" sz="4400" dirty="0"/>
          </a:p>
        </p:txBody>
      </p:sp>
      <p:sp>
        <p:nvSpPr>
          <p:cNvPr id="7" name="文本框 6"/>
          <p:cNvSpPr txBox="1"/>
          <p:nvPr/>
        </p:nvSpPr>
        <p:spPr>
          <a:xfrm>
            <a:off x="4212340" y="3810991"/>
            <a:ext cx="609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smtClean="0"/>
              <a:t>D</a:t>
            </a:r>
            <a:endParaRPr lang="zh-CN" altLang="en-US" sz="4400" dirty="0"/>
          </a:p>
        </p:txBody>
      </p:sp>
      <p:sp>
        <p:nvSpPr>
          <p:cNvPr id="8" name="文本框 7"/>
          <p:cNvSpPr txBox="1"/>
          <p:nvPr/>
        </p:nvSpPr>
        <p:spPr>
          <a:xfrm>
            <a:off x="5616088" y="5100092"/>
            <a:ext cx="609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smtClean="0"/>
              <a:t>E</a:t>
            </a:r>
            <a:endParaRPr lang="zh-CN" altLang="en-US" sz="4400" dirty="0"/>
          </a:p>
        </p:txBody>
      </p:sp>
      <p:sp>
        <p:nvSpPr>
          <p:cNvPr id="9" name="文本框 8"/>
          <p:cNvSpPr txBox="1"/>
          <p:nvPr/>
        </p:nvSpPr>
        <p:spPr>
          <a:xfrm>
            <a:off x="5506550" y="2428631"/>
            <a:ext cx="609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smtClean="0"/>
              <a:t>F</a:t>
            </a:r>
            <a:endParaRPr lang="zh-CN" altLang="en-US" sz="4400" dirty="0"/>
          </a:p>
        </p:txBody>
      </p:sp>
      <p:sp>
        <p:nvSpPr>
          <p:cNvPr id="10" name="文本框 9"/>
          <p:cNvSpPr txBox="1"/>
          <p:nvPr/>
        </p:nvSpPr>
        <p:spPr>
          <a:xfrm>
            <a:off x="6650741" y="3805680"/>
            <a:ext cx="609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smtClean="0"/>
              <a:t>G</a:t>
            </a:r>
            <a:endParaRPr lang="zh-CN" altLang="en-US" sz="4400" dirty="0"/>
          </a:p>
        </p:txBody>
      </p:sp>
      <p:sp>
        <p:nvSpPr>
          <p:cNvPr id="11" name="文本框 10"/>
          <p:cNvSpPr txBox="1"/>
          <p:nvPr/>
        </p:nvSpPr>
        <p:spPr>
          <a:xfrm>
            <a:off x="8955791" y="3839418"/>
            <a:ext cx="609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smtClean="0"/>
              <a:t>H</a:t>
            </a:r>
            <a:endParaRPr lang="zh-CN" altLang="en-US" sz="4400" dirty="0"/>
          </a:p>
        </p:txBody>
      </p:sp>
      <p:cxnSp>
        <p:nvCxnSpPr>
          <p:cNvPr id="4" name="直接连接符 3"/>
          <p:cNvCxnSpPr>
            <a:stCxn id="2" idx="3"/>
            <a:endCxn id="7" idx="1"/>
          </p:cNvCxnSpPr>
          <p:nvPr/>
        </p:nvCxnSpPr>
        <p:spPr>
          <a:xfrm>
            <a:off x="1187559" y="4195711"/>
            <a:ext cx="3024781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7" idx="3"/>
            <a:endCxn id="10" idx="1"/>
          </p:cNvCxnSpPr>
          <p:nvPr/>
        </p:nvCxnSpPr>
        <p:spPr>
          <a:xfrm flipV="1">
            <a:off x="4821940" y="4190401"/>
            <a:ext cx="1828801" cy="531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10" idx="3"/>
            <a:endCxn id="11" idx="1"/>
          </p:cNvCxnSpPr>
          <p:nvPr/>
        </p:nvCxnSpPr>
        <p:spPr>
          <a:xfrm>
            <a:off x="7260341" y="4190401"/>
            <a:ext cx="1695450" cy="3373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stCxn id="6" idx="3"/>
            <a:endCxn id="8" idx="1"/>
          </p:cNvCxnSpPr>
          <p:nvPr/>
        </p:nvCxnSpPr>
        <p:spPr>
          <a:xfrm>
            <a:off x="2808592" y="5484812"/>
            <a:ext cx="2807496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stCxn id="8" idx="3"/>
            <a:endCxn id="11" idx="2"/>
          </p:cNvCxnSpPr>
          <p:nvPr/>
        </p:nvCxnSpPr>
        <p:spPr>
          <a:xfrm flipV="1">
            <a:off x="6225688" y="4608859"/>
            <a:ext cx="3034903" cy="87595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2" idx="2"/>
            <a:endCxn id="6" idx="1"/>
          </p:cNvCxnSpPr>
          <p:nvPr/>
        </p:nvCxnSpPr>
        <p:spPr>
          <a:xfrm>
            <a:off x="882759" y="4580431"/>
            <a:ext cx="1316233" cy="90438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stCxn id="6" idx="3"/>
            <a:endCxn id="7" idx="2"/>
          </p:cNvCxnSpPr>
          <p:nvPr/>
        </p:nvCxnSpPr>
        <p:spPr>
          <a:xfrm flipV="1">
            <a:off x="2808592" y="4580432"/>
            <a:ext cx="1708548" cy="90438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>
            <a:stCxn id="2" idx="0"/>
            <a:endCxn id="5" idx="1"/>
          </p:cNvCxnSpPr>
          <p:nvPr/>
        </p:nvCxnSpPr>
        <p:spPr>
          <a:xfrm flipV="1">
            <a:off x="882759" y="3134693"/>
            <a:ext cx="1173359" cy="67629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>
            <a:stCxn id="5" idx="3"/>
            <a:endCxn id="9" idx="1"/>
          </p:cNvCxnSpPr>
          <p:nvPr/>
        </p:nvCxnSpPr>
        <p:spPr>
          <a:xfrm flipV="1">
            <a:off x="2665718" y="2813352"/>
            <a:ext cx="2840832" cy="32134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>
            <a:stCxn id="9" idx="3"/>
            <a:endCxn id="11" idx="0"/>
          </p:cNvCxnSpPr>
          <p:nvPr/>
        </p:nvCxnSpPr>
        <p:spPr>
          <a:xfrm>
            <a:off x="6116150" y="2813352"/>
            <a:ext cx="3144441" cy="102606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>
            <a:stCxn id="8" idx="0"/>
            <a:endCxn id="10" idx="2"/>
          </p:cNvCxnSpPr>
          <p:nvPr/>
        </p:nvCxnSpPr>
        <p:spPr>
          <a:xfrm flipV="1">
            <a:off x="5920888" y="4575121"/>
            <a:ext cx="1034653" cy="52497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>
            <a:stCxn id="2" idx="3"/>
            <a:endCxn id="9" idx="2"/>
          </p:cNvCxnSpPr>
          <p:nvPr/>
        </p:nvCxnSpPr>
        <p:spPr>
          <a:xfrm flipV="1">
            <a:off x="1187559" y="3198072"/>
            <a:ext cx="4623791" cy="99763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1322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如何将这个存起来？</a:t>
            </a:r>
            <a:endParaRPr lang="zh-CN" altLang="en-US" b="1" dirty="0"/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1651898" y="1400176"/>
            <a:ext cx="8382000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4000" b="1" dirty="0" smtClean="0">
                <a:solidFill>
                  <a:schemeClr val="accent1"/>
                </a:solidFill>
                <a:latin typeface="+mj-ea"/>
                <a:ea typeface="+mj-ea"/>
              </a:rPr>
              <a:t>邻接矩阵表示法：</a:t>
            </a:r>
            <a:endParaRPr lang="en-US" altLang="zh-CN" sz="4000" b="1" dirty="0" smtClean="0">
              <a:solidFill>
                <a:schemeClr val="accent1"/>
              </a:solidFill>
              <a:latin typeface="+mj-ea"/>
              <a:ea typeface="+mj-ea"/>
            </a:endParaRPr>
          </a:p>
          <a:p>
            <a:pPr>
              <a:lnSpc>
                <a:spcPct val="200000"/>
              </a:lnSpc>
            </a:pPr>
            <a:r>
              <a:rPr lang="en-US" altLang="zh-CN" sz="2000" dirty="0" smtClean="0"/>
              <a:t>0</a:t>
            </a:r>
            <a:r>
              <a:rPr lang="zh-CN" altLang="en-US" sz="2000" dirty="0"/>
              <a:t>表示能走，</a:t>
            </a:r>
            <a:r>
              <a:rPr lang="en-US" altLang="zh-CN" sz="2000" dirty="0"/>
              <a:t>1</a:t>
            </a:r>
            <a:r>
              <a:rPr lang="zh-CN" altLang="en-US" sz="2000" dirty="0"/>
              <a:t>表示不能走。如</a:t>
            </a:r>
            <a:r>
              <a:rPr lang="zh-CN" altLang="en-US" sz="2000" dirty="0" smtClean="0"/>
              <a:t>图：</a:t>
            </a:r>
            <a:endParaRPr lang="zh-CN" altLang="en-US" sz="2000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9198" y="2861927"/>
            <a:ext cx="5867400" cy="3627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47723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462</TotalTime>
  <Words>1167</Words>
  <Application>Microsoft Office PowerPoint</Application>
  <PresentationFormat>宽屏</PresentationFormat>
  <Paragraphs>241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6" baseType="lpstr">
      <vt:lpstr>方正姚体</vt:lpstr>
      <vt:lpstr>黑体</vt:lpstr>
      <vt:lpstr>华文新魏</vt:lpstr>
      <vt:lpstr>Arial</vt:lpstr>
      <vt:lpstr>Trebuchet MS</vt:lpstr>
      <vt:lpstr>Wingdings 3</vt:lpstr>
      <vt:lpstr>平面</vt:lpstr>
      <vt:lpstr>PowerPoint 演示文稿</vt:lpstr>
      <vt:lpstr>如何找最短的路径？</vt:lpstr>
      <vt:lpstr>广 度 优 先 搜 索</vt:lpstr>
      <vt:lpstr>试想一下，使用回溯是如何完成的？</vt:lpstr>
      <vt:lpstr>PowerPoint 演示文稿</vt:lpstr>
      <vt:lpstr>现在你知道广度优先算法是什么了吧？</vt:lpstr>
      <vt:lpstr>如何实现？</vt:lpstr>
      <vt:lpstr>PowerPoint 演示文稿</vt:lpstr>
      <vt:lpstr>如何将这个存起来？</vt:lpstr>
      <vt:lpstr>代码</vt:lpstr>
      <vt:lpstr>代码</vt:lpstr>
      <vt:lpstr>代码</vt:lpstr>
      <vt:lpstr>代码</vt:lpstr>
      <vt:lpstr>代码</vt:lpstr>
      <vt:lpstr>代码</vt:lpstr>
      <vt:lpstr>总结</vt:lpstr>
      <vt:lpstr>例题二：求细胞个数</vt:lpstr>
      <vt:lpstr>算法分析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链表plus</dc:title>
  <dc:creator>潘玉斌</dc:creator>
  <cp:lastModifiedBy>IDC</cp:lastModifiedBy>
  <cp:revision>37</cp:revision>
  <dcterms:created xsi:type="dcterms:W3CDTF">2016-03-03T15:14:36Z</dcterms:created>
  <dcterms:modified xsi:type="dcterms:W3CDTF">2016-03-15T11:33:28Z</dcterms:modified>
</cp:coreProperties>
</file>