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4" r:id="rId17"/>
    <p:sldId id="276" r:id="rId18"/>
    <p:sldId id="277" r:id="rId19"/>
    <p:sldId id="275" r:id="rId20"/>
    <p:sldId id="273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6A2A-1F07-4514-9117-0A76D9E16D0B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9B12A-117F-4825-8464-630498C8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3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2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79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4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6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8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4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0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6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1D1C-D565-4B64-8B48-B44824F5713C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35013;&#36733;&#38382;&#39064;.cpp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b="1" dirty="0" smtClean="0"/>
              <a:t>万能的方法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——</a:t>
            </a:r>
            <a:r>
              <a:rPr lang="zh-CN" altLang="en-US" sz="4000" dirty="0" smtClean="0"/>
              <a:t>暴力法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31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/>
              <a:t>枚举</a:t>
            </a:r>
            <a:r>
              <a:rPr lang="zh-CN" altLang="en-US" b="1" dirty="0"/>
              <a:t>算法的</a:t>
            </a:r>
            <a:r>
              <a:rPr lang="zh-CN" altLang="en-US" b="1" dirty="0">
                <a:solidFill>
                  <a:schemeClr val="accent1"/>
                </a:solidFill>
              </a:rPr>
              <a:t>优化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778" y="1556849"/>
            <a:ext cx="8229600" cy="5208689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/>
              <a:t>枚举算法的时间复杂度：状态总数*单个状态的耗时</a:t>
            </a:r>
          </a:p>
          <a:p>
            <a:r>
              <a:rPr lang="zh-CN" altLang="en-US" sz="2800" b="1" dirty="0"/>
              <a:t>主要优化方法：</a:t>
            </a:r>
          </a:p>
          <a:p>
            <a:pPr>
              <a:buFontTx/>
              <a:buNone/>
            </a:pPr>
            <a:r>
              <a:rPr lang="zh-CN" altLang="en-US" sz="2800" dirty="0"/>
              <a:t>      ⑴ 减少状态总数</a:t>
            </a:r>
          </a:p>
          <a:p>
            <a:pPr>
              <a:buFontTx/>
              <a:buNone/>
            </a:pPr>
            <a:r>
              <a:rPr lang="zh-CN" altLang="en-US" sz="2800" dirty="0"/>
              <a:t>      ⑵ 降低单个状态的考察代价</a:t>
            </a:r>
          </a:p>
          <a:p>
            <a:r>
              <a:rPr lang="zh-CN" altLang="en-US" sz="2800" b="1" dirty="0"/>
              <a:t>优化过程从以下几个方面考虑：</a:t>
            </a:r>
          </a:p>
          <a:p>
            <a:pPr>
              <a:buFontTx/>
              <a:buNone/>
            </a:pPr>
            <a:r>
              <a:rPr lang="zh-CN" altLang="en-US" sz="2800" dirty="0"/>
              <a:t>     ⑴ 枚举对象的选取 </a:t>
            </a:r>
          </a:p>
          <a:p>
            <a:pPr>
              <a:buFontTx/>
              <a:buNone/>
            </a:pPr>
            <a:r>
              <a:rPr lang="zh-CN" altLang="en-US" sz="2800" dirty="0"/>
              <a:t>     ⑵ 枚举方法的确定</a:t>
            </a:r>
          </a:p>
          <a:p>
            <a:pPr>
              <a:buFontTx/>
              <a:buNone/>
            </a:pPr>
            <a:r>
              <a:rPr lang="zh-CN" altLang="en-US" sz="2800" dirty="0"/>
              <a:t>     </a:t>
            </a:r>
            <a:r>
              <a:rPr lang="en-US" altLang="en-US" sz="2800" dirty="0"/>
              <a:t>⑶</a:t>
            </a:r>
            <a:r>
              <a:rPr lang="zh-CN" altLang="en-US" sz="2800" dirty="0"/>
              <a:t> 采用局部枚举或引进其他算法</a:t>
            </a:r>
          </a:p>
        </p:txBody>
      </p:sp>
    </p:spTree>
    <p:extLst>
      <p:ext uri="{BB962C8B-B14F-4D97-AF65-F5344CB8AC3E}">
        <p14:creationId xmlns:p14="http://schemas.microsoft.com/office/powerpoint/2010/main" val="37710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N</a:t>
            </a:r>
            <a:r>
              <a:rPr lang="zh-CN" altLang="en-US" dirty="0"/>
              <a:t>皇后问题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724024" y="1443068"/>
            <a:ext cx="8810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n×n</a:t>
            </a:r>
            <a:r>
              <a:rPr lang="zh-CN" altLang="en-US" dirty="0"/>
              <a:t>格的棋盘上放置彼此不受攻击的</a:t>
            </a:r>
            <a:r>
              <a:rPr lang="en-US" altLang="zh-CN" dirty="0"/>
              <a:t>n</a:t>
            </a:r>
            <a:r>
              <a:rPr lang="zh-CN" altLang="en-US" dirty="0"/>
              <a:t>个皇后。按照国际象棋的规则，皇后可以攻击与之处在同一行或同一列或同一斜线上的棋子。</a:t>
            </a:r>
            <a:r>
              <a:rPr lang="en-US" altLang="zh-CN" dirty="0"/>
              <a:t>n</a:t>
            </a:r>
            <a:r>
              <a:rPr lang="zh-CN" altLang="en-US" dirty="0"/>
              <a:t>后问题等价于再</a:t>
            </a:r>
            <a:r>
              <a:rPr lang="en-US" altLang="zh-CN" dirty="0" err="1"/>
              <a:t>n×n</a:t>
            </a:r>
            <a:r>
              <a:rPr lang="zh-CN" altLang="en-US" dirty="0"/>
              <a:t>的棋盘上放置</a:t>
            </a:r>
            <a:r>
              <a:rPr lang="en-US" altLang="zh-CN" dirty="0"/>
              <a:t>n</a:t>
            </a:r>
            <a:r>
              <a:rPr lang="zh-CN" altLang="en-US" dirty="0"/>
              <a:t>个皇后，任何</a:t>
            </a:r>
            <a:r>
              <a:rPr lang="en-US" altLang="zh-CN" dirty="0"/>
              <a:t>2</a:t>
            </a:r>
            <a:r>
              <a:rPr lang="zh-CN" altLang="en-US" dirty="0"/>
              <a:t>个皇后不妨在同一行或同一列或同一斜线上。</a:t>
            </a:r>
          </a:p>
          <a:p>
            <a:endParaRPr lang="zh-CN" altLang="en-US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dirty="0"/>
              <a:t>给定棋盘的大小</a:t>
            </a:r>
            <a:r>
              <a:rPr lang="en-US" altLang="zh-CN" dirty="0"/>
              <a:t>n (n ≤ 13)</a:t>
            </a:r>
          </a:p>
          <a:p>
            <a:endParaRPr lang="en-US" altLang="zh-CN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dirty="0"/>
              <a:t>输出整数表示有多少种放置方法</a:t>
            </a:r>
          </a:p>
          <a:p>
            <a:endParaRPr lang="zh-CN" altLang="en-US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dirty="0"/>
              <a:t>8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dirty="0"/>
              <a:t>92</a:t>
            </a: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54081"/>
              </p:ext>
            </p:extLst>
          </p:nvPr>
        </p:nvGraphicFramePr>
        <p:xfrm>
          <a:off x="5521570" y="2604722"/>
          <a:ext cx="4238625" cy="41148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１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２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３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４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５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６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７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８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１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２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３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４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５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６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７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８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19322"/>
              </p:ext>
            </p:extLst>
          </p:nvPr>
        </p:nvGraphicFramePr>
        <p:xfrm>
          <a:off x="5940670" y="3146060"/>
          <a:ext cx="3848100" cy="351314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▲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8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826" y="378123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DFS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43552" y="1698923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9101" y="2444741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3520" y="1742024"/>
            <a:ext cx="5095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3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3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159" y="1698923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3"/>
                </a:solidFill>
              </a:rPr>
              <a:t>框架</a:t>
            </a:r>
            <a:endParaRPr lang="zh-CN" altLang="en-US" sz="4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DFS</a:t>
            </a:r>
            <a:r>
              <a:rPr lang="zh-CN" altLang="en-US" sz="4400" b="1" dirty="0" smtClean="0"/>
              <a:t>效率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40388" y="1930400"/>
            <a:ext cx="238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所花费的总时间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8431" y="1914946"/>
            <a:ext cx="712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D47348"/>
                </a:solidFill>
              </a:rPr>
              <a:t>= </a:t>
            </a:r>
            <a:r>
              <a:rPr lang="zh-CN" altLang="en-US" sz="2800" dirty="0" smtClean="0">
                <a:solidFill>
                  <a:srgbClr val="D47348"/>
                </a:solidFill>
              </a:rPr>
              <a:t>节点总数 </a:t>
            </a:r>
            <a:r>
              <a:rPr lang="en-US" altLang="zh-CN" sz="2800" dirty="0" smtClean="0">
                <a:solidFill>
                  <a:srgbClr val="D47348"/>
                </a:solidFill>
              </a:rPr>
              <a:t>* </a:t>
            </a:r>
            <a:r>
              <a:rPr lang="zh-CN" altLang="en-US" sz="2800" dirty="0" smtClean="0">
                <a:solidFill>
                  <a:srgbClr val="D47348"/>
                </a:solidFill>
              </a:rPr>
              <a:t>每个节点所花时间</a:t>
            </a:r>
            <a:endParaRPr lang="zh-CN" altLang="en-US" sz="2800" dirty="0">
              <a:solidFill>
                <a:srgbClr val="D47348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7600" y="2673371"/>
            <a:ext cx="41513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endParaRPr lang="en-US" altLang="zh-CN" sz="28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减少节点总数；</a:t>
            </a:r>
            <a:endParaRPr lang="en-US" altLang="zh-CN" sz="2400" dirty="0" smtClean="0"/>
          </a:p>
          <a:p>
            <a:r>
              <a:rPr lang="zh-CN" altLang="en-US" sz="2400" dirty="0" smtClean="0"/>
              <a:t>剪枝；</a:t>
            </a:r>
            <a:endParaRPr lang="en-US" altLang="zh-CN" sz="2400" dirty="0" smtClean="0"/>
          </a:p>
          <a:p>
            <a:r>
              <a:rPr lang="zh-CN" altLang="en-US" sz="2400" dirty="0" smtClean="0"/>
              <a:t>剪枝位置：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）在</a:t>
            </a:r>
            <a:r>
              <a:rPr lang="zh-CN" altLang="en-US" sz="2400" dirty="0"/>
              <a:t>回溯往下一层走</a:t>
            </a:r>
            <a:r>
              <a:rPr lang="zh-CN" altLang="en-US" sz="2400" dirty="0" smtClean="0"/>
              <a:t>之前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2)</a:t>
            </a:r>
            <a:r>
              <a:rPr lang="zh-CN" altLang="en-US" sz="2400" dirty="0"/>
              <a:t>在刚进入本层时</a:t>
            </a: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24600" y="2673880"/>
            <a:ext cx="33147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减少每个节点需要花费的时间；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72433" y="5493899"/>
            <a:ext cx="649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3"/>
                </a:solidFill>
                <a:latin typeface="+mj-ea"/>
                <a:ea typeface="+mj-ea"/>
              </a:rPr>
              <a:t>注意：</a:t>
            </a:r>
            <a:r>
              <a:rPr lang="zh-CN" altLang="en-US" sz="2800" b="1" dirty="0" smtClean="0">
                <a:latin typeface="+mj-ea"/>
                <a:ea typeface="+mj-ea"/>
              </a:rPr>
              <a:t>这两点会互相产生影响！！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43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DFS</a:t>
            </a:r>
            <a:r>
              <a:rPr lang="zh-CN" altLang="en-US" sz="4400" b="1" dirty="0" smtClean="0"/>
              <a:t>常见剪枝</a:t>
            </a:r>
            <a:endParaRPr lang="zh-CN" altLang="en-US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48608" y="2426677"/>
            <a:ext cx="3270738" cy="207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、可行性剪枝；</a:t>
            </a:r>
            <a:endParaRPr lang="en-US" altLang="zh-CN" sz="2800" dirty="0" smtClean="0"/>
          </a:p>
          <a:p>
            <a:pPr>
              <a:lnSpc>
                <a:spcPct val="25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、最优性剪枝；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73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1952" y="744812"/>
            <a:ext cx="79775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1411: </a:t>
            </a:r>
            <a:r>
              <a:rPr lang="zh-CN" altLang="en-US" sz="3200" dirty="0" smtClean="0"/>
              <a:t>装载问题</a:t>
            </a:r>
          </a:p>
          <a:p>
            <a:endParaRPr lang="en-US" altLang="zh-CN" dirty="0" smtClean="0"/>
          </a:p>
          <a:p>
            <a:r>
              <a:rPr lang="zh-CN" altLang="en-US" sz="2800" b="1" dirty="0" smtClean="0">
                <a:solidFill>
                  <a:schemeClr val="accent1"/>
                </a:solidFill>
              </a:rPr>
              <a:t>题目描述</a:t>
            </a:r>
          </a:p>
          <a:p>
            <a:r>
              <a:rPr lang="zh-CN" altLang="en-US" dirty="0" smtClean="0"/>
              <a:t>有一批共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个集装箱要装上艘载重量为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的轮船，其中集装箱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的重量为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。找出一种最优装载方案，将轮船尽可能装满，即在装载体积不受限制的情况下，将尽可能重的集装箱装上轮船。</a:t>
            </a:r>
          </a:p>
          <a:p>
            <a:r>
              <a:rPr lang="zh-CN" altLang="en-US" sz="2800" b="1" dirty="0">
                <a:solidFill>
                  <a:schemeClr val="accent1"/>
                </a:solidFill>
              </a:rPr>
              <a:t>输入</a:t>
            </a:r>
          </a:p>
          <a:p>
            <a:r>
              <a:rPr lang="zh-CN" altLang="en-US" dirty="0" smtClean="0"/>
              <a:t>第一行有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是集装箱数，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是轮船的载重量。接下来的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个正整数，表示集装箱的重量。</a:t>
            </a:r>
          </a:p>
          <a:p>
            <a:r>
              <a:rPr lang="zh-CN" altLang="en-US" sz="2800" b="1" dirty="0">
                <a:solidFill>
                  <a:schemeClr val="accent1"/>
                </a:solidFill>
              </a:rPr>
              <a:t>输出</a:t>
            </a:r>
          </a:p>
          <a:p>
            <a:r>
              <a:rPr lang="zh-CN" altLang="en-US" dirty="0" smtClean="0"/>
              <a:t>将计算出的最大装载重量输出</a:t>
            </a:r>
          </a:p>
          <a:p>
            <a:r>
              <a:rPr lang="zh-CN" altLang="en-US" dirty="0" smtClean="0"/>
              <a:t>样例输入</a:t>
            </a:r>
          </a:p>
          <a:p>
            <a:r>
              <a:rPr lang="en-US" altLang="zh-CN" dirty="0" smtClean="0"/>
              <a:t>5 10</a:t>
            </a:r>
          </a:p>
          <a:p>
            <a:r>
              <a:rPr lang="en-US" altLang="zh-CN" dirty="0" smtClean="0"/>
              <a:t>7 2 6 5 4</a:t>
            </a:r>
          </a:p>
          <a:p>
            <a:r>
              <a:rPr lang="zh-CN" altLang="en-US" sz="2800" b="1" dirty="0">
                <a:solidFill>
                  <a:schemeClr val="accent1"/>
                </a:solidFill>
              </a:rPr>
              <a:t>样例输出</a:t>
            </a:r>
          </a:p>
          <a:p>
            <a:r>
              <a:rPr lang="en-US" altLang="zh-CN" dirty="0" smtClean="0"/>
              <a:t>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89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6975" y="595544"/>
            <a:ext cx="797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1411: </a:t>
            </a:r>
            <a:r>
              <a:rPr lang="zh-CN" altLang="en-US" sz="3200" dirty="0" smtClean="0"/>
              <a:t>装载问题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4692" y="1503485"/>
            <a:ext cx="325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剪枝方法</a:t>
            </a:r>
            <a:r>
              <a:rPr lang="zh-CN" altLang="en-US" sz="3600" dirty="0" smtClean="0">
                <a:hlinkClick r:id="rId2" action="ppaction://hlinkfile"/>
              </a:rPr>
              <a:t>：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508130" y="2149816"/>
            <a:ext cx="37543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、排序剪枝；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、找到答案剪枝；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、最优解剪枝；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、剩余量剪枝；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、访问标记剪枝；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09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695326"/>
            <a:ext cx="80434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下</a:t>
            </a:r>
            <a:r>
              <a:rPr lang="zh-CN" altLang="en-US" sz="2800" dirty="0" smtClean="0"/>
              <a:t>图表示</a:t>
            </a:r>
            <a:r>
              <a:rPr lang="zh-CN" altLang="en-US" sz="2800" dirty="0"/>
              <a:t>的是从城市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的交通图。从图中可以看出，从城市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要经过若干个城市。现要找出一条经过城市最少的一条路线。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3805" y="393408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31964" y="287306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374838" y="522318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388186" y="393408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5791934" y="522318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E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5682396" y="255172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F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26587" y="392877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G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31637" y="396251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</a:t>
            </a:r>
            <a:endParaRPr lang="zh-CN" altLang="en-US" sz="4400" dirty="0"/>
          </a:p>
        </p:txBody>
      </p:sp>
      <p:cxnSp>
        <p:nvCxnSpPr>
          <p:cNvPr id="4" name="直接连接符 3"/>
          <p:cNvCxnSpPr>
            <a:stCxn id="2" idx="3"/>
            <a:endCxn id="7" idx="1"/>
          </p:cNvCxnSpPr>
          <p:nvPr/>
        </p:nvCxnSpPr>
        <p:spPr>
          <a:xfrm>
            <a:off x="1363405" y="4318803"/>
            <a:ext cx="302478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 flipV="1">
            <a:off x="4997786" y="4313493"/>
            <a:ext cx="1828801" cy="5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11" idx="1"/>
          </p:cNvCxnSpPr>
          <p:nvPr/>
        </p:nvCxnSpPr>
        <p:spPr>
          <a:xfrm>
            <a:off x="7436187" y="4313493"/>
            <a:ext cx="1695450" cy="3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  <a:endCxn id="8" idx="1"/>
          </p:cNvCxnSpPr>
          <p:nvPr/>
        </p:nvCxnSpPr>
        <p:spPr>
          <a:xfrm>
            <a:off x="2984438" y="5607904"/>
            <a:ext cx="28074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1" idx="2"/>
          </p:cNvCxnSpPr>
          <p:nvPr/>
        </p:nvCxnSpPr>
        <p:spPr>
          <a:xfrm flipV="1">
            <a:off x="6401534" y="4731951"/>
            <a:ext cx="3034903" cy="875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2"/>
            <a:endCxn id="6" idx="1"/>
          </p:cNvCxnSpPr>
          <p:nvPr/>
        </p:nvCxnSpPr>
        <p:spPr>
          <a:xfrm>
            <a:off x="1058605" y="4703523"/>
            <a:ext cx="1316233" cy="904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7" idx="2"/>
          </p:cNvCxnSpPr>
          <p:nvPr/>
        </p:nvCxnSpPr>
        <p:spPr>
          <a:xfrm flipV="1">
            <a:off x="2984438" y="4703524"/>
            <a:ext cx="1708548" cy="904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" idx="0"/>
            <a:endCxn id="5" idx="1"/>
          </p:cNvCxnSpPr>
          <p:nvPr/>
        </p:nvCxnSpPr>
        <p:spPr>
          <a:xfrm flipV="1">
            <a:off x="1058605" y="3257785"/>
            <a:ext cx="1173359" cy="676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3"/>
            <a:endCxn id="9" idx="1"/>
          </p:cNvCxnSpPr>
          <p:nvPr/>
        </p:nvCxnSpPr>
        <p:spPr>
          <a:xfrm flipV="1">
            <a:off x="2841564" y="2936444"/>
            <a:ext cx="2840832" cy="32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3"/>
            <a:endCxn id="11" idx="0"/>
          </p:cNvCxnSpPr>
          <p:nvPr/>
        </p:nvCxnSpPr>
        <p:spPr>
          <a:xfrm>
            <a:off x="6291996" y="2936444"/>
            <a:ext cx="3144441" cy="1026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0" idx="2"/>
          </p:cNvCxnSpPr>
          <p:nvPr/>
        </p:nvCxnSpPr>
        <p:spPr>
          <a:xfrm flipV="1">
            <a:off x="6096734" y="4698213"/>
            <a:ext cx="1034653" cy="5249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" idx="3"/>
            <a:endCxn id="9" idx="2"/>
          </p:cNvCxnSpPr>
          <p:nvPr/>
        </p:nvCxnSpPr>
        <p:spPr>
          <a:xfrm flipV="1">
            <a:off x="1363405" y="3321164"/>
            <a:ext cx="4623791" cy="997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1345"/>
          </a:xfrm>
        </p:spPr>
        <p:txBody>
          <a:bodyPr/>
          <a:lstStyle/>
          <a:p>
            <a:r>
              <a:rPr lang="en-US" altLang="zh-CN" b="1" dirty="0" smtClean="0"/>
              <a:t>BFS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2100" y="2428875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起点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2100" y="163830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8250" y="2404696"/>
            <a:ext cx="5295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生成的结点要与前面所有已经产生结点比较，</a:t>
            </a:r>
            <a:r>
              <a:rPr lang="zh-CN" altLang="en-US" b="1" dirty="0">
                <a:solidFill>
                  <a:schemeClr val="accent3"/>
                </a:solidFill>
              </a:rPr>
              <a:t>以免出现重复结点</a:t>
            </a:r>
            <a:r>
              <a:rPr lang="zh-CN" altLang="en-US" dirty="0"/>
              <a:t>，浪费时间和空间，还有可能陷入死循环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、如果要输出路径，</a:t>
            </a:r>
            <a:r>
              <a:rPr lang="zh-CN" altLang="en-US" dirty="0"/>
              <a:t>每生成一个子结点，就要提供指向它们父亲结点的指针。当解出现时候，通过</a:t>
            </a:r>
            <a:r>
              <a:rPr lang="zh-CN" altLang="en-US" dirty="0">
                <a:solidFill>
                  <a:schemeClr val="accent3"/>
                </a:solidFill>
              </a:rPr>
              <a:t>逆向跟踪</a:t>
            </a:r>
            <a:r>
              <a:rPr lang="zh-CN" altLang="en-US" dirty="0"/>
              <a:t>，找到从根结点到目标结点的一条路径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、使用范围：</a:t>
            </a:r>
            <a:endParaRPr lang="en-US" altLang="zh-CN" dirty="0" smtClean="0"/>
          </a:p>
          <a:p>
            <a:r>
              <a:rPr lang="zh-CN" altLang="en-US" dirty="0" smtClean="0"/>
              <a:t>寻找最优解；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、如果目标节点深度比较深时，搜索耗时以指数型方式增长。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48250" y="153428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6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546"/>
          </a:xfrm>
        </p:spPr>
        <p:txBody>
          <a:bodyPr/>
          <a:lstStyle/>
          <a:p>
            <a:r>
              <a:rPr lang="en-US" altLang="zh-CN" b="1" dirty="0" smtClean="0"/>
              <a:t>BFS</a:t>
            </a:r>
            <a:r>
              <a:rPr lang="zh-CN" altLang="en-US" b="1" dirty="0" smtClean="0"/>
              <a:t>优化方法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43100" y="1921096"/>
            <a:ext cx="58644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、记录状态，不经过重复状态点；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dirty="0" smtClean="0"/>
              <a:t>拓展方法：</a:t>
            </a:r>
            <a:endParaRPr lang="en-US" altLang="zh-CN" dirty="0" smtClean="0"/>
          </a:p>
          <a:p>
            <a:pPr algn="ctr"/>
            <a:r>
              <a:rPr lang="zh-CN" altLang="en-US" sz="2800" dirty="0" smtClean="0"/>
              <a:t>双向</a:t>
            </a:r>
            <a:r>
              <a:rPr lang="en-US" altLang="zh-CN" sz="2800" dirty="0" smtClean="0"/>
              <a:t>BFS</a:t>
            </a:r>
            <a:endParaRPr lang="zh-CN" altLang="en-US" sz="2800" dirty="0"/>
          </a:p>
        </p:txBody>
      </p:sp>
      <p:pic>
        <p:nvPicPr>
          <p:cNvPr id="1026" name="Picture 2" descr="双向bfs(转载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98" y="3429201"/>
            <a:ext cx="38671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690945" y="3763108"/>
            <a:ext cx="334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从起点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搜终点；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从终点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搜起点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90944" y="5580919"/>
            <a:ext cx="33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当遇到重合点即可结束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36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公理：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02424" y="2497014"/>
            <a:ext cx="7675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不考虑成本（包括时间与空间），计算机能解决任何问题。</a:t>
            </a:r>
            <a:endParaRPr lang="en-US" altLang="zh-CN" sz="3600" dirty="0" smtClean="0"/>
          </a:p>
          <a:p>
            <a:endParaRPr lang="en-US" altLang="zh-CN" sz="2800" dirty="0" smtClean="0"/>
          </a:p>
          <a:p>
            <a:pPr algn="r"/>
            <a:r>
              <a:rPr lang="en-US" altLang="zh-CN" sz="2800" dirty="0" smtClean="0"/>
              <a:t>——</a:t>
            </a:r>
            <a:r>
              <a:rPr lang="zh-CN" altLang="en-US" sz="2800" dirty="0" smtClean="0"/>
              <a:t>潘玉斌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53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DFS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BFS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7491" y="3838330"/>
            <a:ext cx="43609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适用范围：</a:t>
            </a:r>
            <a:endParaRPr lang="en-US" altLang="zh-CN" sz="3200" dirty="0" smtClean="0">
              <a:solidFill>
                <a:schemeClr val="accent2"/>
              </a:solidFill>
            </a:endParaRPr>
          </a:p>
          <a:p>
            <a:r>
              <a:rPr lang="zh-CN" altLang="en-US" sz="2400" dirty="0" smtClean="0"/>
              <a:t>较“深”的搜索；</a:t>
            </a:r>
            <a:endParaRPr lang="en-US" altLang="zh-CN" sz="2400" dirty="0" smtClean="0"/>
          </a:p>
          <a:p>
            <a:r>
              <a:rPr lang="zh-CN" altLang="en-US" sz="2400" dirty="0" smtClean="0"/>
              <a:t>更好剪枝；</a:t>
            </a:r>
            <a:endParaRPr lang="en-US" altLang="zh-CN" sz="2400" dirty="0" smtClean="0"/>
          </a:p>
          <a:p>
            <a:r>
              <a:rPr lang="zh-CN" altLang="en-US" sz="2400" dirty="0" smtClean="0"/>
              <a:t>必须将整个解空间树构造出来（比如，解的个数）；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7492" y="1930399"/>
            <a:ext cx="32531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DFS</a:t>
            </a:r>
          </a:p>
          <a:p>
            <a:r>
              <a:rPr lang="zh-CN" altLang="en-US" sz="2800" dirty="0" smtClean="0"/>
              <a:t>优先深度</a:t>
            </a:r>
            <a:endParaRPr lang="en-US" altLang="zh-CN" sz="2800" dirty="0" smtClean="0"/>
          </a:p>
          <a:p>
            <a:r>
              <a:rPr lang="zh-CN" altLang="en-US" sz="2800" dirty="0" smtClean="0"/>
              <a:t>消耗空间相对较少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348045" y="1930400"/>
            <a:ext cx="30597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BFS</a:t>
            </a:r>
          </a:p>
          <a:p>
            <a:r>
              <a:rPr lang="zh-CN" altLang="en-US" sz="2800" dirty="0" smtClean="0"/>
              <a:t>优先广度</a:t>
            </a:r>
            <a:endParaRPr lang="en-US" altLang="zh-CN" sz="2800" dirty="0" smtClean="0"/>
          </a:p>
          <a:p>
            <a:r>
              <a:rPr lang="zh-CN" altLang="en-US" sz="2800" dirty="0" smtClean="0"/>
              <a:t>空间消耗增长快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268914" y="3838330"/>
            <a:ext cx="4360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适用范围：</a:t>
            </a:r>
            <a:endParaRPr lang="en-US" altLang="zh-CN" sz="3200" dirty="0" smtClean="0">
              <a:solidFill>
                <a:schemeClr val="accent2"/>
              </a:solidFill>
            </a:endParaRPr>
          </a:p>
          <a:p>
            <a:r>
              <a:rPr lang="zh-CN" altLang="en-US" sz="2400" dirty="0" smtClean="0"/>
              <a:t>较“浅”的搜索；</a:t>
            </a:r>
            <a:endParaRPr lang="en-US" altLang="zh-CN" sz="2400" dirty="0" smtClean="0"/>
          </a:p>
          <a:p>
            <a:r>
              <a:rPr lang="zh-CN" altLang="en-US" sz="2400" dirty="0" smtClean="0"/>
              <a:t>最优解；</a:t>
            </a:r>
            <a:endParaRPr lang="en-US" altLang="zh-CN" sz="24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5380892" y="1853313"/>
            <a:ext cx="0" cy="471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uiExpand="1" build="p"/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8800" b="1" dirty="0" smtClean="0"/>
              <a:t>end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暴力法包括哪些呢？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444262" y="1995853"/>
            <a:ext cx="19870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、枚举；</a:t>
            </a:r>
            <a:endParaRPr lang="en-US" altLang="zh-CN" sz="3200" dirty="0" smtClean="0"/>
          </a:p>
          <a:p>
            <a:pPr>
              <a:lnSpc>
                <a:spcPct val="250000"/>
              </a:lnSpc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、搜索；</a:t>
            </a:r>
            <a:endParaRPr lang="zh-CN" altLang="en-US" sz="3200" dirty="0"/>
          </a:p>
        </p:txBody>
      </p:sp>
      <p:sp>
        <p:nvSpPr>
          <p:cNvPr id="4" name="左大括号 3"/>
          <p:cNvSpPr/>
          <p:nvPr/>
        </p:nvSpPr>
        <p:spPr>
          <a:xfrm>
            <a:off x="4431324" y="3349869"/>
            <a:ext cx="228600" cy="143792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73162" y="3349869"/>
            <a:ext cx="89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DFS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073161" y="4158761"/>
            <a:ext cx="89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BFS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95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1126: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百钱买百鸡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08430" y="1419292"/>
            <a:ext cx="7543800" cy="1274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题目描述</a:t>
            </a:r>
          </a:p>
          <a:p>
            <a:pPr marL="0" indent="0">
              <a:buNone/>
            </a:pPr>
            <a:r>
              <a:rPr lang="zh-CN" altLang="en-US" dirty="0" smtClean="0"/>
              <a:t>         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只，小鸡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元。现用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元买了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只鸡，编程求公鸡、母鸡、小鸡各买了多少只？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026" y="3029199"/>
            <a:ext cx="40927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dirty="0"/>
              <a:t>    </a:t>
            </a:r>
            <a:r>
              <a:rPr lang="en-US" altLang="zh-CN" dirty="0">
                <a:latin typeface="Arial Unicode MS" panose="020B0604020202020204" pitchFamily="34" charset="-122"/>
              </a:rPr>
              <a:t>for(g=1;g&lt;20;g++)</a:t>
            </a:r>
            <a:endParaRPr lang="en-US" altLang="zh-CN" sz="1400" dirty="0"/>
          </a:p>
          <a:p>
            <a:r>
              <a:rPr lang="en-US" altLang="zh-CN" dirty="0"/>
              <a:t>    </a:t>
            </a:r>
            <a:r>
              <a:rPr lang="en-US" altLang="zh-CN" dirty="0">
                <a:latin typeface="Arial Unicode MS" panose="020B0604020202020204" pitchFamily="34" charset="-122"/>
              </a:rPr>
              <a:t>{</a:t>
            </a:r>
            <a:endParaRPr lang="en-US" altLang="zh-CN" sz="1400" dirty="0"/>
          </a:p>
          <a:p>
            <a:r>
              <a:rPr lang="en-US" altLang="zh-CN" dirty="0"/>
              <a:t>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for(m=1;m&lt;=33;m++)</a:t>
            </a:r>
            <a:endParaRPr lang="en-US" altLang="zh-CN" sz="1400" dirty="0"/>
          </a:p>
          <a:p>
            <a:r>
              <a:rPr lang="en-US" altLang="zh-CN" dirty="0"/>
              <a:t>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{</a:t>
            </a:r>
            <a:endParaRPr lang="en-US" altLang="zh-CN" sz="1400" dirty="0"/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x=100-5*g-3*m;</a:t>
            </a:r>
            <a:endParaRPr lang="en-US" altLang="zh-CN" sz="1400" dirty="0"/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if(3*</a:t>
            </a:r>
            <a:r>
              <a:rPr lang="en-US" altLang="zh-CN" dirty="0" err="1">
                <a:latin typeface="Arial Unicode MS" panose="020B0604020202020204" pitchFamily="34" charset="-122"/>
              </a:rPr>
              <a:t>x+g+m</a:t>
            </a:r>
            <a:r>
              <a:rPr lang="en-US" altLang="zh-CN" dirty="0">
                <a:latin typeface="Arial Unicode MS" panose="020B0604020202020204" pitchFamily="34" charset="-122"/>
              </a:rPr>
              <a:t>==100)</a:t>
            </a:r>
            <a:endParaRPr lang="en-US" altLang="zh-CN" sz="1400" dirty="0"/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{</a:t>
            </a:r>
            <a:endParaRPr lang="en-US" altLang="zh-CN" sz="1400" dirty="0"/>
          </a:p>
          <a:p>
            <a:r>
              <a:rPr lang="en-US" altLang="zh-CN" dirty="0"/>
              <a:t>                </a:t>
            </a:r>
            <a:r>
              <a:rPr lang="en-US" altLang="zh-CN" dirty="0" err="1">
                <a:latin typeface="Arial Unicode MS" panose="020B0604020202020204" pitchFamily="34" charset="-122"/>
              </a:rPr>
              <a:t>printf</a:t>
            </a:r>
            <a:r>
              <a:rPr lang="en-US" altLang="zh-CN" dirty="0">
                <a:latin typeface="Arial Unicode MS" panose="020B0604020202020204" pitchFamily="34" charset="-122"/>
              </a:rPr>
              <a:t>("%d %d %d\n",g,m,3*x);</a:t>
            </a:r>
            <a:endParaRPr lang="en-US" altLang="zh-CN" sz="1400" dirty="0"/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}</a:t>
            </a:r>
            <a:endParaRPr lang="en-US" altLang="zh-CN" sz="1400" dirty="0"/>
          </a:p>
          <a:p>
            <a:r>
              <a:rPr lang="en-US" altLang="zh-CN" dirty="0"/>
              <a:t>        </a:t>
            </a:r>
            <a:r>
              <a:rPr lang="en-US" altLang="zh-CN" dirty="0">
                <a:latin typeface="Arial Unicode MS" panose="020B0604020202020204" pitchFamily="34" charset="-122"/>
              </a:rPr>
              <a:t>}</a:t>
            </a:r>
            <a:endParaRPr lang="en-US" altLang="zh-CN" sz="1400" dirty="0"/>
          </a:p>
          <a:p>
            <a:r>
              <a:rPr lang="en-US" altLang="zh-CN" dirty="0"/>
              <a:t>    </a:t>
            </a:r>
            <a:r>
              <a:rPr lang="en-US" altLang="zh-CN" dirty="0">
                <a:latin typeface="Arial Unicode MS" panose="020B0604020202020204" pitchFamily="34" charset="-122"/>
              </a:rPr>
              <a:t>}</a:t>
            </a:r>
            <a:endParaRPr lang="en-US" altLang="zh-CN" sz="4000" dirty="0"/>
          </a:p>
        </p:txBody>
      </p:sp>
      <p:sp>
        <p:nvSpPr>
          <p:cNvPr id="6" name="右箭头 5"/>
          <p:cNvSpPr/>
          <p:nvPr/>
        </p:nvSpPr>
        <p:spPr>
          <a:xfrm>
            <a:off x="3599399" y="3054768"/>
            <a:ext cx="11080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006811" y="3066299"/>
            <a:ext cx="3433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/>
              <a:t>将公鸡的可能性全部枚举出来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669737" y="3591704"/>
            <a:ext cx="11080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984142" y="3549107"/>
            <a:ext cx="3433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/>
              <a:t>将母鸡的可能性全部枚举出来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473490" y="4128640"/>
            <a:ext cx="1108075" cy="34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442232" y="4016186"/>
            <a:ext cx="3433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/>
              <a:t>将小鸡的可能性计算出来</a:t>
            </a:r>
          </a:p>
        </p:txBody>
      </p:sp>
      <p:sp>
        <p:nvSpPr>
          <p:cNvPr id="8" name="矩形 7"/>
          <p:cNvSpPr/>
          <p:nvPr/>
        </p:nvSpPr>
        <p:spPr>
          <a:xfrm>
            <a:off x="4893508" y="2951204"/>
            <a:ext cx="3573462" cy="14335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8548744" y="3576978"/>
            <a:ext cx="639123" cy="628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9182549" y="3532918"/>
            <a:ext cx="1586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/>
              <a:t>将所有的可能解枚举出来</a:t>
            </a:r>
          </a:p>
        </p:txBody>
      </p:sp>
      <p:cxnSp>
        <p:nvCxnSpPr>
          <p:cNvPr id="20" name="肘形连接符 19"/>
          <p:cNvCxnSpPr/>
          <p:nvPr/>
        </p:nvCxnSpPr>
        <p:spPr>
          <a:xfrm>
            <a:off x="3461663" y="4652369"/>
            <a:ext cx="5193721" cy="48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9024376" y="4848817"/>
            <a:ext cx="157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/>
              <a:t>题目约束条件</a:t>
            </a:r>
          </a:p>
        </p:txBody>
      </p:sp>
      <p:sp>
        <p:nvSpPr>
          <p:cNvPr id="23" name="加号 22"/>
          <p:cNvSpPr/>
          <p:nvPr/>
        </p:nvSpPr>
        <p:spPr>
          <a:xfrm>
            <a:off x="9553572" y="4224128"/>
            <a:ext cx="393700" cy="4032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9553572" y="5364254"/>
            <a:ext cx="393700" cy="41751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52230" y="5776452"/>
            <a:ext cx="2463454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最终解</a:t>
            </a:r>
          </a:p>
        </p:txBody>
      </p:sp>
    </p:spTree>
    <p:extLst>
      <p:ext uri="{BB962C8B-B14F-4D97-AF65-F5344CB8AC3E}">
        <p14:creationId xmlns:p14="http://schemas.microsoft.com/office/powerpoint/2010/main" val="320355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12" grpId="0" animBg="1"/>
      <p:bldP spid="13" grpId="0"/>
      <p:bldP spid="16" grpId="0" animBg="1"/>
      <p:bldP spid="19" grpId="0"/>
      <p:bldP spid="8" grpId="0" animBg="1"/>
      <p:bldP spid="9" grpId="0" animBg="1"/>
      <p:bldP spid="10" grpId="0"/>
      <p:bldP spid="21" grpId="0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981808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枚举法</a:t>
            </a:r>
            <a:endParaRPr lang="zh-CN" altLang="en-US" sz="48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35532" y="1493026"/>
            <a:ext cx="9720936" cy="54914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 smtClean="0">
                <a:solidFill>
                  <a:schemeClr val="accent1"/>
                </a:solidFill>
              </a:rPr>
              <a:t>基本思想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</a:rPr>
              <a:t>、对命题建立正确的数学模型；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</a:rPr>
              <a:t>		——</a:t>
            </a:r>
            <a:r>
              <a:rPr lang="zh-CN" altLang="en-US" sz="2400" dirty="0" smtClean="0">
                <a:latin typeface="黑体" panose="02010609060101010101" pitchFamily="49" charset="-122"/>
              </a:rPr>
              <a:t>将题目抽象出来；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</a:rPr>
              <a:t>、首先确定可能的解集合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</a:rPr>
              <a:t>   抽象出解包含的参数（未知数、变量），确定每个参数的数据范围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</a:rPr>
              <a:t>、对解的每个参数的数据范围采用循环语句一一枚举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</a:rPr>
              <a:t>、对每次枚举，根据题意给定的条件判定是否解，是否是最优解。</a:t>
            </a:r>
            <a:r>
              <a:rPr lang="zh-CN" altLang="en-US" sz="2400" b="1" dirty="0" smtClean="0">
                <a:latin typeface="黑体" panose="02010609060101010101" pitchFamily="49" charset="-122"/>
              </a:rPr>
              <a:t> </a:t>
            </a:r>
          </a:p>
          <a:p>
            <a:pPr>
              <a:spcBef>
                <a:spcPct val="7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1"/>
                </a:solidFill>
              </a:rPr>
              <a:t>枚举结构：</a:t>
            </a:r>
          </a:p>
          <a:p>
            <a:pPr>
              <a:spcBef>
                <a:spcPct val="7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     循环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+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判断语句。 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枚举法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06" y="1610340"/>
            <a:ext cx="8837763" cy="5247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假设题目抽象出来的参数有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个：分别为</a:t>
            </a:r>
            <a:r>
              <a:rPr lang="en-US" altLang="zh-CN" sz="2000" dirty="0" smtClean="0"/>
              <a:t>a1~an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设</a:t>
            </a:r>
            <a:r>
              <a:rPr lang="en-US" altLang="zh-CN" sz="2000" dirty="0" smtClean="0"/>
              <a:t>ai1</a:t>
            </a:r>
            <a:r>
              <a:rPr lang="zh-CN" altLang="en-US" sz="2000" dirty="0"/>
              <a:t>为状态元素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最小值；</a:t>
            </a:r>
            <a:r>
              <a:rPr lang="en-US" altLang="zh-CN" sz="2000" dirty="0" err="1" smtClean="0"/>
              <a:t>aik</a:t>
            </a:r>
            <a:r>
              <a:rPr lang="zh-CN" altLang="en-US" sz="2000" dirty="0"/>
              <a:t>为状态元素</a:t>
            </a:r>
            <a:r>
              <a:rPr lang="en-US" altLang="zh-CN" sz="2000" dirty="0" err="1"/>
              <a:t>ai</a:t>
            </a:r>
            <a:r>
              <a:rPr lang="zh-CN" altLang="en-US" sz="2000" dirty="0"/>
              <a:t>的最大值</a:t>
            </a:r>
            <a:r>
              <a:rPr lang="en-US" altLang="zh-CN" sz="2000" dirty="0"/>
              <a:t>(1&lt;=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&lt;=n),</a:t>
            </a:r>
            <a:r>
              <a:rPr lang="zh-CN" altLang="en-US" sz="2000" dirty="0"/>
              <a:t>即状态元素</a:t>
            </a:r>
            <a:r>
              <a:rPr lang="en-US" altLang="zh-CN" sz="2000" dirty="0"/>
              <a:t>a1,a2,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/>
              <a:t>an</a:t>
            </a:r>
            <a:r>
              <a:rPr lang="zh-CN" altLang="en-US" sz="2000" dirty="0"/>
              <a:t>的值域分别为</a:t>
            </a:r>
            <a:r>
              <a:rPr lang="en-US" altLang="zh-CN" sz="2000" dirty="0"/>
              <a:t>a11&lt;=a1&lt;=a1k, a21&lt;=a2&lt;=a2k,</a:t>
            </a: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en-US" altLang="zh-CN" sz="2000" dirty="0"/>
              <a:t>ai1&lt;=</a:t>
            </a:r>
            <a:r>
              <a:rPr lang="en-US" altLang="zh-CN" sz="2000" dirty="0" err="1"/>
              <a:t>ai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aik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latin typeface="Arial" panose="020B0604020202020204" pitchFamily="34" charset="0"/>
              </a:rPr>
              <a:t>…,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an1&lt;=an&lt;=</a:t>
            </a:r>
            <a:r>
              <a:rPr lang="en-US" altLang="zh-CN" sz="2000" dirty="0" err="1"/>
              <a:t>ank</a:t>
            </a:r>
            <a:r>
              <a:rPr lang="zh-CN" altLang="en-US" sz="2000" dirty="0"/>
              <a:t>。</a:t>
            </a:r>
            <a:endParaRPr lang="zh-CN" altLang="pt-BR" sz="2000" b="1" dirty="0"/>
          </a:p>
          <a:p>
            <a:pPr>
              <a:buFontTx/>
              <a:buNone/>
            </a:pPr>
            <a:r>
              <a:rPr lang="pt-BR" altLang="zh-CN" sz="2000" dirty="0"/>
              <a:t>   for(a1=a11;a1&lt;=a1k;a1++)</a:t>
            </a:r>
          </a:p>
          <a:p>
            <a:pPr>
              <a:buFontTx/>
              <a:buNone/>
            </a:pPr>
            <a:r>
              <a:rPr lang="pt-BR" altLang="zh-CN" sz="2000" dirty="0"/>
              <a:t>      for(a2=a21;a2&lt;=a2k;a2++)</a:t>
            </a:r>
          </a:p>
          <a:p>
            <a:pPr>
              <a:buFontTx/>
              <a:buNone/>
            </a:pPr>
            <a:r>
              <a:rPr lang="pt-BR" altLang="zh-CN" sz="2000" dirty="0"/>
              <a:t>         .....</a:t>
            </a:r>
          </a:p>
          <a:p>
            <a:pPr>
              <a:buFontTx/>
              <a:buNone/>
            </a:pPr>
            <a:r>
              <a:rPr lang="pt-BR" altLang="zh-CN" sz="2000" b="1" dirty="0" smtClean="0"/>
              <a:t>		</a:t>
            </a:r>
            <a:r>
              <a:rPr lang="pt-BR" altLang="zh-CN" sz="2000" dirty="0"/>
              <a:t>for(an=an1;an&lt;=ank;an++)</a:t>
            </a:r>
          </a:p>
          <a:p>
            <a:pPr>
              <a:buFontTx/>
              <a:buNone/>
            </a:pPr>
            <a:r>
              <a:rPr lang="pt-BR" altLang="zh-CN" sz="2000" dirty="0"/>
              <a:t>                 if(</a:t>
            </a:r>
            <a:r>
              <a:rPr lang="zh-CN" altLang="pt-BR" sz="2000" dirty="0"/>
              <a:t>状态</a:t>
            </a:r>
            <a:r>
              <a:rPr lang="pt-BR" altLang="zh-CN" sz="2000" dirty="0"/>
              <a:t>(a1,...,ai...,an)</a:t>
            </a:r>
            <a:r>
              <a:rPr lang="zh-CN" altLang="pt-BR" sz="2000" dirty="0"/>
              <a:t>满足检验条件</a:t>
            </a:r>
            <a:r>
              <a:rPr lang="pt-BR" altLang="zh-CN" sz="2000" dirty="0"/>
              <a:t>)</a:t>
            </a:r>
            <a:r>
              <a:rPr lang="zh-CN" altLang="pt-BR" sz="2000" dirty="0"/>
              <a:t>输出问题的解</a:t>
            </a:r>
            <a:r>
              <a:rPr lang="pt-BR" altLang="zh-CN" sz="2000" dirty="0"/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02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枚举法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407" y="1676354"/>
            <a:ext cx="8229600" cy="4202146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/>
              <a:t>适用枚举法求解的问题必须满足两个条件：</a:t>
            </a:r>
          </a:p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/>
              <a:t>⑴可预先确定每个状态的元素个数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；</a:t>
            </a:r>
          </a:p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/>
              <a:t>⑵状态元素</a:t>
            </a:r>
            <a:r>
              <a:rPr kumimoji="1" lang="en-US" altLang="zh-CN" sz="2400" dirty="0"/>
              <a:t>a1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a2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latin typeface="Arial" panose="020B0604020202020204" pitchFamily="34" charset="0"/>
              </a:rPr>
              <a:t>…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的可能值为一个连续的值域。（才能用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暴搜）</a:t>
            </a:r>
          </a:p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CC0000"/>
              </a:solidFill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accent3"/>
                </a:solidFill>
              </a:rPr>
              <a:t>关键点：</a:t>
            </a:r>
          </a:p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accent2"/>
                </a:solidFill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</a:rPr>
              <a:t>、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for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（状态元素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a1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a2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…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an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的连续的可能值域）</a:t>
            </a:r>
            <a:endParaRPr kumimoji="1" lang="en-US" altLang="zh-CN" sz="2400" b="1" dirty="0">
              <a:solidFill>
                <a:schemeClr val="accent2"/>
              </a:solidFill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</a:rPr>
              <a:t>2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、判断条件是什么？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6312876" y="861646"/>
            <a:ext cx="2549770" cy="1274884"/>
          </a:xfrm>
          <a:prstGeom prst="wedgeEllipseCallout">
            <a:avLst>
              <a:gd name="adj1" fmla="val -44626"/>
              <a:gd name="adj2" fmla="val 687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如果该条件不满足，会怎么样？又该使用什么方法？</a:t>
            </a:r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6579092" y="2558562"/>
            <a:ext cx="2839915" cy="1688123"/>
          </a:xfrm>
          <a:prstGeom prst="wedgeEllipseCallout">
            <a:avLst>
              <a:gd name="adj1" fmla="val -56127"/>
              <a:gd name="adj2" fmla="val -49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当不能确定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时，无法写出有多少个循环。此时可以使用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6332" y="2099226"/>
            <a:ext cx="9400010" cy="110331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dirty="0" smtClean="0"/>
              <a:t>    </a:t>
            </a:r>
            <a:r>
              <a:rPr kumimoji="1" lang="zh-CN" altLang="en-US" sz="2800" dirty="0"/>
              <a:t>将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到</a:t>
            </a:r>
            <a:r>
              <a:rPr kumimoji="1" lang="en-US" altLang="zh-CN" sz="2800" dirty="0"/>
              <a:t>9</a:t>
            </a:r>
            <a:r>
              <a:rPr kumimoji="1" lang="zh-CN" altLang="en-US" sz="2800" dirty="0"/>
              <a:t>九个数字组成三个三位数（数字不重复），它们的比为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，求出满足条件的所有三</a:t>
            </a:r>
            <a:r>
              <a:rPr kumimoji="1" lang="zh-CN" altLang="en-US" sz="2800" dirty="0" smtClean="0"/>
              <a:t>位数</a:t>
            </a:r>
            <a:endParaRPr kumimoji="1" lang="zh-CN" altLang="en-US" sz="280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542194" y="623490"/>
            <a:ext cx="8210550" cy="9350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1202: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符合要求的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1859" y="3743237"/>
            <a:ext cx="7770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sz="2800" dirty="0"/>
              <a:t>每一组一行，每一行，按照</a:t>
            </a:r>
            <a:r>
              <a:rPr lang="en-US" altLang="zh-CN" sz="2800" dirty="0"/>
              <a:t>a 2a 3a</a:t>
            </a:r>
            <a:r>
              <a:rPr lang="zh-CN" altLang="en-US" sz="2800" dirty="0"/>
              <a:t>的顺序输出。</a:t>
            </a:r>
          </a:p>
          <a:p>
            <a:r>
              <a:rPr lang="zh-CN" altLang="en-US" sz="2800" dirty="0"/>
              <a:t>例如：</a:t>
            </a:r>
          </a:p>
          <a:p>
            <a:r>
              <a:rPr lang="en-US" altLang="zh-CN" sz="2800" dirty="0"/>
              <a:t>192 384 576</a:t>
            </a:r>
          </a:p>
        </p:txBody>
      </p:sp>
    </p:spTree>
    <p:extLst>
      <p:ext uri="{BB962C8B-B14F-4D97-AF65-F5344CB8AC3E}">
        <p14:creationId xmlns:p14="http://schemas.microsoft.com/office/powerpoint/2010/main" val="35277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996745" y="2757500"/>
            <a:ext cx="46799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/>
              <a:t>解集合，三个三位数</a:t>
            </a:r>
            <a:r>
              <a:rPr lang="en-US" altLang="zh-CN" sz="2000" dirty="0"/>
              <a:t>,</a:t>
            </a:r>
            <a:r>
              <a:rPr lang="en-US" altLang="zh-CN" sz="2000" dirty="0" err="1"/>
              <a:t>x,y,z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 smtClean="0"/>
              <a:t>列举</a:t>
            </a:r>
            <a:r>
              <a:rPr lang="zh-CN" altLang="en-US" sz="2000" dirty="0"/>
              <a:t>所有可能</a:t>
            </a:r>
          </a:p>
          <a:p>
            <a:pPr>
              <a:spcBef>
                <a:spcPct val="50000"/>
              </a:spcBef>
            </a:pPr>
            <a:r>
              <a:rPr lang="zh-CN" altLang="en-US" sz="2000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(x=111;x&lt;=999;x++)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          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(y=111;y&lt;=999;y++)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                </a:t>
            </a:r>
            <a:r>
              <a:rPr lang="en-US" altLang="zh-CN" sz="2000" b="1" dirty="0"/>
              <a:t> for</a:t>
            </a:r>
            <a:r>
              <a:rPr lang="en-US" altLang="zh-CN" sz="2000" dirty="0"/>
              <a:t>(z=111;z&lt;=999;z++)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                      {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                       </a:t>
            </a:r>
            <a:r>
              <a:rPr lang="zh-CN" altLang="en-US" sz="2000" dirty="0"/>
              <a:t>分解三个三位数字，</a:t>
            </a:r>
          </a:p>
          <a:p>
            <a:pPr>
              <a:spcBef>
                <a:spcPct val="50000"/>
              </a:spcBef>
            </a:pPr>
            <a:r>
              <a:rPr lang="zh-CN" altLang="en-US" sz="2000" dirty="0"/>
              <a:t>                       </a:t>
            </a:r>
            <a:r>
              <a:rPr lang="en-US" altLang="zh-CN" sz="2000" dirty="0"/>
              <a:t>if</a:t>
            </a:r>
            <a:r>
              <a:rPr lang="zh-CN" altLang="en-US" sz="2000" dirty="0"/>
              <a:t>（</a:t>
            </a:r>
            <a:r>
              <a:rPr lang="zh-CN" altLang="en-US" sz="2000" b="1" u="sng" dirty="0"/>
              <a:t>没有相同</a:t>
            </a:r>
            <a:r>
              <a:rPr lang="zh-CN" altLang="en-US" sz="2000" dirty="0"/>
              <a:t>）  得到一组</a:t>
            </a:r>
            <a:r>
              <a:rPr lang="zh-CN" altLang="en-US" sz="2000" dirty="0" smtClean="0"/>
              <a:t>解</a:t>
            </a:r>
            <a:endParaRPr lang="en-US" altLang="zh-CN" sz="2000" dirty="0" smtClean="0"/>
          </a:p>
          <a:p>
            <a:pPr>
              <a:spcBef>
                <a:spcPct val="50000"/>
              </a:spcBef>
            </a:pPr>
            <a:r>
              <a:rPr lang="en-US" altLang="zh-CN" sz="2000" dirty="0" smtClean="0"/>
              <a:t>	      }</a:t>
            </a:r>
            <a:endParaRPr lang="en-US" altLang="zh-CN" sz="2000" dirty="0"/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6768224" y="2724347"/>
            <a:ext cx="57156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/>
              <a:t> 解集合，三个三</a:t>
            </a:r>
            <a:r>
              <a:rPr lang="zh-CN" altLang="en-US" sz="2400" dirty="0" smtClean="0"/>
              <a:t>位数</a:t>
            </a:r>
            <a:r>
              <a:rPr lang="en-US" altLang="zh-CN" sz="2400" dirty="0" smtClean="0"/>
              <a:t>:x,2x,3x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</a:t>
            </a:r>
            <a:r>
              <a:rPr lang="zh-CN" altLang="en-US" sz="2400" dirty="0"/>
              <a:t>列举所有可能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</a:t>
            </a:r>
            <a:r>
              <a:rPr lang="en-US" altLang="zh-CN" sz="2400" dirty="0"/>
              <a:t>for(x=123; x&lt;=</a:t>
            </a:r>
            <a:r>
              <a:rPr lang="en-US" altLang="zh-CN" sz="2400" dirty="0" smtClean="0"/>
              <a:t>333;x</a:t>
            </a:r>
            <a:r>
              <a:rPr lang="en-US" altLang="zh-CN" sz="2400" dirty="0"/>
              <a:t>++)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       {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               </a:t>
            </a:r>
            <a:r>
              <a:rPr lang="zh-CN" altLang="en-US" sz="2400" dirty="0"/>
              <a:t>分解三个三位数字，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               </a:t>
            </a:r>
            <a:r>
              <a:rPr lang="en-US" altLang="zh-CN" sz="2400" dirty="0"/>
              <a:t>if</a:t>
            </a:r>
            <a:r>
              <a:rPr lang="zh-CN" altLang="en-US" sz="2400" dirty="0"/>
              <a:t>（没有相同）  得到一组解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	    }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3275584" y="1525479"/>
            <a:ext cx="6498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dirty="0" smtClean="0"/>
              <a:t>解集合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个数字，一个个枚举，</a:t>
            </a:r>
            <a:r>
              <a:rPr lang="en-US" altLang="zh-CN" sz="2400" dirty="0"/>
              <a:t>9</a:t>
            </a:r>
            <a:r>
              <a:rPr lang="zh-CN" altLang="en-US" sz="2400" dirty="0"/>
              <a:t>重循环，</a:t>
            </a:r>
            <a:r>
              <a:rPr lang="en-US" altLang="zh-CN" sz="2400" dirty="0"/>
              <a:t>9</a:t>
            </a:r>
            <a:r>
              <a:rPr lang="zh-CN" altLang="en-US" sz="2400" dirty="0" smtClean="0"/>
              <a:t>！</a:t>
            </a:r>
            <a:endParaRPr lang="en-US" altLang="zh-CN" sz="2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1" y="390593"/>
            <a:ext cx="8210550" cy="935038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7669" y="1476353"/>
            <a:ext cx="148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endParaRPr lang="zh-CN" altLang="en-US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6745" y="2234280"/>
            <a:ext cx="148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endParaRPr lang="zh-CN" altLang="en-US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04411" y="2194618"/>
            <a:ext cx="148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方法三：</a:t>
            </a:r>
            <a:endParaRPr lang="zh-CN" altLang="en-US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1136" y="2492476"/>
            <a:ext cx="9728" cy="40175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2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2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2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2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2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2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2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2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2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2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2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2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22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22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22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22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22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2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22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22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22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22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22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22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build="p"/>
      <p:bldP spid="229381" grpId="0" build="p"/>
      <p:bldP spid="229386" grpId="0"/>
      <p:bldP spid="3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1552</TotalTime>
  <Words>1317</Words>
  <Application>Microsoft Office PowerPoint</Application>
  <PresentationFormat>宽屏</PresentationFormat>
  <Paragraphs>302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 Unicode MS</vt:lpstr>
      <vt:lpstr>等线</vt:lpstr>
      <vt:lpstr>方正姚体</vt:lpstr>
      <vt:lpstr>黑体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万能的方法</vt:lpstr>
      <vt:lpstr>公理：</vt:lpstr>
      <vt:lpstr>暴力法包括哪些呢？</vt:lpstr>
      <vt:lpstr>1126: 百钱买百鸡</vt:lpstr>
      <vt:lpstr>枚举法</vt:lpstr>
      <vt:lpstr>枚举法框架结构</vt:lpstr>
      <vt:lpstr>枚举法条件</vt:lpstr>
      <vt:lpstr>1202: 符合要求的3位数</vt:lpstr>
      <vt:lpstr>题目分析</vt:lpstr>
      <vt:lpstr>枚举算法的优化 </vt:lpstr>
      <vt:lpstr> N皇后问题</vt:lpstr>
      <vt:lpstr>DFS</vt:lpstr>
      <vt:lpstr>DFS效率</vt:lpstr>
      <vt:lpstr>DFS常见剪枝</vt:lpstr>
      <vt:lpstr>PowerPoint 演示文稿</vt:lpstr>
      <vt:lpstr>PowerPoint 演示文稿</vt:lpstr>
      <vt:lpstr>PowerPoint 演示文稿</vt:lpstr>
      <vt:lpstr>BFS</vt:lpstr>
      <vt:lpstr>BFS优化方法</vt:lpstr>
      <vt:lpstr>DFS与BFS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万能的方法</dc:title>
  <dc:creator>潘玉斌</dc:creator>
  <cp:lastModifiedBy>潘玉斌</cp:lastModifiedBy>
  <cp:revision>15</cp:revision>
  <dcterms:created xsi:type="dcterms:W3CDTF">2016-03-16T13:24:05Z</dcterms:created>
  <dcterms:modified xsi:type="dcterms:W3CDTF">2016-03-17T15:17:01Z</dcterms:modified>
</cp:coreProperties>
</file>