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6A2A-1F07-4514-9117-0A76D9E16D0B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B12A-117F-4825-8464-630498C8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7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4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6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4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5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201613"/>
            <a:ext cx="109728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96975"/>
            <a:ext cx="53848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573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0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1D1C-D565-4B64-8B48-B44824F5713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363F46-C9F3-4B91-A9B7-C5200CDA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武松打老虎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601" y="1457324"/>
            <a:ext cx="8856091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问题描述：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		曾经因打虎而文明的武松在x年后接到了景阳冈动物园的求助信，信上说：最近我们动物园逃跑了几只老虎，请您把它们抓回来，thank you！武松接到信后立刻上了山。正当他到半山腰是，suddenly！跳出n只猛虎来。每只老虎都有一块虎牌，牌上写着的是每一只虎最大拥有的体力，当武松与老虎PK时，若老虎的体力先用完，那么老虎over，否则武松over。求武松在over之前最多能干掉几只老虎？（注：老虎是一只只上的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输入文件：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第一行两个数字n(n&lt;50000),t0(武松的体力)。第二行n个数字，分别代表每只老虎的体力。所有变量都不超过long int范围。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输出文件：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一行，最多能干掉的老虎数。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样例输入：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6 10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1 5 3 2 4 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3433" y="5356645"/>
            <a:ext cx="323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+mj-ea"/>
                <a:ea typeface="+mj-ea"/>
                <a:sym typeface="Arial" panose="020B0604020202020204" pitchFamily="34" charset="0"/>
              </a:rPr>
              <a:t>样例输出：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		4</a:t>
            </a:r>
          </a:p>
        </p:txBody>
      </p:sp>
    </p:spTree>
    <p:extLst>
      <p:ext uri="{BB962C8B-B14F-4D97-AF65-F5344CB8AC3E}">
        <p14:creationId xmlns:p14="http://schemas.microsoft.com/office/powerpoint/2010/main" val="19630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5" grpId="1" build="p" autoUpdateAnimBg="0"/>
      <p:bldP spid="8195" grpId="2" build="p" autoUpdateAnimBg="0"/>
      <p:bldP spid="8195" grpId="3" build="p" autoUpdateAnimBg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39290" y="1596098"/>
            <a:ext cx="644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贪心算法一定能得到最优解吗？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14438" y="2909888"/>
            <a:ext cx="34734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/>
              <a:t>要满足以下条件：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050565" y="3747418"/>
            <a:ext cx="4246563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1、最优子结构；</a:t>
            </a: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2、贪心选择性质；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72438" y="3829051"/>
            <a:ext cx="15287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solidFill>
                  <a:schemeClr val="accent1"/>
                </a:solidFill>
              </a:rPr>
              <a:t>?</a:t>
            </a:r>
            <a:endParaRPr lang="zh-CN" altLang="en-US" sz="1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utoUpdateAnimBg="0"/>
      <p:bldP spid="17412" grpId="1" bldLvl="0" autoUpdateAnimBg="0"/>
      <p:bldP spid="17412" grpId="2" bldLvl="0" autoUpdateAnimBg="0"/>
      <p:bldP spid="17412" grpId="3" bldLvl="0" autoUpdateAnimBg="0"/>
      <p:bldP spid="17413" grpId="0" bldLvl="0" autoUpdateAnimBg="0"/>
      <p:bldP spid="1741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最优子结构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402" y="1592630"/>
            <a:ext cx="8229600" cy="1223963"/>
          </a:xfrm>
        </p:spPr>
        <p:txBody>
          <a:bodyPr/>
          <a:lstStyle/>
          <a:p>
            <a:r>
              <a:rPr lang="zh-CN" altLang="en-US" b="1" dirty="0"/>
              <a:t>定义：</a:t>
            </a:r>
          </a:p>
          <a:p>
            <a:r>
              <a:rPr lang="zh-CN" altLang="en-US" sz="2000" dirty="0"/>
              <a:t>当问题的最优解包括了其子问题的最优解时，称该问题具有最优子结构性质。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/>
        </p:nvSpPr>
        <p:spPr bwMode="auto">
          <a:xfrm>
            <a:off x="981197" y="3326302"/>
            <a:ext cx="82296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每打死一只老虎的体力值为ai，要使打死的老虎总数最多，就要使武松剩下的体力t0-ai能打死更多的老虎。即一个与武松体力t0相关的问题，可以转换为t0-ai体力相关的问题。</a:t>
            </a: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体力为t0-ai的是体力为t0的</a:t>
            </a: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子问题</a:t>
            </a:r>
            <a:r>
              <a:rPr lang="zh-CN" altLang="en-US" sz="2000" dirty="0">
                <a:sym typeface="Arial" panose="020B0604020202020204" pitchFamily="34" charset="0"/>
              </a:rPr>
              <a:t>。</a:t>
            </a: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体力是t0时的最优解，包括了体力为t0-ai的最优解。</a:t>
            </a: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该问题具备最优子结构。</a:t>
            </a:r>
          </a:p>
        </p:txBody>
      </p:sp>
    </p:spTree>
    <p:extLst>
      <p:ext uri="{BB962C8B-B14F-4D97-AF65-F5344CB8AC3E}">
        <p14:creationId xmlns:p14="http://schemas.microsoft.com/office/powerpoint/2010/main" val="38683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99800" y="1555750"/>
            <a:ext cx="2416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19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14555"/>
              </p:ext>
            </p:extLst>
          </p:nvPr>
        </p:nvGraphicFramePr>
        <p:xfrm>
          <a:off x="723537" y="1666875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507637" y="1123950"/>
            <a:ext cx="1250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79075" y="2500314"/>
            <a:ext cx="760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1660162" y="2565401"/>
            <a:ext cx="614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10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63175" y="3573463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最优解为：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6199" y="4149725"/>
            <a:ext cx="5511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打死体力为：</a:t>
            </a:r>
          </a:p>
          <a:p>
            <a:endParaRPr lang="zh-CN" altLang="en-US" sz="3200"/>
          </a:p>
          <a:p>
            <a:r>
              <a:rPr lang="zh-CN" altLang="en-US" sz="3200"/>
              <a:t>1，2，3，4</a:t>
            </a:r>
            <a:r>
              <a:rPr lang="zh-CN" altLang="en-US"/>
              <a:t>的老虎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388949" y="2997201"/>
            <a:ext cx="1739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当打死一只体力为1的老虎后。</a:t>
            </a:r>
          </a:p>
        </p:txBody>
      </p:sp>
      <p:graphicFrame>
        <p:nvGraphicFramePr>
          <p:cNvPr id="1949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33571"/>
              </p:ext>
            </p:extLst>
          </p:nvPr>
        </p:nvGraphicFramePr>
        <p:xfrm>
          <a:off x="5998799" y="1628776"/>
          <a:ext cx="33655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5549537" y="1123950"/>
            <a:ext cx="1250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5979750" y="2565401"/>
            <a:ext cx="760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7276737" y="2709863"/>
            <a:ext cx="614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9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5405075" y="3573463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最优解为：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5770440" y="4117379"/>
            <a:ext cx="2872398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/>
              <a:t>打死体力为：</a:t>
            </a:r>
          </a:p>
          <a:p>
            <a:endParaRPr lang="zh-CN" altLang="en-US" sz="3200"/>
          </a:p>
          <a:p>
            <a:r>
              <a:rPr lang="zh-CN" altLang="en-US" sz="3200"/>
              <a:t>2，3，4</a:t>
            </a:r>
            <a:r>
              <a:rPr lang="zh-CN" altLang="en-US"/>
              <a:t>的老虎</a:t>
            </a:r>
          </a:p>
        </p:txBody>
      </p:sp>
      <p:sp>
        <p:nvSpPr>
          <p:cNvPr id="19519" name="AutoShape 63"/>
          <p:cNvSpPr>
            <a:spLocks noChangeArrowheads="1"/>
          </p:cNvSpPr>
          <p:nvPr/>
        </p:nvSpPr>
        <p:spPr bwMode="auto">
          <a:xfrm>
            <a:off x="3388950" y="3717925"/>
            <a:ext cx="1871663" cy="287338"/>
          </a:xfrm>
          <a:prstGeom prst="rightArrow">
            <a:avLst>
              <a:gd name="adj1" fmla="val 50000"/>
              <a:gd name="adj2" fmla="val 16284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9520" name="Group 64"/>
          <p:cNvGrpSpPr>
            <a:grpSpLocks/>
          </p:cNvGrpSpPr>
          <p:nvPr/>
        </p:nvGrpSpPr>
        <p:grpSpPr bwMode="auto">
          <a:xfrm>
            <a:off x="2236424" y="5661025"/>
            <a:ext cx="4464050" cy="865188"/>
            <a:chOff x="0" y="0"/>
            <a:chExt cx="7031" cy="1361"/>
          </a:xfrm>
        </p:grpSpPr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>
              <a:off x="7031" y="113"/>
              <a:ext cx="1" cy="124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 flipH="1">
              <a:off x="0" y="1361"/>
              <a:ext cx="7031" cy="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箭头 282"/>
            <p:cNvSpPr>
              <a:spLocks noChangeShapeType="1"/>
            </p:cNvSpPr>
            <p:nvPr/>
          </p:nvSpPr>
          <p:spPr bwMode="auto">
            <a:xfrm flipV="1">
              <a:off x="0" y="0"/>
              <a:ext cx="1" cy="136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3595325" y="5905500"/>
            <a:ext cx="1736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子集</a:t>
            </a:r>
          </a:p>
        </p:txBody>
      </p:sp>
    </p:spTree>
    <p:extLst>
      <p:ext uri="{BB962C8B-B14F-4D97-AF65-F5344CB8AC3E}">
        <p14:creationId xmlns:p14="http://schemas.microsoft.com/office/powerpoint/2010/main" val="2971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" grpId="0" bldLvl="0" autoUpdateAnimBg="0"/>
      <p:bldP spid="19486" grpId="1" bldLvl="0" autoUpdateAnimBg="0"/>
      <p:bldP spid="19487" grpId="0" bldLvl="0" autoUpdateAnimBg="0"/>
      <p:bldP spid="19488" grpId="0" bldLvl="0" autoUpdateAnimBg="0"/>
      <p:bldP spid="19489" grpId="0" bldLvl="0" autoUpdateAnimBg="0"/>
      <p:bldP spid="19490" grpId="0" bldLvl="0" autoUpdateAnimBg="0"/>
      <p:bldP spid="19491" grpId="0" bldLvl="0" autoUpdateAnimBg="0"/>
      <p:bldP spid="19514" grpId="0" bldLvl="0" autoUpdateAnimBg="0"/>
      <p:bldP spid="19514" grpId="1" bldLvl="0" autoUpdateAnimBg="0"/>
      <p:bldP spid="19515" grpId="0" bldLvl="0" autoUpdateAnimBg="0"/>
      <p:bldP spid="19516" grpId="0" bldLvl="0" autoUpdateAnimBg="0"/>
      <p:bldP spid="19517" grpId="0" bldLvl="0" autoUpdateAnimBg="0"/>
      <p:bldP spid="19518" grpId="0" bldLvl="0" autoUpdateAnimBg="0"/>
      <p:bldP spid="19519" grpId="0" animBg="1"/>
      <p:bldP spid="1952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贪心选择性质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331" y="1619006"/>
            <a:ext cx="8229600" cy="1223963"/>
          </a:xfrm>
          <a:ln/>
        </p:spPr>
        <p:txBody>
          <a:bodyPr/>
          <a:lstStyle/>
          <a:p>
            <a:r>
              <a:rPr lang="zh-CN" altLang="en-US" b="1" dirty="0"/>
              <a:t>定义：</a:t>
            </a:r>
          </a:p>
          <a:p>
            <a:r>
              <a:rPr lang="zh-CN" altLang="en-US" sz="2000" dirty="0"/>
              <a:t>所求问题的整体最优解可以通过一些列局部最优的选择，即贪心选择来达到。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/>
        </p:nvSpPr>
        <p:spPr bwMode="auto">
          <a:xfrm>
            <a:off x="928444" y="3563693"/>
            <a:ext cx="82296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贪心选择：</a:t>
            </a: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每次选择剩下的老虎中体力最少的。</a:t>
            </a:r>
          </a:p>
          <a:p>
            <a:pPr>
              <a:buFontTx/>
              <a:buChar char="•"/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武松剩下的体力值越大，能打死的老虎就越多。使用贪心选择（每次选择剩下的老虎中体力最少的），能使武松剩下的体力最大。这种贪心选择，能保证全局最优，即能保证打死最多数量的老虎。</a:t>
            </a:r>
          </a:p>
          <a:p>
            <a:pPr>
              <a:buFontTx/>
              <a:buChar char="•"/>
            </a:pPr>
            <a:r>
              <a:rPr lang="zh-CN" altLang="en-US" sz="2000" dirty="0">
                <a:sym typeface="Arial" panose="020B0604020202020204" pitchFamily="34" charset="0"/>
              </a:rPr>
              <a:t>因此具备贪心选择性质。</a:t>
            </a:r>
          </a:p>
        </p:txBody>
      </p:sp>
    </p:spTree>
    <p:extLst>
      <p:ext uri="{BB962C8B-B14F-4D97-AF65-F5344CB8AC3E}">
        <p14:creationId xmlns:p14="http://schemas.microsoft.com/office/powerpoint/2010/main" val="12132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贪心选择</a:t>
            </a:r>
            <a:r>
              <a:rPr lang="zh-CN" altLang="en-US" b="1" dirty="0" smtClean="0">
                <a:ea typeface="宋体" panose="02010600030101010101" pitchFamily="2" charset="-122"/>
              </a:rPr>
              <a:t>性质</a:t>
            </a:r>
            <a:endParaRPr lang="zh-CN" altLang="zh-CN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0358" y="1405304"/>
            <a:ext cx="890500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CN" sz="2400" b="1" dirty="0" smtClean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所求问题的整体最优解可以通过一些列局部最优的选择，即贪心选择来达到。</a:t>
            </a:r>
            <a:endParaRPr lang="zh-CN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446434" y="2126029"/>
            <a:ext cx="1008063" cy="360363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487208" y="2918191"/>
            <a:ext cx="30241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确定</a:t>
            </a:r>
            <a:r>
              <a:rPr lang="zh-CN" altLang="en-US" sz="2400" b="1">
                <a:solidFill>
                  <a:srgbClr val="FF0000"/>
                </a:solidFill>
              </a:rPr>
              <a:t>贪心选择</a:t>
            </a:r>
            <a:r>
              <a:rPr lang="zh-CN" altLang="en-US" sz="2400" b="1"/>
              <a:t>方法</a:t>
            </a:r>
          </a:p>
          <a:p>
            <a:endParaRPr lang="zh-CN" altLang="en-US" sz="2400" b="1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558646" y="3494454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非常重要！！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50422" y="5135928"/>
            <a:ext cx="144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7334" y="4573953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武松打老虎的贪心选择为：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261658" y="5223241"/>
            <a:ext cx="5873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anose="02010600030101010101" pitchFamily="2" charset="-122"/>
                <a:sym typeface="Arial" panose="020B0604020202020204" pitchFamily="34" charset="0"/>
              </a:rPr>
              <a:t>每次选择剩下的老虎中体力最少的。</a:t>
            </a:r>
          </a:p>
          <a:p>
            <a:endParaRPr lang="zh-CN" altLang="en-US" sz="280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014633" y="2846754"/>
            <a:ext cx="1944688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当前看来是最好的选择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14634" y="3278554"/>
            <a:ext cx="792163" cy="3603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animBg="1"/>
      <p:bldP spid="21509" grpId="0" bldLvl="0" autoUpdateAnimBg="0"/>
      <p:bldP spid="21510" grpId="0" bldLvl="0" autoUpdateAnimBg="0"/>
      <p:bldP spid="21512" grpId="0" bldLvl="0" autoUpdateAnimBg="0"/>
      <p:bldP spid="21513" grpId="0" bldLvl="0" autoUpdateAnimBg="0"/>
      <p:bldP spid="21514" grpId="0" bldLvl="0" animBg="1" autoUpdateAnimBg="0"/>
      <p:bldP spid="215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最大数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931" y="1636468"/>
            <a:ext cx="8653023" cy="493138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设有n个正整数（n≤20），将它们联接成一排，组成一个最大的多位整数。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输入描述：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　　　第一行一个正整数n。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　　　第二行n个正整数，空格隔开。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输出描述：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连接成的多位数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样例输入：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/>
              <a:t>3</a:t>
            </a:r>
            <a:endParaRPr lang="zh-CN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13 </a:t>
            </a:r>
            <a:r>
              <a:rPr lang="zh-CN" altLang="zh-CN" sz="2000" dirty="0" smtClean="0"/>
              <a:t>312 343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样例输出：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/>
              <a:t>34331213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49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942" y="609782"/>
            <a:ext cx="8596668" cy="1320800"/>
          </a:xfrm>
        </p:spPr>
        <p:txBody>
          <a:bodyPr/>
          <a:lstStyle/>
          <a:p>
            <a:r>
              <a:rPr lang="zh-CN" altLang="en-US" sz="3600" b="1" dirty="0"/>
              <a:t>分析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97275" y="726401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贪心选择方法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9942" y="1756604"/>
            <a:ext cx="3162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方案一：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9516" y="2571350"/>
            <a:ext cx="514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把整数按从大到小的顺序排列</a:t>
            </a:r>
            <a:r>
              <a:rPr lang="zh-CN" altLang="en-US" sz="2400" dirty="0" smtClean="0"/>
              <a:t>起来</a:t>
            </a:r>
            <a:endParaRPr lang="zh-CN" altLang="en-US" sz="24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0683" y="3528086"/>
            <a:ext cx="2135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dirty="0">
                <a:ea typeface="宋体" panose="02010600030101010101" pitchFamily="2" charset="-122"/>
              </a:rPr>
              <a:t>13 312 </a:t>
            </a:r>
            <a:r>
              <a:rPr lang="zh-CN" altLang="zh-CN" sz="2800" dirty="0" smtClean="0">
                <a:ea typeface="宋体" panose="02010600030101010101" pitchFamily="2" charset="-122"/>
              </a:rPr>
              <a:t>343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756306" y="3554510"/>
            <a:ext cx="240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 343 312 </a:t>
            </a:r>
            <a:r>
              <a:rPr lang="zh-CN" altLang="en-US" sz="2800" dirty="0" smtClean="0">
                <a:ea typeface="宋体" panose="02010600030101010101" pitchFamily="2" charset="-122"/>
              </a:rPr>
              <a:t>13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405749" y="3672452"/>
            <a:ext cx="1223963" cy="287337"/>
          </a:xfrm>
          <a:prstGeom prst="rightArrow">
            <a:avLst>
              <a:gd name="adj1" fmla="val 50000"/>
              <a:gd name="adj2" fmla="val 106492"/>
            </a:avLst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619813" y="5101180"/>
            <a:ext cx="2663825" cy="147732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反例：</a:t>
            </a:r>
          </a:p>
          <a:p>
            <a:r>
              <a:rPr lang="zh-CN" altLang="en-US" dirty="0"/>
              <a:t>7 23 4 246</a:t>
            </a:r>
          </a:p>
          <a:p>
            <a:r>
              <a:rPr lang="zh-CN" altLang="en-US" dirty="0"/>
              <a:t>贪心选择答案：2462374</a:t>
            </a:r>
          </a:p>
          <a:p>
            <a:r>
              <a:rPr lang="zh-CN" altLang="en-US" dirty="0"/>
              <a:t>正确答案：</a:t>
            </a:r>
          </a:p>
          <a:p>
            <a:r>
              <a:rPr lang="zh-CN" altLang="en-US" dirty="0"/>
              <a:t>7424623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34001" y="17780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871945" y="1735523"/>
            <a:ext cx="316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方案二：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764201" y="2428311"/>
            <a:ext cx="36115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先按每个整数的第一位数字排序，大小相同的再按第二位数字排序，以此类推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063259" y="3480834"/>
            <a:ext cx="1325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7 23 4 246</a:t>
            </a:r>
          </a:p>
          <a:p>
            <a:endParaRPr lang="zh-CN" altLang="en-US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306231" y="3466545"/>
            <a:ext cx="1636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 7 4 246 23</a:t>
            </a:r>
            <a:endParaRPr lang="zh-CN" altLang="en-US"/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7793344" y="3552270"/>
            <a:ext cx="1223963" cy="287338"/>
          </a:xfrm>
          <a:prstGeom prst="rightArrow">
            <a:avLst>
              <a:gd name="adj1" fmla="val 50000"/>
              <a:gd name="adj2" fmla="val 106492"/>
            </a:avLst>
          </a:prstGeom>
          <a:solidFill>
            <a:schemeClr val="accent1"/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540974" y="5389471"/>
            <a:ext cx="2665412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反例：</a:t>
            </a:r>
          </a:p>
          <a:p>
            <a:r>
              <a:rPr lang="zh-CN" altLang="en-US" dirty="0"/>
              <a:t>12 121</a:t>
            </a:r>
          </a:p>
          <a:p>
            <a:r>
              <a:rPr lang="zh-CN" altLang="en-US" dirty="0"/>
              <a:t>贪心选择答案：12112</a:t>
            </a:r>
          </a:p>
          <a:p>
            <a:r>
              <a:rPr lang="zh-CN" altLang="en-US" dirty="0"/>
              <a:t>正确答案：12121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275644" y="4077730"/>
            <a:ext cx="384894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四个数字第一位分别是7、2、4、2；</a:t>
            </a:r>
          </a:p>
          <a:p>
            <a:r>
              <a:rPr lang="zh-CN" altLang="en-US" dirty="0"/>
              <a:t>排列好2个数字（7和4）</a:t>
            </a:r>
          </a:p>
          <a:p>
            <a:r>
              <a:rPr lang="zh-CN" altLang="en-US" dirty="0"/>
              <a:t>两个2开头的数比较下一位：3、4</a:t>
            </a:r>
          </a:p>
          <a:p>
            <a:r>
              <a:rPr lang="zh-CN" altLang="en-US" dirty="0"/>
              <a:t>246在23之前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70446" y="1725827"/>
            <a:ext cx="2500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字典序</a:t>
            </a:r>
          </a:p>
        </p:txBody>
      </p:sp>
    </p:spTree>
    <p:extLst>
      <p:ext uri="{BB962C8B-B14F-4D97-AF65-F5344CB8AC3E}">
        <p14:creationId xmlns:p14="http://schemas.microsoft.com/office/powerpoint/2010/main" val="24033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utoUpdateAnimBg="0"/>
      <p:bldP spid="23556" grpId="0" bldLvl="0" autoUpdateAnimBg="0"/>
      <p:bldP spid="23557" grpId="0" bldLvl="0" autoUpdateAnimBg="0"/>
      <p:bldP spid="23558" grpId="0" bldLvl="0" autoUpdateAnimBg="0"/>
      <p:bldP spid="23559" grpId="0" bldLvl="0" autoUpdateAnimBg="0"/>
      <p:bldP spid="23560" grpId="0" animBg="1"/>
      <p:bldP spid="23561" grpId="0" bldLvl="0" autoUpdateAnimBg="0"/>
      <p:bldP spid="23561" grpId="1" bldLvl="0" animBg="1" autoUpdateAnimBg="0"/>
      <p:bldP spid="23563" grpId="0" bldLvl="0" autoUpdateAnimBg="0"/>
      <p:bldP spid="23564" grpId="0" bldLvl="0" autoUpdateAnimBg="0"/>
      <p:bldP spid="23565" grpId="0" bldLvl="0" autoUpdateAnimBg="0"/>
      <p:bldP spid="23566" grpId="0" bldLvl="0" autoUpdateAnimBg="0"/>
      <p:bldP spid="23567" grpId="0" animBg="1"/>
      <p:bldP spid="23568" grpId="0" bldLvl="0" animBg="1" autoUpdateAnimBg="0"/>
      <p:bldP spid="23570" grpId="0" build="p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分析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863057" y="779495"/>
            <a:ext cx="3162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完美</a:t>
            </a:r>
            <a:r>
              <a:rPr lang="zh-CN" altLang="en-US" sz="3600" dirty="0" smtClean="0">
                <a:solidFill>
                  <a:schemeClr val="accent1"/>
                </a:solidFill>
              </a:rPr>
              <a:t>方案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62152" y="1930400"/>
            <a:ext cx="7049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先把整数化成字符串，然后再比较</a:t>
            </a:r>
            <a:r>
              <a:rPr lang="zh-CN" altLang="zh-CN" sz="2400" b="1" dirty="0">
                <a:solidFill>
                  <a:schemeClr val="accent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a+b</a:t>
            </a:r>
            <a:r>
              <a:rPr lang="zh-CN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zh-CN" sz="2400" b="1" dirty="0">
                <a:solidFill>
                  <a:schemeClr val="accent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b+a</a:t>
            </a:r>
            <a:r>
              <a:rPr lang="zh-CN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，如果a+b&gt;b+a，就把a排在b的前面，反之则把a排在b的后面。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39129" y="4019729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如：12 123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658267" y="4451529"/>
            <a:ext cx="342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因为：12123&lt;12312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658267" y="4883329"/>
            <a:ext cx="342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所以：123在12之前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801642" y="4018141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如：12 121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520780" y="4451529"/>
            <a:ext cx="342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因为：12112&lt;12121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520780" y="4883329"/>
            <a:ext cx="342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所以：12在121之前</a:t>
            </a:r>
          </a:p>
        </p:txBody>
      </p:sp>
    </p:spTree>
    <p:extLst>
      <p:ext uri="{BB962C8B-B14F-4D97-AF65-F5344CB8AC3E}">
        <p14:creationId xmlns:p14="http://schemas.microsoft.com/office/powerpoint/2010/main" val="19605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utoUpdateAnimBg="0"/>
      <p:bldP spid="24579" grpId="1" bldLvl="0" autoUpdateAnimBg="0"/>
      <p:bldP spid="24580" grpId="0" bldLvl="0" autoUpdateAnimBg="0"/>
      <p:bldP spid="24581" grpId="0" bldLvl="0" autoUpdateAnimBg="0"/>
      <p:bldP spid="24581" grpId="1" bldLvl="0" autoUpdateAnimBg="0"/>
      <p:bldP spid="24581" grpId="2" bldLvl="0" autoUpdateAnimBg="0"/>
      <p:bldP spid="24581" grpId="3" bldLvl="0" autoUpdateAnimBg="0"/>
      <p:bldP spid="24581" grpId="4" bldLvl="0" autoUpdateAnimBg="0"/>
      <p:bldP spid="24582" grpId="0" bldLvl="0" autoUpdateAnimBg="0"/>
      <p:bldP spid="24583" grpId="0" bldLvl="0" autoUpdateAnimBg="0"/>
      <p:bldP spid="24584" grpId="0" bldLvl="0" autoUpdateAnimBg="0"/>
      <p:bldP spid="24585" grpId="0" bldLvl="0" autoUpdateAnimBg="0"/>
      <p:bldP spid="2458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代码框架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842" y="1783862"/>
            <a:ext cx="6696075" cy="431799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int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	scanf("%d",&amp;n);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    for(i=1;i&lt;=n;i++){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       读取n个数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	{将n个数</a:t>
            </a:r>
            <a:r>
              <a:rPr lang="zh-CN" altLang="en-US" dirty="0" smtClean="0"/>
              <a:t>使用我们确定好的方式排序</a:t>
            </a:r>
            <a:r>
              <a:rPr lang="zh-CN" altLang="en-US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	{按排好的顺序输出（中间无空格）}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4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均分纸牌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70000"/>
            <a:ext cx="9117297" cy="57578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b="1" dirty="0"/>
              <a:t>题目描述</a:t>
            </a:r>
          </a:p>
          <a:p>
            <a:pPr marL="0" indent="0">
              <a:buNone/>
            </a:pPr>
            <a:r>
              <a:rPr lang="zh-CN" altLang="en-US" sz="1800" dirty="0"/>
              <a:t>   有 N 堆纸牌，编号分别为 1，2，…, N。每堆上有若干张，但纸牌总数必为 N 的倍数。可以在任一堆上取若于张纸牌，然后移动。　　移牌规则为：在编号为 1 堆上取的纸牌，只能移到编号为 2 的堆上；在编号为 N 的堆上取的纸牌，只能移到编号为 N-1 的堆上；其他堆上取的纸牌，可以移到相邻左边或右边的堆上。　　现在要求找出一种移动方法，用最少的移动次数使每堆上纸牌数都一样多。　　例如 N=4，4 堆纸牌数分别为：　　①　9　②　8　③　17　④　6　　移动3次可达到目的：　　从 ③ 取 4 张牌放到 ④ （9 8 13 10） -&gt; 从 ③ 取 3 张牌放到 ②（9 11 10 10）-&gt; 从 ② 取 1 张牌放到①（10 10 10 10）。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输入描述：</a:t>
            </a:r>
          </a:p>
          <a:p>
            <a:pPr marL="0" indent="0">
              <a:buNone/>
            </a:pPr>
            <a:r>
              <a:rPr lang="zh-CN" altLang="en-US" sz="1800" dirty="0"/>
              <a:t>     第一行N（N 堆纸牌，1 &lt;= N &lt;= 100）     第二行A1 A2 … An （N 堆纸牌，每堆纸牌初始数，l&lt;= Ai &lt;=10000）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输出描述：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/>
              <a:t>输出至屏幕。格式为：所有堆均达到相等时的最少移动次数。‘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样例输入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/>
              <a:t>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/>
              <a:t>9 8 17 6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4305299" y="55653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样例输出：</a:t>
            </a:r>
          </a:p>
          <a:p>
            <a:pPr lvl="0" fontAlgn="base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9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1944" y="512798"/>
            <a:ext cx="6918325" cy="561975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/>
              <a:t>分析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6869" y="1267900"/>
            <a:ext cx="7518339" cy="2794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题目所求：</a:t>
            </a:r>
          </a:p>
          <a:p>
            <a:pPr marL="0" indent="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最多能干掉的老虎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数目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已知武松体力，每只老虎的体力，每干掉一只老虎，都会消耗相应体力。为了干掉更多的老虎</a:t>
            </a:r>
          </a:p>
          <a:p>
            <a:pPr marL="0" indent="0">
              <a:buNone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506789" y="3502586"/>
            <a:ext cx="351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53523" y="3961314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每次干掉体力最少的老虎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74753" y="4572374"/>
            <a:ext cx="2416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9223" name="Group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7979068"/>
              </p:ext>
            </p:extLst>
          </p:nvPr>
        </p:nvGraphicFramePr>
        <p:xfrm>
          <a:off x="3110647" y="4539164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108308" y="4682040"/>
            <a:ext cx="1597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老虎体力：</a:t>
            </a:r>
          </a:p>
        </p:txBody>
      </p:sp>
      <p:graphicFrame>
        <p:nvGraphicFramePr>
          <p:cNvPr id="925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38531"/>
              </p:ext>
            </p:extLst>
          </p:nvPr>
        </p:nvGraphicFramePr>
        <p:xfrm>
          <a:off x="3109856" y="5398901"/>
          <a:ext cx="4038600" cy="682625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2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979428" y="5545640"/>
            <a:ext cx="1854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/>
              <a:t>排序后体力：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7413564" y="4651261"/>
            <a:ext cx="1550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武松体力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9135208" y="4651261"/>
            <a:ext cx="602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/>
              <a:t>10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55539" y="6259884"/>
            <a:ext cx="2352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第一轮PK：10-1=9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2888660" y="6259884"/>
            <a:ext cx="2352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第二轮PK：9-2=7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5421781" y="6259884"/>
            <a:ext cx="2352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第三轮PK：7-3=4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7954902" y="6259884"/>
            <a:ext cx="2352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第四轮PK：4-4=0</a:t>
            </a:r>
          </a:p>
        </p:txBody>
      </p:sp>
    </p:spTree>
    <p:extLst>
      <p:ext uri="{BB962C8B-B14F-4D97-AF65-F5344CB8AC3E}">
        <p14:creationId xmlns:p14="http://schemas.microsoft.com/office/powerpoint/2010/main" val="718275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1" grpId="0" bldLvl="0" autoUpdateAnimBg="0"/>
      <p:bldP spid="9249" grpId="0" bldLvl="0" autoUpdateAnimBg="0"/>
      <p:bldP spid="9249" grpId="1" bldLvl="0" autoUpdateAnimBg="0"/>
      <p:bldP spid="9276" grpId="0" bldLvl="0" autoUpdateAnimBg="0"/>
      <p:bldP spid="9277" grpId="0" bldLvl="0" autoUpdateAnimBg="0"/>
      <p:bldP spid="9278" grpId="0" bldLvl="0" autoUpdateAnimBg="0"/>
      <p:bldP spid="9279" grpId="0" bldLvl="0" autoUpdateAnimBg="0"/>
      <p:bldP spid="9280" grpId="0" bldLvl="0" autoUpdateAnimBg="0"/>
      <p:bldP spid="9281" grpId="0" bldLvl="0" autoUpdateAnimBg="0"/>
      <p:bldP spid="9282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970742" cy="63658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分析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63651" y="1618885"/>
            <a:ext cx="79216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</a:rPr>
              <a:t>设a[i]为第i堆纸牌的张数（0&lt;=i&lt;=n），v为均分后每堆纸牌的张数，s为最小移到次数。</a:t>
            </a:r>
          </a:p>
          <a:p>
            <a:endParaRPr lang="zh-CN" altLang="zh-CN" sz="2400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79551" y="3585797"/>
            <a:ext cx="7561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000" dirty="0">
                <a:ea typeface="宋体" panose="02010600030101010101" pitchFamily="2" charset="-122"/>
              </a:rPr>
              <a:t>按照从左到右的顺序移动纸牌。如第i堆(0&lt;i&lt;n)的纸牌数a[i]不等于平均值，则移动一次(即s加1)，分两种情况移动：</a:t>
            </a:r>
          </a:p>
          <a:p>
            <a:r>
              <a:rPr lang="zh-CN" altLang="zh-CN" sz="2000" dirty="0">
                <a:ea typeface="宋体" panose="02010600030101010101" pitchFamily="2" charset="-122"/>
              </a:rPr>
              <a:t>　　（1）    若a[i]&gt;v，则将a[i]-v张纸牌从</a:t>
            </a:r>
            <a:r>
              <a:rPr lang="zh-CN" altLang="zh-CN" sz="2000" dirty="0" smtClean="0">
                <a:ea typeface="宋体" panose="02010600030101010101" pitchFamily="2" charset="-122"/>
              </a:rPr>
              <a:t>第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堆</a:t>
            </a:r>
            <a:r>
              <a:rPr lang="zh-CN" altLang="zh-CN" sz="2000" dirty="0">
                <a:ea typeface="宋体" panose="02010600030101010101" pitchFamily="2" charset="-122"/>
              </a:rPr>
              <a:t>移动到</a:t>
            </a:r>
            <a:r>
              <a:rPr lang="zh-CN" altLang="zh-CN" sz="2000" dirty="0" smtClean="0">
                <a:ea typeface="宋体" panose="02010600030101010101" pitchFamily="2" charset="-122"/>
              </a:rPr>
              <a:t>第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1堆；</a:t>
            </a:r>
          </a:p>
          <a:p>
            <a:r>
              <a:rPr lang="zh-CN" altLang="zh-CN" sz="2000" dirty="0">
                <a:ea typeface="宋体" panose="02010600030101010101" pitchFamily="2" charset="-122"/>
              </a:rPr>
              <a:t>　　（2）    若a[i]&lt;v，则将v -a[i]张纸牌从</a:t>
            </a:r>
            <a:r>
              <a:rPr lang="zh-CN" altLang="zh-CN" sz="2000" dirty="0" smtClean="0">
                <a:ea typeface="宋体" panose="02010600030101010101" pitchFamily="2" charset="-122"/>
              </a:rPr>
              <a:t>第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1堆移动到第I堆；</a:t>
            </a:r>
          </a:p>
          <a:p>
            <a:r>
              <a:rPr lang="zh-CN" altLang="zh-CN" sz="2000" dirty="0">
                <a:ea typeface="宋体" panose="02010600030101010101" pitchFamily="2" charset="-122"/>
              </a:rPr>
              <a:t>为了设计的方便，我们把这两种情况统一看作是将a[I]-v张牌从第I堆移动到第I+1堆；移动后有：a</a:t>
            </a:r>
            <a:r>
              <a:rPr lang="zh-CN" altLang="zh-CN" sz="2000" dirty="0" smtClean="0"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ea typeface="宋体" panose="02010600030101010101" pitchFamily="2" charset="-122"/>
              </a:rPr>
              <a:t>:=v；a</a:t>
            </a:r>
            <a:r>
              <a:rPr lang="zh-CN" altLang="zh-CN" sz="2000" dirty="0" smtClean="0"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1]:=a</a:t>
            </a:r>
            <a:r>
              <a:rPr lang="zh-CN" altLang="zh-CN" sz="2000" dirty="0" smtClean="0"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zh-CN" altLang="zh-CN" sz="2000" dirty="0" smtClean="0">
                <a:ea typeface="宋体" panose="02010600030101010101" pitchFamily="2" charset="-122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1]+a[I]-v；</a:t>
            </a:r>
            <a:endParaRPr lang="zh-CN" altLang="zh-CN" sz="20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03289" y="2755534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贪心选择：</a:t>
            </a:r>
          </a:p>
        </p:txBody>
      </p:sp>
    </p:spTree>
    <p:extLst>
      <p:ext uri="{BB962C8B-B14F-4D97-AF65-F5344CB8AC3E}">
        <p14:creationId xmlns:p14="http://schemas.microsoft.com/office/powerpoint/2010/main" val="14762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0" autoUpdateAnimBg="0"/>
      <p:bldP spid="29700" grpId="0" bldLvl="0" autoUpdateAnimBg="0"/>
      <p:bldP spid="29701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分析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914" y="4330941"/>
            <a:ext cx="7637463" cy="2688094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zh-CN" dirty="0">
                <a:solidFill>
                  <a:schemeClr val="accent2"/>
                </a:solidFill>
              </a:rPr>
              <a:t>　　　　我们继续按规则分析移牌过程，从第二堆移出9张到第一堆后，第一堆有10张纸牌，第二堆剩下-7张纸牌，再从第三堆移动17张到第二堆，刚好三堆纸牌数都是10，最后结果是对的，从第二堆移出的牌都可以从第三堆得到。我们在移动过程中，只是改变了移动的顺序，而移动的次数不变，因此此题使用贪心法是可行的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28714" y="1493282"/>
            <a:ext cx="713605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</a:rPr>
              <a:t>　在从第i+1堆中取出纸牌补充第i堆的过程中，可能会出现第i+1堆的纸牌数小于零(a[i+1]+a[i]-v&lt;0 )的情况。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　　如n=3，三堆纸牌数为（1，2，27）这时v=10，为了使第一堆数为10，要从第二堆移9张纸牌到第一堆，而第二堆只有2张纸牌可移，这是不是意味着刚才使用的贪心法是错误的呢？</a:t>
            </a:r>
          </a:p>
          <a:p>
            <a:endParaRPr lang="zh-CN" altLang="zh-CN" sz="2400" dirty="0"/>
          </a:p>
        </p:txBody>
      </p:sp>
      <p:pic>
        <p:nvPicPr>
          <p:cNvPr id="30725" name="Picture 5" descr="dd7107d6_92c6_413d_b96c_df85ad0ee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" b="8855"/>
          <a:stretch>
            <a:fillRect/>
          </a:stretch>
        </p:blipFill>
        <p:spPr bwMode="auto">
          <a:xfrm>
            <a:off x="8743951" y="3801606"/>
            <a:ext cx="2717060" cy="26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174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 smtClean="0"/>
              <a:t>贪心算法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/>
        </p:nvSpPr>
        <p:spPr bwMode="auto">
          <a:xfrm>
            <a:off x="2064801" y="565152"/>
            <a:ext cx="10525125" cy="296386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4400" b="1" dirty="0"/>
              <a:t>贪心算法（贪心策略</a:t>
            </a:r>
            <a:r>
              <a:rPr lang="zh-CN" altLang="en-US" sz="4400" b="1" dirty="0" smtClean="0"/>
              <a:t>）</a:t>
            </a:r>
            <a:endParaRPr lang="en-US" altLang="zh-CN" sz="4400" b="1" dirty="0" smtClean="0"/>
          </a:p>
          <a:p>
            <a:pPr marL="0" indent="0">
              <a:buNone/>
            </a:pPr>
            <a:endParaRPr lang="zh-CN" altLang="en-US" sz="44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每次都作出在</a:t>
            </a:r>
            <a:r>
              <a:rPr lang="zh-CN" altLang="en-US" sz="3200" dirty="0">
                <a:solidFill>
                  <a:schemeClr val="accent1"/>
                </a:solidFill>
              </a:rPr>
              <a:t>当前看来是最好的选择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不断</a:t>
            </a:r>
            <a:r>
              <a:rPr lang="zh-CN" altLang="en-US" sz="3200" dirty="0"/>
              <a:t>循环，</a:t>
            </a:r>
            <a:r>
              <a:rPr lang="zh-CN" altLang="en-US" sz="3200" dirty="0">
                <a:solidFill>
                  <a:schemeClr val="accent1"/>
                </a:solidFill>
              </a:rPr>
              <a:t>直到获得问题的完整解。</a:t>
            </a:r>
          </a:p>
        </p:txBody>
      </p:sp>
      <p:graphicFrame>
        <p:nvGraphicFramePr>
          <p:cNvPr id="11269" name="Group 5"/>
          <p:cNvGraphicFramePr>
            <a:graphicFrameLocks noGrp="1"/>
          </p:cNvGraphicFramePr>
          <p:nvPr>
            <p:extLst/>
          </p:nvPr>
        </p:nvGraphicFramePr>
        <p:xfrm>
          <a:off x="4383088" y="3529013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064801" y="3671887"/>
            <a:ext cx="191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老虎体力：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2064801" y="4448175"/>
            <a:ext cx="4484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当前看来是最好的选择:</a:t>
            </a:r>
            <a:endParaRPr lang="zh-CN" altLang="en-US" sz="2800" dirty="0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4168239" y="5271621"/>
            <a:ext cx="44614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/>
              <a:t>打死体力最少的老虎！</a:t>
            </a:r>
          </a:p>
        </p:txBody>
      </p:sp>
    </p:spTree>
    <p:extLst>
      <p:ext uri="{BB962C8B-B14F-4D97-AF65-F5344CB8AC3E}">
        <p14:creationId xmlns:p14="http://schemas.microsoft.com/office/powerpoint/2010/main" val="32056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1295" grpId="0" bldLvl="0" autoUpdateAnimBg="0"/>
      <p:bldP spid="11295" grpId="1" bldLvl="0" autoUpdateAnimBg="0"/>
      <p:bldP spid="11296" grpId="0" bldLvl="0" autoUpdateAnimBg="0"/>
      <p:bldP spid="1129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108108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2292" name="Rectangle 4"/>
          <p:cNvSpPr>
            <a:spLocks noGrp="1" noChangeArrowheads="1"/>
          </p:cNvSpPr>
          <p:nvPr/>
        </p:nvSpPr>
        <p:spPr bwMode="auto">
          <a:xfrm>
            <a:off x="1919288" y="908051"/>
            <a:ext cx="8280400" cy="187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/>
              <a:t>贪心算法（贪心策略）</a:t>
            </a:r>
            <a:r>
              <a:rPr lang="zh-CN" altLang="en-US" sz="2800" b="1">
                <a:solidFill>
                  <a:srgbClr val="0033CC"/>
                </a:solidFill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/>
              <a:t>每次都作出在</a:t>
            </a:r>
            <a:r>
              <a:rPr lang="zh-CN" altLang="en-US" sz="2400">
                <a:solidFill>
                  <a:srgbClr val="0033CC"/>
                </a:solidFill>
              </a:rPr>
              <a:t>当前看来是最好的选择</a:t>
            </a:r>
            <a:r>
              <a:rPr lang="zh-CN" altLang="en-US" sz="2400"/>
              <a:t>，不断循环，</a:t>
            </a:r>
            <a:r>
              <a:rPr lang="zh-CN" altLang="en-US" sz="2400">
                <a:solidFill>
                  <a:srgbClr val="0033CC"/>
                </a:solidFill>
              </a:rPr>
              <a:t>直到获得问题的完整解。</a:t>
            </a: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4440238" y="2636839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2784475" y="27797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784476" y="3644900"/>
            <a:ext cx="1285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武松体力：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440239" y="3644900"/>
            <a:ext cx="623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10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4440238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776538" y="4359275"/>
            <a:ext cx="1662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打死老虎数目：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584700" y="4365625"/>
            <a:ext cx="44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968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 bldLvl="0" autoUpdateAnimBg="0"/>
      <p:bldP spid="12320" grpId="0" bldLvl="0" autoUpdateAnimBg="0"/>
      <p:bldP spid="12321" grpId="0" bldLvl="0" autoUpdateAnimBg="0"/>
      <p:bldP spid="12322" grpId="0" animBg="1"/>
      <p:bldP spid="12323" grpId="0" bldLvl="0" autoUpdateAnimBg="0"/>
      <p:bldP spid="1232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108108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3316" name="Rectangle 4"/>
          <p:cNvSpPr>
            <a:spLocks noGrp="1" noChangeArrowheads="1"/>
          </p:cNvSpPr>
          <p:nvPr/>
        </p:nvSpPr>
        <p:spPr bwMode="auto">
          <a:xfrm>
            <a:off x="1919288" y="908051"/>
            <a:ext cx="8280400" cy="187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/>
              <a:t>贪心算法（贪心策略）</a:t>
            </a:r>
            <a:r>
              <a:rPr lang="zh-CN" altLang="en-US" sz="2800" b="1">
                <a:solidFill>
                  <a:srgbClr val="0033CC"/>
                </a:solidFill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/>
              <a:t>每次都作出在</a:t>
            </a:r>
            <a:r>
              <a:rPr lang="zh-CN" altLang="en-US" sz="2400">
                <a:solidFill>
                  <a:srgbClr val="0033CC"/>
                </a:solidFill>
              </a:rPr>
              <a:t>当前看来是最好的选择</a:t>
            </a:r>
            <a:r>
              <a:rPr lang="zh-CN" altLang="en-US" sz="2400"/>
              <a:t>，不断循环，</a:t>
            </a:r>
            <a:r>
              <a:rPr lang="zh-CN" altLang="en-US" sz="2400">
                <a:solidFill>
                  <a:srgbClr val="0033CC"/>
                </a:solidFill>
              </a:rPr>
              <a:t>直到获得问题的完整解。</a:t>
            </a:r>
          </a:p>
        </p:txBody>
      </p:sp>
      <p:graphicFrame>
        <p:nvGraphicFramePr>
          <p:cNvPr id="13317" name="Group 5"/>
          <p:cNvGraphicFramePr>
            <a:graphicFrameLocks noGrp="1"/>
          </p:cNvGraphicFramePr>
          <p:nvPr/>
        </p:nvGraphicFramePr>
        <p:xfrm>
          <a:off x="4440238" y="2636839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784475" y="27797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784476" y="3644900"/>
            <a:ext cx="1285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武松体力：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4440239" y="3644900"/>
            <a:ext cx="623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9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440238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776538" y="4359275"/>
            <a:ext cx="1662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打死老虎数目：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4584700" y="4365625"/>
            <a:ext cx="44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1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483350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 bldLvl="0" autoUpdateAnimBg="0"/>
      <p:bldP spid="133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108108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4340" name="Rectangle 4"/>
          <p:cNvSpPr>
            <a:spLocks noGrp="1" noChangeArrowheads="1"/>
          </p:cNvSpPr>
          <p:nvPr/>
        </p:nvSpPr>
        <p:spPr bwMode="auto">
          <a:xfrm>
            <a:off x="1919288" y="908051"/>
            <a:ext cx="8280400" cy="187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/>
              <a:t>贪心算法（贪心策略）</a:t>
            </a:r>
            <a:r>
              <a:rPr lang="zh-CN" altLang="en-US" sz="2800" b="1">
                <a:solidFill>
                  <a:srgbClr val="0033CC"/>
                </a:solidFill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/>
              <a:t>每次都作出在</a:t>
            </a:r>
            <a:r>
              <a:rPr lang="zh-CN" altLang="en-US" sz="2400">
                <a:solidFill>
                  <a:srgbClr val="0033CC"/>
                </a:solidFill>
              </a:rPr>
              <a:t>当前看来是最好的选择</a:t>
            </a:r>
            <a:r>
              <a:rPr lang="zh-CN" altLang="en-US" sz="2400"/>
              <a:t>，不断循环，</a:t>
            </a:r>
            <a:r>
              <a:rPr lang="zh-CN" altLang="en-US" sz="2400">
                <a:solidFill>
                  <a:srgbClr val="0033CC"/>
                </a:solidFill>
              </a:rPr>
              <a:t>直到获得问题的完整解。</a:t>
            </a:r>
          </a:p>
        </p:txBody>
      </p:sp>
      <p:graphicFrame>
        <p:nvGraphicFramePr>
          <p:cNvPr id="14341" name="Group 5"/>
          <p:cNvGraphicFramePr>
            <a:graphicFrameLocks noGrp="1"/>
          </p:cNvGraphicFramePr>
          <p:nvPr/>
        </p:nvGraphicFramePr>
        <p:xfrm>
          <a:off x="4440238" y="2636839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784475" y="27797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784476" y="3644900"/>
            <a:ext cx="1285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武松体力：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40239" y="3644900"/>
            <a:ext cx="623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7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440238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776538" y="4359275"/>
            <a:ext cx="1662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打死老虎数目：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584700" y="4365625"/>
            <a:ext cx="44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2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6483350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819775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bldLvl="0" autoUpdateAnimBg="0"/>
      <p:bldP spid="143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108108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5364" name="Rectangle 4"/>
          <p:cNvSpPr>
            <a:spLocks noGrp="1" noChangeArrowheads="1"/>
          </p:cNvSpPr>
          <p:nvPr/>
        </p:nvSpPr>
        <p:spPr bwMode="auto">
          <a:xfrm>
            <a:off x="1919288" y="908051"/>
            <a:ext cx="8280400" cy="187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/>
              <a:t>贪心算法（贪心策略）</a:t>
            </a:r>
            <a:r>
              <a:rPr lang="zh-CN" altLang="en-US" sz="2800" b="1">
                <a:solidFill>
                  <a:srgbClr val="0033CC"/>
                </a:solidFill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/>
              <a:t>每次都作出在</a:t>
            </a:r>
            <a:r>
              <a:rPr lang="zh-CN" altLang="en-US" sz="2400">
                <a:solidFill>
                  <a:srgbClr val="0033CC"/>
                </a:solidFill>
              </a:rPr>
              <a:t>当前看来是最好的选择</a:t>
            </a:r>
            <a:r>
              <a:rPr lang="zh-CN" altLang="en-US" sz="2400"/>
              <a:t>，不断循环，</a:t>
            </a:r>
            <a:r>
              <a:rPr lang="zh-CN" altLang="en-US" sz="2400">
                <a:solidFill>
                  <a:srgbClr val="0033CC"/>
                </a:solidFill>
              </a:rPr>
              <a:t>直到获得问题的完整解。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/>
        </p:nvGraphicFramePr>
        <p:xfrm>
          <a:off x="4440238" y="2636839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784475" y="27797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784476" y="3644900"/>
            <a:ext cx="1285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武松体力：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4440239" y="3644900"/>
            <a:ext cx="623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4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440238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2776538" y="4359275"/>
            <a:ext cx="1662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打死老虎数目：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584700" y="4365625"/>
            <a:ext cx="44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3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6483350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819775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7159625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bldLvl="0" autoUpdateAnimBg="0"/>
      <p:bldP spid="153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108108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6388" name="Rectangle 4"/>
          <p:cNvSpPr>
            <a:spLocks noGrp="1" noChangeArrowheads="1"/>
          </p:cNvSpPr>
          <p:nvPr/>
        </p:nvSpPr>
        <p:spPr bwMode="auto">
          <a:xfrm>
            <a:off x="1919288" y="908051"/>
            <a:ext cx="8280400" cy="18716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/>
              <a:t>贪心算法（贪心策略）</a:t>
            </a:r>
            <a:r>
              <a:rPr lang="zh-CN" altLang="en-US" sz="2800" b="1">
                <a:solidFill>
                  <a:srgbClr val="0033CC"/>
                </a:solidFill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/>
              <a:t>每次都作出在</a:t>
            </a:r>
            <a:r>
              <a:rPr lang="zh-CN" altLang="en-US" sz="2400">
                <a:solidFill>
                  <a:srgbClr val="0033CC"/>
                </a:solidFill>
              </a:rPr>
              <a:t>当前看来是最好的选择</a:t>
            </a:r>
            <a:r>
              <a:rPr lang="zh-CN" altLang="en-US" sz="2400"/>
              <a:t>，不断循环，</a:t>
            </a:r>
            <a:r>
              <a:rPr lang="zh-CN" altLang="en-US" sz="2400">
                <a:solidFill>
                  <a:srgbClr val="0033CC"/>
                </a:solidFill>
              </a:rPr>
              <a:t>直到获得问题的完整解。</a:t>
            </a:r>
          </a:p>
        </p:txBody>
      </p:sp>
      <p:graphicFrame>
        <p:nvGraphicFramePr>
          <p:cNvPr id="16389" name="Group 5"/>
          <p:cNvGraphicFramePr>
            <a:graphicFrameLocks noGrp="1"/>
          </p:cNvGraphicFramePr>
          <p:nvPr/>
        </p:nvGraphicFramePr>
        <p:xfrm>
          <a:off x="4440238" y="2636839"/>
          <a:ext cx="4038600" cy="6810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784475" y="27797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老虎体力：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784476" y="3644900"/>
            <a:ext cx="1285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武松体力：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440239" y="3644900"/>
            <a:ext cx="623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0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440238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2776538" y="4359275"/>
            <a:ext cx="1662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打死老虎数目：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4584700" y="4365625"/>
            <a:ext cx="444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4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6483350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819775" y="2636839"/>
            <a:ext cx="647700" cy="6492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159625" y="2663825"/>
            <a:ext cx="6477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304448" y="3829566"/>
            <a:ext cx="4130675" cy="2308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/>
              <a:t>武松的体力已经不能打死任何一头老虎了，已得到问题的完整解。</a:t>
            </a:r>
          </a:p>
        </p:txBody>
      </p:sp>
    </p:spTree>
    <p:extLst>
      <p:ext uri="{BB962C8B-B14F-4D97-AF65-F5344CB8AC3E}">
        <p14:creationId xmlns:p14="http://schemas.microsoft.com/office/powerpoint/2010/main" val="26399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5" grpId="0" bldLvl="0" autoUpdateAnimBg="0"/>
      <p:bldP spid="16424" grpId="0" bldLvl="0" animBg="1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1564</TotalTime>
  <Words>1160</Words>
  <Application>Microsoft Office PowerPoint</Application>
  <PresentationFormat>宽屏</PresentationFormat>
  <Paragraphs>257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方正姚体</vt:lpstr>
      <vt:lpstr>仿宋</vt:lpstr>
      <vt:lpstr>黑体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平面</vt:lpstr>
      <vt:lpstr>武松打老虎</vt:lpstr>
      <vt:lpstr>分析</vt:lpstr>
      <vt:lpstr>贪心算法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最优子结构</vt:lpstr>
      <vt:lpstr>PowerPoint 演示文稿</vt:lpstr>
      <vt:lpstr>贪心选择性质</vt:lpstr>
      <vt:lpstr>贪心选择性质</vt:lpstr>
      <vt:lpstr>最大数</vt:lpstr>
      <vt:lpstr>分析</vt:lpstr>
      <vt:lpstr>分析</vt:lpstr>
      <vt:lpstr>代码框架</vt:lpstr>
      <vt:lpstr>均分纸牌</vt:lpstr>
      <vt:lpstr>分析</vt:lpstr>
      <vt:lpstr>分析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万能的方法</dc:title>
  <dc:creator>潘玉斌</dc:creator>
  <cp:lastModifiedBy>IDC-404</cp:lastModifiedBy>
  <cp:revision>18</cp:revision>
  <dcterms:created xsi:type="dcterms:W3CDTF">2016-03-16T13:24:05Z</dcterms:created>
  <dcterms:modified xsi:type="dcterms:W3CDTF">2016-03-24T11:19:54Z</dcterms:modified>
</cp:coreProperties>
</file>