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76" r:id="rId2"/>
    <p:sldId id="677" r:id="rId3"/>
    <p:sldId id="678" r:id="rId4"/>
    <p:sldId id="680" r:id="rId5"/>
    <p:sldId id="681" r:id="rId6"/>
    <p:sldId id="679" r:id="rId7"/>
    <p:sldId id="683" r:id="rId8"/>
    <p:sldId id="684" r:id="rId9"/>
    <p:sldId id="685" r:id="rId10"/>
    <p:sldId id="686" r:id="rId11"/>
    <p:sldId id="687" r:id="rId12"/>
    <p:sldId id="688" r:id="rId13"/>
    <p:sldId id="689" r:id="rId14"/>
    <p:sldId id="690" r:id="rId15"/>
    <p:sldId id="691" r:id="rId16"/>
    <p:sldId id="692" r:id="rId17"/>
    <p:sldId id="701" r:id="rId18"/>
    <p:sldId id="702" r:id="rId19"/>
    <p:sldId id="693" r:id="rId20"/>
    <p:sldId id="694" r:id="rId21"/>
    <p:sldId id="695" r:id="rId22"/>
    <p:sldId id="696" r:id="rId23"/>
    <p:sldId id="697" r:id="rId24"/>
    <p:sldId id="698" r:id="rId25"/>
    <p:sldId id="700" r:id="rId26"/>
    <p:sldId id="69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90" autoAdjust="0"/>
  </p:normalViewPr>
  <p:slideViewPr>
    <p:cSldViewPr snapToGrid="0" showGuides="1">
      <p:cViewPr varScale="1">
        <p:scale>
          <a:sx n="103" d="100"/>
          <a:sy n="103" d="100"/>
        </p:scale>
        <p:origin x="288" y="114"/>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E37B4-16BC-40E0-8512-C34AC98B90A5}" type="datetimeFigureOut">
              <a:rPr lang="zh-CN" altLang="en-US" smtClean="0"/>
              <a:t>2016/3/29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3EF6D-3082-48D5-AF50-91937086D9BA}" type="slidenum">
              <a:rPr lang="zh-CN" altLang="en-US" smtClean="0"/>
              <a:t>‹#›</a:t>
            </a:fld>
            <a:endParaRPr lang="zh-CN" altLang="en-US"/>
          </a:p>
        </p:txBody>
      </p:sp>
    </p:spTree>
    <p:extLst>
      <p:ext uri="{BB962C8B-B14F-4D97-AF65-F5344CB8AC3E}">
        <p14:creationId xmlns:p14="http://schemas.microsoft.com/office/powerpoint/2010/main" val="19586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7</a:t>
            </a:fld>
            <a:endParaRPr lang="zh-CN" altLang="en-US"/>
          </a:p>
        </p:txBody>
      </p:sp>
    </p:spTree>
    <p:extLst>
      <p:ext uri="{BB962C8B-B14F-4D97-AF65-F5344CB8AC3E}">
        <p14:creationId xmlns:p14="http://schemas.microsoft.com/office/powerpoint/2010/main" val="308984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8</a:t>
            </a:fld>
            <a:endParaRPr lang="zh-CN" altLang="en-US"/>
          </a:p>
        </p:txBody>
      </p:sp>
    </p:spTree>
    <p:extLst>
      <p:ext uri="{BB962C8B-B14F-4D97-AF65-F5344CB8AC3E}">
        <p14:creationId xmlns:p14="http://schemas.microsoft.com/office/powerpoint/2010/main" val="33876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a:t>
            </a:r>
          </a:p>
          <a:p>
            <a:r>
              <a:rPr lang="en-US" altLang="zh-CN" dirty="0" smtClean="0"/>
              <a:t>24 21</a:t>
            </a:r>
          </a:p>
          <a:p>
            <a:r>
              <a:rPr lang="en-US" altLang="zh-CN" dirty="0" smtClean="0"/>
              <a:t>36 31 47</a:t>
            </a:r>
          </a:p>
          <a:p>
            <a:r>
              <a:rPr lang="en-US" altLang="zh-CN" dirty="0" smtClean="0"/>
              <a:t>42 50 62 55</a:t>
            </a:r>
          </a:p>
          <a:p>
            <a:r>
              <a:rPr lang="en-US" altLang="zh-CN" dirty="0" smtClean="0"/>
              <a:t>54 57 75 86 66</a:t>
            </a:r>
          </a:p>
          <a:p>
            <a:endParaRPr lang="zh-CN" altLang="en-US" dirty="0"/>
          </a:p>
        </p:txBody>
      </p:sp>
      <p:sp>
        <p:nvSpPr>
          <p:cNvPr id="4" name="灯片编号占位符 3"/>
          <p:cNvSpPr>
            <a:spLocks noGrp="1"/>
          </p:cNvSpPr>
          <p:nvPr>
            <p:ph type="sldNum" sz="quarter" idx="10"/>
          </p:nvPr>
        </p:nvSpPr>
        <p:spPr/>
        <p:txBody>
          <a:bodyPr/>
          <a:lstStyle/>
          <a:p>
            <a:fld id="{DDF3EF6D-3082-48D5-AF50-91937086D9BA}" type="slidenum">
              <a:rPr lang="zh-CN" altLang="en-US" smtClean="0"/>
              <a:t>9</a:t>
            </a:fld>
            <a:endParaRPr lang="zh-CN" altLang="en-US"/>
          </a:p>
        </p:txBody>
      </p:sp>
    </p:spTree>
    <p:extLst>
      <p:ext uri="{BB962C8B-B14F-4D97-AF65-F5344CB8AC3E}">
        <p14:creationId xmlns:p14="http://schemas.microsoft.com/office/powerpoint/2010/main" val="39388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grpSp>
        <p:nvGrpSpPr>
          <p:cNvPr id="5" name="Group 8"/>
          <p:cNvGrpSpPr>
            <a:grpSpLocks/>
          </p:cNvGrpSpPr>
          <p:nvPr/>
        </p:nvGrpSpPr>
        <p:grpSpPr bwMode="auto">
          <a:xfrm>
            <a:off x="5113593" y="1160465"/>
            <a:ext cx="1891808"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800"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1800"/>
            </a:p>
          </p:txBody>
        </p:sp>
      </p:grpSp>
      <p:sp>
        <p:nvSpPr>
          <p:cNvPr id="14" name="空心弧 28"/>
          <p:cNvSpPr>
            <a:spLocks/>
          </p:cNvSpPr>
          <p:nvPr/>
        </p:nvSpPr>
        <p:spPr bwMode="auto">
          <a:xfrm>
            <a:off x="5016782" y="1071563"/>
            <a:ext cx="2069561" cy="2070100"/>
          </a:xfrm>
          <a:custGeom>
            <a:avLst/>
            <a:gdLst>
              <a:gd name="T0" fmla="*/ 177952 w 2070399"/>
              <a:gd name="T1" fmla="*/ 1615319 h 2070399"/>
              <a:gd name="T2" fmla="*/ 352192 w 2070399"/>
              <a:gd name="T3" fmla="*/ 257211 h 2070399"/>
              <a:gd name="T4" fmla="*/ 1721428 w 2070399"/>
              <a:gd name="T5" fmla="*/ 260314 h 2070399"/>
              <a:gd name="T6" fmla="*/ 1889510 w 2070399"/>
              <a:gd name="T7" fmla="*/ 1619198 h 2070399"/>
              <a:gd name="T8" fmla="*/ 1889509 w 2070399"/>
              <a:gd name="T9" fmla="*/ 1619198 h 2070399"/>
              <a:gd name="T10" fmla="*/ 1721427 w 2070399"/>
              <a:gd name="T11" fmla="*/ 260314 h 2070399"/>
              <a:gd name="T12" fmla="*/ 352191 w 2070399"/>
              <a:gd name="T13" fmla="*/ 257211 h 2070399"/>
              <a:gd name="T14" fmla="*/ 177951 w 2070399"/>
              <a:gd name="T15" fmla="*/ 1615319 h 2070399"/>
              <a:gd name="T16" fmla="*/ 177952 w 2070399"/>
              <a:gd name="T17" fmla="*/ 1615319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800"/>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fld id="{B7059057-C2A4-44C4-9F33-1CF3D5E8BE0C}" type="datetimeFigureOut">
              <a:rPr lang="zh-CN" altLang="en-US" smtClean="0"/>
              <a:t>2016/3/29</a:t>
            </a:fld>
            <a:endParaRPr lang="zh-CN" altLang="en-US"/>
          </a:p>
        </p:txBody>
      </p:sp>
      <p:sp>
        <p:nvSpPr>
          <p:cNvPr id="16" name="Rectangle 5"/>
          <p:cNvSpPr>
            <a:spLocks noGrp="1" noChangeArrowheads="1"/>
          </p:cNvSpPr>
          <p:nvPr>
            <p:ph type="ftr" sz="quarter" idx="11"/>
          </p:nvPr>
        </p:nvSpPr>
        <p:spPr/>
        <p:txBody>
          <a:bodyPr/>
          <a:lstStyle>
            <a:lvl1pPr>
              <a:defRPr smtClean="0"/>
            </a:lvl1pPr>
          </a:lstStyle>
          <a:p>
            <a:endParaRPr lang="zh-CN" altLang="en-US"/>
          </a:p>
        </p:txBody>
      </p:sp>
      <p:sp>
        <p:nvSpPr>
          <p:cNvPr id="17" name="Rectangle 6"/>
          <p:cNvSpPr>
            <a:spLocks noGrp="1" noChangeArrowheads="1"/>
          </p:cNvSpPr>
          <p:nvPr>
            <p:ph type="sldNum" sz="quarter" idx="12"/>
          </p:nvPr>
        </p:nvSpPr>
        <p:spPr/>
        <p:txBody>
          <a:bodyPr/>
          <a:lstStyle>
            <a:lvl1pPr>
              <a:defRPr smtClean="0"/>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56937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81204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0354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390268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893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7561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8313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96584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3" name="日期占位符 1"/>
          <p:cNvSpPr>
            <a:spLocks noGrp="1"/>
          </p:cNvSpPr>
          <p:nvPr>
            <p:ph type="dt" sz="half" idx="10"/>
          </p:nvPr>
        </p:nvSpPr>
        <p:spPr/>
        <p:txBody>
          <a:bodyPr/>
          <a:lstStyle>
            <a:lvl1pPr>
              <a:defRPr smtClean="0"/>
            </a:lvl1pPr>
          </a:lstStyle>
          <a:p>
            <a:fld id="{B7059057-C2A4-44C4-9F33-1CF3D5E8BE0C}" type="datetimeFigureOut">
              <a:rPr lang="zh-CN" altLang="en-US" smtClean="0"/>
              <a:t>2016/3/29</a:t>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270618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7287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B7059057-C2A4-44C4-9F33-1CF3D5E8BE0C}" type="datetimeFigureOut">
              <a:rPr lang="zh-CN" altLang="en-US" smtClean="0"/>
              <a:t>2016/3/29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A66AF7A-EA45-471C-901A-EAA64E02000A}" type="slidenum">
              <a:rPr lang="zh-CN" altLang="en-US" smtClean="0"/>
              <a:t>‹#›</a:t>
            </a:fld>
            <a:endParaRPr lang="zh-CN" altLang="en-US"/>
          </a:p>
        </p:txBody>
      </p:sp>
    </p:spTree>
    <p:extLst>
      <p:ext uri="{BB962C8B-B14F-4D97-AF65-F5344CB8AC3E}">
        <p14:creationId xmlns:p14="http://schemas.microsoft.com/office/powerpoint/2010/main" val="161221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1027" name="Rectangle 2"/>
          <p:cNvSpPr>
            <a:spLocks noGrp="1" noChangeArrowheads="1"/>
          </p:cNvSpPr>
          <p:nvPr>
            <p:ph type="title"/>
          </p:nvPr>
        </p:nvSpPr>
        <p:spPr bwMode="auto">
          <a:xfrm>
            <a:off x="2064801" y="549274"/>
            <a:ext cx="7270444" cy="71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313" y="1743075"/>
            <a:ext cx="10973117" cy="441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fld id="{B7059057-C2A4-44C4-9F33-1CF3D5E8BE0C}" type="datetimeFigureOut">
              <a:rPr lang="zh-CN" altLang="en-US" smtClean="0"/>
              <a:t>2016/3/29</a:t>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5A66AF7A-EA45-471C-901A-EAA64E02000A}" type="slidenum">
              <a:rPr lang="zh-CN" altLang="en-US" smtClean="0"/>
              <a:t>‹#›</a:t>
            </a:fld>
            <a:endParaRPr lang="zh-CN" altLang="en-US"/>
          </a:p>
        </p:txBody>
      </p:sp>
      <p:pic>
        <p:nvPicPr>
          <p:cNvPr id="1032"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8150" y="333375"/>
            <a:ext cx="108080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7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599">
          <a:solidFill>
            <a:schemeClr val="bg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2799" indent="-342799" algn="l" rtl="0" eaLnBrk="1" fontAlgn="base" hangingPunct="1">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7084" indent="-285666" algn="l" rtl="0" eaLnBrk="1" fontAlgn="base" hangingPunct="1">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2666" indent="-228533" algn="l" rtl="0" eaLnBrk="1" fontAlgn="base" hangingPunct="1">
        <a:spcBef>
          <a:spcPct val="20000"/>
        </a:spcBef>
        <a:spcAft>
          <a:spcPct val="0"/>
        </a:spcAft>
        <a:buChar char="•"/>
        <a:defRPr sz="1600" kern="1200">
          <a:solidFill>
            <a:schemeClr val="bg1"/>
          </a:solidFill>
          <a:latin typeface="+mn-lt"/>
          <a:ea typeface="+mn-ea"/>
          <a:cs typeface="+mn-cs"/>
        </a:defRPr>
      </a:lvl3pPr>
      <a:lvl4pPr marL="1599733" indent="-228533" algn="l" rtl="0" eaLnBrk="1" fontAlgn="base" hangingPunct="1">
        <a:spcBef>
          <a:spcPct val="20000"/>
        </a:spcBef>
        <a:spcAft>
          <a:spcPct val="0"/>
        </a:spcAft>
        <a:buChar char="–"/>
        <a:defRPr sz="1400" kern="1200">
          <a:solidFill>
            <a:schemeClr val="bg1"/>
          </a:solidFill>
          <a:latin typeface="+mn-lt"/>
          <a:ea typeface="+mn-ea"/>
          <a:cs typeface="+mn-cs"/>
        </a:defRPr>
      </a:lvl4pPr>
      <a:lvl5pPr marL="2056801" indent="-228533" algn="l" rtl="0" eaLnBrk="1" fontAlgn="base" hangingPunct="1">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sp>
        <p:nvSpPr>
          <p:cNvPr id="3" name="矩形 2"/>
          <p:cNvSpPr/>
          <p:nvPr/>
        </p:nvSpPr>
        <p:spPr>
          <a:xfrm>
            <a:off x="933449" y="2336542"/>
            <a:ext cx="6096000" cy="2554545"/>
          </a:xfrm>
          <a:prstGeom prst="rect">
            <a:avLst/>
          </a:prstGeom>
        </p:spPr>
        <p:txBody>
          <a:bodyPr>
            <a:spAutoFit/>
          </a:bodyPr>
          <a:lstStyle/>
          <a:p>
            <a:r>
              <a:rPr lang="zh-CN" altLang="en-US" sz="3200" dirty="0" smtClean="0"/>
              <a:t>有形</a:t>
            </a:r>
            <a:r>
              <a:rPr lang="zh-CN" altLang="en-US" sz="3200" dirty="0"/>
              <a:t>如图所示的数塔，从顶部出发，在每一结点可以选择向左走或是向右走，一起走到底层，要求找出一条路径，使路径上的值最大。</a:t>
            </a:r>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103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087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b="1" dirty="0" smtClean="0"/>
              <a:t>动态规划</a:t>
            </a:r>
            <a:endParaRPr lang="zh-CN" altLang="en-US" sz="4400" b="1" dirty="0"/>
          </a:p>
        </p:txBody>
      </p:sp>
      <p:sp>
        <p:nvSpPr>
          <p:cNvPr id="3" name="副标题 2"/>
          <p:cNvSpPr>
            <a:spLocks noGrp="1"/>
          </p:cNvSpPr>
          <p:nvPr>
            <p:ph type="subTitle" idx="1"/>
          </p:nvPr>
        </p:nvSpPr>
        <p:spPr/>
        <p:txBody>
          <a:bodyPr/>
          <a:lstStyle/>
          <a:p>
            <a:r>
              <a:rPr lang="en-US" altLang="zh-CN" sz="2000" dirty="0"/>
              <a:t>dynamic programming</a:t>
            </a:r>
            <a:endParaRPr lang="zh-CN" altLang="en-US" sz="2000" dirty="0"/>
          </a:p>
        </p:txBody>
      </p:sp>
    </p:spTree>
    <p:extLst>
      <p:ext uri="{BB962C8B-B14F-4D97-AF65-F5344CB8AC3E}">
        <p14:creationId xmlns:p14="http://schemas.microsoft.com/office/powerpoint/2010/main" val="28037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2308324"/>
          </a:xfrm>
          <a:prstGeom prst="rect">
            <a:avLst/>
          </a:prstGeom>
        </p:spPr>
        <p:txBody>
          <a:bodyPr wrap="square">
            <a:spAutoFit/>
          </a:bodyPr>
          <a:lstStyle/>
          <a:p>
            <a:r>
              <a:rPr lang="zh-CN" altLang="en-US" sz="2400" b="1" dirty="0">
                <a:solidFill>
                  <a:schemeClr val="accent1"/>
                </a:solidFill>
                <a:latin typeface="+mj-ea"/>
                <a:ea typeface="+mj-ea"/>
              </a:rPr>
              <a:t>1. 阶段</a:t>
            </a:r>
            <a:r>
              <a:rPr lang="zh-CN" altLang="en-US" sz="2400" b="1" dirty="0">
                <a:latin typeface="+mj-ea"/>
                <a:ea typeface="+mj-ea"/>
              </a:rPr>
              <a:t>和</a:t>
            </a:r>
            <a:r>
              <a:rPr lang="zh-CN" altLang="en-US" sz="2400" b="1" dirty="0">
                <a:solidFill>
                  <a:schemeClr val="accent1"/>
                </a:solidFill>
                <a:latin typeface="+mj-ea"/>
                <a:ea typeface="+mj-ea"/>
              </a:rPr>
              <a:t>阶段变量</a:t>
            </a:r>
            <a:r>
              <a:rPr lang="zh-CN" altLang="en-US" sz="2400" dirty="0"/>
              <a:t>：</a:t>
            </a:r>
          </a:p>
          <a:p>
            <a:r>
              <a:rPr lang="zh-CN" altLang="en-US" sz="2400" dirty="0"/>
              <a:t>        用动态规划求解一个问题时，需要将问题的全过程恰当地分成若干个相互联系的阶段，以便按一定的次序去求解。描述阶段的变量称为阶段变量，通常用K表示，阶段的划分一般是根据时间和空间的自然特征来划分，同时阶段的划分要便于把问题转化成</a:t>
            </a:r>
            <a:r>
              <a:rPr lang="zh-CN" altLang="en-US" sz="2400" dirty="0" smtClean="0"/>
              <a:t>多阶段决策过程。</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407555619"/>
              </p:ext>
            </p:extLst>
          </p:nvPr>
        </p:nvGraphicFramePr>
        <p:xfrm>
          <a:off x="6448426" y="4098001"/>
          <a:ext cx="4343400" cy="2346325"/>
        </p:xfrm>
        <a:graphic>
          <a:graphicData uri="http://schemas.openxmlformats.org/presentationml/2006/ole">
            <mc:AlternateContent xmlns:mc="http://schemas.openxmlformats.org/markup-compatibility/2006">
              <mc:Choice xmlns:v="urn:schemas-microsoft-com:vml" Requires="v">
                <p:oleObj spid="_x0000_s1127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409800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50576" y="4252098"/>
            <a:ext cx="2164299" cy="1323439"/>
          </a:xfrm>
          <a:prstGeom prst="rect">
            <a:avLst/>
          </a:prstGeom>
          <a:noFill/>
        </p:spPr>
        <p:txBody>
          <a:bodyPr wrap="square" rtlCol="0">
            <a:spAutoFit/>
          </a:bodyPr>
          <a:lstStyle/>
          <a:p>
            <a:r>
              <a:rPr lang="zh-CN" altLang="en-US" sz="2400" dirty="0" smtClean="0"/>
              <a:t>阶段是：</a:t>
            </a:r>
            <a:endParaRPr lang="en-US" altLang="zh-CN" sz="2400" dirty="0" smtClean="0"/>
          </a:p>
          <a:p>
            <a:pPr algn="ctr">
              <a:lnSpc>
                <a:spcPct val="200000"/>
              </a:lnSpc>
            </a:pPr>
            <a:r>
              <a:rPr lang="zh-CN" altLang="en-US" sz="2800" b="1" dirty="0">
                <a:solidFill>
                  <a:schemeClr val="accent1"/>
                </a:solidFill>
                <a:latin typeface="+mj-ea"/>
                <a:ea typeface="+mj-ea"/>
              </a:rPr>
              <a:t>层次</a:t>
            </a:r>
          </a:p>
        </p:txBody>
      </p:sp>
      <p:sp>
        <p:nvSpPr>
          <p:cNvPr id="6" name="文本框 5"/>
          <p:cNvSpPr txBox="1"/>
          <p:nvPr/>
        </p:nvSpPr>
        <p:spPr>
          <a:xfrm>
            <a:off x="1022875" y="5632378"/>
            <a:ext cx="5219700" cy="461665"/>
          </a:xfrm>
          <a:prstGeom prst="rect">
            <a:avLst/>
          </a:prstGeom>
          <a:noFill/>
        </p:spPr>
        <p:txBody>
          <a:bodyPr wrap="square" rtlCol="0">
            <a:spAutoFit/>
          </a:bodyPr>
          <a:lstStyle/>
          <a:p>
            <a:r>
              <a:rPr lang="zh-CN" altLang="en-US" sz="2400" b="1" dirty="0" smtClean="0">
                <a:latin typeface="黑体" panose="02010609060101010101" pitchFamily="49" charset="-122"/>
                <a:ea typeface="黑体" panose="02010609060101010101" pitchFamily="49" charset="-122"/>
              </a:rPr>
              <a:t>求解的过程是从第一阶段到最后阶段</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3044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2</a:t>
            </a:r>
            <a:r>
              <a:rPr lang="zh-CN" altLang="en-US" sz="2400" b="1" dirty="0" smtClean="0">
                <a:solidFill>
                  <a:schemeClr val="accent1"/>
                </a:solidFill>
                <a:latin typeface="+mj-ea"/>
                <a:ea typeface="+mj-ea"/>
              </a:rPr>
              <a:t>.</a:t>
            </a:r>
            <a:r>
              <a:rPr lang="zh-CN" altLang="en-US" sz="2400" b="1" dirty="0">
                <a:solidFill>
                  <a:schemeClr val="accent1"/>
                </a:solidFill>
                <a:latin typeface="+mj-ea"/>
                <a:ea typeface="+mj-ea"/>
              </a:rPr>
              <a:t>状态</a:t>
            </a:r>
            <a:r>
              <a:rPr lang="zh-CN" altLang="en-US" sz="2400" b="1" dirty="0">
                <a:latin typeface="+mj-ea"/>
                <a:ea typeface="+mj-ea"/>
              </a:rPr>
              <a:t>和</a:t>
            </a:r>
            <a:r>
              <a:rPr lang="zh-CN" altLang="en-US" sz="2400" b="1" dirty="0">
                <a:solidFill>
                  <a:schemeClr val="accent1"/>
                </a:solidFill>
                <a:latin typeface="+mj-ea"/>
                <a:ea typeface="+mj-ea"/>
              </a:rPr>
              <a:t>状态变量</a:t>
            </a:r>
            <a:r>
              <a:rPr lang="zh-CN" altLang="en-US" sz="2400" dirty="0" smtClean="0"/>
              <a:t>：</a:t>
            </a:r>
            <a:endParaRPr lang="zh-CN" altLang="en-US" sz="2400" dirty="0"/>
          </a:p>
          <a:p>
            <a:r>
              <a:rPr lang="zh-CN" altLang="en-US" sz="2400" dirty="0" smtClean="0"/>
              <a:t>        某</a:t>
            </a:r>
            <a:r>
              <a:rPr lang="zh-CN" altLang="en-US" sz="2400" dirty="0"/>
              <a:t>一阶段的出发位置称为状态，通常一个阶段包含若干状态。一般地，状态可由变量来描述，用来描述状态的变量称为状态变量</a:t>
            </a:r>
            <a:r>
              <a:rPr lang="zh-CN" altLang="en-US" sz="2400" dirty="0" smtClean="0"/>
              <a:t>。</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407555619"/>
              </p:ext>
            </p:extLst>
          </p:nvPr>
        </p:nvGraphicFramePr>
        <p:xfrm>
          <a:off x="6448426" y="4098001"/>
          <a:ext cx="4343400" cy="2346325"/>
        </p:xfrm>
        <a:graphic>
          <a:graphicData uri="http://schemas.openxmlformats.org/presentationml/2006/ole">
            <mc:AlternateContent xmlns:mc="http://schemas.openxmlformats.org/markup-compatibility/2006">
              <mc:Choice xmlns:v="urn:schemas-microsoft-com:vml" Requires="v">
                <p:oleObj spid="_x0000_s12300"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426" y="409800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307687" y="3613447"/>
            <a:ext cx="3235863" cy="1323439"/>
          </a:xfrm>
          <a:prstGeom prst="rect">
            <a:avLst/>
          </a:prstGeom>
          <a:noFill/>
        </p:spPr>
        <p:txBody>
          <a:bodyPr wrap="square" rtlCol="0">
            <a:spAutoFit/>
          </a:bodyPr>
          <a:lstStyle/>
          <a:p>
            <a:pPr>
              <a:lnSpc>
                <a:spcPct val="150000"/>
              </a:lnSpc>
            </a:pPr>
            <a:r>
              <a:rPr lang="zh-CN" altLang="en-US" sz="2400" dirty="0" smtClean="0"/>
              <a:t>状态是：</a:t>
            </a:r>
            <a:endParaRPr lang="en-US" altLang="zh-CN" sz="2400" dirty="0" smtClean="0"/>
          </a:p>
          <a:p>
            <a:pPr algn="ctr">
              <a:lnSpc>
                <a:spcPct val="150000"/>
              </a:lnSpc>
            </a:pPr>
            <a:r>
              <a:rPr lang="zh-CN" altLang="en-US" sz="2800" b="1" dirty="0" smtClean="0">
                <a:solidFill>
                  <a:schemeClr val="accent1"/>
                </a:solidFill>
                <a:latin typeface="+mj-ea"/>
                <a:ea typeface="+mj-ea"/>
              </a:rPr>
              <a:t>每一个到达位置</a:t>
            </a:r>
            <a:endParaRPr lang="zh-CN" altLang="en-US" sz="2800" b="1" dirty="0">
              <a:solidFill>
                <a:schemeClr val="accent1"/>
              </a:solidFill>
              <a:latin typeface="+mj-ea"/>
              <a:ea typeface="+mj-ea"/>
            </a:endParaRPr>
          </a:p>
        </p:txBody>
      </p:sp>
      <p:sp>
        <p:nvSpPr>
          <p:cNvPr id="7" name="文本框 6"/>
          <p:cNvSpPr txBox="1"/>
          <p:nvPr/>
        </p:nvSpPr>
        <p:spPr>
          <a:xfrm>
            <a:off x="2307687" y="4936886"/>
            <a:ext cx="3235863" cy="1323439"/>
          </a:xfrm>
          <a:prstGeom prst="rect">
            <a:avLst/>
          </a:prstGeom>
          <a:noFill/>
        </p:spPr>
        <p:txBody>
          <a:bodyPr wrap="square" rtlCol="0">
            <a:spAutoFit/>
          </a:bodyPr>
          <a:lstStyle/>
          <a:p>
            <a:pPr>
              <a:lnSpc>
                <a:spcPct val="150000"/>
              </a:lnSpc>
            </a:pPr>
            <a:r>
              <a:rPr lang="zh-CN" altLang="en-US" sz="2400" dirty="0" smtClean="0"/>
              <a:t>状态变量是：</a:t>
            </a:r>
            <a:endParaRPr lang="en-US" altLang="zh-CN" sz="2400" dirty="0" smtClean="0"/>
          </a:p>
          <a:p>
            <a:pPr algn="ctr">
              <a:lnSpc>
                <a:spcPct val="150000"/>
              </a:lnSpc>
            </a:pPr>
            <a:r>
              <a:rPr lang="zh-CN" altLang="en-US" sz="2800" b="1" dirty="0" smtClean="0">
                <a:solidFill>
                  <a:schemeClr val="accent1"/>
                </a:solidFill>
                <a:latin typeface="+mj-ea"/>
                <a:ea typeface="+mj-ea"/>
              </a:rPr>
              <a:t>坐标：</a:t>
            </a:r>
            <a:r>
              <a:rPr lang="en-US" altLang="zh-CN" sz="2800" b="1" dirty="0" err="1" smtClean="0">
                <a:solidFill>
                  <a:schemeClr val="accent1"/>
                </a:solidFill>
                <a:latin typeface="+mj-ea"/>
                <a:ea typeface="+mj-ea"/>
              </a:rPr>
              <a:t>i</a:t>
            </a:r>
            <a:r>
              <a:rPr lang="zh-CN" altLang="en-US" sz="2800" b="1" dirty="0" smtClean="0">
                <a:solidFill>
                  <a:schemeClr val="accent1"/>
                </a:solidFill>
                <a:latin typeface="+mj-ea"/>
                <a:ea typeface="+mj-ea"/>
              </a:rPr>
              <a:t>，</a:t>
            </a:r>
            <a:r>
              <a:rPr lang="en-US" altLang="zh-CN" sz="2800" b="1" dirty="0" smtClean="0">
                <a:solidFill>
                  <a:schemeClr val="accent1"/>
                </a:solidFill>
                <a:latin typeface="+mj-ea"/>
                <a:ea typeface="+mj-ea"/>
              </a:rPr>
              <a:t>j</a:t>
            </a:r>
            <a:endParaRPr lang="zh-CN" altLang="en-US" sz="2800" b="1" dirty="0">
              <a:solidFill>
                <a:schemeClr val="accent1"/>
              </a:solidFill>
              <a:latin typeface="+mj-ea"/>
              <a:ea typeface="+mj-ea"/>
            </a:endParaRPr>
          </a:p>
        </p:txBody>
      </p:sp>
    </p:spTree>
    <p:extLst>
      <p:ext uri="{BB962C8B-B14F-4D97-AF65-F5344CB8AC3E}">
        <p14:creationId xmlns:p14="http://schemas.microsoft.com/office/powerpoint/2010/main" val="41893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938992"/>
          </a:xfrm>
          <a:prstGeom prst="rect">
            <a:avLst/>
          </a:prstGeom>
        </p:spPr>
        <p:txBody>
          <a:bodyPr wrap="square">
            <a:spAutoFit/>
          </a:bodyPr>
          <a:lstStyle/>
          <a:p>
            <a:r>
              <a:rPr lang="en-US" altLang="zh-CN" sz="2400" b="1" dirty="0" smtClean="0">
                <a:solidFill>
                  <a:schemeClr val="accent1"/>
                </a:solidFill>
                <a:latin typeface="+mj-ea"/>
                <a:ea typeface="+mj-ea"/>
              </a:rPr>
              <a:t>3. </a:t>
            </a:r>
            <a:r>
              <a:rPr lang="zh-CN" altLang="en-US" sz="2400" b="1" dirty="0" smtClean="0">
                <a:solidFill>
                  <a:schemeClr val="accent1"/>
                </a:solidFill>
                <a:latin typeface="+mj-ea"/>
                <a:ea typeface="+mj-ea"/>
              </a:rPr>
              <a:t>决策</a:t>
            </a:r>
            <a:r>
              <a:rPr lang="zh-CN" altLang="en-US" sz="2400" dirty="0" smtClean="0"/>
              <a:t>：</a:t>
            </a:r>
            <a:endParaRPr lang="zh-CN" altLang="en-US" sz="2400" dirty="0"/>
          </a:p>
          <a:p>
            <a:r>
              <a:rPr lang="zh-CN" altLang="en-US" sz="2400" dirty="0"/>
              <a:t>在对问题的处理中作出的每种选择性的行动就是决策。即从该阶段的每一个状态出发，通过一次选择性的行动转移至下一阶段的相应状态。一个实际问题可能要有多次决策和多个决策点，在每一个阶段的每一个状态中都需要有一次</a:t>
            </a:r>
            <a:r>
              <a:rPr lang="zh-CN" altLang="en-US" sz="2400" dirty="0" smtClean="0"/>
              <a:t>决策。</a:t>
            </a:r>
            <a:endParaRPr lang="zh-CN"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3791825242"/>
              </p:ext>
            </p:extLst>
          </p:nvPr>
        </p:nvGraphicFramePr>
        <p:xfrm>
          <a:off x="7548563" y="4333756"/>
          <a:ext cx="4343400" cy="2346325"/>
        </p:xfrm>
        <a:graphic>
          <a:graphicData uri="http://schemas.openxmlformats.org/presentationml/2006/ole">
            <mc:AlternateContent xmlns:mc="http://schemas.openxmlformats.org/markup-compatibility/2006">
              <mc:Choice xmlns:v="urn:schemas-microsoft-com:vml" Requires="v">
                <p:oleObj spid="_x0000_s13324"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4333756"/>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2457451" y="4333756"/>
            <a:ext cx="3486150" cy="1815882"/>
          </a:xfrm>
          <a:prstGeom prst="rect">
            <a:avLst/>
          </a:prstGeom>
          <a:noFill/>
        </p:spPr>
        <p:txBody>
          <a:bodyPr wrap="square" rtlCol="0">
            <a:spAutoFit/>
          </a:bodyPr>
          <a:lstStyle/>
          <a:p>
            <a:r>
              <a:rPr lang="en-US" altLang="zh-CN" sz="2800" dirty="0" smtClean="0"/>
              <a:t>F[3][2]=a[3][2]+f[2][1]</a:t>
            </a:r>
            <a:r>
              <a:rPr lang="zh-CN" altLang="en-US" sz="2800" dirty="0" smtClean="0"/>
              <a:t>而不等于</a:t>
            </a:r>
            <a:r>
              <a:rPr lang="en-US" altLang="zh-CN" sz="2800" dirty="0" smtClean="0"/>
              <a:t>a[3][2]+f[2][2]</a:t>
            </a:r>
            <a:r>
              <a:rPr lang="zh-CN" altLang="en-US" sz="2800" dirty="0" smtClean="0"/>
              <a:t>就是一种决策</a:t>
            </a:r>
            <a:endParaRPr lang="zh-CN" altLang="en-US" sz="2800" dirty="0"/>
          </a:p>
        </p:txBody>
      </p:sp>
    </p:spTree>
    <p:extLst>
      <p:ext uri="{BB962C8B-B14F-4D97-AF65-F5344CB8AC3E}">
        <p14:creationId xmlns:p14="http://schemas.microsoft.com/office/powerpoint/2010/main" val="89880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4.</a:t>
            </a:r>
            <a:r>
              <a:rPr lang="zh-CN" altLang="en-US" sz="2400" b="1" dirty="0">
                <a:solidFill>
                  <a:schemeClr val="accent1"/>
                </a:solidFill>
                <a:latin typeface="+mj-ea"/>
                <a:ea typeface="+mj-ea"/>
              </a:rPr>
              <a:t>策略和最优策略</a:t>
            </a:r>
            <a:r>
              <a:rPr lang="zh-CN" altLang="en-US" sz="2400" dirty="0" smtClean="0"/>
              <a:t>：</a:t>
            </a:r>
            <a:endParaRPr lang="zh-CN" altLang="en-US" sz="2400" dirty="0"/>
          </a:p>
          <a:p>
            <a:r>
              <a:rPr lang="zh-CN" altLang="en-US" sz="2400" dirty="0" smtClean="0"/>
              <a:t>       所有</a:t>
            </a:r>
            <a:r>
              <a:rPr lang="zh-CN" altLang="en-US" sz="2400" dirty="0"/>
              <a:t>阶段依次排列构成问题的全过程。全过程中各阶段决策变量所组成的有序总体称为策略。在实际问题中，从决策允许集合中找出最优效果的策略成为最优策略。</a:t>
            </a:r>
          </a:p>
        </p:txBody>
      </p:sp>
      <p:graphicFrame>
        <p:nvGraphicFramePr>
          <p:cNvPr id="4" name="Object 4"/>
          <p:cNvGraphicFramePr>
            <a:graphicFrameLocks noChangeAspect="1"/>
          </p:cNvGraphicFramePr>
          <p:nvPr>
            <p:extLst>
              <p:ext uri="{D42A27DB-BD31-4B8C-83A1-F6EECF244321}">
                <p14:modId xmlns:p14="http://schemas.microsoft.com/office/powerpoint/2010/main" val="461984110"/>
              </p:ext>
            </p:extLst>
          </p:nvPr>
        </p:nvGraphicFramePr>
        <p:xfrm>
          <a:off x="7434263" y="3776544"/>
          <a:ext cx="4343400" cy="2346325"/>
        </p:xfrm>
        <a:graphic>
          <a:graphicData uri="http://schemas.openxmlformats.org/presentationml/2006/ole">
            <mc:AlternateContent xmlns:mc="http://schemas.openxmlformats.org/markup-compatibility/2006">
              <mc:Choice xmlns:v="urn:schemas-microsoft-com:vml" Requires="v">
                <p:oleObj spid="_x0000_s14347"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3" y="3776544"/>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14601" y="3776544"/>
            <a:ext cx="3829050" cy="2062103"/>
          </a:xfrm>
          <a:prstGeom prst="rect">
            <a:avLst/>
          </a:prstGeom>
          <a:noFill/>
        </p:spPr>
        <p:txBody>
          <a:bodyPr wrap="square" rtlCol="0">
            <a:spAutoFit/>
          </a:bodyPr>
          <a:lstStyle/>
          <a:p>
            <a:r>
              <a:rPr lang="en-US" altLang="zh-CN" sz="3200" dirty="0" smtClean="0"/>
              <a:t>13-8-7-15-13</a:t>
            </a:r>
          </a:p>
          <a:p>
            <a:r>
              <a:rPr lang="zh-CN" altLang="en-US" sz="3200" dirty="0" smtClean="0"/>
              <a:t>就是一种策略</a:t>
            </a:r>
            <a:endParaRPr lang="en-US" altLang="zh-CN" sz="3200" dirty="0" smtClean="0"/>
          </a:p>
          <a:p>
            <a:r>
              <a:rPr lang="zh-CN" altLang="en-US" sz="3200" dirty="0" smtClean="0"/>
              <a:t>而</a:t>
            </a:r>
            <a:r>
              <a:rPr lang="en-US" altLang="zh-CN" sz="3200" dirty="0" smtClean="0"/>
              <a:t>13-8-26-15-24</a:t>
            </a:r>
          </a:p>
          <a:p>
            <a:r>
              <a:rPr lang="zh-CN" altLang="en-US" sz="3200" dirty="0" smtClean="0"/>
              <a:t>就是一种最优策略</a:t>
            </a:r>
            <a:endParaRPr lang="zh-CN" altLang="en-US" sz="3200" dirty="0"/>
          </a:p>
        </p:txBody>
      </p:sp>
    </p:spTree>
    <p:extLst>
      <p:ext uri="{BB962C8B-B14F-4D97-AF65-F5344CB8AC3E}">
        <p14:creationId xmlns:p14="http://schemas.microsoft.com/office/powerpoint/2010/main" val="57902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5.</a:t>
            </a:r>
            <a:r>
              <a:rPr lang="zh-CN" altLang="en-US" sz="2400" b="1" dirty="0">
                <a:solidFill>
                  <a:schemeClr val="accent1"/>
                </a:solidFill>
                <a:latin typeface="+mj-ea"/>
                <a:ea typeface="+mj-ea"/>
              </a:rPr>
              <a:t>状态</a:t>
            </a:r>
            <a:r>
              <a:rPr lang="zh-CN" altLang="en-US" sz="2400" b="1" dirty="0" smtClean="0">
                <a:solidFill>
                  <a:schemeClr val="accent1"/>
                </a:solidFill>
                <a:latin typeface="+mj-ea"/>
                <a:ea typeface="+mj-ea"/>
              </a:rPr>
              <a:t>转移方程</a:t>
            </a:r>
            <a:r>
              <a:rPr lang="zh-CN" altLang="en-US" sz="2400" dirty="0" smtClean="0"/>
              <a:t>：</a:t>
            </a:r>
            <a:endParaRPr lang="zh-CN" altLang="en-US" sz="2400" dirty="0"/>
          </a:p>
          <a:p>
            <a:r>
              <a:rPr lang="zh-CN" altLang="en-US" sz="2400" dirty="0" smtClean="0"/>
              <a:t>       </a:t>
            </a:r>
            <a:r>
              <a:rPr lang="zh-CN" altLang="en-US" sz="2400" dirty="0"/>
              <a:t> 前一阶段的终点就是后一阶段的起点，对前一阶段的状态作出某种决策，产生后一阶段的状态，这种关系描述了由k阶段到k+1阶段状态的演变规律，称为状态转移方程。</a:t>
            </a:r>
          </a:p>
        </p:txBody>
      </p:sp>
      <p:graphicFrame>
        <p:nvGraphicFramePr>
          <p:cNvPr id="4" name="Object 4"/>
          <p:cNvGraphicFramePr>
            <a:graphicFrameLocks noChangeAspect="1"/>
          </p:cNvGraphicFramePr>
          <p:nvPr>
            <p:extLst>
              <p:ext uri="{D42A27DB-BD31-4B8C-83A1-F6EECF244321}">
                <p14:modId xmlns:p14="http://schemas.microsoft.com/office/powerpoint/2010/main" val="4287264017"/>
              </p:ext>
            </p:extLst>
          </p:nvPr>
        </p:nvGraphicFramePr>
        <p:xfrm>
          <a:off x="7848600" y="3704208"/>
          <a:ext cx="4343400" cy="2346325"/>
        </p:xfrm>
        <a:graphic>
          <a:graphicData uri="http://schemas.openxmlformats.org/presentationml/2006/ole">
            <mc:AlternateContent xmlns:mc="http://schemas.openxmlformats.org/markup-compatibility/2006">
              <mc:Choice xmlns:v="urn:schemas-microsoft-com:vml" Requires="v">
                <p:oleObj spid="_x0000_s15371"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704208"/>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531018" y="4354150"/>
            <a:ext cx="7743826" cy="523220"/>
          </a:xfrm>
          <a:prstGeom prst="rect">
            <a:avLst/>
          </a:prstGeom>
          <a:noFill/>
        </p:spPr>
        <p:txBody>
          <a:bodyPr wrap="square" rtlCol="0">
            <a:spAutoFit/>
          </a:bodyPr>
          <a:lstStyle/>
          <a:p>
            <a:r>
              <a:rPr lang="en-US" altLang="zh-CN" sz="2800" dirty="0" smtClean="0"/>
              <a:t>f[</a:t>
            </a:r>
            <a:r>
              <a:rPr lang="en-US" altLang="zh-CN" sz="2800" dirty="0" err="1" smtClean="0"/>
              <a:t>i</a:t>
            </a:r>
            <a:r>
              <a:rPr lang="en-US" altLang="zh-CN" sz="2800" dirty="0" smtClean="0"/>
              <a:t>][j]=max{   a[</a:t>
            </a:r>
            <a:r>
              <a:rPr lang="en-US" altLang="zh-CN" sz="2800" dirty="0" err="1" smtClean="0"/>
              <a:t>i</a:t>
            </a:r>
            <a:r>
              <a:rPr lang="en-US" altLang="zh-CN" sz="2800" dirty="0" smtClean="0"/>
              <a:t>][j]+f[i-1][j-1]  ,  a[</a:t>
            </a:r>
            <a:r>
              <a:rPr lang="en-US" altLang="zh-CN" sz="2800" dirty="0" err="1" smtClean="0"/>
              <a:t>i</a:t>
            </a:r>
            <a:r>
              <a:rPr lang="en-US" altLang="zh-CN" sz="2800" dirty="0" smtClean="0"/>
              <a:t>][j]+f[i-1][j]  }</a:t>
            </a:r>
            <a:endParaRPr lang="zh-CN" altLang="en-US" sz="2800" dirty="0"/>
          </a:p>
        </p:txBody>
      </p:sp>
    </p:spTree>
    <p:extLst>
      <p:ext uri="{BB962C8B-B14F-4D97-AF65-F5344CB8AC3E}">
        <p14:creationId xmlns:p14="http://schemas.microsoft.com/office/powerpoint/2010/main" val="8262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a:t>
            </a:r>
            <a:r>
              <a:rPr lang="zh-CN" altLang="en-US" dirty="0" smtClean="0"/>
              <a:t>还记得贪心算法的</a:t>
            </a:r>
            <a:r>
              <a:rPr lang="zh-CN" altLang="en-US" dirty="0" smtClean="0">
                <a:solidFill>
                  <a:schemeClr val="accent1"/>
                </a:solidFill>
              </a:rPr>
              <a:t>适用条件</a:t>
            </a:r>
            <a:r>
              <a:rPr lang="zh-CN" altLang="en-US" dirty="0" smtClean="0"/>
              <a:t>吗？</a:t>
            </a:r>
            <a:endParaRPr lang="zh-CN" altLang="en-US" dirty="0"/>
          </a:p>
        </p:txBody>
      </p:sp>
      <p:sp>
        <p:nvSpPr>
          <p:cNvPr id="3" name="文本框 2"/>
          <p:cNvSpPr txBox="1"/>
          <p:nvPr/>
        </p:nvSpPr>
        <p:spPr>
          <a:xfrm>
            <a:off x="2486025" y="1971675"/>
            <a:ext cx="5514975" cy="3785652"/>
          </a:xfrm>
          <a:prstGeom prst="rect">
            <a:avLst/>
          </a:prstGeom>
          <a:noFill/>
        </p:spPr>
        <p:txBody>
          <a:bodyPr wrap="square" rtlCol="0">
            <a:spAutoFit/>
          </a:bodyPr>
          <a:lstStyle/>
          <a:p>
            <a:pPr>
              <a:lnSpc>
                <a:spcPct val="250000"/>
              </a:lnSpc>
            </a:pPr>
            <a:r>
              <a:rPr lang="zh-CN" altLang="en-US" sz="3200" dirty="0" smtClean="0"/>
              <a:t>最优子结构；</a:t>
            </a:r>
            <a:endParaRPr lang="en-US" altLang="zh-CN" sz="3200" dirty="0" smtClean="0"/>
          </a:p>
          <a:p>
            <a:pPr>
              <a:lnSpc>
                <a:spcPct val="250000"/>
              </a:lnSpc>
            </a:pPr>
            <a:r>
              <a:rPr lang="zh-CN" altLang="en-US" sz="3200" dirty="0" smtClean="0"/>
              <a:t>无后效性；</a:t>
            </a:r>
            <a:endParaRPr lang="en-US" altLang="zh-CN" sz="3200" dirty="0" smtClean="0"/>
          </a:p>
          <a:p>
            <a:pPr>
              <a:lnSpc>
                <a:spcPct val="250000"/>
              </a:lnSpc>
            </a:pPr>
            <a:r>
              <a:rPr lang="zh-CN" altLang="en-US" sz="3200" dirty="0" smtClean="0"/>
              <a:t>贪心选择性质；</a:t>
            </a:r>
            <a:endParaRPr lang="zh-CN" altLang="en-US" sz="3200" dirty="0"/>
          </a:p>
        </p:txBody>
      </p:sp>
      <p:sp>
        <p:nvSpPr>
          <p:cNvPr id="5" name="矩形 4"/>
          <p:cNvSpPr/>
          <p:nvPr/>
        </p:nvSpPr>
        <p:spPr>
          <a:xfrm>
            <a:off x="1743075" y="1971675"/>
            <a:ext cx="4872038" cy="27717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600825" y="2828924"/>
            <a:ext cx="1400175" cy="10572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93403" y="2695841"/>
            <a:ext cx="2236510" cy="1323439"/>
          </a:xfrm>
          <a:prstGeom prst="rect">
            <a:avLst/>
          </a:prstGeom>
        </p:spPr>
        <p:txBody>
          <a:bodyPr wrap="none">
            <a:spAutoFit/>
          </a:bodyPr>
          <a:lstStyle/>
          <a:p>
            <a:r>
              <a:rPr lang="zh-CN" altLang="en-US" sz="4000" dirty="0" smtClean="0">
                <a:solidFill>
                  <a:schemeClr val="accent1"/>
                </a:solidFill>
              </a:rPr>
              <a:t>动态规划</a:t>
            </a:r>
            <a:endParaRPr lang="en-US" altLang="zh-CN" sz="4000" dirty="0" smtClean="0">
              <a:solidFill>
                <a:schemeClr val="accent1"/>
              </a:solidFill>
            </a:endParaRPr>
          </a:p>
          <a:p>
            <a:r>
              <a:rPr lang="zh-CN" altLang="en-US" sz="4000" dirty="0" smtClean="0">
                <a:solidFill>
                  <a:schemeClr val="accent1"/>
                </a:solidFill>
              </a:rPr>
              <a:t>适用</a:t>
            </a:r>
            <a:r>
              <a:rPr lang="zh-CN" altLang="en-US" sz="4000" dirty="0">
                <a:solidFill>
                  <a:schemeClr val="accent1"/>
                </a:solidFill>
              </a:rPr>
              <a:t>条件</a:t>
            </a:r>
            <a:endParaRPr lang="zh-CN" altLang="en-US" sz="4000" dirty="0"/>
          </a:p>
        </p:txBody>
      </p:sp>
    </p:spTree>
    <p:extLst>
      <p:ext uri="{BB962C8B-B14F-4D97-AF65-F5344CB8AC3E}">
        <p14:creationId xmlns:p14="http://schemas.microsoft.com/office/powerpoint/2010/main" val="405285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无后效性</a:t>
            </a:r>
          </a:p>
        </p:txBody>
      </p:sp>
      <p:sp>
        <p:nvSpPr>
          <p:cNvPr id="8" name="矩形 7"/>
          <p:cNvSpPr/>
          <p:nvPr/>
        </p:nvSpPr>
        <p:spPr>
          <a:xfrm>
            <a:off x="1455575" y="1696913"/>
            <a:ext cx="9224491" cy="1384995"/>
          </a:xfrm>
          <a:prstGeom prst="rect">
            <a:avLst/>
          </a:prstGeom>
        </p:spPr>
        <p:txBody>
          <a:bodyPr wrap="square">
            <a:spAutoFit/>
          </a:bodyPr>
          <a:lstStyle/>
          <a:p>
            <a:r>
              <a:rPr lang="zh-CN" altLang="en-US" sz="2800" dirty="0"/>
              <a:t>某阶段的状态一旦确定，则此后过程的演变不再受此前各种状态及决策的影响，简单的说，就是“未来与过去无关</a:t>
            </a:r>
            <a:r>
              <a:rPr lang="zh-CN" altLang="en-US" sz="2800" dirty="0" smtClean="0"/>
              <a:t>”。</a:t>
            </a:r>
            <a:endParaRPr lang="zh-CN" altLang="en-US" sz="2800" dirty="0"/>
          </a:p>
        </p:txBody>
      </p:sp>
      <p:graphicFrame>
        <p:nvGraphicFramePr>
          <p:cNvPr id="9" name="Object 4"/>
          <p:cNvGraphicFramePr>
            <a:graphicFrameLocks noChangeAspect="1"/>
          </p:cNvGraphicFramePr>
          <p:nvPr>
            <p:extLst>
              <p:ext uri="{D42A27DB-BD31-4B8C-83A1-F6EECF244321}">
                <p14:modId xmlns:p14="http://schemas.microsoft.com/office/powerpoint/2010/main" val="1541828253"/>
              </p:ext>
            </p:extLst>
          </p:nvPr>
        </p:nvGraphicFramePr>
        <p:xfrm>
          <a:off x="6155969" y="3510408"/>
          <a:ext cx="4343400" cy="2346325"/>
        </p:xfrm>
        <a:graphic>
          <a:graphicData uri="http://schemas.openxmlformats.org/presentationml/2006/ole">
            <mc:AlternateContent xmlns:mc="http://schemas.openxmlformats.org/markup-compatibility/2006">
              <mc:Choice xmlns:v="urn:schemas-microsoft-com:vml" Requires="v">
                <p:oleObj spid="_x0000_s16388" r:id="rId3" imgW="3362794" imgH="1819529" progId="Paint.Picture">
                  <p:embed/>
                </p:oleObj>
              </mc:Choice>
              <mc:Fallback>
                <p:oleObj r:id="rId3" imgW="3362794" imgH="1819529" progId="Paint.Picture">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969" y="3510408"/>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矩形 12"/>
          <p:cNvSpPr/>
          <p:nvPr/>
        </p:nvSpPr>
        <p:spPr>
          <a:xfrm>
            <a:off x="8500188" y="4851920"/>
            <a:ext cx="597159" cy="5598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7850" y="4851920"/>
            <a:ext cx="2653442" cy="523220"/>
          </a:xfrm>
          <a:prstGeom prst="rect">
            <a:avLst/>
          </a:prstGeom>
          <a:noFill/>
        </p:spPr>
        <p:txBody>
          <a:bodyPr wrap="square" rtlCol="0">
            <a:spAutoFit/>
          </a:bodyPr>
          <a:lstStyle/>
          <a:p>
            <a:r>
              <a:rPr lang="en-US" altLang="zh-CN" sz="2800" dirty="0" smtClean="0"/>
              <a:t>F[4][3]</a:t>
            </a:r>
            <a:r>
              <a:rPr lang="zh-CN" altLang="en-US" sz="2800" dirty="0" smtClean="0"/>
              <a:t>的决策</a:t>
            </a:r>
            <a:endParaRPr lang="zh-CN" altLang="en-US" sz="2800" dirty="0"/>
          </a:p>
        </p:txBody>
      </p:sp>
      <p:sp>
        <p:nvSpPr>
          <p:cNvPr id="15" name="文本框 14"/>
          <p:cNvSpPr txBox="1"/>
          <p:nvPr/>
        </p:nvSpPr>
        <p:spPr>
          <a:xfrm>
            <a:off x="1312068" y="3711732"/>
            <a:ext cx="2146041" cy="523220"/>
          </a:xfrm>
          <a:prstGeom prst="rect">
            <a:avLst/>
          </a:prstGeom>
          <a:noFill/>
        </p:spPr>
        <p:txBody>
          <a:bodyPr wrap="square" rtlCol="0">
            <a:spAutoFit/>
          </a:bodyPr>
          <a:lstStyle/>
          <a:p>
            <a:r>
              <a:rPr lang="en-US" altLang="zh-CN" sz="2800" dirty="0" smtClean="0"/>
              <a:t>F[3][2]=31</a:t>
            </a:r>
            <a:endParaRPr lang="zh-CN" altLang="en-US" sz="2800" dirty="0"/>
          </a:p>
        </p:txBody>
      </p:sp>
      <p:sp>
        <p:nvSpPr>
          <p:cNvPr id="16" name="文本框 15"/>
          <p:cNvSpPr txBox="1"/>
          <p:nvPr/>
        </p:nvSpPr>
        <p:spPr>
          <a:xfrm>
            <a:off x="1312068" y="3289510"/>
            <a:ext cx="2146041" cy="523220"/>
          </a:xfrm>
          <a:prstGeom prst="rect">
            <a:avLst/>
          </a:prstGeom>
          <a:noFill/>
        </p:spPr>
        <p:txBody>
          <a:bodyPr wrap="square" rtlCol="0">
            <a:spAutoFit/>
          </a:bodyPr>
          <a:lstStyle/>
          <a:p>
            <a:r>
              <a:rPr lang="en-US" altLang="zh-CN" sz="2800" dirty="0" smtClean="0"/>
              <a:t>F[3][3]=26</a:t>
            </a:r>
            <a:endParaRPr lang="zh-CN" altLang="en-US" sz="2800" dirty="0"/>
          </a:p>
        </p:txBody>
      </p:sp>
      <p:cxnSp>
        <p:nvCxnSpPr>
          <p:cNvPr id="18" name="直接箭头连接符 17"/>
          <p:cNvCxnSpPr/>
          <p:nvPr/>
        </p:nvCxnSpPr>
        <p:spPr>
          <a:xfrm flipH="1" flipV="1">
            <a:off x="3061558" y="3762231"/>
            <a:ext cx="793102" cy="472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058816" y="4121098"/>
            <a:ext cx="1464906" cy="646331"/>
          </a:xfrm>
          <a:prstGeom prst="rect">
            <a:avLst/>
          </a:prstGeom>
          <a:noFill/>
        </p:spPr>
        <p:txBody>
          <a:bodyPr wrap="square" rtlCol="0">
            <a:spAutoFit/>
          </a:bodyPr>
          <a:lstStyle/>
          <a:p>
            <a:r>
              <a:rPr lang="zh-CN" altLang="en-US" dirty="0" smtClean="0"/>
              <a:t>不关注该值怎么来的。</a:t>
            </a:r>
            <a:endParaRPr lang="zh-CN" altLang="en-US" dirty="0"/>
          </a:p>
        </p:txBody>
      </p:sp>
    </p:spTree>
    <p:extLst>
      <p:ext uri="{BB962C8B-B14F-4D97-AF65-F5344CB8AC3E}">
        <p14:creationId xmlns:p14="http://schemas.microsoft.com/office/powerpoint/2010/main" val="371435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2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动态规划基本概念</a:t>
            </a:r>
            <a:endParaRPr lang="zh-CN" altLang="en-US" dirty="0"/>
          </a:p>
        </p:txBody>
      </p:sp>
      <p:sp>
        <p:nvSpPr>
          <p:cNvPr id="3" name="矩形 2"/>
          <p:cNvSpPr/>
          <p:nvPr/>
        </p:nvSpPr>
        <p:spPr>
          <a:xfrm>
            <a:off x="1759053" y="1656100"/>
            <a:ext cx="8796339" cy="1569660"/>
          </a:xfrm>
          <a:prstGeom prst="rect">
            <a:avLst/>
          </a:prstGeom>
        </p:spPr>
        <p:txBody>
          <a:bodyPr wrap="square">
            <a:spAutoFit/>
          </a:bodyPr>
          <a:lstStyle/>
          <a:p>
            <a:r>
              <a:rPr lang="en-US" altLang="zh-CN" sz="2400" b="1" dirty="0" smtClean="0">
                <a:solidFill>
                  <a:schemeClr val="accent1"/>
                </a:solidFill>
                <a:latin typeface="+mj-ea"/>
                <a:ea typeface="+mj-ea"/>
              </a:rPr>
              <a:t>4.</a:t>
            </a:r>
            <a:r>
              <a:rPr lang="zh-CN" altLang="en-US" sz="2400" b="1" dirty="0">
                <a:solidFill>
                  <a:schemeClr val="accent1"/>
                </a:solidFill>
                <a:latin typeface="+mj-ea"/>
                <a:ea typeface="+mj-ea"/>
              </a:rPr>
              <a:t>策略和最优策略</a:t>
            </a:r>
            <a:r>
              <a:rPr lang="zh-CN" altLang="en-US" sz="2400" dirty="0" smtClean="0"/>
              <a:t>：</a:t>
            </a:r>
            <a:endParaRPr lang="zh-CN" altLang="en-US" sz="2400" dirty="0"/>
          </a:p>
          <a:p>
            <a:r>
              <a:rPr lang="zh-CN" altLang="en-US" sz="2400" dirty="0" smtClean="0"/>
              <a:t>       所有</a:t>
            </a:r>
            <a:r>
              <a:rPr lang="zh-CN" altLang="en-US" sz="2400" dirty="0"/>
              <a:t>阶段依次排列构成问题的全过程。全过程中各阶段决策变量所组成的有序总体称为策略。在实际问题中，从决策允许集合中找出最优效果的策略成为最优策略。</a:t>
            </a:r>
          </a:p>
        </p:txBody>
      </p:sp>
      <p:graphicFrame>
        <p:nvGraphicFramePr>
          <p:cNvPr id="4" name="Object 4"/>
          <p:cNvGraphicFramePr>
            <a:graphicFrameLocks noChangeAspect="1"/>
          </p:cNvGraphicFramePr>
          <p:nvPr>
            <p:extLst/>
          </p:nvPr>
        </p:nvGraphicFramePr>
        <p:xfrm>
          <a:off x="7434263" y="3776544"/>
          <a:ext cx="4343400" cy="2346325"/>
        </p:xfrm>
        <a:graphic>
          <a:graphicData uri="http://schemas.openxmlformats.org/presentationml/2006/ole">
            <mc:AlternateContent xmlns:mc="http://schemas.openxmlformats.org/markup-compatibility/2006">
              <mc:Choice xmlns:v="urn:schemas-microsoft-com:vml" Requires="v">
                <p:oleObj spid="_x0000_s17412" r:id="rId3" imgW="3362794" imgH="1819529" progId="Paint.Picture">
                  <p:embed/>
                </p:oleObj>
              </mc:Choice>
              <mc:Fallback>
                <p:oleObj r:id="rId3" imgW="3362794" imgH="1819529" progId="Paint.Picture">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263" y="3776544"/>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2514601" y="3776544"/>
            <a:ext cx="3829050" cy="2062103"/>
          </a:xfrm>
          <a:prstGeom prst="rect">
            <a:avLst/>
          </a:prstGeom>
          <a:noFill/>
        </p:spPr>
        <p:txBody>
          <a:bodyPr wrap="square" rtlCol="0">
            <a:spAutoFit/>
          </a:bodyPr>
          <a:lstStyle/>
          <a:p>
            <a:r>
              <a:rPr lang="en-US" altLang="zh-CN" sz="3200" dirty="0" smtClean="0"/>
              <a:t>13-8-7-15-13</a:t>
            </a:r>
          </a:p>
          <a:p>
            <a:r>
              <a:rPr lang="zh-CN" altLang="en-US" sz="3200" dirty="0" smtClean="0"/>
              <a:t>就是一种策略</a:t>
            </a:r>
            <a:endParaRPr lang="en-US" altLang="zh-CN" sz="3200" dirty="0" smtClean="0"/>
          </a:p>
          <a:p>
            <a:r>
              <a:rPr lang="zh-CN" altLang="en-US" sz="3200" dirty="0" smtClean="0"/>
              <a:t>而</a:t>
            </a:r>
            <a:r>
              <a:rPr lang="en-US" altLang="zh-CN" sz="3200" dirty="0" smtClean="0"/>
              <a:t>13-8-26-15-24</a:t>
            </a:r>
          </a:p>
          <a:p>
            <a:r>
              <a:rPr lang="zh-CN" altLang="en-US" sz="3200" dirty="0" smtClean="0"/>
              <a:t>就是一种最优策略</a:t>
            </a:r>
            <a:endParaRPr lang="zh-CN" altLang="en-US" sz="3200" dirty="0"/>
          </a:p>
        </p:txBody>
      </p:sp>
    </p:spTree>
    <p:extLst>
      <p:ext uri="{BB962C8B-B14F-4D97-AF65-F5344CB8AC3E}">
        <p14:creationId xmlns:p14="http://schemas.microsoft.com/office/powerpoint/2010/main" val="40407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动态规划设计方法一般模式</a:t>
            </a:r>
            <a:endParaRPr lang="zh-CN" altLang="en-US" dirty="0"/>
          </a:p>
        </p:txBody>
      </p:sp>
      <p:sp>
        <p:nvSpPr>
          <p:cNvPr id="3" name="Text Box 3"/>
          <p:cNvSpPr txBox="1">
            <a:spLocks noChangeArrowheads="1"/>
          </p:cNvSpPr>
          <p:nvPr/>
        </p:nvSpPr>
        <p:spPr bwMode="auto">
          <a:xfrm>
            <a:off x="428624" y="1348800"/>
            <a:ext cx="115871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r>
              <a:rPr lang="zh-CN" altLang="zh-CN" sz="2000" dirty="0"/>
              <a:t>动态规划的设计都有着一定的模式，一般要经历以下几个步骤：</a:t>
            </a:r>
          </a:p>
          <a:p>
            <a:r>
              <a:rPr lang="zh-CN" altLang="zh-CN" sz="2800" b="1" dirty="0">
                <a:solidFill>
                  <a:schemeClr val="accent1"/>
                </a:solidFill>
                <a:latin typeface="+mj-ea"/>
                <a:ea typeface="+mj-ea"/>
              </a:rPr>
              <a:t>1、划分阶段</a:t>
            </a:r>
          </a:p>
          <a:p>
            <a:r>
              <a:rPr lang="zh-CN" altLang="zh-CN" sz="2000" dirty="0"/>
              <a:t>        按照问题的时间或空间特征，把问题划分为若干个阶段。在划分阶段时，注意划分后的阶段一定是有序的或者是可排序的，否则问题就无法求解。</a:t>
            </a:r>
          </a:p>
          <a:p>
            <a:r>
              <a:rPr lang="zh-CN" altLang="zh-CN" sz="2800" b="1" dirty="0">
                <a:solidFill>
                  <a:schemeClr val="accent1"/>
                </a:solidFill>
                <a:latin typeface="+mj-ea"/>
                <a:ea typeface="+mj-ea"/>
              </a:rPr>
              <a:t>2、确定状态和状态变量</a:t>
            </a:r>
          </a:p>
          <a:p>
            <a:r>
              <a:rPr lang="zh-CN" altLang="zh-CN" sz="2000" dirty="0"/>
              <a:t>        将问题发展到各个阶段时所处于的各种客观情况用不同的状态表示出来。当然，状态的选择要满足无后效性。</a:t>
            </a:r>
          </a:p>
          <a:p>
            <a:r>
              <a:rPr lang="zh-CN" altLang="zh-CN" sz="2800" b="1" dirty="0">
                <a:solidFill>
                  <a:schemeClr val="accent1"/>
                </a:solidFill>
                <a:latin typeface="+mj-ea"/>
                <a:ea typeface="+mj-ea"/>
              </a:rPr>
              <a:t>3、确定决策并写出状态转移方程</a:t>
            </a:r>
          </a:p>
          <a:p>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r>
              <a:rPr lang="zh-CN" altLang="zh-CN" sz="2800" b="1" dirty="0">
                <a:solidFill>
                  <a:schemeClr val="accent1"/>
                </a:solidFill>
                <a:latin typeface="+mj-ea"/>
                <a:ea typeface="+mj-ea"/>
              </a:rPr>
              <a:t>4、寻找边界条件</a:t>
            </a:r>
          </a:p>
          <a:p>
            <a:r>
              <a:rPr lang="zh-CN" altLang="zh-CN" sz="2000" dirty="0"/>
              <a:t>        给出的状态转移方程是一个递推式，需要一个递推的终止条件或边界条件。</a:t>
            </a:r>
          </a:p>
        </p:txBody>
      </p:sp>
    </p:spTree>
    <p:extLst>
      <p:ext uri="{BB962C8B-B14F-4D97-AF65-F5344CB8AC3E}">
        <p14:creationId xmlns:p14="http://schemas.microsoft.com/office/powerpoint/2010/main" val="295641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2062"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1714500" y="2757488"/>
            <a:ext cx="3771900" cy="646331"/>
          </a:xfrm>
          <a:prstGeom prst="rect">
            <a:avLst/>
          </a:prstGeom>
          <a:noFill/>
        </p:spPr>
        <p:txBody>
          <a:bodyPr wrap="square" rtlCol="0">
            <a:spAutoFit/>
          </a:bodyPr>
          <a:lstStyle/>
          <a:p>
            <a:r>
              <a:rPr lang="zh-CN" altLang="en-US" sz="3600" dirty="0" smtClean="0"/>
              <a:t>贪心法可行吗？</a:t>
            </a:r>
            <a:endParaRPr lang="zh-CN" altLang="en-US" sz="3600" dirty="0"/>
          </a:p>
        </p:txBody>
      </p:sp>
      <p:sp>
        <p:nvSpPr>
          <p:cNvPr id="6" name="文本框 5"/>
          <p:cNvSpPr txBox="1"/>
          <p:nvPr/>
        </p:nvSpPr>
        <p:spPr>
          <a:xfrm>
            <a:off x="2702719" y="3971925"/>
            <a:ext cx="3786187" cy="523220"/>
          </a:xfrm>
          <a:prstGeom prst="rect">
            <a:avLst/>
          </a:prstGeom>
          <a:noFill/>
        </p:spPr>
        <p:txBody>
          <a:bodyPr wrap="square" rtlCol="0">
            <a:spAutoFit/>
          </a:bodyPr>
          <a:lstStyle/>
          <a:p>
            <a:r>
              <a:rPr lang="zh-CN" altLang="en-US" sz="2800" dirty="0" smtClean="0"/>
              <a:t>所得到的是</a:t>
            </a:r>
            <a:r>
              <a:rPr lang="zh-CN" altLang="en-US" sz="2800" dirty="0" smtClean="0">
                <a:solidFill>
                  <a:schemeClr val="accent1"/>
                </a:solidFill>
                <a:latin typeface="黑体" panose="02010609060101010101" pitchFamily="49" charset="-122"/>
                <a:ea typeface="黑体" panose="02010609060101010101" pitchFamily="49" charset="-122"/>
              </a:rPr>
              <a:t>接近</a:t>
            </a:r>
            <a:r>
              <a:rPr lang="zh-CN" altLang="en-US" sz="2800" dirty="0" smtClean="0"/>
              <a:t>最优解</a:t>
            </a:r>
            <a:endParaRPr lang="zh-CN" altLang="en-US" sz="2800" dirty="0"/>
          </a:p>
        </p:txBody>
      </p:sp>
    </p:spTree>
    <p:extLst>
      <p:ext uri="{BB962C8B-B14F-4D97-AF65-F5344CB8AC3E}">
        <p14:creationId xmlns:p14="http://schemas.microsoft.com/office/powerpoint/2010/main" val="67858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3539430"/>
          </a:xfrm>
          <a:prstGeom prst="rect">
            <a:avLst/>
          </a:prstGeom>
        </p:spPr>
        <p:txBody>
          <a:bodyPr wrap="square">
            <a:spAutoFit/>
          </a:bodyPr>
          <a:lstStyle/>
          <a:p>
            <a:r>
              <a:rPr lang="en-US" altLang="zh-CN" sz="2800" dirty="0" smtClean="0"/>
              <a:t>        </a:t>
            </a:r>
            <a:r>
              <a:rPr lang="zh-CN" altLang="zh-CN" sz="2800" dirty="0" smtClean="0"/>
              <a:t>设有</a:t>
            </a:r>
            <a:r>
              <a:rPr lang="zh-CN" altLang="zh-CN" sz="2800" dirty="0"/>
              <a:t>由n个不相同的整数组成的数列，记为:b(1)、b(2)、……、b(n)且b(i</a:t>
            </a:r>
            <a:r>
              <a:rPr lang="zh-CN" altLang="zh-CN" sz="2800" dirty="0" smtClean="0"/>
              <a:t>)</a:t>
            </a:r>
            <a:r>
              <a:rPr lang="en-US" altLang="zh-CN" sz="2800" dirty="0" smtClean="0"/>
              <a:t>!=</a:t>
            </a:r>
            <a:r>
              <a:rPr lang="zh-CN" altLang="zh-CN" sz="2800" dirty="0" smtClean="0"/>
              <a:t>b</a:t>
            </a:r>
            <a:r>
              <a:rPr lang="zh-CN" altLang="zh-CN" sz="2800" dirty="0"/>
              <a:t>(j)  (</a:t>
            </a:r>
            <a:r>
              <a:rPr lang="zh-CN" altLang="zh-CN" sz="2800" dirty="0" smtClean="0"/>
              <a:t>i</a:t>
            </a:r>
            <a:r>
              <a:rPr lang="en-US" altLang="zh-CN" sz="2800" dirty="0" smtClean="0"/>
              <a:t>!=</a:t>
            </a:r>
            <a:r>
              <a:rPr lang="zh-CN" altLang="zh-CN" sz="2800" dirty="0" smtClean="0"/>
              <a:t>j</a:t>
            </a:r>
            <a:r>
              <a:rPr lang="zh-CN" altLang="zh-CN" sz="2800" dirty="0"/>
              <a:t>)，若存在i1&lt;i2&lt;i3&lt; … &lt; ie 且有b(i1)&lt;b(i2)&lt; … &lt;b(ie)则称为长度为e的不下降序列。程序要求，当原数列出之后，求出最长的不下降序列</a:t>
            </a:r>
            <a:r>
              <a:rPr lang="zh-CN" altLang="zh-CN" sz="2800" dirty="0" smtClean="0"/>
              <a:t>。</a:t>
            </a:r>
            <a:endParaRPr lang="en-US" altLang="zh-CN" sz="2800" dirty="0" smtClean="0"/>
          </a:p>
          <a:p>
            <a:r>
              <a:rPr lang="en-US" altLang="zh-CN" sz="2800" dirty="0" smtClean="0"/>
              <a:t>        </a:t>
            </a:r>
            <a:r>
              <a:rPr lang="zh-CN" altLang="zh-CN" sz="2800" dirty="0" smtClean="0"/>
              <a:t>例如</a:t>
            </a:r>
            <a:r>
              <a:rPr lang="zh-CN" altLang="zh-CN" sz="2800" dirty="0"/>
              <a:t>13，7，9，16，38，24，37，18，44，19，21，22，63，15。例中13，16，18，19，21，22，63就是一个长度为7的不下降序列，同时也有7 ，9，16，18，19，21，22，63长度为8的不下降序列</a:t>
            </a:r>
            <a:r>
              <a:rPr lang="zh-CN" altLang="zh-CN" sz="2800" dirty="0" smtClean="0"/>
              <a:t>。</a:t>
            </a:r>
            <a:endParaRPr lang="zh-CN" altLang="zh-CN" sz="2800" dirty="0"/>
          </a:p>
        </p:txBody>
      </p:sp>
    </p:spTree>
    <p:extLst>
      <p:ext uri="{BB962C8B-B14F-4D97-AF65-F5344CB8AC3E}">
        <p14:creationId xmlns:p14="http://schemas.microsoft.com/office/powerpoint/2010/main" val="172211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2246769"/>
          </a:xfrm>
          <a:prstGeom prst="rect">
            <a:avLst/>
          </a:prstGeom>
        </p:spPr>
        <p:txBody>
          <a:bodyPr wrap="square">
            <a:spAutoFit/>
          </a:bodyPr>
          <a:lstStyle/>
          <a:p>
            <a:r>
              <a:rPr lang="en-US" altLang="zh-CN" sz="2800" dirty="0" smtClean="0"/>
              <a:t>1</a:t>
            </a:r>
            <a:r>
              <a:rPr lang="zh-CN" altLang="en-US" sz="2800" dirty="0" smtClean="0"/>
              <a:t>、划分阶段</a:t>
            </a:r>
            <a:endParaRPr lang="en-US" altLang="zh-CN" sz="2800" dirty="0" smtClean="0"/>
          </a:p>
          <a:p>
            <a:r>
              <a:rPr lang="zh-CN" altLang="en-US" sz="2800" dirty="0" smtClean="0"/>
              <a:t>以数列的长度为阶段；</a:t>
            </a:r>
            <a:endParaRPr lang="en-US" altLang="zh-CN" sz="2800" dirty="0" smtClean="0"/>
          </a:p>
          <a:p>
            <a:r>
              <a:rPr lang="en-US" altLang="zh-CN" sz="2800" dirty="0" smtClean="0"/>
              <a:t>2</a:t>
            </a:r>
            <a:r>
              <a:rPr lang="zh-CN" altLang="en-US" sz="2800" dirty="0" smtClean="0"/>
              <a:t>、确定状态</a:t>
            </a:r>
            <a:endParaRPr lang="en-US" altLang="zh-CN" sz="2800" dirty="0" smtClean="0"/>
          </a:p>
          <a:p>
            <a:r>
              <a:rPr lang="en-US" altLang="zh-CN" sz="2800" dirty="0" smtClean="0"/>
              <a:t>F[</a:t>
            </a:r>
            <a:r>
              <a:rPr lang="en-US" altLang="zh-CN" sz="2800" dirty="0" err="1" smtClean="0"/>
              <a:t>i</a:t>
            </a:r>
            <a:r>
              <a:rPr lang="en-US" altLang="zh-CN" sz="2800" dirty="0" smtClean="0"/>
              <a:t>]</a:t>
            </a:r>
            <a:r>
              <a:rPr lang="zh-CN" altLang="en-US" sz="2800" dirty="0" smtClean="0"/>
              <a:t>表示从</a:t>
            </a:r>
            <a:r>
              <a:rPr lang="zh-CN" altLang="en-US" sz="2800" dirty="0" smtClean="0"/>
              <a:t>第</a:t>
            </a:r>
            <a:r>
              <a:rPr lang="en-US" altLang="zh-CN" sz="2800" dirty="0" smtClean="0"/>
              <a:t>1</a:t>
            </a:r>
            <a:r>
              <a:rPr lang="zh-CN" altLang="en-US" sz="2800" dirty="0" smtClean="0"/>
              <a:t>个数到第</a:t>
            </a:r>
            <a:r>
              <a:rPr lang="en-US" altLang="zh-CN" sz="2800" dirty="0" err="1" smtClean="0"/>
              <a:t>i</a:t>
            </a:r>
            <a:r>
              <a:rPr lang="zh-CN" altLang="en-US" sz="2800" dirty="0" smtClean="0"/>
              <a:t>个数</a:t>
            </a:r>
            <a:r>
              <a:rPr lang="zh-CN" altLang="en-US" sz="2800" dirty="0" smtClean="0"/>
              <a:t>最长不下降子序列长度；</a:t>
            </a:r>
            <a:endParaRPr lang="en-US" altLang="zh-CN" sz="2800" dirty="0" smtClean="0"/>
          </a:p>
          <a:p>
            <a:endParaRPr lang="en-US" altLang="zh-CN" sz="2800" dirty="0"/>
          </a:p>
        </p:txBody>
      </p:sp>
    </p:spTree>
    <p:extLst>
      <p:ext uri="{BB962C8B-B14F-4D97-AF65-F5344CB8AC3E}">
        <p14:creationId xmlns:p14="http://schemas.microsoft.com/office/powerpoint/2010/main" val="35987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954107"/>
          </a:xfrm>
          <a:prstGeom prst="rect">
            <a:avLst/>
          </a:prstGeom>
        </p:spPr>
        <p:txBody>
          <a:bodyPr wrap="square">
            <a:spAutoFit/>
          </a:bodyPr>
          <a:lstStyle/>
          <a:p>
            <a:r>
              <a:rPr lang="en-US" altLang="zh-CN" sz="2800" dirty="0" smtClean="0"/>
              <a:t>3</a:t>
            </a:r>
            <a:r>
              <a:rPr lang="zh-CN" altLang="en-US" sz="2800" dirty="0" smtClean="0"/>
              <a:t>、确定决策，写出状态转移方程</a:t>
            </a:r>
            <a:endParaRPr lang="en-US" altLang="zh-CN" sz="2800" dirty="0" smtClean="0"/>
          </a:p>
          <a:p>
            <a:endParaRPr lang="en-US" altLang="zh-CN" sz="2800" dirty="0"/>
          </a:p>
        </p:txBody>
      </p:sp>
      <p:sp>
        <p:nvSpPr>
          <p:cNvPr id="5" name="文本框 4"/>
          <p:cNvSpPr txBox="1"/>
          <p:nvPr/>
        </p:nvSpPr>
        <p:spPr>
          <a:xfrm>
            <a:off x="2728912" y="3487055"/>
            <a:ext cx="6472237" cy="584775"/>
          </a:xfrm>
          <a:prstGeom prst="rect">
            <a:avLst/>
          </a:prstGeom>
          <a:noFill/>
        </p:spPr>
        <p:txBody>
          <a:bodyPr wrap="square" rtlCol="0">
            <a:spAutoFit/>
          </a:bodyPr>
          <a:lstStyle/>
          <a:p>
            <a:r>
              <a:rPr lang="en-US" altLang="zh-CN" sz="3200" dirty="0" smtClean="0"/>
              <a:t>f[</a:t>
            </a:r>
            <a:r>
              <a:rPr lang="en-US" altLang="zh-CN" sz="3200" dirty="0" err="1" smtClean="0"/>
              <a:t>i</a:t>
            </a:r>
            <a:r>
              <a:rPr lang="en-US" altLang="zh-CN" sz="3200" dirty="0" smtClean="0"/>
              <a:t>]=</a:t>
            </a:r>
            <a:r>
              <a:rPr lang="en-US" altLang="zh-CN" sz="3200" dirty="0" smtClean="0"/>
              <a:t>max{f[j</a:t>
            </a:r>
            <a:r>
              <a:rPr lang="en-US" altLang="zh-CN" sz="3200" dirty="0" smtClean="0"/>
              <a:t>]+1}    (</a:t>
            </a:r>
            <a:r>
              <a:rPr lang="en-US" altLang="zh-CN" sz="3200" dirty="0" smtClean="0"/>
              <a:t>j&lt;</a:t>
            </a:r>
            <a:r>
              <a:rPr lang="en-US" altLang="zh-CN" sz="3200" dirty="0" err="1" smtClean="0"/>
              <a:t>i</a:t>
            </a:r>
            <a:r>
              <a:rPr lang="zh-CN" altLang="en-US" sz="3200" dirty="0" smtClean="0"/>
              <a:t>，且</a:t>
            </a:r>
            <a:r>
              <a:rPr lang="en-US" altLang="zh-CN" sz="3200" dirty="0" smtClean="0"/>
              <a:t>a[j</a:t>
            </a:r>
            <a:r>
              <a:rPr lang="en-US" altLang="zh-CN" sz="3200" dirty="0" smtClean="0"/>
              <a:t>]&lt;=a[</a:t>
            </a:r>
            <a:r>
              <a:rPr lang="en-US" altLang="zh-CN" sz="3200" dirty="0" err="1" smtClean="0"/>
              <a:t>i</a:t>
            </a:r>
            <a:r>
              <a:rPr lang="en-US" altLang="zh-CN" sz="3200" dirty="0" smtClean="0"/>
              <a:t>])</a:t>
            </a:r>
            <a:endParaRPr lang="zh-CN" altLang="en-US" sz="3200" dirty="0"/>
          </a:p>
        </p:txBody>
      </p:sp>
    </p:spTree>
    <p:extLst>
      <p:ext uri="{BB962C8B-B14F-4D97-AF65-F5344CB8AC3E}">
        <p14:creationId xmlns:p14="http://schemas.microsoft.com/office/powerpoint/2010/main" val="41417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endParaRPr lang="zh-CN" altLang="en-US" dirty="0"/>
          </a:p>
        </p:txBody>
      </p:sp>
      <p:sp>
        <p:nvSpPr>
          <p:cNvPr id="3" name="矩形 2"/>
          <p:cNvSpPr/>
          <p:nvPr/>
        </p:nvSpPr>
        <p:spPr>
          <a:xfrm>
            <a:off x="1214438" y="1671549"/>
            <a:ext cx="10129837" cy="954107"/>
          </a:xfrm>
          <a:prstGeom prst="rect">
            <a:avLst/>
          </a:prstGeom>
        </p:spPr>
        <p:txBody>
          <a:bodyPr wrap="square">
            <a:spAutoFit/>
          </a:bodyPr>
          <a:lstStyle/>
          <a:p>
            <a:r>
              <a:rPr lang="en-US" altLang="zh-CN" sz="2800" dirty="0"/>
              <a:t>4</a:t>
            </a:r>
            <a:r>
              <a:rPr lang="zh-CN" altLang="en-US" sz="2800" dirty="0"/>
              <a:t>、寻找边界条件</a:t>
            </a:r>
          </a:p>
          <a:p>
            <a:endParaRPr lang="en-US" altLang="zh-CN" sz="2800" dirty="0"/>
          </a:p>
        </p:txBody>
      </p:sp>
      <p:sp>
        <p:nvSpPr>
          <p:cNvPr id="7" name="文本框 6"/>
          <p:cNvSpPr txBox="1"/>
          <p:nvPr/>
        </p:nvSpPr>
        <p:spPr>
          <a:xfrm>
            <a:off x="2571751" y="3912809"/>
            <a:ext cx="7715250" cy="954107"/>
          </a:xfrm>
          <a:prstGeom prst="rect">
            <a:avLst/>
          </a:prstGeom>
          <a:noFill/>
        </p:spPr>
        <p:txBody>
          <a:bodyPr wrap="square" rtlCol="0">
            <a:spAutoFit/>
          </a:bodyPr>
          <a:lstStyle/>
          <a:p>
            <a:r>
              <a:rPr lang="en-US" altLang="zh-CN" sz="2800" dirty="0" smtClean="0"/>
              <a:t>f[0]=0;</a:t>
            </a:r>
            <a:endParaRPr lang="en-US" altLang="zh-CN" sz="2800" dirty="0" smtClean="0"/>
          </a:p>
          <a:p>
            <a:r>
              <a:rPr lang="zh-CN" altLang="en-US" sz="2800" dirty="0" smtClean="0"/>
              <a:t>最优解需要最后</a:t>
            </a:r>
            <a:r>
              <a:rPr lang="zh-CN" altLang="en-US" sz="2800" dirty="0" smtClean="0"/>
              <a:t>将</a:t>
            </a:r>
            <a:r>
              <a:rPr lang="en-US" altLang="zh-CN" sz="2800" dirty="0" smtClean="0"/>
              <a:t>f</a:t>
            </a:r>
            <a:r>
              <a:rPr lang="zh-CN" altLang="en-US" sz="2800" dirty="0" smtClean="0"/>
              <a:t>数组</a:t>
            </a:r>
            <a:r>
              <a:rPr lang="zh-CN" altLang="en-US" sz="2800" dirty="0" smtClean="0"/>
              <a:t>遍历一遍，寻找最大值</a:t>
            </a:r>
            <a:endParaRPr lang="zh-CN" altLang="en-US" sz="2800" dirty="0"/>
          </a:p>
        </p:txBody>
      </p:sp>
      <p:sp>
        <p:nvSpPr>
          <p:cNvPr id="6" name="文本框 5"/>
          <p:cNvSpPr txBox="1"/>
          <p:nvPr/>
        </p:nvSpPr>
        <p:spPr>
          <a:xfrm>
            <a:off x="2571751" y="2555566"/>
            <a:ext cx="6472237" cy="584775"/>
          </a:xfrm>
          <a:prstGeom prst="rect">
            <a:avLst/>
          </a:prstGeom>
          <a:noFill/>
        </p:spPr>
        <p:txBody>
          <a:bodyPr wrap="square" rtlCol="0">
            <a:spAutoFit/>
          </a:bodyPr>
          <a:lstStyle/>
          <a:p>
            <a:r>
              <a:rPr lang="en-US" altLang="zh-CN" sz="3200" dirty="0" smtClean="0"/>
              <a:t>f[</a:t>
            </a:r>
            <a:r>
              <a:rPr lang="en-US" altLang="zh-CN" sz="3200" dirty="0" err="1" smtClean="0"/>
              <a:t>i</a:t>
            </a:r>
            <a:r>
              <a:rPr lang="en-US" altLang="zh-CN" sz="3200" dirty="0" smtClean="0"/>
              <a:t>]=</a:t>
            </a:r>
            <a:r>
              <a:rPr lang="en-US" altLang="zh-CN" sz="3200" dirty="0" smtClean="0"/>
              <a:t>max{f[j</a:t>
            </a:r>
            <a:r>
              <a:rPr lang="en-US" altLang="zh-CN" sz="3200" dirty="0" smtClean="0"/>
              <a:t>]+1}    (</a:t>
            </a:r>
            <a:r>
              <a:rPr lang="en-US" altLang="zh-CN" sz="3200" dirty="0" smtClean="0"/>
              <a:t>j&lt;</a:t>
            </a:r>
            <a:r>
              <a:rPr lang="en-US" altLang="zh-CN" sz="3200" dirty="0" err="1" smtClean="0"/>
              <a:t>i</a:t>
            </a:r>
            <a:r>
              <a:rPr lang="zh-CN" altLang="en-US" sz="3200" dirty="0" smtClean="0"/>
              <a:t>，且</a:t>
            </a:r>
            <a:r>
              <a:rPr lang="en-US" altLang="zh-CN" sz="3200" dirty="0" smtClean="0"/>
              <a:t>a[j</a:t>
            </a:r>
            <a:r>
              <a:rPr lang="en-US" altLang="zh-CN" sz="3200" dirty="0" smtClean="0"/>
              <a:t>]&lt;=a[</a:t>
            </a:r>
            <a:r>
              <a:rPr lang="en-US" altLang="zh-CN" sz="3200" dirty="0" err="1" smtClean="0"/>
              <a:t>i</a:t>
            </a:r>
            <a:r>
              <a:rPr lang="en-US" altLang="zh-CN" sz="3200" dirty="0" smtClean="0"/>
              <a:t>])</a:t>
            </a:r>
            <a:endParaRPr lang="zh-CN" altLang="en-US" sz="3200" dirty="0"/>
          </a:p>
        </p:txBody>
      </p:sp>
    </p:spTree>
    <p:extLst>
      <p:ext uri="{BB962C8B-B14F-4D97-AF65-F5344CB8AC3E}">
        <p14:creationId xmlns:p14="http://schemas.microsoft.com/office/powerpoint/2010/main" val="173174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最长不下降</a:t>
            </a:r>
            <a:r>
              <a:rPr lang="zh-CN" altLang="zh-CN" b="1" dirty="0" smtClean="0"/>
              <a:t>序列</a:t>
            </a:r>
            <a:r>
              <a:rPr lang="zh-CN" altLang="en-US" b="1" dirty="0" smtClean="0">
                <a:solidFill>
                  <a:schemeClr val="accent1"/>
                </a:solidFill>
              </a:rPr>
              <a:t>扩展</a:t>
            </a:r>
            <a:endParaRPr lang="zh-CN" altLang="en-US" dirty="0">
              <a:solidFill>
                <a:schemeClr val="accent1"/>
              </a:solidFill>
            </a:endParaRPr>
          </a:p>
        </p:txBody>
      </p:sp>
      <p:sp>
        <p:nvSpPr>
          <p:cNvPr id="3" name="矩形 2"/>
          <p:cNvSpPr/>
          <p:nvPr/>
        </p:nvSpPr>
        <p:spPr>
          <a:xfrm>
            <a:off x="1214438" y="1671549"/>
            <a:ext cx="10129837" cy="523220"/>
          </a:xfrm>
          <a:prstGeom prst="rect">
            <a:avLst/>
          </a:prstGeom>
        </p:spPr>
        <p:txBody>
          <a:bodyPr wrap="square">
            <a:spAutoFit/>
          </a:bodyPr>
          <a:lstStyle/>
          <a:p>
            <a:pPr algn="ctr"/>
            <a:r>
              <a:rPr lang="zh-CN" altLang="en-US" sz="2800" dirty="0" smtClean="0"/>
              <a:t>如果要将最长不下降子序列这个序列输出怎么办？</a:t>
            </a:r>
            <a:endParaRPr lang="en-US" altLang="zh-CN" sz="2800" dirty="0"/>
          </a:p>
        </p:txBody>
      </p:sp>
      <p:sp>
        <p:nvSpPr>
          <p:cNvPr id="4" name="文本框 3"/>
          <p:cNvSpPr txBox="1"/>
          <p:nvPr/>
        </p:nvSpPr>
        <p:spPr>
          <a:xfrm>
            <a:off x="2278856" y="3457575"/>
            <a:ext cx="8001000" cy="1384995"/>
          </a:xfrm>
          <a:prstGeom prst="rect">
            <a:avLst/>
          </a:prstGeom>
          <a:noFill/>
        </p:spPr>
        <p:txBody>
          <a:bodyPr wrap="square" rtlCol="0">
            <a:spAutoFit/>
          </a:bodyPr>
          <a:lstStyle/>
          <a:p>
            <a:r>
              <a:rPr lang="zh-CN" altLang="en-US" sz="2800" dirty="0" smtClean="0"/>
              <a:t>增加一个数组：</a:t>
            </a:r>
            <a:endParaRPr lang="en-US" altLang="zh-CN" sz="2800" dirty="0" smtClean="0"/>
          </a:p>
          <a:p>
            <a:r>
              <a:rPr lang="en-US" altLang="zh-CN" sz="2800" dirty="0" smtClean="0"/>
              <a:t>pre</a:t>
            </a:r>
            <a:r>
              <a:rPr lang="en-US" altLang="zh-CN" sz="2800" dirty="0" smtClean="0"/>
              <a:t>[],pre[</a:t>
            </a:r>
            <a:r>
              <a:rPr lang="en-US" altLang="zh-CN" sz="2800" dirty="0" err="1" smtClean="0"/>
              <a:t>i</a:t>
            </a:r>
            <a:r>
              <a:rPr lang="en-US" altLang="zh-CN" sz="2800" dirty="0" smtClean="0"/>
              <a:t>]</a:t>
            </a:r>
            <a:r>
              <a:rPr lang="zh-CN" altLang="en-US" sz="2800" dirty="0" smtClean="0"/>
              <a:t>中</a:t>
            </a:r>
            <a:r>
              <a:rPr lang="zh-CN" altLang="zh-CN" sz="2800" dirty="0"/>
              <a:t>表示</a:t>
            </a:r>
            <a:r>
              <a:rPr lang="zh-CN" altLang="zh-CN" sz="2800" dirty="0" smtClean="0"/>
              <a:t>从</a:t>
            </a:r>
            <a:r>
              <a:rPr lang="en-US" altLang="zh-CN" sz="2800" dirty="0" err="1" smtClean="0"/>
              <a:t>i</a:t>
            </a:r>
            <a:r>
              <a:rPr lang="zh-CN" altLang="zh-CN" sz="2800" smtClean="0"/>
              <a:t>位置</a:t>
            </a:r>
            <a:r>
              <a:rPr lang="zh-CN" altLang="en-US" sz="2800" smtClean="0"/>
              <a:t>结束</a:t>
            </a:r>
            <a:r>
              <a:rPr lang="zh-CN" altLang="zh-CN" sz="2800" smtClean="0"/>
              <a:t>最</a:t>
            </a:r>
            <a:r>
              <a:rPr lang="zh-CN" altLang="zh-CN" sz="2800" dirty="0"/>
              <a:t>长不下降序列</a:t>
            </a:r>
            <a:r>
              <a:rPr lang="zh-CN" altLang="zh-CN" sz="2800" dirty="0" smtClean="0"/>
              <a:t>的</a:t>
            </a:r>
            <a:r>
              <a:rPr lang="zh-CN" altLang="en-US" sz="2800" dirty="0" smtClean="0"/>
              <a:t>上</a:t>
            </a:r>
            <a:r>
              <a:rPr lang="zh-CN" altLang="zh-CN" sz="2800" dirty="0" smtClean="0"/>
              <a:t>一</a:t>
            </a:r>
            <a:r>
              <a:rPr lang="zh-CN" altLang="zh-CN" sz="2800" dirty="0"/>
              <a:t>个位置，</a:t>
            </a:r>
            <a:r>
              <a:rPr lang="zh-CN" altLang="zh-CN" sz="2800" dirty="0" smtClean="0"/>
              <a:t>若</a:t>
            </a:r>
            <a:r>
              <a:rPr lang="en-US" altLang="zh-CN" sz="2800" dirty="0" smtClean="0"/>
              <a:t>a</a:t>
            </a:r>
            <a:r>
              <a:rPr lang="zh-CN" altLang="zh-CN" sz="2800" dirty="0" smtClean="0"/>
              <a:t>[</a:t>
            </a:r>
            <a:r>
              <a:rPr lang="en-US" altLang="zh-CN" sz="2800" dirty="0" err="1" smtClean="0"/>
              <a:t>i</a:t>
            </a:r>
            <a:r>
              <a:rPr lang="zh-CN" altLang="zh-CN" sz="2800" dirty="0" smtClean="0"/>
              <a:t>]=</a:t>
            </a:r>
            <a:r>
              <a:rPr lang="zh-CN" altLang="zh-CN" sz="2800" dirty="0"/>
              <a:t>0则表示后面没有连接项。</a:t>
            </a:r>
            <a:endParaRPr lang="zh-CN" altLang="en-US" sz="2800" dirty="0"/>
          </a:p>
        </p:txBody>
      </p:sp>
    </p:spTree>
    <p:extLst>
      <p:ext uri="{BB962C8B-B14F-4D97-AF65-F5344CB8AC3E}">
        <p14:creationId xmlns:p14="http://schemas.microsoft.com/office/powerpoint/2010/main" val="38227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作业</a:t>
            </a:r>
            <a:r>
              <a:rPr lang="zh-CN" altLang="en-US" b="1" dirty="0"/>
              <a:t>平台</a:t>
            </a:r>
          </a:p>
        </p:txBody>
      </p:sp>
      <p:sp>
        <p:nvSpPr>
          <p:cNvPr id="3" name="文本框 2"/>
          <p:cNvSpPr txBox="1"/>
          <p:nvPr/>
        </p:nvSpPr>
        <p:spPr>
          <a:xfrm>
            <a:off x="3535680" y="2225040"/>
            <a:ext cx="5928360" cy="2862322"/>
          </a:xfrm>
          <a:prstGeom prst="rect">
            <a:avLst/>
          </a:prstGeom>
          <a:noFill/>
        </p:spPr>
        <p:txBody>
          <a:bodyPr wrap="square" rtlCol="0">
            <a:spAutoFit/>
          </a:bodyPr>
          <a:lstStyle/>
          <a:p>
            <a:r>
              <a:rPr lang="en-US" altLang="zh-CN" sz="6000" dirty="0" smtClean="0"/>
              <a:t>fzoj.xndxfz.com</a:t>
            </a:r>
          </a:p>
          <a:p>
            <a:endParaRPr lang="en-US" altLang="zh-CN" sz="6000" dirty="0" smtClean="0"/>
          </a:p>
          <a:p>
            <a:r>
              <a:rPr lang="en-US" altLang="zh-CN" sz="6000" dirty="0" smtClean="0"/>
              <a:t>fz.openjudge.cn</a:t>
            </a:r>
            <a:endParaRPr lang="zh-CN" altLang="en-US" sz="6000" dirty="0"/>
          </a:p>
        </p:txBody>
      </p:sp>
    </p:spTree>
    <p:extLst>
      <p:ext uri="{BB962C8B-B14F-4D97-AF65-F5344CB8AC3E}">
        <p14:creationId xmlns:p14="http://schemas.microsoft.com/office/powerpoint/2010/main" val="57525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007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3085"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1714500" y="2757488"/>
            <a:ext cx="3771900" cy="646331"/>
          </a:xfrm>
          <a:prstGeom prst="rect">
            <a:avLst/>
          </a:prstGeom>
          <a:noFill/>
        </p:spPr>
        <p:txBody>
          <a:bodyPr wrap="square" rtlCol="0">
            <a:spAutoFit/>
          </a:bodyPr>
          <a:lstStyle/>
          <a:p>
            <a:r>
              <a:rPr lang="zh-CN" altLang="en-US" sz="3600" dirty="0" smtClean="0"/>
              <a:t>回溯法可行吗？</a:t>
            </a:r>
            <a:endParaRPr lang="zh-CN" altLang="en-US" sz="3600" dirty="0"/>
          </a:p>
        </p:txBody>
      </p:sp>
      <p:sp>
        <p:nvSpPr>
          <p:cNvPr id="6" name="文本框 5"/>
          <p:cNvSpPr txBox="1"/>
          <p:nvPr/>
        </p:nvSpPr>
        <p:spPr>
          <a:xfrm>
            <a:off x="2702719" y="3971925"/>
            <a:ext cx="3786187" cy="584775"/>
          </a:xfrm>
          <a:prstGeom prst="rect">
            <a:avLst/>
          </a:prstGeom>
          <a:noFill/>
        </p:spPr>
        <p:txBody>
          <a:bodyPr wrap="square" rtlCol="0">
            <a:spAutoFit/>
          </a:bodyPr>
          <a:lstStyle/>
          <a:p>
            <a:r>
              <a:rPr lang="zh-CN" altLang="en-US" sz="3200" dirty="0" smtClean="0"/>
              <a:t>复杂度是</a:t>
            </a:r>
            <a:r>
              <a:rPr lang="en-US" altLang="zh-CN" sz="3200" dirty="0" smtClean="0"/>
              <a:t>2</a:t>
            </a:r>
            <a:r>
              <a:rPr lang="en-US" altLang="zh-CN" sz="3200" baseline="30000" dirty="0" smtClean="0"/>
              <a:t>N</a:t>
            </a:r>
            <a:endParaRPr lang="zh-CN" altLang="en-US" sz="3200" baseline="30000" dirty="0"/>
          </a:p>
        </p:txBody>
      </p:sp>
    </p:spTree>
    <p:extLst>
      <p:ext uri="{BB962C8B-B14F-4D97-AF65-F5344CB8AC3E}">
        <p14:creationId xmlns:p14="http://schemas.microsoft.com/office/powerpoint/2010/main" val="11761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4127360218"/>
              </p:ext>
            </p:extLst>
          </p:nvPr>
        </p:nvGraphicFramePr>
        <p:xfrm>
          <a:off x="7548563" y="2554951"/>
          <a:ext cx="4343400" cy="2346325"/>
        </p:xfrm>
        <a:graphic>
          <a:graphicData uri="http://schemas.openxmlformats.org/presentationml/2006/ole">
            <mc:AlternateContent xmlns:mc="http://schemas.openxmlformats.org/markup-compatibility/2006">
              <mc:Choice xmlns:v="urn:schemas-microsoft-com:vml" Requires="v">
                <p:oleObj spid="_x0000_s5133"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25549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802738" y="2000251"/>
            <a:ext cx="4657725" cy="1446550"/>
          </a:xfrm>
          <a:prstGeom prst="rect">
            <a:avLst/>
          </a:prstGeom>
          <a:noFill/>
        </p:spPr>
        <p:txBody>
          <a:bodyPr wrap="square" rtlCol="0">
            <a:spAutoFit/>
          </a:bodyPr>
          <a:lstStyle/>
          <a:p>
            <a:r>
              <a:rPr lang="zh-CN" altLang="en-US" sz="3200" b="1" dirty="0" smtClean="0">
                <a:solidFill>
                  <a:schemeClr val="accent1"/>
                </a:solidFill>
                <a:latin typeface="+mj-ea"/>
                <a:ea typeface="+mj-ea"/>
              </a:rPr>
              <a:t>反思一下：</a:t>
            </a:r>
            <a:endParaRPr lang="en-US" altLang="zh-CN" sz="3200" b="1" dirty="0" smtClean="0">
              <a:solidFill>
                <a:schemeClr val="accent1"/>
              </a:solidFill>
              <a:latin typeface="+mj-ea"/>
              <a:ea typeface="+mj-ea"/>
            </a:endParaRPr>
          </a:p>
          <a:p>
            <a:endParaRPr lang="en-US" altLang="zh-CN" sz="2800" dirty="0" smtClean="0"/>
          </a:p>
          <a:p>
            <a:r>
              <a:rPr lang="zh-CN" altLang="en-US" sz="2800" dirty="0" smtClean="0"/>
              <a:t>贪心为什么不可以？</a:t>
            </a:r>
            <a:endParaRPr lang="zh-CN" altLang="en-US" sz="2800" dirty="0"/>
          </a:p>
        </p:txBody>
      </p:sp>
      <p:sp>
        <p:nvSpPr>
          <p:cNvPr id="7" name="文本框 6"/>
          <p:cNvSpPr txBox="1"/>
          <p:nvPr/>
        </p:nvSpPr>
        <p:spPr>
          <a:xfrm>
            <a:off x="802738" y="3777891"/>
            <a:ext cx="6283862" cy="2246769"/>
          </a:xfrm>
          <a:prstGeom prst="rect">
            <a:avLst/>
          </a:prstGeom>
          <a:noFill/>
        </p:spPr>
        <p:txBody>
          <a:bodyPr wrap="square" rtlCol="0">
            <a:spAutoFit/>
          </a:bodyPr>
          <a:lstStyle/>
          <a:p>
            <a:r>
              <a:rPr lang="zh-CN" altLang="zh-CN" sz="2800" dirty="0"/>
              <a:t>本题若采用贪心法则：13-11-12-14-13，其和为</a:t>
            </a:r>
            <a:r>
              <a:rPr lang="zh-CN" altLang="zh-CN" sz="2800" dirty="0" smtClean="0"/>
              <a:t>63</a:t>
            </a:r>
            <a:r>
              <a:rPr lang="zh-CN" altLang="en-US" sz="2800" dirty="0" smtClean="0"/>
              <a:t>；</a:t>
            </a:r>
            <a:endParaRPr lang="en-US" altLang="zh-CN" sz="2800" dirty="0" smtClean="0"/>
          </a:p>
          <a:p>
            <a:r>
              <a:rPr lang="zh-CN" altLang="zh-CN" sz="2800" dirty="0" smtClean="0"/>
              <a:t>但</a:t>
            </a:r>
            <a:r>
              <a:rPr lang="zh-CN" altLang="zh-CN" sz="2800" dirty="0"/>
              <a:t>存在另一条路：13-8-26-15-24，其和为86。</a:t>
            </a:r>
          </a:p>
          <a:p>
            <a:r>
              <a:rPr lang="zh-CN" altLang="zh-CN" sz="2800" dirty="0" smtClean="0"/>
              <a:t>贪心</a:t>
            </a:r>
            <a:r>
              <a:rPr lang="zh-CN" altLang="zh-CN" sz="2800" dirty="0"/>
              <a:t>法问题所在</a:t>
            </a:r>
            <a:r>
              <a:rPr lang="zh-CN" altLang="zh-CN" sz="2800" dirty="0" smtClean="0"/>
              <a:t>：</a:t>
            </a:r>
            <a:r>
              <a:rPr lang="zh-CN" altLang="zh-CN" sz="2800" b="1" dirty="0" smtClean="0">
                <a:solidFill>
                  <a:schemeClr val="accent1"/>
                </a:solidFill>
                <a:latin typeface="+mj-ea"/>
                <a:ea typeface="+mj-ea"/>
              </a:rPr>
              <a:t>眼光短浅</a:t>
            </a:r>
            <a:r>
              <a:rPr lang="zh-CN" altLang="zh-CN" sz="2800" dirty="0" smtClean="0"/>
              <a:t>。</a:t>
            </a:r>
            <a:endParaRPr lang="zh-CN" altLang="zh-CN" sz="2800" dirty="0"/>
          </a:p>
        </p:txBody>
      </p:sp>
    </p:spTree>
    <p:extLst>
      <p:ext uri="{BB962C8B-B14F-4D97-AF65-F5344CB8AC3E}">
        <p14:creationId xmlns:p14="http://schemas.microsoft.com/office/powerpoint/2010/main" val="343547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4127360218"/>
              </p:ext>
            </p:extLst>
          </p:nvPr>
        </p:nvGraphicFramePr>
        <p:xfrm>
          <a:off x="7548563" y="2554951"/>
          <a:ext cx="4343400" cy="2346325"/>
        </p:xfrm>
        <a:graphic>
          <a:graphicData uri="http://schemas.openxmlformats.org/presentationml/2006/ole">
            <mc:AlternateContent xmlns:mc="http://schemas.openxmlformats.org/markup-compatibility/2006">
              <mc:Choice xmlns:v="urn:schemas-microsoft-com:vml" Requires="v">
                <p:oleObj spid="_x0000_s6159"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563" y="25549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802738" y="2000251"/>
            <a:ext cx="4657725" cy="1446550"/>
          </a:xfrm>
          <a:prstGeom prst="rect">
            <a:avLst/>
          </a:prstGeom>
          <a:noFill/>
        </p:spPr>
        <p:txBody>
          <a:bodyPr wrap="square" rtlCol="0">
            <a:spAutoFit/>
          </a:bodyPr>
          <a:lstStyle/>
          <a:p>
            <a:r>
              <a:rPr lang="zh-CN" altLang="en-US" sz="3200" b="1" dirty="0" smtClean="0">
                <a:solidFill>
                  <a:schemeClr val="accent1"/>
                </a:solidFill>
                <a:latin typeface="+mj-ea"/>
                <a:ea typeface="+mj-ea"/>
              </a:rPr>
              <a:t>反思一下：</a:t>
            </a:r>
            <a:endParaRPr lang="en-US" altLang="zh-CN" sz="3200" b="1" dirty="0" smtClean="0">
              <a:solidFill>
                <a:schemeClr val="accent1"/>
              </a:solidFill>
              <a:latin typeface="+mj-ea"/>
              <a:ea typeface="+mj-ea"/>
            </a:endParaRPr>
          </a:p>
          <a:p>
            <a:endParaRPr lang="en-US" altLang="zh-CN" sz="2800" dirty="0" smtClean="0"/>
          </a:p>
          <a:p>
            <a:r>
              <a:rPr lang="zh-CN" altLang="en-US" sz="2800" dirty="0" smtClean="0"/>
              <a:t>回溯法为什么不可以？</a:t>
            </a:r>
            <a:endParaRPr lang="zh-CN" altLang="en-US" sz="2800" dirty="0"/>
          </a:p>
        </p:txBody>
      </p:sp>
      <p:sp>
        <p:nvSpPr>
          <p:cNvPr id="7" name="文本框 6"/>
          <p:cNvSpPr txBox="1"/>
          <p:nvPr/>
        </p:nvSpPr>
        <p:spPr>
          <a:xfrm>
            <a:off x="802738" y="3777891"/>
            <a:ext cx="6283862" cy="954107"/>
          </a:xfrm>
          <a:prstGeom prst="rect">
            <a:avLst/>
          </a:prstGeom>
          <a:noFill/>
        </p:spPr>
        <p:txBody>
          <a:bodyPr wrap="square" rtlCol="0">
            <a:spAutoFit/>
          </a:bodyPr>
          <a:lstStyle/>
          <a:p>
            <a:r>
              <a:rPr lang="zh-CN" altLang="en-US" sz="2800" dirty="0" smtClean="0"/>
              <a:t>回溯法将所有的情况全部考虑了，但却</a:t>
            </a:r>
            <a:r>
              <a:rPr lang="zh-CN" altLang="en-US" sz="2800" b="1" dirty="0" smtClean="0">
                <a:solidFill>
                  <a:schemeClr val="accent1"/>
                </a:solidFill>
                <a:latin typeface="+mj-ea"/>
                <a:ea typeface="+mj-ea"/>
              </a:rPr>
              <a:t>多虑</a:t>
            </a:r>
            <a:r>
              <a:rPr lang="zh-CN" altLang="en-US" sz="2800" dirty="0" smtClean="0"/>
              <a:t>了</a:t>
            </a:r>
            <a:endParaRPr lang="zh-CN" altLang="zh-CN" sz="2800" dirty="0"/>
          </a:p>
        </p:txBody>
      </p:sp>
      <p:sp>
        <p:nvSpPr>
          <p:cNvPr id="6" name="文本框 5"/>
          <p:cNvSpPr txBox="1"/>
          <p:nvPr/>
        </p:nvSpPr>
        <p:spPr>
          <a:xfrm>
            <a:off x="1042988" y="5014913"/>
            <a:ext cx="2443162" cy="1200329"/>
          </a:xfrm>
          <a:prstGeom prst="rect">
            <a:avLst/>
          </a:prstGeom>
          <a:noFill/>
        </p:spPr>
        <p:txBody>
          <a:bodyPr wrap="square" rtlCol="0">
            <a:spAutoFit/>
          </a:bodyPr>
          <a:lstStyle/>
          <a:p>
            <a:r>
              <a:rPr lang="en-US" altLang="zh-CN" sz="2400" dirty="0" smtClean="0"/>
              <a:t>13</a:t>
            </a:r>
            <a:r>
              <a:rPr lang="zh-CN" altLang="en-US" sz="2400" dirty="0" smtClean="0"/>
              <a:t>到</a:t>
            </a:r>
            <a:r>
              <a:rPr lang="en-US" altLang="zh-CN" sz="2400" dirty="0" smtClean="0"/>
              <a:t>7</a:t>
            </a:r>
            <a:r>
              <a:rPr lang="zh-CN" altLang="en-US" sz="2400" dirty="0" smtClean="0"/>
              <a:t>有两条路 ：</a:t>
            </a:r>
            <a:endParaRPr lang="en-US" altLang="zh-CN" sz="2400" dirty="0" smtClean="0"/>
          </a:p>
          <a:p>
            <a:r>
              <a:rPr lang="en-US" altLang="zh-CN" sz="2400" dirty="0" smtClean="0"/>
              <a:t>13-11-7</a:t>
            </a:r>
          </a:p>
          <a:p>
            <a:r>
              <a:rPr lang="en-US" altLang="zh-CN" sz="2400" dirty="0" smtClean="0"/>
              <a:t>13-8-7</a:t>
            </a:r>
            <a:endParaRPr lang="zh-CN" altLang="en-US" sz="2400" dirty="0"/>
          </a:p>
        </p:txBody>
      </p:sp>
      <p:sp>
        <p:nvSpPr>
          <p:cNvPr id="8" name="文本框 7"/>
          <p:cNvSpPr txBox="1"/>
          <p:nvPr/>
        </p:nvSpPr>
        <p:spPr>
          <a:xfrm>
            <a:off x="3944668" y="5014912"/>
            <a:ext cx="3484832" cy="1200329"/>
          </a:xfrm>
          <a:prstGeom prst="rect">
            <a:avLst/>
          </a:prstGeom>
          <a:noFill/>
        </p:spPr>
        <p:txBody>
          <a:bodyPr wrap="square" rtlCol="0">
            <a:spAutoFit/>
          </a:bodyPr>
          <a:lstStyle/>
          <a:p>
            <a:r>
              <a:rPr lang="en-US" altLang="zh-CN" sz="2400" dirty="0" smtClean="0"/>
              <a:t>7</a:t>
            </a:r>
            <a:r>
              <a:rPr lang="zh-CN" altLang="en-US" sz="2400" dirty="0" smtClean="0"/>
              <a:t>到</a:t>
            </a:r>
            <a:r>
              <a:rPr lang="en-US" altLang="zh-CN" sz="2400" dirty="0" smtClean="0"/>
              <a:t>13</a:t>
            </a:r>
            <a:r>
              <a:rPr lang="zh-CN" altLang="en-US" sz="2400" dirty="0" smtClean="0"/>
              <a:t>（底部）有两条路 ：</a:t>
            </a:r>
            <a:endParaRPr lang="en-US" altLang="zh-CN" sz="2400" dirty="0" smtClean="0"/>
          </a:p>
          <a:p>
            <a:r>
              <a:rPr lang="en-US" altLang="zh-CN" sz="2400" dirty="0" smtClean="0"/>
              <a:t>7-14-13</a:t>
            </a:r>
          </a:p>
          <a:p>
            <a:r>
              <a:rPr lang="en-US" altLang="zh-CN" sz="2400" dirty="0" smtClean="0"/>
              <a:t>7-15-13</a:t>
            </a:r>
            <a:endParaRPr lang="zh-CN" altLang="en-US" sz="2400" dirty="0"/>
          </a:p>
        </p:txBody>
      </p:sp>
      <p:sp>
        <p:nvSpPr>
          <p:cNvPr id="9" name="文本框 8"/>
          <p:cNvSpPr txBox="1"/>
          <p:nvPr/>
        </p:nvSpPr>
        <p:spPr>
          <a:xfrm>
            <a:off x="7520732" y="5615076"/>
            <a:ext cx="3357563" cy="461665"/>
          </a:xfrm>
          <a:prstGeom prst="rect">
            <a:avLst/>
          </a:prstGeom>
          <a:noFill/>
        </p:spPr>
        <p:txBody>
          <a:bodyPr wrap="square" rtlCol="0">
            <a:spAutoFit/>
          </a:bodyPr>
          <a:lstStyle/>
          <a:p>
            <a:r>
              <a:rPr lang="zh-CN" altLang="en-US" sz="2400" dirty="0" smtClean="0">
                <a:solidFill>
                  <a:schemeClr val="accent1"/>
                </a:solidFill>
              </a:rPr>
              <a:t>回溯法将会探索四条路</a:t>
            </a:r>
            <a:endParaRPr lang="zh-CN" altLang="en-US" sz="2400" dirty="0">
              <a:solidFill>
                <a:schemeClr val="accent1"/>
              </a:solidFill>
            </a:endParaRPr>
          </a:p>
        </p:txBody>
      </p:sp>
      <p:sp>
        <p:nvSpPr>
          <p:cNvPr id="10" name="文本框 9"/>
          <p:cNvSpPr txBox="1"/>
          <p:nvPr/>
        </p:nvSpPr>
        <p:spPr>
          <a:xfrm>
            <a:off x="1931194" y="2839173"/>
            <a:ext cx="5386387"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3200" dirty="0" smtClean="0"/>
              <a:t>我们是否可以将前面的最佳的结果保留下来，后面探索的时候就之际使用这些最佳的结果？</a:t>
            </a:r>
            <a:endParaRPr lang="zh-CN" altLang="en-US" sz="3200" dirty="0"/>
          </a:p>
        </p:txBody>
      </p:sp>
    </p:spTree>
    <p:extLst>
      <p:ext uri="{BB962C8B-B14F-4D97-AF65-F5344CB8AC3E}">
        <p14:creationId xmlns:p14="http://schemas.microsoft.com/office/powerpoint/2010/main" val="339111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6" grpId="0" build="p"/>
      <p:bldP spid="8"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4111" r:id="rId3" imgW="3362794" imgH="1819529" progId="Paint.Picture">
                  <p:embed/>
                </p:oleObj>
              </mc:Choice>
              <mc:Fallback>
                <p:oleObj r:id="rId3" imgW="3362794"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7" name="文本框 6"/>
          <p:cNvSpPr txBox="1"/>
          <p:nvPr/>
        </p:nvSpPr>
        <p:spPr>
          <a:xfrm>
            <a:off x="1414463" y="5168084"/>
            <a:ext cx="7800975" cy="954107"/>
          </a:xfrm>
          <a:prstGeom prst="rect">
            <a:avLst/>
          </a:prstGeom>
          <a:noFill/>
        </p:spPr>
        <p:txBody>
          <a:bodyPr wrap="square" rtlCol="0">
            <a:spAutoFit/>
          </a:bodyPr>
          <a:lstStyle/>
          <a:p>
            <a:r>
              <a:rPr lang="zh-CN" altLang="en-US" sz="2800" b="1" dirty="0" smtClean="0">
                <a:solidFill>
                  <a:schemeClr val="accent1"/>
                </a:solidFill>
                <a:latin typeface="+mj-ea"/>
                <a:ea typeface="+mj-ea"/>
              </a:rPr>
              <a:t>好处：</a:t>
            </a:r>
            <a:endParaRPr lang="en-US" altLang="zh-CN" sz="2800" b="1" dirty="0" smtClean="0">
              <a:solidFill>
                <a:schemeClr val="accent1"/>
              </a:solidFill>
              <a:latin typeface="+mj-ea"/>
              <a:ea typeface="+mj-ea"/>
            </a:endParaRPr>
          </a:p>
          <a:p>
            <a:r>
              <a:rPr lang="zh-CN" altLang="en-US" sz="2800" dirty="0" smtClean="0"/>
              <a:t>可以使用数组</a:t>
            </a:r>
            <a:r>
              <a:rPr lang="en-US" altLang="zh-CN" sz="2800" dirty="0" smtClean="0"/>
              <a:t>a</a:t>
            </a:r>
            <a:r>
              <a:rPr lang="zh-CN" altLang="en-US" sz="2800" dirty="0" smtClean="0"/>
              <a:t>存入，并用坐标来表示一个位置</a:t>
            </a:r>
            <a:endParaRPr lang="zh-CN" altLang="en-US" sz="2800" dirty="0"/>
          </a:p>
        </p:txBody>
      </p:sp>
    </p:spTree>
    <p:extLst>
      <p:ext uri="{BB962C8B-B14F-4D97-AF65-F5344CB8AC3E}">
        <p14:creationId xmlns:p14="http://schemas.microsoft.com/office/powerpoint/2010/main" val="75531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8206"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928688" y="5901636"/>
            <a:ext cx="1943100" cy="461665"/>
          </a:xfrm>
          <a:prstGeom prst="rect">
            <a:avLst/>
          </a:prstGeom>
          <a:noFill/>
        </p:spPr>
        <p:txBody>
          <a:bodyPr wrap="square" rtlCol="0">
            <a:spAutoFit/>
          </a:bodyPr>
          <a:lstStyle/>
          <a:p>
            <a:r>
              <a:rPr lang="en-US" altLang="zh-CN" sz="2400" dirty="0" smtClean="0"/>
              <a:t>f[1][1]</a:t>
            </a:r>
            <a:endParaRPr lang="zh-CN" altLang="en-US" sz="2400" dirty="0"/>
          </a:p>
        </p:txBody>
      </p:sp>
      <p:sp>
        <p:nvSpPr>
          <p:cNvPr id="10" name="文本框 9"/>
          <p:cNvSpPr txBox="1"/>
          <p:nvPr/>
        </p:nvSpPr>
        <p:spPr>
          <a:xfrm>
            <a:off x="3857624" y="5901636"/>
            <a:ext cx="3186113" cy="461665"/>
          </a:xfrm>
          <a:prstGeom prst="rect">
            <a:avLst/>
          </a:prstGeom>
          <a:noFill/>
        </p:spPr>
        <p:txBody>
          <a:bodyPr wrap="square" rtlCol="0">
            <a:spAutoFit/>
          </a:bodyPr>
          <a:lstStyle/>
          <a:p>
            <a:r>
              <a:rPr lang="en-US" altLang="zh-CN" sz="2400" dirty="0" smtClean="0"/>
              <a:t>f[2][1]</a:t>
            </a:r>
            <a:endParaRPr lang="zh-CN" altLang="en-US" sz="2400" dirty="0"/>
          </a:p>
        </p:txBody>
      </p:sp>
      <p:sp>
        <p:nvSpPr>
          <p:cNvPr id="11" name="文本框 10"/>
          <p:cNvSpPr txBox="1"/>
          <p:nvPr/>
        </p:nvSpPr>
        <p:spPr>
          <a:xfrm>
            <a:off x="7462838" y="5901636"/>
            <a:ext cx="3186113" cy="461665"/>
          </a:xfrm>
          <a:prstGeom prst="rect">
            <a:avLst/>
          </a:prstGeom>
          <a:noFill/>
        </p:spPr>
        <p:txBody>
          <a:bodyPr wrap="square" rtlCol="0">
            <a:spAutoFit/>
          </a:bodyPr>
          <a:lstStyle/>
          <a:p>
            <a:r>
              <a:rPr lang="en-US" altLang="zh-CN" sz="2400" dirty="0" smtClean="0"/>
              <a:t>f[2][2]</a:t>
            </a:r>
            <a:endParaRPr lang="zh-CN" altLang="en-US" sz="2400" dirty="0"/>
          </a:p>
        </p:txBody>
      </p:sp>
      <p:sp>
        <p:nvSpPr>
          <p:cNvPr id="13" name="矩形 12"/>
          <p:cNvSpPr/>
          <p:nvPr/>
        </p:nvSpPr>
        <p:spPr>
          <a:xfrm>
            <a:off x="1885091" y="5901636"/>
            <a:ext cx="1175322" cy="461665"/>
          </a:xfrm>
          <a:prstGeom prst="rect">
            <a:avLst/>
          </a:prstGeom>
        </p:spPr>
        <p:txBody>
          <a:bodyPr wrap="none">
            <a:spAutoFit/>
          </a:bodyPr>
          <a:lstStyle/>
          <a:p>
            <a:r>
              <a:rPr lang="en-US" altLang="zh-CN" sz="2400" dirty="0">
                <a:solidFill>
                  <a:srgbClr val="FFFFFF"/>
                </a:solidFill>
              </a:rPr>
              <a:t>=a[1][1]</a:t>
            </a:r>
            <a:endParaRPr lang="zh-CN" altLang="en-US" dirty="0"/>
          </a:p>
        </p:txBody>
      </p:sp>
      <p:sp>
        <p:nvSpPr>
          <p:cNvPr id="15" name="矩形 14"/>
          <p:cNvSpPr/>
          <p:nvPr/>
        </p:nvSpPr>
        <p:spPr>
          <a:xfrm>
            <a:off x="4643483" y="5901635"/>
            <a:ext cx="2113079" cy="461665"/>
          </a:xfrm>
          <a:prstGeom prst="rect">
            <a:avLst/>
          </a:prstGeom>
        </p:spPr>
        <p:txBody>
          <a:bodyPr wrap="none">
            <a:spAutoFit/>
          </a:bodyPr>
          <a:lstStyle/>
          <a:p>
            <a:r>
              <a:rPr lang="en-US" altLang="zh-CN" sz="2400" dirty="0">
                <a:solidFill>
                  <a:srgbClr val="FFFFFF"/>
                </a:solidFill>
              </a:rPr>
              <a:t>=f[1][1]+a[2][1]</a:t>
            </a:r>
            <a:endParaRPr lang="zh-CN" altLang="en-US" dirty="0"/>
          </a:p>
        </p:txBody>
      </p:sp>
      <p:sp>
        <p:nvSpPr>
          <p:cNvPr id="17" name="矩形 16"/>
          <p:cNvSpPr/>
          <p:nvPr/>
        </p:nvSpPr>
        <p:spPr>
          <a:xfrm>
            <a:off x="8339632" y="5901139"/>
            <a:ext cx="2113079" cy="461665"/>
          </a:xfrm>
          <a:prstGeom prst="rect">
            <a:avLst/>
          </a:prstGeom>
        </p:spPr>
        <p:txBody>
          <a:bodyPr wrap="none">
            <a:spAutoFit/>
          </a:bodyPr>
          <a:lstStyle/>
          <a:p>
            <a:pPr lvl="0"/>
            <a:r>
              <a:rPr lang="en-US" altLang="zh-CN" sz="2400" dirty="0">
                <a:solidFill>
                  <a:srgbClr val="FFFFFF"/>
                </a:solidFill>
              </a:rPr>
              <a:t>=f[1][1]+a[2][2]</a:t>
            </a:r>
            <a:endParaRPr lang="zh-CN" altLang="en-US" sz="2400" dirty="0">
              <a:solidFill>
                <a:srgbClr val="FFFFFF"/>
              </a:solidFill>
            </a:endParaRPr>
          </a:p>
        </p:txBody>
      </p:sp>
    </p:spTree>
    <p:extLst>
      <p:ext uri="{BB962C8B-B14F-4D97-AF65-F5344CB8AC3E}">
        <p14:creationId xmlns:p14="http://schemas.microsoft.com/office/powerpoint/2010/main" val="126000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9228"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928688" y="5901636"/>
            <a:ext cx="3014662" cy="461665"/>
          </a:xfrm>
          <a:prstGeom prst="rect">
            <a:avLst/>
          </a:prstGeom>
          <a:noFill/>
        </p:spPr>
        <p:txBody>
          <a:bodyPr wrap="square" rtlCol="0">
            <a:spAutoFit/>
          </a:bodyPr>
          <a:lstStyle/>
          <a:p>
            <a:r>
              <a:rPr lang="en-US" altLang="zh-CN" sz="2400" dirty="0" smtClean="0"/>
              <a:t>f[3][</a:t>
            </a:r>
            <a:r>
              <a:rPr lang="en-US" altLang="zh-CN" sz="2400" dirty="0"/>
              <a:t>2</a:t>
            </a:r>
            <a:r>
              <a:rPr lang="en-US" altLang="zh-CN" sz="2400" dirty="0" smtClean="0"/>
              <a:t>]=</a:t>
            </a:r>
            <a:endParaRPr lang="zh-CN" altLang="en-US" sz="2400" dirty="0"/>
          </a:p>
        </p:txBody>
      </p:sp>
      <p:sp>
        <p:nvSpPr>
          <p:cNvPr id="5" name="左大括号 4"/>
          <p:cNvSpPr/>
          <p:nvPr/>
        </p:nvSpPr>
        <p:spPr>
          <a:xfrm>
            <a:off x="2293141" y="5740011"/>
            <a:ext cx="100013" cy="78491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521744" y="5605916"/>
            <a:ext cx="1959191" cy="461665"/>
          </a:xfrm>
          <a:prstGeom prst="rect">
            <a:avLst/>
          </a:prstGeom>
        </p:spPr>
        <p:txBody>
          <a:bodyPr wrap="none">
            <a:spAutoFit/>
          </a:bodyPr>
          <a:lstStyle/>
          <a:p>
            <a:pPr lvl="0"/>
            <a:r>
              <a:rPr lang="en-US" altLang="zh-CN" sz="2400" dirty="0">
                <a:solidFill>
                  <a:srgbClr val="FFFFFF"/>
                </a:solidFill>
              </a:rPr>
              <a:t>a[3][2</a:t>
            </a:r>
            <a:r>
              <a:rPr lang="en-US" altLang="zh-CN" sz="2400" dirty="0" smtClean="0">
                <a:solidFill>
                  <a:srgbClr val="FFFFFF"/>
                </a:solidFill>
              </a:rPr>
              <a:t>]+f[2][1]</a:t>
            </a:r>
            <a:endParaRPr lang="zh-CN" altLang="en-US" sz="2400" dirty="0">
              <a:solidFill>
                <a:srgbClr val="FFFFFF"/>
              </a:solidFill>
            </a:endParaRPr>
          </a:p>
        </p:txBody>
      </p:sp>
      <p:sp>
        <p:nvSpPr>
          <p:cNvPr id="12" name="矩形 11"/>
          <p:cNvSpPr/>
          <p:nvPr/>
        </p:nvSpPr>
        <p:spPr>
          <a:xfrm>
            <a:off x="2521744" y="6197356"/>
            <a:ext cx="1959191" cy="461665"/>
          </a:xfrm>
          <a:prstGeom prst="rect">
            <a:avLst/>
          </a:prstGeom>
        </p:spPr>
        <p:txBody>
          <a:bodyPr wrap="none">
            <a:spAutoFit/>
          </a:bodyPr>
          <a:lstStyle/>
          <a:p>
            <a:pPr lvl="0"/>
            <a:r>
              <a:rPr lang="en-US" altLang="zh-CN" sz="2400" dirty="0">
                <a:solidFill>
                  <a:srgbClr val="FFFFFF"/>
                </a:solidFill>
              </a:rPr>
              <a:t>a[3][2</a:t>
            </a:r>
            <a:r>
              <a:rPr lang="en-US" altLang="zh-CN" sz="2400" dirty="0" smtClean="0">
                <a:solidFill>
                  <a:srgbClr val="FFFFFF"/>
                </a:solidFill>
              </a:rPr>
              <a:t>]+f[2][2]</a:t>
            </a:r>
            <a:endParaRPr lang="zh-CN" altLang="en-US" sz="2400" dirty="0">
              <a:solidFill>
                <a:srgbClr val="FFFFFF"/>
              </a:solidFill>
            </a:endParaRPr>
          </a:p>
        </p:txBody>
      </p:sp>
      <p:sp>
        <p:nvSpPr>
          <p:cNvPr id="13" name="矩形 12"/>
          <p:cNvSpPr/>
          <p:nvPr/>
        </p:nvSpPr>
        <p:spPr>
          <a:xfrm>
            <a:off x="4609525" y="5605916"/>
            <a:ext cx="1983235" cy="461665"/>
          </a:xfrm>
          <a:prstGeom prst="rect">
            <a:avLst/>
          </a:prstGeom>
        </p:spPr>
        <p:txBody>
          <a:bodyPr wrap="none">
            <a:spAutoFit/>
          </a:bodyPr>
          <a:lstStyle/>
          <a:p>
            <a:pPr lvl="0"/>
            <a:r>
              <a:rPr lang="en-US" altLang="zh-CN" sz="2400" dirty="0" smtClean="0">
                <a:solidFill>
                  <a:srgbClr val="FFFFFF"/>
                </a:solidFill>
              </a:rPr>
              <a:t>,f[2][1]&gt;f[2][2]</a:t>
            </a:r>
            <a:endParaRPr lang="zh-CN" altLang="en-US" sz="2400" dirty="0">
              <a:solidFill>
                <a:srgbClr val="FFFFFF"/>
              </a:solidFill>
            </a:endParaRPr>
          </a:p>
        </p:txBody>
      </p:sp>
      <p:sp>
        <p:nvSpPr>
          <p:cNvPr id="14" name="矩形 13"/>
          <p:cNvSpPr/>
          <p:nvPr/>
        </p:nvSpPr>
        <p:spPr>
          <a:xfrm>
            <a:off x="4609525" y="6225729"/>
            <a:ext cx="2137124" cy="461665"/>
          </a:xfrm>
          <a:prstGeom prst="rect">
            <a:avLst/>
          </a:prstGeom>
        </p:spPr>
        <p:txBody>
          <a:bodyPr wrap="none">
            <a:spAutoFit/>
          </a:bodyPr>
          <a:lstStyle/>
          <a:p>
            <a:pPr lvl="0"/>
            <a:r>
              <a:rPr lang="en-US" altLang="zh-CN" sz="2400" dirty="0" smtClean="0">
                <a:solidFill>
                  <a:srgbClr val="FFFFFF"/>
                </a:solidFill>
              </a:rPr>
              <a:t>,f[2][2]&gt;=f[2][1]</a:t>
            </a:r>
            <a:endParaRPr lang="zh-CN" altLang="en-US" sz="2400" dirty="0">
              <a:solidFill>
                <a:srgbClr val="FFFFFF"/>
              </a:solidFill>
            </a:endParaRPr>
          </a:p>
        </p:txBody>
      </p:sp>
    </p:spTree>
    <p:extLst>
      <p:ext uri="{BB962C8B-B14F-4D97-AF65-F5344CB8AC3E}">
        <p14:creationId xmlns:p14="http://schemas.microsoft.com/office/powerpoint/2010/main" val="168742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数塔问题</a:t>
            </a:r>
            <a:endParaRPr lang="zh-CN" altLang="en-US" b="1" dirty="0"/>
          </a:p>
        </p:txBody>
      </p:sp>
      <p:graphicFrame>
        <p:nvGraphicFramePr>
          <p:cNvPr id="4" name="Object 4"/>
          <p:cNvGraphicFramePr>
            <a:graphicFrameLocks noChangeAspect="1"/>
          </p:cNvGraphicFramePr>
          <p:nvPr>
            <p:extLst>
              <p:ext uri="{D42A27DB-BD31-4B8C-83A1-F6EECF244321}">
                <p14:modId xmlns:p14="http://schemas.microsoft.com/office/powerpoint/2010/main" val="3920232827"/>
              </p:ext>
            </p:extLst>
          </p:nvPr>
        </p:nvGraphicFramePr>
        <p:xfrm>
          <a:off x="7491413" y="2440651"/>
          <a:ext cx="4343400" cy="2346325"/>
        </p:xfrm>
        <a:graphic>
          <a:graphicData uri="http://schemas.openxmlformats.org/presentationml/2006/ole">
            <mc:AlternateContent xmlns:mc="http://schemas.openxmlformats.org/markup-compatibility/2006">
              <mc:Choice xmlns:v="urn:schemas-microsoft-com:vml" Requires="v">
                <p:oleObj spid="_x0000_s10253" r:id="rId4" imgW="3362794" imgH="1819529" progId="Paint.Picture">
                  <p:embed/>
                </p:oleObj>
              </mc:Choice>
              <mc:Fallback>
                <p:oleObj r:id="rId4" imgW="3362794" imgH="181952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413" y="2440651"/>
                        <a:ext cx="43434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414463" y="1678433"/>
            <a:ext cx="5629275" cy="3108543"/>
          </a:xfrm>
          <a:prstGeom prst="rect">
            <a:avLst/>
          </a:prstGeom>
          <a:noFill/>
        </p:spPr>
        <p:txBody>
          <a:bodyPr wrap="square" rtlCol="0">
            <a:spAutoFit/>
          </a:bodyPr>
          <a:lstStyle/>
          <a:p>
            <a:r>
              <a:rPr lang="zh-CN" altLang="en-US" sz="2800" dirty="0" smtClean="0"/>
              <a:t>为了便于计算，我们将三角形转换：转换为直角三角形：</a:t>
            </a:r>
            <a:endParaRPr lang="en-US" altLang="zh-CN" sz="2800" dirty="0" smtClean="0"/>
          </a:p>
          <a:p>
            <a:r>
              <a:rPr lang="en-US" altLang="zh-CN" sz="2800" dirty="0" smtClean="0"/>
              <a:t>13</a:t>
            </a:r>
          </a:p>
          <a:p>
            <a:r>
              <a:rPr lang="en-US" altLang="zh-CN" sz="2800" dirty="0" smtClean="0"/>
              <a:t>11 8</a:t>
            </a:r>
          </a:p>
          <a:p>
            <a:r>
              <a:rPr lang="en-US" altLang="zh-CN" sz="2800" dirty="0" smtClean="0"/>
              <a:t>12 7 26</a:t>
            </a:r>
          </a:p>
          <a:p>
            <a:r>
              <a:rPr lang="en-US" altLang="zh-CN" sz="2800" dirty="0" smtClean="0"/>
              <a:t>6 14 15 8</a:t>
            </a:r>
          </a:p>
          <a:p>
            <a:r>
              <a:rPr lang="en-US" altLang="zh-CN" sz="2800" dirty="0" smtClean="0"/>
              <a:t>12 7 13 24 11</a:t>
            </a:r>
          </a:p>
        </p:txBody>
      </p:sp>
      <p:sp>
        <p:nvSpPr>
          <p:cNvPr id="8" name="文本框 7"/>
          <p:cNvSpPr txBox="1"/>
          <p:nvPr/>
        </p:nvSpPr>
        <p:spPr>
          <a:xfrm>
            <a:off x="685800" y="5082696"/>
            <a:ext cx="11149013" cy="523220"/>
          </a:xfrm>
          <a:prstGeom prst="rect">
            <a:avLst/>
          </a:prstGeom>
          <a:noFill/>
        </p:spPr>
        <p:txBody>
          <a:bodyPr wrap="square" rtlCol="0">
            <a:spAutoFit/>
          </a:bodyPr>
          <a:lstStyle/>
          <a:p>
            <a:r>
              <a:rPr lang="zh-CN" altLang="en-US" sz="2800" dirty="0" smtClean="0"/>
              <a:t>使用一个数组</a:t>
            </a:r>
            <a:r>
              <a:rPr lang="en-US" altLang="zh-CN" sz="2800" dirty="0" smtClean="0"/>
              <a:t>f[</a:t>
            </a:r>
            <a:r>
              <a:rPr lang="en-US" altLang="zh-CN" sz="2800" dirty="0" err="1" smtClean="0"/>
              <a:t>i</a:t>
            </a:r>
            <a:r>
              <a:rPr lang="en-US" altLang="zh-CN" sz="2800" dirty="0" smtClean="0"/>
              <a:t>][j]</a:t>
            </a:r>
            <a:r>
              <a:rPr lang="zh-CN" altLang="en-US" sz="2800" dirty="0" smtClean="0"/>
              <a:t>，里面存的值为从顶端到达</a:t>
            </a:r>
            <a:r>
              <a:rPr lang="en-US" altLang="zh-CN" sz="2800" dirty="0" err="1" smtClean="0"/>
              <a:t>I,j</a:t>
            </a:r>
            <a:r>
              <a:rPr lang="zh-CN" altLang="en-US" sz="2800" dirty="0" smtClean="0"/>
              <a:t>的位置的最大值。</a:t>
            </a:r>
            <a:endParaRPr lang="zh-CN" altLang="en-US" sz="2800" dirty="0"/>
          </a:p>
        </p:txBody>
      </p:sp>
      <p:sp>
        <p:nvSpPr>
          <p:cNvPr id="9" name="文本框 8"/>
          <p:cNvSpPr txBox="1"/>
          <p:nvPr/>
        </p:nvSpPr>
        <p:spPr>
          <a:xfrm>
            <a:off x="2388393" y="5901636"/>
            <a:ext cx="2155032" cy="461665"/>
          </a:xfrm>
          <a:prstGeom prst="rect">
            <a:avLst/>
          </a:prstGeom>
          <a:noFill/>
        </p:spPr>
        <p:txBody>
          <a:bodyPr wrap="square" rtlCol="0">
            <a:spAutoFit/>
          </a:bodyPr>
          <a:lstStyle/>
          <a:p>
            <a:r>
              <a:rPr lang="en-US" altLang="zh-CN" sz="2400" dirty="0" smtClean="0"/>
              <a:t>f[</a:t>
            </a:r>
            <a:r>
              <a:rPr lang="en-US" altLang="zh-CN" sz="2400" dirty="0" err="1" smtClean="0"/>
              <a:t>i</a:t>
            </a:r>
            <a:r>
              <a:rPr lang="en-US" altLang="zh-CN" sz="2400" dirty="0" smtClean="0"/>
              <a:t>][j]=</a:t>
            </a:r>
            <a:endParaRPr lang="zh-CN" altLang="en-US" sz="2400" dirty="0"/>
          </a:p>
        </p:txBody>
      </p:sp>
      <p:sp>
        <p:nvSpPr>
          <p:cNvPr id="6" name="矩形 5"/>
          <p:cNvSpPr/>
          <p:nvPr/>
        </p:nvSpPr>
        <p:spPr>
          <a:xfrm>
            <a:off x="3465909" y="5901635"/>
            <a:ext cx="5229637" cy="461665"/>
          </a:xfrm>
          <a:prstGeom prst="rect">
            <a:avLst/>
          </a:prstGeom>
        </p:spPr>
        <p:txBody>
          <a:bodyPr wrap="none">
            <a:spAutoFit/>
          </a:bodyPr>
          <a:lstStyle/>
          <a:p>
            <a:pPr lvl="0"/>
            <a:r>
              <a:rPr lang="en-US" altLang="zh-CN" sz="2400" dirty="0">
                <a:solidFill>
                  <a:srgbClr val="FFFFFF"/>
                </a:solidFill>
              </a:rPr>
              <a:t>max{   a[</a:t>
            </a:r>
            <a:r>
              <a:rPr lang="en-US" altLang="zh-CN" sz="2400" dirty="0" err="1">
                <a:solidFill>
                  <a:srgbClr val="FFFFFF"/>
                </a:solidFill>
              </a:rPr>
              <a:t>i</a:t>
            </a:r>
            <a:r>
              <a:rPr lang="en-US" altLang="zh-CN" sz="2400" dirty="0">
                <a:solidFill>
                  <a:srgbClr val="FFFFFF"/>
                </a:solidFill>
              </a:rPr>
              <a:t>][j]+f[i-1][j-1]  ,  a[</a:t>
            </a:r>
            <a:r>
              <a:rPr lang="en-US" altLang="zh-CN" sz="2400" dirty="0" err="1">
                <a:solidFill>
                  <a:srgbClr val="FFFFFF"/>
                </a:solidFill>
              </a:rPr>
              <a:t>i</a:t>
            </a:r>
            <a:r>
              <a:rPr lang="en-US" altLang="zh-CN" sz="2400" dirty="0">
                <a:solidFill>
                  <a:srgbClr val="FFFFFF"/>
                </a:solidFill>
              </a:rPr>
              <a:t>][j]+f[i-1][j]  }</a:t>
            </a:r>
            <a:endParaRPr lang="zh-CN" altLang="en-US" sz="2400" dirty="0">
              <a:solidFill>
                <a:srgbClr val="FFFFFF"/>
              </a:solidFill>
            </a:endParaRPr>
          </a:p>
        </p:txBody>
      </p:sp>
    </p:spTree>
    <p:extLst>
      <p:ext uri="{BB962C8B-B14F-4D97-AF65-F5344CB8AC3E}">
        <p14:creationId xmlns:p14="http://schemas.microsoft.com/office/powerpoint/2010/main" val="187401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6600</TotalTime>
  <Words>1629</Words>
  <Application>Microsoft Office PowerPoint</Application>
  <PresentationFormat>宽屏</PresentationFormat>
  <Paragraphs>177</Paragraphs>
  <Slides>26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黑体</vt:lpstr>
      <vt:lpstr>宋体</vt:lpstr>
      <vt:lpstr>微软雅黑</vt:lpstr>
      <vt:lpstr>幼圆</vt:lpstr>
      <vt:lpstr>Arial</vt:lpstr>
      <vt:lpstr>Broadway</vt:lpstr>
      <vt:lpstr>Calibri</vt:lpstr>
      <vt:lpstr>A000120141114A11KWBG</vt:lpstr>
      <vt:lpstr>Bitmap Image</vt:lpstr>
      <vt:lpstr>数塔问题</vt:lpstr>
      <vt:lpstr>数塔问题</vt:lpstr>
      <vt:lpstr>数塔问题</vt:lpstr>
      <vt:lpstr>数塔问题</vt:lpstr>
      <vt:lpstr>数塔问题</vt:lpstr>
      <vt:lpstr>数塔问题</vt:lpstr>
      <vt:lpstr>数塔问题</vt:lpstr>
      <vt:lpstr>数塔问题</vt:lpstr>
      <vt:lpstr>数塔问题</vt:lpstr>
      <vt:lpstr>动态规划</vt:lpstr>
      <vt:lpstr>动态规划基本概念</vt:lpstr>
      <vt:lpstr>动态规划基本概念</vt:lpstr>
      <vt:lpstr>动态规划基本概念</vt:lpstr>
      <vt:lpstr>动态规划基本概念</vt:lpstr>
      <vt:lpstr>动态规划基本概念</vt:lpstr>
      <vt:lpstr>你还记得贪心算法的适用条件吗？</vt:lpstr>
      <vt:lpstr>无后效性</vt:lpstr>
      <vt:lpstr>动态规划基本概念</vt:lpstr>
      <vt:lpstr>动态规划设计方法一般模式</vt:lpstr>
      <vt:lpstr>最长不下降序列</vt:lpstr>
      <vt:lpstr>最长不下降序列</vt:lpstr>
      <vt:lpstr>最长不下降序列</vt:lpstr>
      <vt:lpstr>最长不下降序列</vt:lpstr>
      <vt:lpstr>最长不下降序列扩展</vt:lpstr>
      <vt:lpstr>作业平台</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Pin Jaa</dc:creator>
  <cp:lastModifiedBy>潘玉斌</cp:lastModifiedBy>
  <cp:revision>332</cp:revision>
  <dcterms:created xsi:type="dcterms:W3CDTF">2015-01-07T13:50:35Z</dcterms:created>
  <dcterms:modified xsi:type="dcterms:W3CDTF">2016-03-29T11:32:45Z</dcterms:modified>
</cp:coreProperties>
</file>