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56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7" r:id="rId15"/>
    <p:sldId id="278" r:id="rId16"/>
    <p:sldId id="279" r:id="rId17"/>
    <p:sldId id="280" r:id="rId18"/>
    <p:sldId id="281" r:id="rId19"/>
    <p:sldId id="283" r:id="rId20"/>
    <p:sldId id="284" r:id="rId21"/>
    <p:sldId id="285" r:id="rId22"/>
    <p:sldId id="286" r:id="rId23"/>
    <p:sldId id="287" r:id="rId24"/>
    <p:sldId id="26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0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33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86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728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976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29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5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4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8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2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6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8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F17D-EE6E-4D57-AB50-3C11C34FE10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F17D-EE6E-4D57-AB50-3C11C34FE105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480FB7-FB22-4973-A261-3326A67DE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ch0110/04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ch0110/04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ch0110/04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ch0110/04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ch0110/04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ch0110/04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ch0110/04/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ch0110/04/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ch0110/04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ch0110/04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ch0110/04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noi.openjudge.cn/ch0110/04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上节课我们学习了</a:t>
            </a:r>
            <a:r>
              <a:rPr lang="zh-CN" altLang="en-US" sz="4800" b="1" dirty="0" smtClean="0">
                <a:solidFill>
                  <a:schemeClr val="accent3"/>
                </a:solidFill>
              </a:rPr>
              <a:t>什么？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、恼火的</a:t>
            </a:r>
            <a:r>
              <a:rPr lang="zh-CN" altLang="en-US" sz="4800" dirty="0" smtClean="0">
                <a:solidFill>
                  <a:schemeClr val="accent2"/>
                </a:solidFill>
              </a:rPr>
              <a:t>指针</a:t>
            </a:r>
            <a:r>
              <a:rPr lang="zh-CN" altLang="en-US" sz="4800" dirty="0" smtClean="0"/>
              <a:t>；</a:t>
            </a:r>
            <a:endParaRPr lang="en-US" altLang="zh-CN" sz="48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、可爱的</a:t>
            </a:r>
            <a:r>
              <a:rPr lang="en-US" altLang="zh-CN" sz="4800" dirty="0">
                <a:solidFill>
                  <a:schemeClr val="accent2"/>
                </a:solidFill>
              </a:rPr>
              <a:t>STL</a:t>
            </a:r>
            <a:r>
              <a:rPr lang="zh-CN" altLang="en-US" sz="4800" dirty="0">
                <a:solidFill>
                  <a:schemeClr val="accent2"/>
                </a:solidFill>
              </a:rPr>
              <a:t>，</a:t>
            </a:r>
            <a:r>
              <a:rPr lang="zh-CN" altLang="en-US" sz="3200" dirty="0" smtClean="0"/>
              <a:t>特别是其中的</a:t>
            </a:r>
            <a:r>
              <a:rPr lang="en-US" altLang="zh-CN" sz="3200" dirty="0" smtClean="0"/>
              <a:t>sort();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532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04:</a:t>
            </a:r>
            <a:r>
              <a:rPr lang="zh-CN" altLang="en-US" sz="4800" dirty="0" smtClean="0"/>
              <a:t>奖学金</a:t>
            </a:r>
            <a:r>
              <a:rPr lang="zh-CN" altLang="en-US" sz="4800" dirty="0" smtClean="0">
                <a:hlinkClick r:id="rId2"/>
              </a:rPr>
              <a:t>；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1928033" y="3313186"/>
            <a:ext cx="16197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90 </a:t>
            </a:r>
            <a:r>
              <a:rPr lang="en-US" altLang="zh-CN" sz="2400" dirty="0"/>
              <a:t>67 80</a:t>
            </a:r>
            <a:endParaRPr lang="zh-CN" altLang="zh-CN" sz="2400" dirty="0"/>
          </a:p>
          <a:p>
            <a:r>
              <a:rPr lang="en-US" altLang="zh-CN" sz="2400" dirty="0"/>
              <a:t>87 66 91</a:t>
            </a:r>
            <a:endParaRPr lang="zh-CN" altLang="zh-CN" sz="2400" dirty="0"/>
          </a:p>
          <a:p>
            <a:r>
              <a:rPr lang="en-US" altLang="zh-CN" sz="2400" dirty="0"/>
              <a:t>78 89 91</a:t>
            </a:r>
            <a:endParaRPr lang="zh-CN" altLang="zh-CN" sz="2400" dirty="0"/>
          </a:p>
          <a:p>
            <a:r>
              <a:rPr lang="en-US" altLang="zh-CN" sz="2400" dirty="0"/>
              <a:t>88 99 77</a:t>
            </a:r>
            <a:endParaRPr lang="zh-CN" altLang="zh-CN" sz="2400" dirty="0"/>
          </a:p>
          <a:p>
            <a:r>
              <a:rPr lang="en-US" altLang="zh-CN" sz="2400" dirty="0"/>
              <a:t>67 89 64</a:t>
            </a:r>
            <a:endParaRPr lang="zh-CN" altLang="zh-CN" sz="2400" dirty="0"/>
          </a:p>
          <a:p>
            <a:r>
              <a:rPr lang="en-US" altLang="zh-CN" sz="2400" dirty="0"/>
              <a:t>78 89 98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906981" y="2741267"/>
            <a:ext cx="492443" cy="722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</a:rPr>
              <a:t>语文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17978" y="2735577"/>
            <a:ext cx="492443" cy="722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</a:rPr>
              <a:t>数学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35565" y="2735577"/>
            <a:ext cx="492443" cy="722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</a:rPr>
              <a:t>英语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29930" y="2741270"/>
            <a:ext cx="492443" cy="722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</a:rPr>
              <a:t>学号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40622" y="2735577"/>
            <a:ext cx="492443" cy="722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</a:rPr>
              <a:t>总分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62245" y="3304477"/>
            <a:ext cx="507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3"/>
                </a:solidFill>
              </a:rPr>
              <a:t>1</a:t>
            </a:r>
          </a:p>
          <a:p>
            <a:r>
              <a:rPr lang="en-US" altLang="zh-CN" sz="2400" dirty="0" smtClean="0">
                <a:solidFill>
                  <a:schemeClr val="accent3"/>
                </a:solidFill>
              </a:rPr>
              <a:t>2</a:t>
            </a:r>
          </a:p>
          <a:p>
            <a:r>
              <a:rPr lang="en-US" altLang="zh-CN" sz="2400" dirty="0" smtClean="0">
                <a:solidFill>
                  <a:schemeClr val="accent3"/>
                </a:solidFill>
              </a:rPr>
              <a:t>3</a:t>
            </a:r>
          </a:p>
          <a:p>
            <a:r>
              <a:rPr lang="en-US" altLang="zh-CN" sz="2400" dirty="0" smtClean="0">
                <a:solidFill>
                  <a:schemeClr val="accent3"/>
                </a:solidFill>
              </a:rPr>
              <a:t>4</a:t>
            </a:r>
          </a:p>
          <a:p>
            <a:r>
              <a:rPr lang="en-US" altLang="zh-CN" sz="2400" dirty="0" smtClean="0">
                <a:solidFill>
                  <a:schemeClr val="accent3"/>
                </a:solidFill>
              </a:rPr>
              <a:t>5</a:t>
            </a:r>
          </a:p>
          <a:p>
            <a:r>
              <a:rPr lang="en-US" altLang="zh-CN" sz="2400" dirty="0">
                <a:solidFill>
                  <a:schemeClr val="accent3"/>
                </a:solidFill>
              </a:rPr>
              <a:t>6</a:t>
            </a:r>
            <a:endParaRPr lang="zh-CN" alt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4975668" y="1552602"/>
            <a:ext cx="2461452" cy="350374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item{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id;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chn</a:t>
            </a:r>
            <a:r>
              <a:rPr lang="en-US" altLang="zh-CN" sz="2400" dirty="0" smtClean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math;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eng</a:t>
            </a:r>
            <a:r>
              <a:rPr lang="en-US" altLang="zh-CN" sz="2400" dirty="0" smtClean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sum;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400" dirty="0" smtClean="0"/>
              <a:t>}</a:t>
            </a:r>
            <a:r>
              <a:rPr lang="en-US" altLang="zh-CN" sz="2400" dirty="0" smtClean="0">
                <a:solidFill>
                  <a:schemeClr val="accent4"/>
                </a:solidFill>
              </a:rPr>
              <a:t>;</a:t>
            </a:r>
            <a:endParaRPr lang="zh-CN" altLang="en-US" sz="2400" dirty="0">
              <a:solidFill>
                <a:schemeClr val="accent4"/>
              </a:solidFill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946725" y="5276739"/>
            <a:ext cx="4121089" cy="17061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item{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id,chn,math,eng</a:t>
            </a:r>
            <a:r>
              <a:rPr lang="en-US" altLang="zh-CN" sz="2400" dirty="0" smtClean="0"/>
              <a:t>, sum;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400" dirty="0" smtClean="0"/>
              <a:t>}</a:t>
            </a:r>
            <a:r>
              <a:rPr lang="en-US" altLang="zh-CN" sz="2400" dirty="0" smtClean="0">
                <a:solidFill>
                  <a:schemeClr val="accent4"/>
                </a:solidFill>
              </a:rPr>
              <a:t>;</a:t>
            </a:r>
            <a:endParaRPr lang="zh-CN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7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04:</a:t>
            </a:r>
            <a:r>
              <a:rPr lang="zh-CN" altLang="en-US" sz="4800" dirty="0" smtClean="0"/>
              <a:t>奖学金</a:t>
            </a:r>
            <a:r>
              <a:rPr lang="zh-CN" altLang="en-US" sz="4800" dirty="0" smtClean="0">
                <a:hlinkClick r:id="rId2"/>
              </a:rPr>
              <a:t>；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1771279" y="2990969"/>
            <a:ext cx="16197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90 </a:t>
            </a:r>
            <a:r>
              <a:rPr lang="en-US" altLang="zh-CN" sz="2400" dirty="0"/>
              <a:t>67 80</a:t>
            </a:r>
            <a:endParaRPr lang="zh-CN" altLang="zh-CN" sz="2400" dirty="0"/>
          </a:p>
          <a:p>
            <a:r>
              <a:rPr lang="en-US" altLang="zh-CN" sz="2400" dirty="0"/>
              <a:t>87 66 91</a:t>
            </a:r>
            <a:endParaRPr lang="zh-CN" altLang="zh-CN" sz="2400" dirty="0"/>
          </a:p>
          <a:p>
            <a:r>
              <a:rPr lang="en-US" altLang="zh-CN" sz="2400" dirty="0"/>
              <a:t>78 89 91</a:t>
            </a:r>
            <a:endParaRPr lang="zh-CN" altLang="zh-CN" sz="2400" dirty="0"/>
          </a:p>
          <a:p>
            <a:r>
              <a:rPr lang="en-US" altLang="zh-CN" sz="2400" dirty="0"/>
              <a:t>88 99 77</a:t>
            </a:r>
            <a:endParaRPr lang="zh-CN" altLang="zh-CN" sz="2400" dirty="0"/>
          </a:p>
          <a:p>
            <a:r>
              <a:rPr lang="en-US" altLang="zh-CN" sz="2400" dirty="0"/>
              <a:t>67 89 64</a:t>
            </a:r>
            <a:endParaRPr lang="zh-CN" altLang="zh-CN" sz="2400" dirty="0"/>
          </a:p>
          <a:p>
            <a:r>
              <a:rPr lang="en-US" altLang="zh-CN" sz="2400" dirty="0"/>
              <a:t>78 89 98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750227" y="2419050"/>
            <a:ext cx="492443" cy="722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</a:rPr>
              <a:t>语文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61224" y="2413360"/>
            <a:ext cx="492443" cy="722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</a:rPr>
              <a:t>数学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78811" y="2413360"/>
            <a:ext cx="492443" cy="722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</a:rPr>
              <a:t>英语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73176" y="2419053"/>
            <a:ext cx="492443" cy="722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</a:rPr>
              <a:t>学号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3868" y="2413360"/>
            <a:ext cx="492443" cy="722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</a:rPr>
              <a:t>总分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05491" y="2982260"/>
            <a:ext cx="507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3"/>
                </a:solidFill>
              </a:rPr>
              <a:t>1</a:t>
            </a:r>
          </a:p>
          <a:p>
            <a:r>
              <a:rPr lang="en-US" altLang="zh-CN" sz="2400" dirty="0" smtClean="0">
                <a:solidFill>
                  <a:schemeClr val="accent3"/>
                </a:solidFill>
              </a:rPr>
              <a:t>2</a:t>
            </a:r>
          </a:p>
          <a:p>
            <a:r>
              <a:rPr lang="en-US" altLang="zh-CN" sz="2400" dirty="0" smtClean="0">
                <a:solidFill>
                  <a:schemeClr val="accent3"/>
                </a:solidFill>
              </a:rPr>
              <a:t>3</a:t>
            </a:r>
          </a:p>
          <a:p>
            <a:r>
              <a:rPr lang="en-US" altLang="zh-CN" sz="2400" dirty="0" smtClean="0">
                <a:solidFill>
                  <a:schemeClr val="accent3"/>
                </a:solidFill>
              </a:rPr>
              <a:t>4</a:t>
            </a:r>
          </a:p>
          <a:p>
            <a:r>
              <a:rPr lang="en-US" altLang="zh-CN" sz="2400" dirty="0" smtClean="0">
                <a:solidFill>
                  <a:schemeClr val="accent3"/>
                </a:solidFill>
              </a:rPr>
              <a:t>5</a:t>
            </a:r>
          </a:p>
          <a:p>
            <a:r>
              <a:rPr lang="en-US" altLang="zh-CN" sz="2400" dirty="0">
                <a:solidFill>
                  <a:schemeClr val="accent3"/>
                </a:solidFill>
              </a:rPr>
              <a:t>6</a:t>
            </a:r>
            <a:endParaRPr lang="zh-CN" altLang="en-US" sz="2400" dirty="0">
              <a:solidFill>
                <a:schemeClr val="accent3"/>
              </a:solidFill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5068645" y="2507413"/>
            <a:ext cx="4824292" cy="22126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800" dirty="0" err="1" smtClean="0"/>
              <a:t>struct</a:t>
            </a:r>
            <a:r>
              <a:rPr lang="en-US" altLang="zh-CN" sz="2800" dirty="0" smtClean="0"/>
              <a:t> item{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id,chn,math,eng,sum</a:t>
            </a:r>
            <a:r>
              <a:rPr lang="en-US" altLang="zh-CN" sz="2800" dirty="0" smtClean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800" dirty="0" smtClean="0"/>
              <a:t>}</a:t>
            </a:r>
            <a:r>
              <a:rPr lang="en-US" altLang="zh-CN" sz="2800" dirty="0" smtClean="0">
                <a:solidFill>
                  <a:schemeClr val="accent4"/>
                </a:solidFill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item grade[1000];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09908" y="609600"/>
            <a:ext cx="483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定义结构体类型变量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5068645" y="4756625"/>
            <a:ext cx="302161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 smtClean="0"/>
              <a:t>使用：</a:t>
            </a:r>
            <a:endParaRPr lang="en-US" altLang="zh-CN" sz="3600" dirty="0" smtClean="0"/>
          </a:p>
          <a:p>
            <a:r>
              <a:rPr lang="zh-CN" altLang="en-US" sz="2400" dirty="0" smtClean="0"/>
              <a:t>变量类型   变量名；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068645" y="5886991"/>
            <a:ext cx="302161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与普通变量的使用相同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704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04:</a:t>
            </a:r>
            <a:r>
              <a:rPr lang="zh-CN" altLang="en-US" sz="4800" dirty="0" smtClean="0"/>
              <a:t>奖学金</a:t>
            </a:r>
            <a:r>
              <a:rPr lang="zh-CN" altLang="en-US" sz="4800" dirty="0" smtClean="0">
                <a:hlinkClick r:id="rId2"/>
              </a:rPr>
              <a:t>；</a:t>
            </a:r>
            <a:endParaRPr lang="zh-CN" altLang="en-US" sz="4800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966908" y="2152884"/>
            <a:ext cx="4824292" cy="47051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cstdio</a:t>
            </a:r>
            <a:r>
              <a:rPr lang="en-US" altLang="zh-CN" sz="2000" dirty="0" smtClean="0"/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item{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id,chn,math,eng,sum</a:t>
            </a:r>
            <a:r>
              <a:rPr lang="en-US" altLang="zh-CN" sz="2000" dirty="0" smtClean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smtClean="0"/>
              <a:t>}</a:t>
            </a:r>
            <a:r>
              <a:rPr lang="en-US" altLang="zh-CN" sz="2000" dirty="0" smtClean="0">
                <a:solidFill>
                  <a:schemeClr val="accent4"/>
                </a:solidFill>
              </a:rPr>
              <a:t>;</a:t>
            </a:r>
          </a:p>
          <a:p>
            <a:pPr marL="0" indent="0">
              <a:buFont typeface="Wingdings 3" charset="2"/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item grade[1000</a:t>
            </a:r>
            <a:r>
              <a:rPr lang="en-US" altLang="zh-CN" sz="2000" dirty="0" smtClean="0">
                <a:solidFill>
                  <a:schemeClr val="tx1"/>
                </a:solidFill>
              </a:rPr>
              <a:t>];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</a:rPr>
              <a:t> main(){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	…….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	return 0;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}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0868" y="609600"/>
            <a:ext cx="4205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放入到程序中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5886992" y="2534900"/>
            <a:ext cx="3892734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 smtClean="0"/>
              <a:t>一般来说：</a:t>
            </a:r>
            <a:endParaRPr lang="en-US" altLang="zh-CN" sz="3600" dirty="0" smtClean="0"/>
          </a:p>
          <a:p>
            <a:r>
              <a:rPr lang="zh-CN" altLang="en-US" sz="2400" dirty="0" smtClean="0"/>
              <a:t>自定义类型定义习惯放在头文件后（程序最开始）</a:t>
            </a:r>
            <a:endParaRPr lang="zh-CN" altLang="en-US" sz="2400" dirty="0"/>
          </a:p>
        </p:txBody>
      </p:sp>
      <p:sp>
        <p:nvSpPr>
          <p:cNvPr id="11" name="右箭头 10"/>
          <p:cNvSpPr/>
          <p:nvPr/>
        </p:nvSpPr>
        <p:spPr>
          <a:xfrm>
            <a:off x="4754879" y="2987040"/>
            <a:ext cx="888274" cy="457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66908" y="2588191"/>
            <a:ext cx="3544132" cy="12784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9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 animBg="1"/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04:</a:t>
            </a:r>
            <a:r>
              <a:rPr lang="zh-CN" altLang="en-US" sz="4800" dirty="0" smtClean="0"/>
              <a:t>奖学金</a:t>
            </a:r>
            <a:r>
              <a:rPr lang="zh-CN" altLang="en-US" sz="4800" dirty="0" smtClean="0">
                <a:hlinkClick r:id="rId2"/>
              </a:rPr>
              <a:t>；</a:t>
            </a:r>
            <a:endParaRPr lang="zh-CN" altLang="en-US" sz="4800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09856" y="2152884"/>
            <a:ext cx="3587675" cy="47051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cstdio</a:t>
            </a:r>
            <a:r>
              <a:rPr lang="en-US" altLang="zh-CN" sz="2000" dirty="0" smtClean="0"/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item{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id,chn,math,eng,sum</a:t>
            </a:r>
            <a:r>
              <a:rPr lang="en-US" altLang="zh-CN" sz="2000" dirty="0" smtClean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smtClean="0"/>
              <a:t>}</a:t>
            </a:r>
            <a:r>
              <a:rPr lang="en-US" altLang="zh-CN" sz="2000" dirty="0" smtClean="0">
                <a:solidFill>
                  <a:schemeClr val="accent4"/>
                </a:solidFill>
              </a:rPr>
              <a:t>;</a:t>
            </a:r>
          </a:p>
          <a:p>
            <a:pPr marL="0" indent="0">
              <a:buFont typeface="Wingdings 3" charset="2"/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item grade[1000</a:t>
            </a:r>
            <a:r>
              <a:rPr lang="en-US" altLang="zh-CN" sz="2000" dirty="0" smtClean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54879" y="609600"/>
            <a:ext cx="4205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自定义类型使用</a:t>
            </a:r>
            <a:endParaRPr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4345574" y="1930400"/>
            <a:ext cx="81947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</a:rPr>
              <a:t> main(){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int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n,i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scanf</a:t>
            </a:r>
            <a:r>
              <a:rPr lang="en-US" altLang="zh-CN" sz="2000" dirty="0" smtClean="0">
                <a:solidFill>
                  <a:prstClr val="black"/>
                </a:solidFill>
              </a:rPr>
              <a:t>(“%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d”,&amp;n</a:t>
            </a:r>
            <a:r>
              <a:rPr lang="en-US" altLang="zh-CN" sz="2000" dirty="0" smtClean="0">
                <a:solidFill>
                  <a:prstClr val="black"/>
                </a:solidFill>
              </a:rPr>
              <a:t>);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for(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=1;i&lt;=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n;i</a:t>
            </a:r>
            <a:r>
              <a:rPr lang="en-US" altLang="zh-CN" sz="2000" dirty="0" smtClean="0">
                <a:solidFill>
                  <a:prstClr val="black"/>
                </a:solidFill>
              </a:rPr>
              <a:t>++){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	grade[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].id=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	</a:t>
            </a:r>
            <a:r>
              <a:rPr lang="en-US" altLang="zh-CN" sz="2000" dirty="0" err="1">
                <a:solidFill>
                  <a:prstClr val="black"/>
                </a:solidFill>
              </a:rPr>
              <a:t>scanf</a:t>
            </a:r>
            <a:r>
              <a:rPr lang="en-US" altLang="zh-CN" sz="2000" dirty="0">
                <a:solidFill>
                  <a:prstClr val="black"/>
                </a:solidFill>
              </a:rPr>
              <a:t>(“%</a:t>
            </a:r>
            <a:r>
              <a:rPr lang="en-US" altLang="zh-CN" sz="2000" dirty="0" err="1">
                <a:solidFill>
                  <a:prstClr val="black"/>
                </a:solidFill>
              </a:rPr>
              <a:t>d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”,&amp;</a:t>
            </a:r>
            <a:r>
              <a:rPr lang="en-US" altLang="zh-CN" sz="2000" dirty="0" err="1">
                <a:solidFill>
                  <a:prstClr val="black"/>
                </a:solidFill>
              </a:rPr>
              <a:t>grade</a:t>
            </a:r>
            <a:r>
              <a:rPr lang="en-US" altLang="zh-CN" sz="2000" dirty="0">
                <a:solidFill>
                  <a:prstClr val="black"/>
                </a:solidFill>
              </a:rPr>
              <a:t>[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chn</a:t>
            </a:r>
            <a:r>
              <a:rPr lang="en-US" altLang="zh-CN" sz="2000" dirty="0" smtClean="0">
                <a:solidFill>
                  <a:prstClr val="black"/>
                </a:solidFill>
              </a:rPr>
              <a:t>);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	</a:t>
            </a:r>
            <a:r>
              <a:rPr lang="en-US" altLang="zh-CN" sz="2000" dirty="0" err="1">
                <a:solidFill>
                  <a:prstClr val="black"/>
                </a:solidFill>
              </a:rPr>
              <a:t>scanf</a:t>
            </a:r>
            <a:r>
              <a:rPr lang="en-US" altLang="zh-CN" sz="2000" dirty="0">
                <a:solidFill>
                  <a:prstClr val="black"/>
                </a:solidFill>
              </a:rPr>
              <a:t>(“%</a:t>
            </a:r>
            <a:r>
              <a:rPr lang="en-US" altLang="zh-CN" sz="2000" dirty="0" err="1">
                <a:solidFill>
                  <a:prstClr val="black"/>
                </a:solidFill>
              </a:rPr>
              <a:t>d”,&amp;grade</a:t>
            </a:r>
            <a:r>
              <a:rPr lang="en-US" altLang="zh-CN" sz="2000" dirty="0">
                <a:solidFill>
                  <a:prstClr val="black"/>
                </a:solidFill>
              </a:rPr>
              <a:t>[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].math);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</a:rPr>
              <a:t>		</a:t>
            </a:r>
            <a:r>
              <a:rPr lang="en-US" altLang="zh-CN" sz="2000" dirty="0" err="1">
                <a:solidFill>
                  <a:prstClr val="black"/>
                </a:solidFill>
              </a:rPr>
              <a:t>scanf</a:t>
            </a:r>
            <a:r>
              <a:rPr lang="en-US" altLang="zh-CN" sz="2000" dirty="0">
                <a:solidFill>
                  <a:prstClr val="black"/>
                </a:solidFill>
              </a:rPr>
              <a:t>(“%</a:t>
            </a:r>
            <a:r>
              <a:rPr lang="en-US" altLang="zh-CN" sz="2000" dirty="0" err="1">
                <a:solidFill>
                  <a:prstClr val="black"/>
                </a:solidFill>
              </a:rPr>
              <a:t>d”,&amp;grade</a:t>
            </a:r>
            <a:r>
              <a:rPr lang="en-US" altLang="zh-CN" sz="2000" dirty="0">
                <a:solidFill>
                  <a:prstClr val="black"/>
                </a:solidFill>
              </a:rPr>
              <a:t>[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eng</a:t>
            </a:r>
            <a:r>
              <a:rPr lang="en-US" altLang="zh-CN" sz="2000" dirty="0" smtClean="0">
                <a:solidFill>
                  <a:prstClr val="black"/>
                </a:solidFill>
              </a:rPr>
              <a:t>);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</a:rPr>
              <a:t>	grade[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].sum=grade[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chn+grade</a:t>
            </a:r>
            <a:r>
              <a:rPr lang="en-US" altLang="zh-CN" sz="2000" dirty="0" smtClean="0">
                <a:solidFill>
                  <a:prstClr val="black"/>
                </a:solidFill>
              </a:rPr>
              <a:t>[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math+grade</a:t>
            </a:r>
            <a:r>
              <a:rPr lang="en-US" altLang="zh-CN" sz="2000" dirty="0" smtClean="0">
                <a:solidFill>
                  <a:prstClr val="black"/>
                </a:solidFill>
              </a:rPr>
              <a:t>[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eng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return 0;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}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3428769" y="5597361"/>
            <a:ext cx="5014188" cy="11387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访问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成员：</a:t>
            </a:r>
          </a:p>
          <a:p>
            <a:r>
              <a:rPr lang="en-US" altLang="zh-CN" sz="2400" b="1" dirty="0" smtClean="0">
                <a:latin typeface="Arial" panose="020B0604020202020204" pitchFamily="34" charset="0"/>
              </a:rPr>
              <a:t>	</a:t>
            </a:r>
            <a:r>
              <a:rPr lang="zh-CN" altLang="en-US" sz="2400" b="1" dirty="0" smtClean="0">
                <a:latin typeface="Arial" panose="020B0604020202020204" pitchFamily="34" charset="0"/>
              </a:rPr>
              <a:t>结构体</a:t>
            </a:r>
            <a:r>
              <a:rPr lang="zh-CN" altLang="en-US" sz="2400" b="1" dirty="0">
                <a:latin typeface="Arial" panose="020B0604020202020204" pitchFamily="34" charset="0"/>
              </a:rPr>
              <a:t>变量名  </a:t>
            </a:r>
            <a:r>
              <a:rPr lang="en-US" altLang="zh-CN" sz="4400" b="1" dirty="0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</a:rPr>
              <a:t>成员名</a:t>
            </a:r>
          </a:p>
        </p:txBody>
      </p:sp>
    </p:spTree>
    <p:extLst>
      <p:ext uri="{BB962C8B-B14F-4D97-AF65-F5344CB8AC3E}">
        <p14:creationId xmlns:p14="http://schemas.microsoft.com/office/powerpoint/2010/main" val="372135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04:</a:t>
            </a:r>
            <a:r>
              <a:rPr lang="zh-CN" altLang="en-US" sz="4800" dirty="0" smtClean="0"/>
              <a:t>奖学金</a:t>
            </a:r>
            <a:r>
              <a:rPr lang="zh-CN" altLang="en-US" sz="4800" dirty="0" smtClean="0">
                <a:hlinkClick r:id="rId2"/>
              </a:rPr>
              <a:t>；</a:t>
            </a:r>
            <a:endParaRPr lang="zh-CN" altLang="en-US" sz="4800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09856" y="2152884"/>
            <a:ext cx="3587675" cy="47051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cstdio</a:t>
            </a:r>
            <a:r>
              <a:rPr lang="en-US" altLang="zh-CN" sz="2000" dirty="0" smtClean="0"/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item{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id,chn,math,eng,sum</a:t>
            </a:r>
            <a:r>
              <a:rPr lang="en-US" altLang="zh-CN" sz="2000" dirty="0" smtClean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smtClean="0"/>
              <a:t>}</a:t>
            </a:r>
            <a:r>
              <a:rPr lang="en-US" altLang="zh-CN" sz="2000" dirty="0" smtClean="0">
                <a:solidFill>
                  <a:schemeClr val="accent4"/>
                </a:solidFill>
              </a:rPr>
              <a:t>;</a:t>
            </a:r>
          </a:p>
          <a:p>
            <a:pPr marL="0" indent="0">
              <a:buFont typeface="Wingdings 3" charset="2"/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item grade[1000</a:t>
            </a:r>
            <a:r>
              <a:rPr lang="en-US" altLang="zh-CN" sz="2000" dirty="0" smtClean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54879" y="609600"/>
            <a:ext cx="4205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自定义类型使用</a:t>
            </a:r>
            <a:endParaRPr lang="zh-CN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4345574" y="1930400"/>
            <a:ext cx="81947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</a:rPr>
              <a:t> main(){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int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n,i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scanf</a:t>
            </a:r>
            <a:r>
              <a:rPr lang="en-US" altLang="zh-CN" sz="2000" dirty="0" smtClean="0">
                <a:solidFill>
                  <a:prstClr val="black"/>
                </a:solidFill>
              </a:rPr>
              <a:t>(“%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d”,&amp;n</a:t>
            </a:r>
            <a:r>
              <a:rPr lang="en-US" altLang="zh-CN" sz="2000" dirty="0" smtClean="0">
                <a:solidFill>
                  <a:prstClr val="black"/>
                </a:solidFill>
              </a:rPr>
              <a:t>);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for(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=1;i&lt;=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n;i</a:t>
            </a:r>
            <a:r>
              <a:rPr lang="en-US" altLang="zh-CN" sz="2000" dirty="0" smtClean="0">
                <a:solidFill>
                  <a:prstClr val="black"/>
                </a:solidFill>
              </a:rPr>
              <a:t>++){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	grade[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].id=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	</a:t>
            </a:r>
            <a:r>
              <a:rPr lang="en-US" altLang="zh-CN" sz="2000" dirty="0" err="1">
                <a:solidFill>
                  <a:prstClr val="black"/>
                </a:solidFill>
              </a:rPr>
              <a:t>scanf</a:t>
            </a:r>
            <a:r>
              <a:rPr lang="en-US" altLang="zh-CN" sz="2000" dirty="0">
                <a:solidFill>
                  <a:prstClr val="black"/>
                </a:solidFill>
              </a:rPr>
              <a:t>(“%</a:t>
            </a:r>
            <a:r>
              <a:rPr lang="en-US" altLang="zh-CN" sz="2000" dirty="0" err="1">
                <a:solidFill>
                  <a:prstClr val="black"/>
                </a:solidFill>
              </a:rPr>
              <a:t>d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”,&amp;</a:t>
            </a:r>
            <a:r>
              <a:rPr lang="en-US" altLang="zh-CN" sz="2000" dirty="0" err="1">
                <a:solidFill>
                  <a:prstClr val="black"/>
                </a:solidFill>
              </a:rPr>
              <a:t>grade</a:t>
            </a:r>
            <a:r>
              <a:rPr lang="en-US" altLang="zh-CN" sz="2000" dirty="0">
                <a:solidFill>
                  <a:prstClr val="black"/>
                </a:solidFill>
              </a:rPr>
              <a:t>[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chn</a:t>
            </a:r>
            <a:r>
              <a:rPr lang="en-US" altLang="zh-CN" sz="2000" dirty="0" smtClean="0">
                <a:solidFill>
                  <a:prstClr val="black"/>
                </a:solidFill>
              </a:rPr>
              <a:t>);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	</a:t>
            </a:r>
            <a:r>
              <a:rPr lang="en-US" altLang="zh-CN" sz="2000" dirty="0" err="1">
                <a:solidFill>
                  <a:prstClr val="black"/>
                </a:solidFill>
              </a:rPr>
              <a:t>scanf</a:t>
            </a:r>
            <a:r>
              <a:rPr lang="en-US" altLang="zh-CN" sz="2000" dirty="0">
                <a:solidFill>
                  <a:prstClr val="black"/>
                </a:solidFill>
              </a:rPr>
              <a:t>(“%</a:t>
            </a:r>
            <a:r>
              <a:rPr lang="en-US" altLang="zh-CN" sz="2000" dirty="0" err="1">
                <a:solidFill>
                  <a:prstClr val="black"/>
                </a:solidFill>
              </a:rPr>
              <a:t>d”,&amp;grade</a:t>
            </a:r>
            <a:r>
              <a:rPr lang="en-US" altLang="zh-CN" sz="2000" dirty="0">
                <a:solidFill>
                  <a:prstClr val="black"/>
                </a:solidFill>
              </a:rPr>
              <a:t>[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].math);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</a:rPr>
              <a:t>		</a:t>
            </a:r>
            <a:r>
              <a:rPr lang="en-US" altLang="zh-CN" sz="2000" dirty="0" err="1">
                <a:solidFill>
                  <a:prstClr val="black"/>
                </a:solidFill>
              </a:rPr>
              <a:t>scanf</a:t>
            </a:r>
            <a:r>
              <a:rPr lang="en-US" altLang="zh-CN" sz="2000" dirty="0">
                <a:solidFill>
                  <a:prstClr val="black"/>
                </a:solidFill>
              </a:rPr>
              <a:t>(“%</a:t>
            </a:r>
            <a:r>
              <a:rPr lang="en-US" altLang="zh-CN" sz="2000" dirty="0" err="1">
                <a:solidFill>
                  <a:prstClr val="black"/>
                </a:solidFill>
              </a:rPr>
              <a:t>d”,&amp;grade</a:t>
            </a:r>
            <a:r>
              <a:rPr lang="en-US" altLang="zh-CN" sz="2000" dirty="0">
                <a:solidFill>
                  <a:prstClr val="black"/>
                </a:solidFill>
              </a:rPr>
              <a:t>[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eng</a:t>
            </a:r>
            <a:r>
              <a:rPr lang="en-US" altLang="zh-CN" sz="2000" dirty="0" smtClean="0">
                <a:solidFill>
                  <a:prstClr val="black"/>
                </a:solidFill>
              </a:rPr>
              <a:t>);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</a:rPr>
              <a:t>	grade[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].sum=grade[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chn+grade</a:t>
            </a:r>
            <a:r>
              <a:rPr lang="en-US" altLang="zh-CN" sz="2000" dirty="0" smtClean="0">
                <a:solidFill>
                  <a:prstClr val="black"/>
                </a:solidFill>
              </a:rPr>
              <a:t>[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math+grade</a:t>
            </a:r>
            <a:r>
              <a:rPr lang="en-US" altLang="zh-CN" sz="2000" dirty="0" smtClean="0">
                <a:solidFill>
                  <a:prstClr val="black"/>
                </a:solidFill>
              </a:rPr>
              <a:t>[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eng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return 0;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}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3350392" y="5627453"/>
            <a:ext cx="5014188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整体访问：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 smtClean="0">
                <a:latin typeface="Arial" panose="020B0604020202020204" pitchFamily="34" charset="0"/>
              </a:rPr>
              <a:t>	</a:t>
            </a:r>
            <a:r>
              <a:rPr lang="zh-CN" altLang="en-US" sz="2400" b="1" dirty="0" smtClean="0">
                <a:latin typeface="Arial" panose="020B0604020202020204" pitchFamily="34" charset="0"/>
              </a:rPr>
              <a:t>与普通类型相同；</a:t>
            </a:r>
            <a:endParaRPr lang="en-US" altLang="zh-CN" sz="2400" b="1" dirty="0" smtClean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	</a:t>
            </a:r>
            <a:r>
              <a:rPr lang="en-US" altLang="zh-CN" sz="2400" b="1" dirty="0" err="1" smtClean="0">
                <a:latin typeface="Arial" panose="020B0604020202020204" pitchFamily="34" charset="0"/>
              </a:rPr>
              <a:t>eg</a:t>
            </a:r>
            <a:r>
              <a:rPr lang="en-US" altLang="zh-CN" sz="2400" b="1" dirty="0" smtClean="0">
                <a:latin typeface="Arial" panose="020B0604020202020204" pitchFamily="34" charset="0"/>
              </a:rPr>
              <a:t>. grade[1]=grade[3];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7334" y="4761963"/>
            <a:ext cx="4519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3"/>
                </a:solidFill>
              </a:rPr>
              <a:t>它可以整体访问吗？</a:t>
            </a:r>
            <a:endParaRPr lang="zh-CN" alt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1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结构体类型总结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0511" y="2160588"/>
            <a:ext cx="3572449" cy="3880773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、定义：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结构体名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成员类型名 成员名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zh-CN" altLang="en-US" dirty="0"/>
              <a:t>      成员类型名 成员名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···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成员类型名 成员</a:t>
            </a:r>
            <a:r>
              <a:rPr lang="en-US" altLang="zh-CN" dirty="0"/>
              <a:t>n;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dirty="0">
                <a:solidFill>
                  <a:schemeClr val="accent4"/>
                </a:solidFill>
              </a:rPr>
              <a:t>;</a:t>
            </a:r>
            <a:endParaRPr lang="zh-CN" altLang="en-US" dirty="0">
              <a:solidFill>
                <a:schemeClr val="accent4"/>
              </a:solidFill>
            </a:endParaRPr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、使用：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 smtClean="0"/>
              <a:t>与普通类型变量使用相同；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467048" y="2160588"/>
            <a:ext cx="357244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3</a:t>
            </a:r>
            <a:r>
              <a:rPr lang="zh-CN" altLang="en-US" sz="2800" dirty="0"/>
              <a:t>、访问：</a:t>
            </a:r>
            <a:endParaRPr lang="en-US" altLang="zh-CN" sz="2800" dirty="0"/>
          </a:p>
          <a:p>
            <a:pPr marL="0" indent="0">
              <a:buFont typeface="Wingdings 3" charset="2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）访问成员：</a:t>
            </a:r>
            <a:endParaRPr lang="en-US" altLang="zh-CN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latin typeface="Arial" panose="020B0604020202020204" pitchFamily="34" charset="0"/>
              </a:rPr>
              <a:t>结构体变量名  </a:t>
            </a:r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成员名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）访问整体：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变量名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13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04:</a:t>
            </a:r>
            <a:r>
              <a:rPr lang="zh-CN" altLang="en-US" sz="4800" dirty="0" smtClean="0"/>
              <a:t>奖学金</a:t>
            </a:r>
            <a:r>
              <a:rPr lang="zh-CN" altLang="en-US" sz="4800" dirty="0" smtClean="0">
                <a:hlinkClick r:id="rId2"/>
              </a:rPr>
              <a:t>；</a:t>
            </a:r>
            <a:endParaRPr lang="zh-CN" altLang="en-US" sz="4800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09856" y="2152884"/>
            <a:ext cx="3587675" cy="47051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cstdio</a:t>
            </a:r>
            <a:r>
              <a:rPr lang="en-US" altLang="zh-CN" sz="2000" dirty="0" smtClean="0"/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item{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id,chn,math,eng,sum</a:t>
            </a:r>
            <a:r>
              <a:rPr lang="en-US" altLang="zh-CN" sz="2000" dirty="0" smtClean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smtClean="0"/>
              <a:t>}</a:t>
            </a:r>
            <a:r>
              <a:rPr lang="en-US" altLang="zh-CN" sz="2000" dirty="0" smtClean="0">
                <a:solidFill>
                  <a:schemeClr val="accent4"/>
                </a:solidFill>
              </a:rPr>
              <a:t>;</a:t>
            </a:r>
          </a:p>
          <a:p>
            <a:pPr marL="0" indent="0">
              <a:buFont typeface="Wingdings 3" charset="2"/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item grade[1000</a:t>
            </a:r>
            <a:r>
              <a:rPr lang="en-US" altLang="zh-CN" sz="2000" dirty="0" smtClean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6" name="矩形 5"/>
          <p:cNvSpPr/>
          <p:nvPr/>
        </p:nvSpPr>
        <p:spPr>
          <a:xfrm>
            <a:off x="4345574" y="1930400"/>
            <a:ext cx="81947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err="1">
                <a:solidFill>
                  <a:prstClr val="black"/>
                </a:solidFill>
              </a:rPr>
              <a:t>int</a:t>
            </a:r>
            <a:r>
              <a:rPr lang="en-US" altLang="zh-CN" sz="2000" dirty="0">
                <a:solidFill>
                  <a:prstClr val="black"/>
                </a:solidFill>
              </a:rPr>
              <a:t> main(){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int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n,i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scanf</a:t>
            </a:r>
            <a:r>
              <a:rPr lang="en-US" altLang="zh-CN" sz="2000" dirty="0" smtClean="0">
                <a:solidFill>
                  <a:prstClr val="black"/>
                </a:solidFill>
              </a:rPr>
              <a:t>(“%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d”,&amp;n</a:t>
            </a:r>
            <a:r>
              <a:rPr lang="en-US" altLang="zh-CN" sz="2000" dirty="0" smtClean="0">
                <a:solidFill>
                  <a:prstClr val="black"/>
                </a:solidFill>
              </a:rPr>
              <a:t>);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for(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=1;i&lt;=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n;i</a:t>
            </a:r>
            <a:r>
              <a:rPr lang="en-US" altLang="zh-CN" sz="2000" dirty="0" smtClean="0">
                <a:solidFill>
                  <a:prstClr val="black"/>
                </a:solidFill>
              </a:rPr>
              <a:t>++){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	grade[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].id=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	</a:t>
            </a:r>
            <a:r>
              <a:rPr lang="en-US" altLang="zh-CN" sz="2000" dirty="0" err="1">
                <a:solidFill>
                  <a:prstClr val="black"/>
                </a:solidFill>
              </a:rPr>
              <a:t>scanf</a:t>
            </a:r>
            <a:r>
              <a:rPr lang="en-US" altLang="zh-CN" sz="2000" dirty="0">
                <a:solidFill>
                  <a:prstClr val="black"/>
                </a:solidFill>
              </a:rPr>
              <a:t>(“%</a:t>
            </a:r>
            <a:r>
              <a:rPr lang="en-US" altLang="zh-CN" sz="2000" dirty="0" err="1">
                <a:solidFill>
                  <a:prstClr val="black"/>
                </a:solidFill>
              </a:rPr>
              <a:t>d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”,&amp;</a:t>
            </a:r>
            <a:r>
              <a:rPr lang="en-US" altLang="zh-CN" sz="2000" dirty="0" err="1">
                <a:solidFill>
                  <a:prstClr val="black"/>
                </a:solidFill>
              </a:rPr>
              <a:t>grade</a:t>
            </a:r>
            <a:r>
              <a:rPr lang="en-US" altLang="zh-CN" sz="2000" dirty="0">
                <a:solidFill>
                  <a:prstClr val="black"/>
                </a:solidFill>
              </a:rPr>
              <a:t>[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chn</a:t>
            </a:r>
            <a:r>
              <a:rPr lang="en-US" altLang="zh-CN" sz="2000" dirty="0" smtClean="0">
                <a:solidFill>
                  <a:prstClr val="black"/>
                </a:solidFill>
              </a:rPr>
              <a:t>);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	</a:t>
            </a:r>
            <a:r>
              <a:rPr lang="en-US" altLang="zh-CN" sz="2000" dirty="0" err="1">
                <a:solidFill>
                  <a:prstClr val="black"/>
                </a:solidFill>
              </a:rPr>
              <a:t>scanf</a:t>
            </a:r>
            <a:r>
              <a:rPr lang="en-US" altLang="zh-CN" sz="2000" dirty="0">
                <a:solidFill>
                  <a:prstClr val="black"/>
                </a:solidFill>
              </a:rPr>
              <a:t>(“%</a:t>
            </a:r>
            <a:r>
              <a:rPr lang="en-US" altLang="zh-CN" sz="2000" dirty="0" err="1">
                <a:solidFill>
                  <a:prstClr val="black"/>
                </a:solidFill>
              </a:rPr>
              <a:t>d”,&amp;grade</a:t>
            </a:r>
            <a:r>
              <a:rPr lang="en-US" altLang="zh-CN" sz="2000" dirty="0">
                <a:solidFill>
                  <a:prstClr val="black"/>
                </a:solidFill>
              </a:rPr>
              <a:t>[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].math);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</a:rPr>
              <a:t>		</a:t>
            </a:r>
            <a:r>
              <a:rPr lang="en-US" altLang="zh-CN" sz="2000" dirty="0" err="1">
                <a:solidFill>
                  <a:prstClr val="black"/>
                </a:solidFill>
              </a:rPr>
              <a:t>scanf</a:t>
            </a:r>
            <a:r>
              <a:rPr lang="en-US" altLang="zh-CN" sz="2000" dirty="0">
                <a:solidFill>
                  <a:prstClr val="black"/>
                </a:solidFill>
              </a:rPr>
              <a:t>(“%</a:t>
            </a:r>
            <a:r>
              <a:rPr lang="en-US" altLang="zh-CN" sz="2000" dirty="0" err="1">
                <a:solidFill>
                  <a:prstClr val="black"/>
                </a:solidFill>
              </a:rPr>
              <a:t>d”,&amp;grade</a:t>
            </a:r>
            <a:r>
              <a:rPr lang="en-US" altLang="zh-CN" sz="2000" dirty="0">
                <a:solidFill>
                  <a:prstClr val="black"/>
                </a:solidFill>
              </a:rPr>
              <a:t>[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eng</a:t>
            </a:r>
            <a:r>
              <a:rPr lang="en-US" altLang="zh-CN" sz="2000" dirty="0" smtClean="0">
                <a:solidFill>
                  <a:prstClr val="black"/>
                </a:solidFill>
              </a:rPr>
              <a:t>);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 smtClean="0">
                <a:solidFill>
                  <a:prstClr val="black"/>
                </a:solidFill>
              </a:rPr>
              <a:t>	grade[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].sum=grade[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chn+grade</a:t>
            </a:r>
            <a:r>
              <a:rPr lang="en-US" altLang="zh-CN" sz="2000" dirty="0" smtClean="0">
                <a:solidFill>
                  <a:prstClr val="black"/>
                </a:solidFill>
              </a:rPr>
              <a:t>[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math+grade</a:t>
            </a:r>
            <a:r>
              <a:rPr lang="en-US" altLang="zh-CN" sz="2000" dirty="0" smtClean="0">
                <a:solidFill>
                  <a:prstClr val="black"/>
                </a:solidFill>
              </a:rPr>
              <a:t>[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].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eng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	return 0;</a:t>
            </a:r>
          </a:p>
          <a:p>
            <a:pPr lvl="0"/>
            <a:r>
              <a:rPr lang="en-US" altLang="zh-CN" sz="2000" dirty="0">
                <a:solidFill>
                  <a:prstClr val="black"/>
                </a:solidFill>
              </a:rPr>
              <a:t>}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5960" y="4252892"/>
            <a:ext cx="2490395" cy="505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84362" y="5523037"/>
            <a:ext cx="330054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这个好像是一维数组了，可不可以用</a:t>
            </a:r>
            <a:r>
              <a:rPr lang="en-US" altLang="zh-CN" sz="2400" dirty="0" smtClean="0"/>
              <a:t>sort</a:t>
            </a:r>
            <a:r>
              <a:rPr lang="zh-CN" altLang="en-US" sz="2400" dirty="0" smtClean="0"/>
              <a:t>呢？</a:t>
            </a:r>
            <a:endParaRPr lang="zh-CN" altLang="en-US" sz="2400" dirty="0"/>
          </a:p>
        </p:txBody>
      </p:sp>
      <p:sp>
        <p:nvSpPr>
          <p:cNvPr id="8" name="右箭头 7"/>
          <p:cNvSpPr/>
          <p:nvPr/>
        </p:nvSpPr>
        <p:spPr>
          <a:xfrm rot="14254514">
            <a:off x="2935463" y="4900086"/>
            <a:ext cx="72281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93888" y="5676925"/>
            <a:ext cx="418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sort(grade+1,grade+n+1);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40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04:</a:t>
            </a:r>
            <a:r>
              <a:rPr lang="zh-CN" altLang="en-US" sz="4800" dirty="0" smtClean="0"/>
              <a:t>奖学金</a:t>
            </a:r>
            <a:r>
              <a:rPr lang="zh-CN" altLang="en-US" sz="4800" dirty="0" smtClean="0">
                <a:hlinkClick r:id="rId2"/>
              </a:rPr>
              <a:t>；</a:t>
            </a:r>
            <a:endParaRPr lang="zh-CN" altLang="en-US" sz="4800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09856" y="2152884"/>
            <a:ext cx="3587675" cy="47051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cstdio</a:t>
            </a:r>
            <a:r>
              <a:rPr lang="en-US" altLang="zh-CN" sz="2000" dirty="0" smtClean="0"/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item{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id,chn,math,eng,sum</a:t>
            </a:r>
            <a:r>
              <a:rPr lang="en-US" altLang="zh-CN" sz="2000" dirty="0" smtClean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smtClean="0"/>
              <a:t>}</a:t>
            </a:r>
            <a:r>
              <a:rPr lang="en-US" altLang="zh-CN" sz="2000" dirty="0" smtClean="0">
                <a:solidFill>
                  <a:schemeClr val="accent4"/>
                </a:solidFill>
              </a:rPr>
              <a:t>;</a:t>
            </a:r>
          </a:p>
          <a:p>
            <a:pPr marL="0" indent="0">
              <a:buFont typeface="Wingdings 3" charset="2"/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item grade[1000</a:t>
            </a:r>
            <a:r>
              <a:rPr lang="en-US" altLang="zh-CN" sz="2000" dirty="0" smtClean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5" name="矩形 4"/>
          <p:cNvSpPr/>
          <p:nvPr/>
        </p:nvSpPr>
        <p:spPr>
          <a:xfrm>
            <a:off x="535960" y="4252892"/>
            <a:ext cx="2490395" cy="505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84362" y="5523037"/>
            <a:ext cx="330054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这个好像是一维数组了，可不可以用</a:t>
            </a:r>
            <a:r>
              <a:rPr lang="en-US" altLang="zh-CN" sz="2400" dirty="0" smtClean="0"/>
              <a:t>sort</a:t>
            </a:r>
            <a:r>
              <a:rPr lang="zh-CN" altLang="en-US" sz="2400" dirty="0" smtClean="0"/>
              <a:t>呢？</a:t>
            </a:r>
            <a:endParaRPr lang="zh-CN" altLang="en-US" sz="2400" dirty="0"/>
          </a:p>
        </p:txBody>
      </p:sp>
      <p:sp>
        <p:nvSpPr>
          <p:cNvPr id="8" name="右箭头 7"/>
          <p:cNvSpPr/>
          <p:nvPr/>
        </p:nvSpPr>
        <p:spPr>
          <a:xfrm rot="14254514">
            <a:off x="2935463" y="4900086"/>
            <a:ext cx="72281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11008" y="1518422"/>
            <a:ext cx="418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sort(grade+1,grade+n+1);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4911008" y="2316002"/>
            <a:ext cx="526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3"/>
                </a:solidFill>
              </a:rPr>
              <a:t>但是计算机知道哪个大哪个小吗？</a:t>
            </a:r>
            <a:endParaRPr lang="zh-CN" altLang="en-US" sz="2800" dirty="0">
              <a:solidFill>
                <a:schemeClr val="accent3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4545874" y="3407610"/>
            <a:ext cx="6410476" cy="8186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 smtClean="0"/>
              <a:t>sort(</a:t>
            </a:r>
            <a:r>
              <a:rPr lang="zh-CN" altLang="en-US" sz="2800" dirty="0" smtClean="0">
                <a:solidFill>
                  <a:schemeClr val="accent3"/>
                </a:solidFill>
              </a:rPr>
              <a:t>头指针，尾指针  </a:t>
            </a:r>
            <a:r>
              <a:rPr lang="en-US" altLang="zh-CN" sz="2800" dirty="0" smtClean="0"/>
              <a:t>[</a:t>
            </a:r>
            <a:r>
              <a:rPr lang="zh-CN" altLang="en-US" sz="2800" dirty="0" smtClean="0"/>
              <a:t>，比较函数</a:t>
            </a:r>
            <a:r>
              <a:rPr lang="en-US" altLang="zh-CN" sz="2800" dirty="0" smtClean="0"/>
              <a:t>]);</a:t>
            </a:r>
            <a:endParaRPr lang="en-US" altLang="zh-CN" sz="2800" dirty="0"/>
          </a:p>
        </p:txBody>
      </p:sp>
      <p:sp>
        <p:nvSpPr>
          <p:cNvPr id="4" name="右箭头 3"/>
          <p:cNvSpPr/>
          <p:nvPr/>
        </p:nvSpPr>
        <p:spPr>
          <a:xfrm rot="17212886">
            <a:off x="8275926" y="4056094"/>
            <a:ext cx="914788" cy="852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377490" y="4984428"/>
            <a:ext cx="2459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3"/>
                </a:solidFill>
              </a:rPr>
              <a:t>这个应该可以研究一下</a:t>
            </a:r>
            <a:endParaRPr lang="zh-CN" altLang="en-US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4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04:</a:t>
            </a:r>
            <a:r>
              <a:rPr lang="zh-CN" altLang="en-US" sz="4800" dirty="0" smtClean="0"/>
              <a:t>奖学金</a:t>
            </a:r>
            <a:r>
              <a:rPr lang="zh-CN" altLang="en-US" sz="4800" dirty="0" smtClean="0">
                <a:hlinkClick r:id="rId2"/>
              </a:rPr>
              <a:t>；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931814" y="1656922"/>
            <a:ext cx="3300549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先来个简单点的：</a:t>
            </a:r>
            <a:endParaRPr lang="en-US" altLang="zh-CN" sz="2000" dirty="0" smtClean="0"/>
          </a:p>
          <a:p>
            <a:r>
              <a:rPr lang="zh-CN" altLang="en-US" sz="2400" dirty="0" smtClean="0"/>
              <a:t>将整数大到小排序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54879" y="609600"/>
            <a:ext cx="4807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Sort</a:t>
            </a:r>
            <a:r>
              <a:rPr lang="zh-CN" altLang="en-US" sz="4000" dirty="0" smtClean="0"/>
              <a:t>自定义比较函数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184363" y="2814735"/>
            <a:ext cx="49813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</a:rPr>
              <a:t>cmp</a:t>
            </a:r>
            <a:r>
              <a:rPr lang="en-US" altLang="zh-CN" dirty="0" smtClean="0">
                <a:solidFill>
                  <a:prstClr val="black"/>
                </a:solidFill>
              </a:rPr>
              <a:t>( </a:t>
            </a:r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a, </a:t>
            </a:r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b){</a:t>
            </a: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	if(a&gt;b) return 1;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else return 0;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}</a:t>
            </a: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main(){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err="1">
                <a:solidFill>
                  <a:prstClr val="black"/>
                </a:solidFill>
              </a:rPr>
              <a:t>int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prstClr val="black"/>
                </a:solidFill>
              </a:rPr>
              <a:t>n,i</a:t>
            </a:r>
            <a:r>
              <a:rPr lang="en-US" altLang="zh-CN" dirty="0" smtClean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array[100];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……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sort</a:t>
            </a:r>
            <a:r>
              <a:rPr lang="zh-CN" altLang="en-US" dirty="0" smtClean="0">
                <a:solidFill>
                  <a:prstClr val="black"/>
                </a:solidFill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</a:rPr>
              <a:t>array+1</a:t>
            </a:r>
            <a:r>
              <a:rPr lang="zh-CN" altLang="en-US" dirty="0" smtClean="0">
                <a:solidFill>
                  <a:prstClr val="black"/>
                </a:solidFill>
              </a:rPr>
              <a:t>，</a:t>
            </a:r>
            <a:r>
              <a:rPr lang="en-US" altLang="zh-CN" dirty="0" smtClean="0">
                <a:solidFill>
                  <a:prstClr val="black"/>
                </a:solidFill>
              </a:rPr>
              <a:t>array+n+1,</a:t>
            </a:r>
            <a:r>
              <a:rPr lang="en-US" altLang="zh-CN" sz="2400" b="1" dirty="0" smtClean="0">
                <a:solidFill>
                  <a:schemeClr val="accent3"/>
                </a:solidFill>
              </a:rPr>
              <a:t>cmp</a:t>
            </a:r>
            <a:r>
              <a:rPr lang="zh-CN" altLang="en-US" dirty="0" smtClean="0">
                <a:solidFill>
                  <a:prstClr val="black"/>
                </a:solidFill>
              </a:rPr>
              <a:t>）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return 0;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}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72640" y="3108960"/>
            <a:ext cx="1933303" cy="5747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153985" y="3187337"/>
            <a:ext cx="661857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181600" y="2919289"/>
            <a:ext cx="274320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可改写为：</a:t>
            </a:r>
            <a:endParaRPr lang="en-US" altLang="zh-CN" sz="2800" dirty="0" smtClean="0"/>
          </a:p>
          <a:p>
            <a:r>
              <a:rPr lang="en-US" altLang="zh-CN" sz="2800" dirty="0" smtClean="0"/>
              <a:t>return a&gt;b;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187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uiExpand="1" build="p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04:</a:t>
            </a:r>
            <a:r>
              <a:rPr lang="zh-CN" altLang="en-US" sz="4800" dirty="0" smtClean="0"/>
              <a:t>奖学金</a:t>
            </a:r>
            <a:r>
              <a:rPr lang="zh-CN" altLang="en-US" sz="4800" dirty="0" smtClean="0">
                <a:hlinkClick r:id="rId2"/>
              </a:rPr>
              <a:t>；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931814" y="1656922"/>
            <a:ext cx="3300549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先来个简单点的：</a:t>
            </a:r>
            <a:endParaRPr lang="en-US" altLang="zh-CN" sz="2000" dirty="0" smtClean="0"/>
          </a:p>
          <a:p>
            <a:r>
              <a:rPr lang="zh-CN" altLang="en-US" sz="2400" dirty="0" smtClean="0"/>
              <a:t>将整数大到小排序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54879" y="609600"/>
            <a:ext cx="4807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Sort</a:t>
            </a:r>
            <a:r>
              <a:rPr lang="zh-CN" altLang="en-US" sz="4000" dirty="0" smtClean="0"/>
              <a:t>自定义比较函数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184363" y="2814735"/>
            <a:ext cx="498130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</a:rPr>
              <a:t>cmp</a:t>
            </a:r>
            <a:r>
              <a:rPr lang="en-US" altLang="zh-CN" dirty="0" smtClean="0">
                <a:solidFill>
                  <a:prstClr val="black"/>
                </a:solidFill>
              </a:rPr>
              <a:t>( </a:t>
            </a:r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a, </a:t>
            </a:r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b){</a:t>
            </a: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	if(a&gt;b) return 1;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else return 0;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}</a:t>
            </a: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main(){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err="1">
                <a:solidFill>
                  <a:prstClr val="black"/>
                </a:solidFill>
              </a:rPr>
              <a:t>int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prstClr val="black"/>
                </a:solidFill>
              </a:rPr>
              <a:t>n,i</a:t>
            </a:r>
            <a:r>
              <a:rPr lang="en-US" altLang="zh-CN" dirty="0" smtClean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array[100];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……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sort</a:t>
            </a:r>
            <a:r>
              <a:rPr lang="zh-CN" altLang="en-US" dirty="0" smtClean="0">
                <a:solidFill>
                  <a:prstClr val="black"/>
                </a:solidFill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</a:rPr>
              <a:t>array+1</a:t>
            </a:r>
            <a:r>
              <a:rPr lang="zh-CN" altLang="en-US" dirty="0" smtClean="0">
                <a:solidFill>
                  <a:prstClr val="black"/>
                </a:solidFill>
              </a:rPr>
              <a:t>，</a:t>
            </a:r>
            <a:r>
              <a:rPr lang="en-US" altLang="zh-CN" dirty="0" smtClean="0">
                <a:solidFill>
                  <a:prstClr val="black"/>
                </a:solidFill>
              </a:rPr>
              <a:t>array+n+1,</a:t>
            </a:r>
            <a:r>
              <a:rPr lang="en-US" altLang="zh-CN" dirty="0" smtClean="0">
                <a:solidFill>
                  <a:schemeClr val="accent3"/>
                </a:solidFill>
              </a:rPr>
              <a:t>cmp</a:t>
            </a:r>
            <a:r>
              <a:rPr lang="zh-CN" altLang="en-US" dirty="0" smtClean="0">
                <a:solidFill>
                  <a:prstClr val="black"/>
                </a:solidFill>
              </a:rPr>
              <a:t>）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return 0;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}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3154" y="2708366"/>
            <a:ext cx="3918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注意事项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、函数名一致（两者相同即可）；</a:t>
            </a:r>
            <a:endParaRPr lang="zh-CN" altLang="en-US" sz="20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924594" y="3230880"/>
            <a:ext cx="3135086" cy="2124892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70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04:</a:t>
            </a:r>
            <a:r>
              <a:rPr lang="zh-CN" altLang="en-US" sz="4800" dirty="0" smtClean="0"/>
              <a:t>奖学金</a:t>
            </a:r>
            <a:r>
              <a:rPr lang="zh-CN" altLang="en-US" sz="4800" dirty="0" smtClean="0">
                <a:hlinkClick r:id="rId2"/>
              </a:rPr>
              <a:t>；</a:t>
            </a:r>
            <a:endParaRPr lang="zh-CN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1349818" y="3835706"/>
            <a:ext cx="16197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6</a:t>
            </a:r>
            <a:endParaRPr lang="zh-CN" altLang="zh-CN" sz="2400" dirty="0"/>
          </a:p>
          <a:p>
            <a:r>
              <a:rPr lang="en-US" altLang="zh-CN" sz="2400" dirty="0"/>
              <a:t>90 67 80</a:t>
            </a:r>
            <a:endParaRPr lang="zh-CN" altLang="zh-CN" sz="2400" dirty="0"/>
          </a:p>
          <a:p>
            <a:r>
              <a:rPr lang="en-US" altLang="zh-CN" sz="2400" dirty="0"/>
              <a:t>87 66 91</a:t>
            </a:r>
            <a:endParaRPr lang="zh-CN" altLang="zh-CN" sz="2400" dirty="0"/>
          </a:p>
          <a:p>
            <a:r>
              <a:rPr lang="en-US" altLang="zh-CN" sz="2400" dirty="0"/>
              <a:t>78 89 91</a:t>
            </a:r>
            <a:endParaRPr lang="zh-CN" altLang="zh-CN" sz="2400" dirty="0"/>
          </a:p>
          <a:p>
            <a:r>
              <a:rPr lang="en-US" altLang="zh-CN" sz="2400" dirty="0"/>
              <a:t>88 99 77</a:t>
            </a:r>
            <a:endParaRPr lang="zh-CN" altLang="zh-CN" sz="2400" dirty="0"/>
          </a:p>
          <a:p>
            <a:r>
              <a:rPr lang="en-US" altLang="zh-CN" sz="2400" dirty="0"/>
              <a:t>67 89 64</a:t>
            </a:r>
            <a:endParaRPr lang="zh-CN" altLang="zh-CN" sz="2400" dirty="0"/>
          </a:p>
          <a:p>
            <a:r>
              <a:rPr lang="en-US" altLang="zh-CN" sz="2400" dirty="0"/>
              <a:t>78 89 98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349818" y="1819931"/>
            <a:ext cx="2760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问题核心：</a:t>
            </a:r>
            <a:endParaRPr lang="en-US" altLang="zh-CN" sz="3200" dirty="0" smtClean="0"/>
          </a:p>
          <a:p>
            <a:r>
              <a:rPr lang="zh-CN" altLang="en-US" sz="8800" b="1" dirty="0" smtClean="0">
                <a:solidFill>
                  <a:schemeClr val="accent3"/>
                </a:solidFill>
                <a:latin typeface="+mn-ea"/>
              </a:rPr>
              <a:t>排序</a:t>
            </a:r>
            <a:endParaRPr lang="zh-CN" altLang="en-US" sz="8800" b="1" dirty="0">
              <a:solidFill>
                <a:schemeClr val="accent3"/>
              </a:solidFill>
              <a:latin typeface="+mn-ea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587179" y="4685211"/>
            <a:ext cx="1298545" cy="844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08476" y="4384341"/>
            <a:ext cx="16197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90 </a:t>
            </a:r>
            <a:r>
              <a:rPr lang="en-US" altLang="zh-CN" sz="2400" dirty="0"/>
              <a:t>67 80</a:t>
            </a:r>
            <a:endParaRPr lang="zh-CN" altLang="zh-CN" sz="2400" dirty="0"/>
          </a:p>
          <a:p>
            <a:r>
              <a:rPr lang="en-US" altLang="zh-CN" sz="2400" dirty="0"/>
              <a:t>87 66 91</a:t>
            </a:r>
            <a:endParaRPr lang="zh-CN" altLang="zh-CN" sz="2400" dirty="0"/>
          </a:p>
          <a:p>
            <a:r>
              <a:rPr lang="en-US" altLang="zh-CN" sz="2400" dirty="0"/>
              <a:t>78 89 91</a:t>
            </a:r>
            <a:endParaRPr lang="zh-CN" altLang="zh-CN" sz="2400" dirty="0"/>
          </a:p>
          <a:p>
            <a:r>
              <a:rPr lang="en-US" altLang="zh-CN" sz="2400" dirty="0"/>
              <a:t>88 99 77</a:t>
            </a:r>
            <a:endParaRPr lang="zh-CN" altLang="zh-CN" sz="2400" dirty="0"/>
          </a:p>
          <a:p>
            <a:r>
              <a:rPr lang="en-US" altLang="zh-CN" sz="2400" dirty="0"/>
              <a:t>67 89 64</a:t>
            </a:r>
            <a:endParaRPr lang="zh-CN" altLang="zh-CN" sz="2400" dirty="0"/>
          </a:p>
          <a:p>
            <a:r>
              <a:rPr lang="en-US" altLang="zh-CN" sz="2400" dirty="0"/>
              <a:t>78 89 98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987424" y="3812422"/>
            <a:ext cx="492443" cy="722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</a:rPr>
              <a:t>语文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8421" y="3806732"/>
            <a:ext cx="492443" cy="722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</a:rPr>
              <a:t>数学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16008" y="3806732"/>
            <a:ext cx="492443" cy="722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</a:rPr>
              <a:t>英语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0373" y="3812425"/>
            <a:ext cx="492443" cy="722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</a:rPr>
              <a:t>学号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42688" y="1845645"/>
            <a:ext cx="2621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排序规则：</a:t>
            </a:r>
            <a:endParaRPr lang="en-US" altLang="zh-CN" sz="36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、先看总分；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、再看语文；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、再看学号；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621065" y="3806732"/>
            <a:ext cx="492443" cy="7228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3"/>
                </a:solidFill>
              </a:rPr>
              <a:t>总分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42688" y="4375632"/>
            <a:ext cx="507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3"/>
                </a:solidFill>
              </a:rPr>
              <a:t>1</a:t>
            </a:r>
          </a:p>
          <a:p>
            <a:r>
              <a:rPr lang="en-US" altLang="zh-CN" sz="2400" dirty="0" smtClean="0">
                <a:solidFill>
                  <a:schemeClr val="accent3"/>
                </a:solidFill>
              </a:rPr>
              <a:t>2</a:t>
            </a:r>
          </a:p>
          <a:p>
            <a:r>
              <a:rPr lang="en-US" altLang="zh-CN" sz="2400" dirty="0" smtClean="0">
                <a:solidFill>
                  <a:schemeClr val="accent3"/>
                </a:solidFill>
              </a:rPr>
              <a:t>3</a:t>
            </a:r>
          </a:p>
          <a:p>
            <a:r>
              <a:rPr lang="en-US" altLang="zh-CN" sz="2400" dirty="0" smtClean="0">
                <a:solidFill>
                  <a:schemeClr val="accent3"/>
                </a:solidFill>
              </a:rPr>
              <a:t>4</a:t>
            </a:r>
          </a:p>
          <a:p>
            <a:r>
              <a:rPr lang="en-US" altLang="zh-CN" sz="2400" dirty="0" smtClean="0">
                <a:solidFill>
                  <a:schemeClr val="accent3"/>
                </a:solidFill>
              </a:rPr>
              <a:t>5</a:t>
            </a:r>
          </a:p>
          <a:p>
            <a:r>
              <a:rPr lang="en-US" altLang="zh-CN" sz="2400" dirty="0">
                <a:solidFill>
                  <a:schemeClr val="accent3"/>
                </a:solidFill>
              </a:rPr>
              <a:t>6</a:t>
            </a:r>
            <a:endParaRPr lang="zh-CN" alt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5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  <p:bldP spid="6" grpId="0"/>
      <p:bldP spid="7" grpId="0"/>
      <p:bldP spid="8" grpId="0"/>
      <p:bldP spid="9" grpId="0"/>
      <p:bldP spid="10" grpId="0"/>
      <p:bldP spid="11" grpId="0" build="p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04:</a:t>
            </a:r>
            <a:r>
              <a:rPr lang="zh-CN" altLang="en-US" sz="4800" dirty="0" smtClean="0"/>
              <a:t>奖学金</a:t>
            </a:r>
            <a:r>
              <a:rPr lang="zh-CN" altLang="en-US" sz="4800" dirty="0" smtClean="0">
                <a:hlinkClick r:id="rId2"/>
              </a:rPr>
              <a:t>；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931814" y="1656922"/>
            <a:ext cx="3300549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先来个简单点的：</a:t>
            </a:r>
            <a:endParaRPr lang="en-US" altLang="zh-CN" sz="2000" dirty="0" smtClean="0"/>
          </a:p>
          <a:p>
            <a:r>
              <a:rPr lang="zh-CN" altLang="en-US" sz="2400" dirty="0" smtClean="0"/>
              <a:t>将整数大到小排序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54879" y="609600"/>
            <a:ext cx="4807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Sort</a:t>
            </a:r>
            <a:r>
              <a:rPr lang="zh-CN" altLang="en-US" sz="4000" dirty="0" smtClean="0"/>
              <a:t>自定义比较函数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184363" y="2814735"/>
            <a:ext cx="498130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</a:rPr>
              <a:t>cmp</a:t>
            </a:r>
            <a:r>
              <a:rPr lang="en-US" altLang="zh-CN" dirty="0" smtClean="0">
                <a:solidFill>
                  <a:prstClr val="black"/>
                </a:solidFill>
              </a:rPr>
              <a:t>( </a:t>
            </a:r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a, </a:t>
            </a:r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b){</a:t>
            </a: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	if(a&gt;b) return 1;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else return 0;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}</a:t>
            </a: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main(){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err="1">
                <a:solidFill>
                  <a:prstClr val="black"/>
                </a:solidFill>
              </a:rPr>
              <a:t>int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prstClr val="black"/>
                </a:solidFill>
              </a:rPr>
              <a:t>n,i</a:t>
            </a:r>
            <a:r>
              <a:rPr lang="en-US" altLang="zh-CN" dirty="0" smtClean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array[100];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……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sort</a:t>
            </a:r>
            <a:r>
              <a:rPr lang="zh-CN" altLang="en-US" dirty="0" smtClean="0">
                <a:solidFill>
                  <a:prstClr val="black"/>
                </a:solidFill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</a:rPr>
              <a:t>array+1</a:t>
            </a:r>
            <a:r>
              <a:rPr lang="zh-CN" altLang="en-US" dirty="0" smtClean="0">
                <a:solidFill>
                  <a:prstClr val="black"/>
                </a:solidFill>
              </a:rPr>
              <a:t>，</a:t>
            </a:r>
            <a:r>
              <a:rPr lang="en-US" altLang="zh-CN" dirty="0" smtClean="0">
                <a:solidFill>
                  <a:prstClr val="black"/>
                </a:solidFill>
              </a:rPr>
              <a:t>array+n+1,</a:t>
            </a:r>
            <a:r>
              <a:rPr lang="en-US" altLang="zh-CN" dirty="0" smtClean="0">
                <a:solidFill>
                  <a:schemeClr val="accent3"/>
                </a:solidFill>
              </a:rPr>
              <a:t>cmp</a:t>
            </a:r>
            <a:r>
              <a:rPr lang="zh-CN" altLang="en-US" dirty="0" smtClean="0">
                <a:solidFill>
                  <a:prstClr val="black"/>
                </a:solidFill>
              </a:rPr>
              <a:t>）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return 0;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}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3154" y="2708366"/>
            <a:ext cx="4127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注意事项</a:t>
            </a:r>
            <a:r>
              <a:rPr lang="en-US" altLang="zh-CN" sz="2800" dirty="0" smtClean="0"/>
              <a:t>:</a:t>
            </a:r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、函数名一致（两者相同即可）；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、函数有两个形参，且类型与数组类型相同；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333897" y="3135086"/>
            <a:ext cx="69669" cy="1689463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76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04:</a:t>
            </a:r>
            <a:r>
              <a:rPr lang="zh-CN" altLang="en-US" sz="4800" dirty="0" smtClean="0"/>
              <a:t>奖学金</a:t>
            </a:r>
            <a:r>
              <a:rPr lang="zh-CN" altLang="en-US" sz="4800" dirty="0" smtClean="0">
                <a:hlinkClick r:id="rId2"/>
              </a:rPr>
              <a:t>；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931814" y="1656922"/>
            <a:ext cx="3300549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先来个简单点的：</a:t>
            </a:r>
            <a:endParaRPr lang="en-US" altLang="zh-CN" sz="2000" dirty="0" smtClean="0"/>
          </a:p>
          <a:p>
            <a:r>
              <a:rPr lang="zh-CN" altLang="en-US" sz="2400" dirty="0" smtClean="0"/>
              <a:t>将整数大到小排序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54879" y="609600"/>
            <a:ext cx="4807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Sort</a:t>
            </a:r>
            <a:r>
              <a:rPr lang="zh-CN" altLang="en-US" sz="4000" dirty="0" smtClean="0"/>
              <a:t>自定义比较函数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184363" y="2814735"/>
            <a:ext cx="498130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</a:rPr>
              <a:t>cmp</a:t>
            </a:r>
            <a:r>
              <a:rPr lang="en-US" altLang="zh-CN" dirty="0" smtClean="0">
                <a:solidFill>
                  <a:prstClr val="black"/>
                </a:solidFill>
              </a:rPr>
              <a:t>( </a:t>
            </a:r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a, </a:t>
            </a:r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b){</a:t>
            </a: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	if(a&gt;b) return 1;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else return 0;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}</a:t>
            </a: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main(){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err="1">
                <a:solidFill>
                  <a:prstClr val="black"/>
                </a:solidFill>
              </a:rPr>
              <a:t>int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prstClr val="black"/>
                </a:solidFill>
              </a:rPr>
              <a:t>n,i</a:t>
            </a:r>
            <a:r>
              <a:rPr lang="en-US" altLang="zh-CN" dirty="0" smtClean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array[100];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……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sort</a:t>
            </a:r>
            <a:r>
              <a:rPr lang="zh-CN" altLang="en-US" dirty="0" smtClean="0">
                <a:solidFill>
                  <a:prstClr val="black"/>
                </a:solidFill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</a:rPr>
              <a:t>array+1</a:t>
            </a:r>
            <a:r>
              <a:rPr lang="zh-CN" altLang="en-US" dirty="0" smtClean="0">
                <a:solidFill>
                  <a:prstClr val="black"/>
                </a:solidFill>
              </a:rPr>
              <a:t>，</a:t>
            </a:r>
            <a:r>
              <a:rPr lang="en-US" altLang="zh-CN" dirty="0" smtClean="0">
                <a:solidFill>
                  <a:prstClr val="black"/>
                </a:solidFill>
              </a:rPr>
              <a:t>array+n+1,</a:t>
            </a:r>
            <a:r>
              <a:rPr lang="en-US" altLang="zh-CN" dirty="0" smtClean="0">
                <a:solidFill>
                  <a:schemeClr val="accent3"/>
                </a:solidFill>
              </a:rPr>
              <a:t>cmp</a:t>
            </a:r>
            <a:r>
              <a:rPr lang="zh-CN" altLang="en-US" dirty="0" smtClean="0">
                <a:solidFill>
                  <a:prstClr val="black"/>
                </a:solidFill>
              </a:rPr>
              <a:t>）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return 0;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}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3154" y="2708366"/>
            <a:ext cx="39188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注意事项</a:t>
            </a:r>
            <a:r>
              <a:rPr lang="en-US" altLang="zh-CN" sz="3200" dirty="0" smtClean="0"/>
              <a:t>:</a:t>
            </a:r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、函数名一致（两者相同即可）；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、函数有两个形参，且类型与数组类型相同；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、函数等于替代了原来序列中的</a:t>
            </a:r>
            <a:r>
              <a:rPr lang="zh-CN" altLang="en-US" sz="3200" dirty="0" smtClean="0">
                <a:solidFill>
                  <a:schemeClr val="accent3"/>
                </a:solidFill>
              </a:rPr>
              <a:t>小于号；</a:t>
            </a:r>
            <a:endParaRPr lang="zh-CN" altLang="en-US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2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扩展内容结构体</a:t>
            </a:r>
            <a:r>
              <a:rPr lang="zh-CN" altLang="en-US" sz="4800" dirty="0" smtClean="0"/>
              <a:t>：实现</a:t>
            </a:r>
            <a:endParaRPr lang="zh-CN" altLang="en-US" sz="4800" dirty="0"/>
          </a:p>
        </p:txBody>
      </p:sp>
      <p:sp>
        <p:nvSpPr>
          <p:cNvPr id="9" name="矩形 8"/>
          <p:cNvSpPr/>
          <p:nvPr/>
        </p:nvSpPr>
        <p:spPr>
          <a:xfrm>
            <a:off x="3039291" y="1747520"/>
            <a:ext cx="60002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</a:rPr>
              <a:t>cmp</a:t>
            </a:r>
            <a:r>
              <a:rPr lang="en-US" altLang="zh-CN" dirty="0" smtClean="0">
                <a:solidFill>
                  <a:prstClr val="black"/>
                </a:solidFill>
              </a:rPr>
              <a:t>(item </a:t>
            </a:r>
            <a:r>
              <a:rPr lang="en-US" altLang="zh-CN" dirty="0" err="1" smtClean="0">
                <a:solidFill>
                  <a:prstClr val="black"/>
                </a:solidFill>
              </a:rPr>
              <a:t>a,item</a:t>
            </a:r>
            <a:r>
              <a:rPr lang="en-US" altLang="zh-CN" dirty="0" smtClean="0">
                <a:solidFill>
                  <a:prstClr val="black"/>
                </a:solidFill>
              </a:rPr>
              <a:t> b){</a:t>
            </a: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	if(</a:t>
            </a:r>
            <a:r>
              <a:rPr lang="en-US" altLang="zh-CN" dirty="0" err="1" smtClean="0">
                <a:solidFill>
                  <a:prstClr val="black"/>
                </a:solidFill>
              </a:rPr>
              <a:t>a.sum</a:t>
            </a:r>
            <a:r>
              <a:rPr lang="en-US" altLang="zh-CN" dirty="0" smtClean="0">
                <a:solidFill>
                  <a:prstClr val="black"/>
                </a:solidFill>
              </a:rPr>
              <a:t>!=</a:t>
            </a:r>
            <a:r>
              <a:rPr lang="en-US" altLang="zh-CN" dirty="0" err="1" smtClean="0">
                <a:solidFill>
                  <a:prstClr val="black"/>
                </a:solidFill>
              </a:rPr>
              <a:t>b.sum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return </a:t>
            </a:r>
            <a:r>
              <a:rPr lang="en-US" altLang="zh-CN" dirty="0" err="1" smtClean="0">
                <a:solidFill>
                  <a:prstClr val="black"/>
                </a:solidFill>
              </a:rPr>
              <a:t>a.sum</a:t>
            </a:r>
            <a:r>
              <a:rPr lang="en-US" altLang="zh-CN" dirty="0" smtClean="0">
                <a:solidFill>
                  <a:prstClr val="black"/>
                </a:solidFill>
              </a:rPr>
              <a:t> &gt; </a:t>
            </a:r>
            <a:r>
              <a:rPr lang="en-US" altLang="zh-CN" dirty="0" err="1" smtClean="0">
                <a:solidFill>
                  <a:prstClr val="black"/>
                </a:solidFill>
              </a:rPr>
              <a:t>b.sum</a:t>
            </a:r>
            <a:r>
              <a:rPr lang="en-US" altLang="zh-CN" dirty="0" smtClean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if(</a:t>
            </a:r>
            <a:r>
              <a:rPr lang="en-US" altLang="zh-CN" dirty="0" err="1" smtClean="0">
                <a:solidFill>
                  <a:prstClr val="black"/>
                </a:solidFill>
              </a:rPr>
              <a:t>a.chn</a:t>
            </a:r>
            <a:r>
              <a:rPr lang="en-US" altLang="zh-CN" dirty="0" smtClean="0">
                <a:solidFill>
                  <a:prstClr val="black"/>
                </a:solidFill>
              </a:rPr>
              <a:t>!=</a:t>
            </a:r>
            <a:r>
              <a:rPr lang="en-US" altLang="zh-CN" dirty="0" err="1" smtClean="0">
                <a:solidFill>
                  <a:prstClr val="black"/>
                </a:solidFill>
              </a:rPr>
              <a:t>b.chn</a:t>
            </a:r>
            <a:r>
              <a:rPr lang="en-US" altLang="zh-CN" dirty="0" smtClean="0">
                <a:solidFill>
                  <a:prstClr val="black"/>
                </a:solidFill>
              </a:rPr>
              <a:t>) 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return </a:t>
            </a:r>
            <a:r>
              <a:rPr lang="en-US" altLang="zh-CN" dirty="0" err="1" smtClean="0">
                <a:solidFill>
                  <a:prstClr val="black"/>
                </a:solidFill>
              </a:rPr>
              <a:t>a.chn</a:t>
            </a:r>
            <a:r>
              <a:rPr lang="en-US" altLang="zh-CN" dirty="0" smtClean="0">
                <a:solidFill>
                  <a:prstClr val="black"/>
                </a:solidFill>
              </a:rPr>
              <a:t>&gt;</a:t>
            </a:r>
            <a:r>
              <a:rPr lang="en-US" altLang="zh-CN" dirty="0" err="1" smtClean="0">
                <a:solidFill>
                  <a:prstClr val="black"/>
                </a:solidFill>
              </a:rPr>
              <a:t>b.chn</a:t>
            </a:r>
            <a:r>
              <a:rPr lang="en-US" altLang="zh-CN" dirty="0" smtClean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return a.id&lt;b.id;</a:t>
            </a:r>
            <a:r>
              <a:rPr lang="en-US" altLang="zh-CN" dirty="0">
                <a:solidFill>
                  <a:prstClr val="black"/>
                </a:solidFill>
              </a:rPr>
              <a:t>	</a:t>
            </a: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}</a:t>
            </a: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main(){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err="1">
                <a:solidFill>
                  <a:prstClr val="black"/>
                </a:solidFill>
              </a:rPr>
              <a:t>int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prstClr val="black"/>
                </a:solidFill>
              </a:rPr>
              <a:t>n,i</a:t>
            </a:r>
            <a:r>
              <a:rPr lang="en-US" altLang="zh-CN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……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sort</a:t>
            </a:r>
            <a:r>
              <a:rPr lang="zh-CN" altLang="en-US" dirty="0" smtClean="0">
                <a:solidFill>
                  <a:prstClr val="black"/>
                </a:solidFill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</a:rPr>
              <a:t>grade+1</a:t>
            </a:r>
            <a:r>
              <a:rPr lang="zh-CN" altLang="en-US" dirty="0" smtClean="0">
                <a:solidFill>
                  <a:prstClr val="black"/>
                </a:solidFill>
              </a:rPr>
              <a:t>，</a:t>
            </a:r>
            <a:r>
              <a:rPr lang="en-US" altLang="zh-CN" dirty="0" smtClean="0">
                <a:solidFill>
                  <a:prstClr val="black"/>
                </a:solidFill>
              </a:rPr>
              <a:t>grade+n+1,</a:t>
            </a:r>
            <a:r>
              <a:rPr lang="en-US" altLang="zh-CN" dirty="0" smtClean="0">
                <a:solidFill>
                  <a:schemeClr val="accent3"/>
                </a:solidFill>
              </a:rPr>
              <a:t>cmp</a:t>
            </a:r>
            <a:r>
              <a:rPr lang="zh-CN" altLang="en-US" dirty="0" smtClean="0">
                <a:solidFill>
                  <a:prstClr val="black"/>
                </a:solidFill>
              </a:rPr>
              <a:t>）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}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return 0;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}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1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扩展内容结构体：运算符 重载</a:t>
            </a:r>
            <a:endParaRPr lang="zh-CN" altLang="en-US" sz="48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90248" y="1808055"/>
            <a:ext cx="6010849" cy="436966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cstdio</a:t>
            </a:r>
            <a:r>
              <a:rPr lang="en-US" altLang="zh-CN" sz="2000" dirty="0" smtClean="0"/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err="1" smtClean="0"/>
              <a:t>struct</a:t>
            </a:r>
            <a:r>
              <a:rPr lang="en-US" altLang="zh-CN" sz="2000" dirty="0" smtClean="0"/>
              <a:t> item{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id,chn,math,eng,sum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bool</a:t>
            </a:r>
            <a:r>
              <a:rPr lang="en-US" altLang="zh-CN" sz="2000" dirty="0"/>
              <a:t> operator &lt; 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item&amp; </a:t>
            </a:r>
            <a:r>
              <a:rPr lang="en-US" altLang="zh-CN" sz="2000" dirty="0"/>
              <a:t>b)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 smtClean="0"/>
              <a:t>if(sum!=</a:t>
            </a:r>
            <a:r>
              <a:rPr lang="en-US" altLang="zh-CN" sz="2000" dirty="0" err="1" smtClean="0"/>
              <a:t>b.sum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return </a:t>
            </a:r>
            <a:r>
              <a:rPr lang="en-US" altLang="zh-CN" sz="2000" dirty="0" smtClean="0"/>
              <a:t>sum&gt;</a:t>
            </a:r>
            <a:r>
              <a:rPr lang="en-US" altLang="zh-CN" sz="2000" dirty="0" err="1" smtClean="0"/>
              <a:t>b.sum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	    if(</a:t>
            </a:r>
            <a:r>
              <a:rPr lang="en-US" altLang="zh-CN" sz="2000" dirty="0" err="1" smtClean="0"/>
              <a:t>chn</a:t>
            </a:r>
            <a:r>
              <a:rPr lang="en-US" altLang="zh-CN" sz="2000" dirty="0" smtClean="0"/>
              <a:t>!=</a:t>
            </a:r>
            <a:r>
              <a:rPr lang="en-US" altLang="zh-CN" sz="2000" dirty="0" err="1" smtClean="0"/>
              <a:t>b.chn</a:t>
            </a:r>
            <a:r>
              <a:rPr lang="en-US" altLang="zh-CN" sz="2000" dirty="0" smtClean="0"/>
              <a:t>) return </a:t>
            </a:r>
            <a:r>
              <a:rPr lang="en-US" altLang="zh-CN" sz="2000" dirty="0" err="1" smtClean="0"/>
              <a:t>chn</a:t>
            </a:r>
            <a:r>
              <a:rPr lang="en-US" altLang="zh-CN" sz="2000" dirty="0" smtClean="0"/>
              <a:t>&gt;</a:t>
            </a:r>
            <a:r>
              <a:rPr lang="en-US" altLang="zh-CN" sz="2000" dirty="0" err="1" smtClean="0"/>
              <a:t>b.chn</a:t>
            </a:r>
            <a:r>
              <a:rPr lang="en-US" altLang="zh-CN" sz="2000" dirty="0" smtClean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	 </a:t>
            </a:r>
            <a:r>
              <a:rPr lang="en-US" altLang="zh-CN" sz="2000" dirty="0" smtClean="0"/>
              <a:t>   return id&lt;b.id;  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smtClean="0"/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000" dirty="0" smtClean="0"/>
              <a:t>}</a:t>
            </a:r>
            <a:r>
              <a:rPr lang="en-US" altLang="zh-CN" sz="2000" dirty="0" smtClean="0">
                <a:solidFill>
                  <a:schemeClr val="accent4"/>
                </a:solidFill>
              </a:rPr>
              <a:t>;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item grade[1000</a:t>
            </a:r>
            <a:r>
              <a:rPr lang="en-US" altLang="zh-CN" sz="2000" dirty="0" smtClean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9" name="矩形 8"/>
          <p:cNvSpPr/>
          <p:nvPr/>
        </p:nvSpPr>
        <p:spPr>
          <a:xfrm>
            <a:off x="6008915" y="1930400"/>
            <a:ext cx="47984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trike="sngStrike" dirty="0" err="1" smtClean="0">
                <a:solidFill>
                  <a:prstClr val="black"/>
                </a:solidFill>
              </a:rPr>
              <a:t>int</a:t>
            </a:r>
            <a:r>
              <a:rPr lang="en-US" altLang="zh-CN" strike="sngStrike" dirty="0" smtClean="0">
                <a:solidFill>
                  <a:prstClr val="black"/>
                </a:solidFill>
              </a:rPr>
              <a:t> </a:t>
            </a:r>
            <a:r>
              <a:rPr lang="en-US" altLang="zh-CN" strike="sngStrike" dirty="0" err="1" smtClean="0">
                <a:solidFill>
                  <a:prstClr val="black"/>
                </a:solidFill>
              </a:rPr>
              <a:t>cmp</a:t>
            </a:r>
            <a:r>
              <a:rPr lang="en-US" altLang="zh-CN" strike="sngStrike" dirty="0" smtClean="0">
                <a:solidFill>
                  <a:prstClr val="black"/>
                </a:solidFill>
              </a:rPr>
              <a:t>(item </a:t>
            </a:r>
            <a:r>
              <a:rPr lang="en-US" altLang="zh-CN" strike="sngStrike" dirty="0" err="1" smtClean="0">
                <a:solidFill>
                  <a:prstClr val="black"/>
                </a:solidFill>
              </a:rPr>
              <a:t>a,item</a:t>
            </a:r>
            <a:r>
              <a:rPr lang="en-US" altLang="zh-CN" strike="sngStrike" dirty="0" smtClean="0">
                <a:solidFill>
                  <a:prstClr val="black"/>
                </a:solidFill>
              </a:rPr>
              <a:t> b){</a:t>
            </a:r>
          </a:p>
          <a:p>
            <a:pPr lvl="0"/>
            <a:r>
              <a:rPr lang="en-US" altLang="zh-CN" strike="sngStrike" dirty="0" smtClean="0">
                <a:solidFill>
                  <a:prstClr val="black"/>
                </a:solidFill>
              </a:rPr>
              <a:t>	if(</a:t>
            </a:r>
            <a:r>
              <a:rPr lang="en-US" altLang="zh-CN" strike="sngStrike" dirty="0" err="1" smtClean="0">
                <a:solidFill>
                  <a:prstClr val="black"/>
                </a:solidFill>
              </a:rPr>
              <a:t>a.sum</a:t>
            </a:r>
            <a:r>
              <a:rPr lang="en-US" altLang="zh-CN" strike="sngStrike" dirty="0" smtClean="0">
                <a:solidFill>
                  <a:prstClr val="black"/>
                </a:solidFill>
              </a:rPr>
              <a:t>!=</a:t>
            </a:r>
            <a:r>
              <a:rPr lang="en-US" altLang="zh-CN" strike="sngStrike" dirty="0" err="1" smtClean="0">
                <a:solidFill>
                  <a:prstClr val="black"/>
                </a:solidFill>
              </a:rPr>
              <a:t>b.sum</a:t>
            </a:r>
            <a:r>
              <a:rPr lang="en-US" altLang="zh-CN" strike="sngStrike" dirty="0" smtClean="0">
                <a:solidFill>
                  <a:prstClr val="black"/>
                </a:solidFill>
              </a:rPr>
              <a:t>) return </a:t>
            </a:r>
            <a:r>
              <a:rPr lang="en-US" altLang="zh-CN" strike="sngStrike" dirty="0" err="1" smtClean="0">
                <a:solidFill>
                  <a:prstClr val="black"/>
                </a:solidFill>
              </a:rPr>
              <a:t>a.sum</a:t>
            </a:r>
            <a:r>
              <a:rPr lang="en-US" altLang="zh-CN" strike="sngStrike" dirty="0" smtClean="0">
                <a:solidFill>
                  <a:prstClr val="black"/>
                </a:solidFill>
              </a:rPr>
              <a:t> &gt; </a:t>
            </a:r>
            <a:r>
              <a:rPr lang="en-US" altLang="zh-CN" strike="sngStrike" dirty="0" err="1" smtClean="0">
                <a:solidFill>
                  <a:prstClr val="black"/>
                </a:solidFill>
              </a:rPr>
              <a:t>b.sum</a:t>
            </a:r>
            <a:r>
              <a:rPr lang="en-US" altLang="zh-CN" strike="sngStrike" dirty="0" smtClean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CN" strike="sngStrike" dirty="0">
                <a:solidFill>
                  <a:prstClr val="black"/>
                </a:solidFill>
              </a:rPr>
              <a:t>	</a:t>
            </a:r>
            <a:r>
              <a:rPr lang="en-US" altLang="zh-CN" strike="sngStrike" dirty="0" smtClean="0">
                <a:solidFill>
                  <a:prstClr val="black"/>
                </a:solidFill>
              </a:rPr>
              <a:t>if(</a:t>
            </a:r>
            <a:r>
              <a:rPr lang="en-US" altLang="zh-CN" strike="sngStrike" dirty="0" err="1" smtClean="0">
                <a:solidFill>
                  <a:prstClr val="black"/>
                </a:solidFill>
              </a:rPr>
              <a:t>a.chn</a:t>
            </a:r>
            <a:r>
              <a:rPr lang="en-US" altLang="zh-CN" strike="sngStrike" dirty="0" smtClean="0">
                <a:solidFill>
                  <a:prstClr val="black"/>
                </a:solidFill>
              </a:rPr>
              <a:t>!=</a:t>
            </a:r>
            <a:r>
              <a:rPr lang="en-US" altLang="zh-CN" strike="sngStrike" dirty="0" err="1" smtClean="0">
                <a:solidFill>
                  <a:prstClr val="black"/>
                </a:solidFill>
              </a:rPr>
              <a:t>b.chn</a:t>
            </a:r>
            <a:r>
              <a:rPr lang="en-US" altLang="zh-CN" strike="sngStrike" dirty="0" smtClean="0">
                <a:solidFill>
                  <a:prstClr val="black"/>
                </a:solidFill>
              </a:rPr>
              <a:t>) return </a:t>
            </a:r>
            <a:r>
              <a:rPr lang="en-US" altLang="zh-CN" strike="sngStrike" dirty="0" err="1" smtClean="0">
                <a:solidFill>
                  <a:prstClr val="black"/>
                </a:solidFill>
              </a:rPr>
              <a:t>a.chn</a:t>
            </a:r>
            <a:r>
              <a:rPr lang="en-US" altLang="zh-CN" strike="sngStrike" dirty="0" smtClean="0">
                <a:solidFill>
                  <a:prstClr val="black"/>
                </a:solidFill>
              </a:rPr>
              <a:t>&gt;</a:t>
            </a:r>
            <a:r>
              <a:rPr lang="en-US" altLang="zh-CN" strike="sngStrike" dirty="0" err="1" smtClean="0">
                <a:solidFill>
                  <a:prstClr val="black"/>
                </a:solidFill>
              </a:rPr>
              <a:t>b.chn</a:t>
            </a:r>
            <a:r>
              <a:rPr lang="en-US" altLang="zh-CN" strike="sngStrike" dirty="0" smtClean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CN" strike="sngStrike" dirty="0">
                <a:solidFill>
                  <a:prstClr val="black"/>
                </a:solidFill>
              </a:rPr>
              <a:t>	</a:t>
            </a:r>
            <a:r>
              <a:rPr lang="en-US" altLang="zh-CN" strike="sngStrike" dirty="0" smtClean="0">
                <a:solidFill>
                  <a:prstClr val="black"/>
                </a:solidFill>
              </a:rPr>
              <a:t>return a.id&lt;b.id;</a:t>
            </a:r>
            <a:r>
              <a:rPr lang="en-US" altLang="zh-CN" strike="sngStrike" dirty="0">
                <a:solidFill>
                  <a:prstClr val="black"/>
                </a:solidFill>
              </a:rPr>
              <a:t>	</a:t>
            </a:r>
          </a:p>
          <a:p>
            <a:pPr lvl="0"/>
            <a:r>
              <a:rPr lang="en-US" altLang="zh-CN" strike="sngStrike" dirty="0" smtClean="0">
                <a:solidFill>
                  <a:prstClr val="black"/>
                </a:solidFill>
              </a:rPr>
              <a:t>}</a:t>
            </a:r>
          </a:p>
          <a:p>
            <a:pPr lvl="0"/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main(){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err="1">
                <a:solidFill>
                  <a:prstClr val="black"/>
                </a:solidFill>
              </a:rPr>
              <a:t>int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prstClr val="black"/>
                </a:solidFill>
              </a:rPr>
              <a:t>n,i</a:t>
            </a:r>
            <a:r>
              <a:rPr lang="en-US" altLang="zh-CN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……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sort</a:t>
            </a:r>
            <a:r>
              <a:rPr lang="zh-CN" altLang="en-US" dirty="0" smtClean="0">
                <a:solidFill>
                  <a:prstClr val="black"/>
                </a:solidFill>
              </a:rPr>
              <a:t>（</a:t>
            </a:r>
            <a:r>
              <a:rPr lang="en-US" altLang="zh-CN" dirty="0" smtClean="0">
                <a:solidFill>
                  <a:prstClr val="black"/>
                </a:solidFill>
              </a:rPr>
              <a:t>grade+1</a:t>
            </a:r>
            <a:r>
              <a:rPr lang="zh-CN" altLang="en-US" dirty="0" smtClean="0">
                <a:solidFill>
                  <a:prstClr val="black"/>
                </a:solidFill>
              </a:rPr>
              <a:t>，</a:t>
            </a:r>
            <a:r>
              <a:rPr lang="en-US" altLang="zh-CN" dirty="0" smtClean="0">
                <a:solidFill>
                  <a:prstClr val="black"/>
                </a:solidFill>
              </a:rPr>
              <a:t>grade+n+1</a:t>
            </a:r>
            <a:r>
              <a:rPr lang="en-US" altLang="zh-CN" strike="sngStrike" dirty="0" smtClean="0">
                <a:solidFill>
                  <a:prstClr val="black"/>
                </a:solidFill>
              </a:rPr>
              <a:t>,</a:t>
            </a:r>
            <a:r>
              <a:rPr lang="en-US" altLang="zh-CN" strike="sngStrike" dirty="0" smtClean="0">
                <a:solidFill>
                  <a:schemeClr val="accent3"/>
                </a:solidFill>
              </a:rPr>
              <a:t>cmp</a:t>
            </a:r>
            <a:r>
              <a:rPr lang="zh-CN" altLang="en-US" dirty="0" smtClean="0">
                <a:solidFill>
                  <a:prstClr val="black"/>
                </a:solidFill>
              </a:rPr>
              <a:t>）</a:t>
            </a:r>
            <a:endParaRPr lang="en-US" altLang="zh-CN" dirty="0">
              <a:solidFill>
                <a:prstClr val="black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}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	return 0;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}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0915" y="5099733"/>
            <a:ext cx="298704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该作用为在定义结构体时，将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号也定义了。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651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1500" dirty="0" smtClean="0"/>
              <a:t>end</a:t>
            </a:r>
            <a:endParaRPr lang="zh-CN" altLang="en-US" sz="115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</a:t>
            </a:r>
            <a:r>
              <a:rPr lang="zh-CN" altLang="en-US" sz="4800" dirty="0" smtClean="0">
                <a:solidFill>
                  <a:schemeClr val="accent3"/>
                </a:solidFill>
              </a:rPr>
              <a:t>排序？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87148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手写快排即可；</a:t>
            </a:r>
            <a:endParaRPr lang="en-US" altLang="zh-CN" sz="3600" dirty="0" smtClean="0"/>
          </a:p>
          <a:p>
            <a:r>
              <a:rPr lang="en-US" altLang="zh-CN" sz="3600" dirty="0" smtClean="0"/>
              <a:t>sort()</a:t>
            </a:r>
            <a:r>
              <a:rPr lang="zh-CN" altLang="en-US" sz="3600" dirty="0" smtClean="0"/>
              <a:t>；</a:t>
            </a:r>
            <a:r>
              <a:rPr lang="zh-CN" altLang="en-US" sz="4800" dirty="0" smtClean="0">
                <a:solidFill>
                  <a:schemeClr val="accent3"/>
                </a:solidFill>
              </a:rPr>
              <a:t>可以吗？</a:t>
            </a:r>
            <a:endParaRPr lang="zh-CN" altLang="en-US" sz="3600" dirty="0">
              <a:solidFill>
                <a:schemeClr val="accent3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165015" y="3852957"/>
            <a:ext cx="8596668" cy="8186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sort(</a:t>
            </a:r>
            <a:r>
              <a:rPr lang="zh-CN" altLang="en-US" dirty="0" smtClean="0">
                <a:solidFill>
                  <a:schemeClr val="accent4"/>
                </a:solidFill>
              </a:rPr>
              <a:t>头指针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accent4"/>
                </a:solidFill>
              </a:rPr>
              <a:t>尾指针  </a:t>
            </a:r>
            <a:r>
              <a:rPr lang="en-US" altLang="zh-CN" dirty="0" smtClean="0"/>
              <a:t>[</a:t>
            </a:r>
            <a:r>
              <a:rPr lang="zh-CN" altLang="en-US" dirty="0" smtClean="0"/>
              <a:t>，比较函数</a:t>
            </a:r>
            <a:r>
              <a:rPr lang="en-US" altLang="zh-CN" dirty="0" smtClean="0"/>
              <a:t>]);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603861" y="4833257"/>
            <a:ext cx="5199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、好像只能比较一维的；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、比较函数可能可以研究下；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500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sz="4800" dirty="0" smtClean="0"/>
              <a:t>如果有种数据类型，能直接储存每个学生的成绩就好了</a:t>
            </a:r>
            <a:endParaRPr lang="zh-CN" altLang="en-US" sz="4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5573" y="1289731"/>
            <a:ext cx="5314163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6000" dirty="0" smtClean="0">
                <a:solidFill>
                  <a:schemeClr val="accent2"/>
                </a:solidFill>
              </a:rPr>
              <a:t>有吗？</a:t>
            </a:r>
            <a:endParaRPr lang="en-US" altLang="zh-CN" sz="6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6000" dirty="0" smtClean="0"/>
              <a:t>	</a:t>
            </a:r>
            <a:r>
              <a:rPr lang="zh-CN" altLang="en-US" sz="6000" dirty="0" smtClean="0"/>
              <a:t>没有。</a:t>
            </a:r>
            <a:endParaRPr lang="en-US" altLang="zh-CN" sz="6000" dirty="0" smtClean="0"/>
          </a:p>
          <a:p>
            <a:pPr marL="0" indent="0">
              <a:buNone/>
            </a:pPr>
            <a:r>
              <a:rPr lang="zh-CN" altLang="en-US" sz="6000" dirty="0" smtClean="0">
                <a:solidFill>
                  <a:schemeClr val="accent2"/>
                </a:solidFill>
              </a:rPr>
              <a:t>怎么办？</a:t>
            </a:r>
            <a:endParaRPr lang="en-US" altLang="zh-CN" sz="6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6000" dirty="0" smtClean="0"/>
              <a:t>	</a:t>
            </a:r>
            <a:r>
              <a:rPr lang="zh-CN" altLang="en-US" sz="6000" dirty="0" smtClean="0"/>
              <a:t>自己定义！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7518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b="1" dirty="0" smtClean="0"/>
              <a:t>自定义类型</a:t>
            </a:r>
            <a:endParaRPr lang="zh-CN" altLang="en-US" sz="7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07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自定义类型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0990" y="2395721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枚举类型；</a:t>
            </a:r>
            <a:endParaRPr lang="en-US" altLang="zh-CN" sz="4800" dirty="0" smtClean="0"/>
          </a:p>
          <a:p>
            <a:r>
              <a:rPr lang="zh-CN" altLang="en-US" sz="4800" dirty="0" smtClean="0"/>
              <a:t>共用体；</a:t>
            </a:r>
            <a:endParaRPr lang="en-US" altLang="zh-CN" sz="4800" dirty="0" smtClean="0"/>
          </a:p>
          <a:p>
            <a:r>
              <a:rPr lang="zh-CN" altLang="en-US" sz="4800" dirty="0" smtClean="0"/>
              <a:t>结构体</a:t>
            </a:r>
            <a:endParaRPr lang="zh-CN" altLang="en-US" sz="4800" dirty="0"/>
          </a:p>
        </p:txBody>
      </p:sp>
      <p:sp>
        <p:nvSpPr>
          <p:cNvPr id="4" name="右大括号 3"/>
          <p:cNvSpPr/>
          <p:nvPr/>
        </p:nvSpPr>
        <p:spPr>
          <a:xfrm>
            <a:off x="4889862" y="2656114"/>
            <a:ext cx="252548" cy="1445623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0" b="93023" l="6852" r="93889">
                        <a14:foregroundMark x1="17037" y1="70543" x2="55185" y2="67054"/>
                        <a14:foregroundMark x1="45926" y1="38760" x2="67222" y2="70155"/>
                        <a14:foregroundMark x1="47407" y1="37984" x2="28889" y2="70155"/>
                        <a14:foregroundMark x1="46852" y1="36434" x2="54444" y2="41860"/>
                        <a14:foregroundMark x1="43704" y1="31395" x2="58889" y2="37984"/>
                        <a14:foregroundMark x1="60185" y1="38760" x2="87407" y2="61240"/>
                        <a14:foregroundMark x1="11481" y1="72868" x2="22778" y2="51938"/>
                        <a14:foregroundMark x1="44259" y1="76744" x2="60741" y2="755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43" y="1714771"/>
            <a:ext cx="51435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b="1" dirty="0" smtClean="0"/>
              <a:t>结构体</a:t>
            </a:r>
            <a:endParaRPr lang="zh-CN" altLang="en-US" sz="7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74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结构体的定义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2820" y="2073504"/>
            <a:ext cx="4121089" cy="3116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结构体名</a:t>
            </a:r>
            <a:r>
              <a:rPr lang="en-US" altLang="zh-CN" sz="2400" dirty="0" smtClean="0"/>
              <a:t>{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/>
              <a:t>成员类型名 成员名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</a:p>
          <a:p>
            <a:pPr marL="0" indent="0">
              <a:buNone/>
            </a:pPr>
            <a:r>
              <a:rPr lang="zh-CN" altLang="en-US" sz="2400" dirty="0"/>
              <a:t>      成员类型名 成员名</a:t>
            </a:r>
            <a:r>
              <a:rPr lang="en-US" altLang="zh-CN" sz="2400" dirty="0"/>
              <a:t>2</a:t>
            </a:r>
            <a:r>
              <a:rPr lang="zh-CN" altLang="en-US" sz="2400" dirty="0"/>
              <a:t>；</a:t>
            </a:r>
          </a:p>
          <a:p>
            <a:pPr marL="0" indent="0"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···</a:t>
            </a:r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成员类型名 成员</a:t>
            </a:r>
            <a:r>
              <a:rPr lang="en-US" altLang="zh-CN" sz="2400" dirty="0"/>
              <a:t>n;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r>
              <a:rPr lang="en-US" altLang="zh-CN" sz="2400" dirty="0" smtClean="0">
                <a:solidFill>
                  <a:schemeClr val="accent4"/>
                </a:solidFill>
              </a:rPr>
              <a:t>;</a:t>
            </a:r>
            <a:endParaRPr lang="zh-CN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570</TotalTime>
  <Words>736</Words>
  <Application>Microsoft Office PowerPoint</Application>
  <PresentationFormat>宽屏</PresentationFormat>
  <Paragraphs>341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方正姚体</vt:lpstr>
      <vt:lpstr>黑体</vt:lpstr>
      <vt:lpstr>华文新魏</vt:lpstr>
      <vt:lpstr>Arial</vt:lpstr>
      <vt:lpstr>Trebuchet MS</vt:lpstr>
      <vt:lpstr>Wingdings 3</vt:lpstr>
      <vt:lpstr>平面</vt:lpstr>
      <vt:lpstr>上节课我们学习了什么？</vt:lpstr>
      <vt:lpstr>04:奖学金；</vt:lpstr>
      <vt:lpstr>如何排序？</vt:lpstr>
      <vt:lpstr>如果有种数据类型，能直接储存每个学生的成绩就好了</vt:lpstr>
      <vt:lpstr>PowerPoint 演示文稿</vt:lpstr>
      <vt:lpstr>自定义类型</vt:lpstr>
      <vt:lpstr>自定义类型</vt:lpstr>
      <vt:lpstr>结构体</vt:lpstr>
      <vt:lpstr>结构体的定义</vt:lpstr>
      <vt:lpstr>04:奖学金；</vt:lpstr>
      <vt:lpstr>04:奖学金；</vt:lpstr>
      <vt:lpstr>04:奖学金；</vt:lpstr>
      <vt:lpstr>04:奖学金；</vt:lpstr>
      <vt:lpstr>04:奖学金；</vt:lpstr>
      <vt:lpstr>结构体类型总结</vt:lpstr>
      <vt:lpstr>04:奖学金；</vt:lpstr>
      <vt:lpstr>04:奖学金；</vt:lpstr>
      <vt:lpstr>04:奖学金；</vt:lpstr>
      <vt:lpstr>04:奖学金；</vt:lpstr>
      <vt:lpstr>04:奖学金；</vt:lpstr>
      <vt:lpstr>04:奖学金；</vt:lpstr>
      <vt:lpstr>扩展内容结构体：实现</vt:lpstr>
      <vt:lpstr>扩展内容结构体：运算符 重载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神奇的偷懒技巧STL</dc:title>
  <dc:creator>潘玉斌</dc:creator>
  <cp:lastModifiedBy>潘玉斌</cp:lastModifiedBy>
  <cp:revision>25</cp:revision>
  <dcterms:created xsi:type="dcterms:W3CDTF">2016-02-29T08:25:40Z</dcterms:created>
  <dcterms:modified xsi:type="dcterms:W3CDTF">2016-03-03T10:59:04Z</dcterms:modified>
</cp:coreProperties>
</file>