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593" y="1160465"/>
            <a:ext cx="1891808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endParaRPr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endParaRPr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endParaRPr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782" y="1071563"/>
            <a:ext cx="2069561" cy="2070100"/>
          </a:xfrm>
          <a:custGeom>
            <a:avLst/>
            <a:gdLst>
              <a:gd name="T0" fmla="*/ 177952 w 2070399"/>
              <a:gd name="T1" fmla="*/ 1615319 h 2070399"/>
              <a:gd name="T2" fmla="*/ 352192 w 2070399"/>
              <a:gd name="T3" fmla="*/ 257211 h 2070399"/>
              <a:gd name="T4" fmla="*/ 1721428 w 2070399"/>
              <a:gd name="T5" fmla="*/ 260314 h 2070399"/>
              <a:gd name="T6" fmla="*/ 1889510 w 2070399"/>
              <a:gd name="T7" fmla="*/ 1619198 h 2070399"/>
              <a:gd name="T8" fmla="*/ 1889509 w 2070399"/>
              <a:gd name="T9" fmla="*/ 1619198 h 2070399"/>
              <a:gd name="T10" fmla="*/ 1721427 w 2070399"/>
              <a:gd name="T11" fmla="*/ 260314 h 2070399"/>
              <a:gd name="T12" fmla="*/ 352191 w 2070399"/>
              <a:gd name="T13" fmla="*/ 257211 h 2070399"/>
              <a:gd name="T14" fmla="*/ 177951 w 2070399"/>
              <a:gd name="T15" fmla="*/ 1615319 h 2070399"/>
              <a:gd name="T16" fmla="*/ 177952 w 2070399"/>
              <a:gd name="T17" fmla="*/ 1615319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59057-C2A4-44C4-9F33-1CF3D5E8BE0C}" type="datetimeFigureOut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2016/4/14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6AF7A-EA45-471C-901A-EAA64E02000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4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59057-C2A4-44C4-9F33-1CF3D5E8BE0C}" type="datetimeFigureOut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2016/4/14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6AF7A-EA45-471C-901A-EAA64E02000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56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59057-C2A4-44C4-9F33-1CF3D5E8BE0C}" type="datetimeFigureOut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2016/4/14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6AF7A-EA45-471C-901A-EAA64E02000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9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59057-C2A4-44C4-9F33-1CF3D5E8BE0C}" type="datetimeFigureOut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2016/4/14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6AF7A-EA45-471C-901A-EAA64E02000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9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59057-C2A4-44C4-9F33-1CF3D5E8BE0C}" type="datetimeFigureOut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2016/4/14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6AF7A-EA45-471C-901A-EAA64E02000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65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59057-C2A4-44C4-9F33-1CF3D5E8BE0C}" type="datetimeFigureOut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2016/4/14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6AF7A-EA45-471C-901A-EAA64E02000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0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59057-C2A4-44C4-9F33-1CF3D5E8BE0C}" type="datetimeFigureOut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2016/4/14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6AF7A-EA45-471C-901A-EAA64E02000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4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59057-C2A4-44C4-9F33-1CF3D5E8BE0C}" type="datetimeFigureOut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2016/4/14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6AF7A-EA45-471C-901A-EAA64E02000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6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59057-C2A4-44C4-9F33-1CF3D5E8BE0C}" type="datetimeFigureOut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2016/4/14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6AF7A-EA45-471C-901A-EAA64E02000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1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59057-C2A4-44C4-9F33-1CF3D5E8BE0C}" type="datetimeFigureOut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2016/4/14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6AF7A-EA45-471C-901A-EAA64E02000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45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59057-C2A4-44C4-9F33-1CF3D5E8BE0C}" type="datetimeFigureOut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2016/4/14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6AF7A-EA45-471C-901A-EAA64E02000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91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4801" y="549274"/>
            <a:ext cx="7270444" cy="7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743075"/>
            <a:ext cx="10973117" cy="44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59057-C2A4-44C4-9F33-1CF3D5E8BE0C}" type="datetimeFigureOut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2016/4/14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6AF7A-EA45-471C-901A-EAA64E02000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0" y="333375"/>
            <a:ext cx="108080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10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799" indent="-342799" algn="l" rtl="0" eaLnBrk="1" fontAlgn="base" hangingPunct="1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7084" indent="-285666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6" indent="-228533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733" indent="-228533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801" indent="-228533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 smtClean="0"/>
              <a:t>乘积最大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95922" y="1638919"/>
            <a:ext cx="10436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今年是国际数学联盟确定的“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2000——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世界数学年”，又恰逢我国著名数学家华罗庚先生诞辰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90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周年。在华罗庚先生的家乡江苏金坛，组织了一场别开生面的数学智力竞赛的活动，你的一个好朋友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XZ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也有幸得以参加。活动中，主持人给所有参加活动的选手出了这样一道题目：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    设有一个长度为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的数字串，要求选手使用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K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个乘号将它分成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K+1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个部分，找出一种分法，使得这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K+1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个部分的乘积最大。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    同时，为了帮助选手能够正确理解题意，主持人还举了如下的一个例子：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    有一个数字串：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312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， 当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N=3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K=1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时会有以下两种分法：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3*12=36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31*2=62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这时，符合题目要求的结果是：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31*2=62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    现在，请你帮助你的好朋友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XZ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设计一个程序，求得正确的答案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11936" y="5886236"/>
            <a:ext cx="594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数据相对较小，将所有数据范围都在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long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long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以内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D47348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23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/>
              <a:t>乘积最大</a:t>
            </a:r>
          </a:p>
        </p:txBody>
      </p:sp>
      <p:sp>
        <p:nvSpPr>
          <p:cNvPr id="3" name="矩形 2"/>
          <p:cNvSpPr/>
          <p:nvPr/>
        </p:nvSpPr>
        <p:spPr>
          <a:xfrm>
            <a:off x="2046776" y="1402525"/>
            <a:ext cx="7912608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输入格式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第一行共有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个自然数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6≤N≤40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1≤K≤6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    第二行是一个长度为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的数字串。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输出格式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输出所求得的最大乘积（一个自然数）。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输入样例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      4  2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      1231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55208" y="4178808"/>
            <a:ext cx="3044952" cy="114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输出样例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        62</a:t>
            </a:r>
          </a:p>
        </p:txBody>
      </p:sp>
    </p:spTree>
    <p:extLst>
      <p:ext uri="{BB962C8B-B14F-4D97-AF65-F5344CB8AC3E}">
        <p14:creationId xmlns:p14="http://schemas.microsoft.com/office/powerpoint/2010/main" val="1626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乘积最大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78797" y="1398336"/>
            <a:ext cx="8156448" cy="5096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1、划分阶段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添加乘号的个数；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、确定状态和状态变量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f[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][k]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表示在前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位数中插入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个乘号所得的最大值；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3、确定决策并写出状态转移方程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       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a[j][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表示从第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位到第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位所组成的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自然数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f[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][k]=max{f[j][k-1]*a[j+1][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]}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k&lt;=j&lt;=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4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、寻找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边界条件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D4734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f[j][0]=a[1][j] (1&lt;j&lt;=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61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知识补充</a:t>
            </a:r>
            <a:r>
              <a:rPr lang="en-US" altLang="zh-CN" b="1" dirty="0" smtClean="0"/>
              <a:t>long </a:t>
            </a:r>
            <a:r>
              <a:rPr lang="en-US" altLang="zh-CN" b="1" dirty="0" err="1" smtClean="0"/>
              <a:t>long</a:t>
            </a:r>
            <a:r>
              <a:rPr lang="zh-CN" altLang="en-US" b="1" dirty="0" smtClean="0"/>
              <a:t>用法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468326" y="1691917"/>
            <a:ext cx="8266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long 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long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的数据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范围：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47348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-2</a:t>
            </a:r>
            <a:r>
              <a:rPr kumimoji="0" lang="en-US" altLang="zh-CN" sz="36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63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~2</a:t>
            </a:r>
            <a:r>
              <a:rPr kumimoji="0" lang="en-US" altLang="zh-CN" sz="36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63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long 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long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的输入输出：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47348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格式占位符：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Linux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与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windows 64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位环境下，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%</a:t>
            </a: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lld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幼圆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0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机器</a:t>
            </a:r>
            <a:r>
              <a:rPr lang="zh-CN" altLang="en-US" b="1" dirty="0" smtClean="0"/>
              <a:t>分配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79913" y="1599105"/>
            <a:ext cx="970926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</a:rPr>
              <a:t>描述</a:t>
            </a:r>
          </a:p>
          <a:p>
            <a:r>
              <a:rPr lang="zh-CN" altLang="en-US" dirty="0" smtClean="0"/>
              <a:t>总公司拥有高效设备</a:t>
            </a:r>
            <a:r>
              <a:rPr lang="en-US" altLang="zh-CN" dirty="0" smtClean="0"/>
              <a:t>M</a:t>
            </a:r>
            <a:r>
              <a:rPr lang="zh-CN" altLang="en-US" dirty="0" smtClean="0"/>
              <a:t>台，准备分给下属的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个分公司。各分公司若获得这些设备，可以为国家提供一定的盈利。问：如何分配这</a:t>
            </a:r>
            <a:r>
              <a:rPr lang="en-US" altLang="zh-CN" dirty="0" smtClean="0"/>
              <a:t>M</a:t>
            </a:r>
            <a:r>
              <a:rPr lang="zh-CN" altLang="en-US" dirty="0" smtClean="0"/>
              <a:t>台设备才能使国家得到的盈利最大？求出最大盈利值。其中</a:t>
            </a:r>
            <a:r>
              <a:rPr lang="en-US" altLang="zh-CN" dirty="0" smtClean="0"/>
              <a:t>M≤15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N≤10</a:t>
            </a:r>
            <a:r>
              <a:rPr lang="zh-CN" altLang="en-US" dirty="0" smtClean="0"/>
              <a:t>。分配原则：每个公司有权获得任意数目的设备，但总台数不超过设备数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　　</a:t>
            </a:r>
          </a:p>
          <a:p>
            <a:endParaRPr lang="zh-CN" altLang="en-US" dirty="0" smtClean="0"/>
          </a:p>
          <a:p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输入</a:t>
            </a:r>
          </a:p>
          <a:p>
            <a:r>
              <a:rPr lang="zh-CN" altLang="en-US" dirty="0" smtClean="0"/>
              <a:t>第一行有两个数，第一个数是分公司数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，第二个数是设备台数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 接下来是一个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的矩阵，表明了第 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个公司分配 </a:t>
            </a:r>
            <a:r>
              <a:rPr lang="en-US" altLang="zh-CN" dirty="0" smtClean="0"/>
              <a:t>J</a:t>
            </a:r>
            <a:r>
              <a:rPr lang="zh-CN" altLang="en-US" dirty="0" smtClean="0"/>
              <a:t>台机器的盈利。</a:t>
            </a:r>
          </a:p>
          <a:p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输出</a:t>
            </a:r>
          </a:p>
          <a:p>
            <a:r>
              <a:rPr lang="zh-CN" altLang="en-US" dirty="0" smtClean="0"/>
              <a:t>第一行：最大的利润</a:t>
            </a:r>
          </a:p>
          <a:p>
            <a:r>
              <a:rPr lang="zh-CN" altLang="en-US" dirty="0" smtClean="0"/>
              <a:t>接下来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行，每行代表一个公司，由两个数字组成：</a:t>
            </a:r>
          </a:p>
          <a:p>
            <a:r>
              <a:rPr lang="zh-CN" altLang="en-US" dirty="0" smtClean="0"/>
              <a:t>第一个数为第几个公司，第二个数字为该公司分得几个设备。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注意：当有几种方案都能得出相同的利润时，选择后面的</a:t>
            </a:r>
            <a:r>
              <a:rPr lang="zh-CN" altLang="en-US" dirty="0" smtClean="0"/>
              <a:t>公</a:t>
            </a:r>
            <a:endParaRPr lang="en-US" altLang="zh-CN" dirty="0" smtClean="0"/>
          </a:p>
          <a:p>
            <a:r>
              <a:rPr lang="zh-CN" altLang="en-US" dirty="0" smtClean="0"/>
              <a:t>司</a:t>
            </a:r>
            <a:r>
              <a:rPr lang="zh-CN" altLang="en-US" dirty="0"/>
              <a:t>设备台数尽量多的方案）</a:t>
            </a:r>
          </a:p>
        </p:txBody>
      </p:sp>
      <p:sp>
        <p:nvSpPr>
          <p:cNvPr id="5" name="矩形 4"/>
          <p:cNvSpPr/>
          <p:nvPr/>
        </p:nvSpPr>
        <p:spPr>
          <a:xfrm>
            <a:off x="8227249" y="4721662"/>
            <a:ext cx="110799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样例输入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/>
              <a:t>3 3</a:t>
            </a:r>
          </a:p>
          <a:p>
            <a:r>
              <a:rPr lang="en-US" altLang="zh-CN" dirty="0" smtClean="0"/>
              <a:t>30 40 50</a:t>
            </a:r>
          </a:p>
          <a:p>
            <a:r>
              <a:rPr lang="en-US" altLang="zh-CN" dirty="0" smtClean="0"/>
              <a:t>20 30 50</a:t>
            </a:r>
          </a:p>
          <a:p>
            <a:r>
              <a:rPr lang="en-US" altLang="zh-CN" dirty="0" smtClean="0"/>
              <a:t>20 25 30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72502" y="4721662"/>
            <a:ext cx="1116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样例输出</a:t>
            </a:r>
          </a:p>
          <a:p>
            <a:r>
              <a:rPr lang="en-US" altLang="zh-CN" dirty="0" smtClean="0"/>
              <a:t>70  </a:t>
            </a:r>
          </a:p>
          <a:p>
            <a:r>
              <a:rPr lang="en-US" altLang="zh-CN" dirty="0" smtClean="0"/>
              <a:t>1 1 </a:t>
            </a:r>
          </a:p>
          <a:p>
            <a:r>
              <a:rPr lang="en-US" altLang="zh-CN" dirty="0" smtClean="0"/>
              <a:t>2 1 </a:t>
            </a:r>
          </a:p>
          <a:p>
            <a:r>
              <a:rPr lang="en-US" altLang="zh-CN" dirty="0" smtClean="0"/>
              <a:t>3 1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1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机器分配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78797" y="1398336"/>
            <a:ext cx="815644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1、划分阶段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公司个数；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、确定状态和状态变量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f[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][j]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表示在前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个公司使用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j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台设备的最大盈利；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3、确定决策并写出状态转移方程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       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a[j][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表示从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个公司使用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台的盈利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f[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][k]=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max{f[i-1][j-k]+a[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][</a:t>
            </a:r>
            <a:r>
              <a:rPr lang="en-US" altLang="zh-CN" sz="2800" dirty="0" err="1">
                <a:solidFill>
                  <a:srgbClr val="FFFFFF"/>
                </a:solidFill>
                <a:latin typeface="Calibri"/>
                <a:ea typeface="幼圆"/>
              </a:rPr>
              <a:t>k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]}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0&lt;=k&lt;=j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4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、寻找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边界条件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D4734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f[1][j]=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a[1][j] (1&lt;j&lt;=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FFFFFF"/>
                </a:solidFill>
                <a:latin typeface="Calibri"/>
                <a:ea typeface="幼圆"/>
              </a:rPr>
              <a:t>	</a:t>
            </a:r>
            <a:r>
              <a:rPr lang="en-US" altLang="zh-CN" sz="2800" dirty="0" smtClean="0">
                <a:solidFill>
                  <a:srgbClr val="FFFFFF"/>
                </a:solidFill>
                <a:latin typeface="Calibri"/>
                <a:ea typeface="幼圆"/>
              </a:rPr>
              <a:t>f[</a:t>
            </a:r>
            <a:r>
              <a:rPr lang="en-US" altLang="zh-CN" sz="2800" dirty="0" err="1" smtClean="0">
                <a:solidFill>
                  <a:srgbClr val="FFFFFF"/>
                </a:solidFill>
                <a:latin typeface="Calibri"/>
                <a:ea typeface="幼圆"/>
              </a:rPr>
              <a:t>i</a:t>
            </a:r>
            <a:r>
              <a:rPr lang="en-US" altLang="zh-CN" sz="2800" dirty="0" smtClean="0">
                <a:solidFill>
                  <a:srgbClr val="FFFFFF"/>
                </a:solidFill>
                <a:latin typeface="Calibri"/>
                <a:ea typeface="幼圆"/>
              </a:rPr>
              <a:t>][0]=0;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机器分配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86907" y="1895301"/>
            <a:ext cx="6226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如何输出每个公司分的设备台数？</a:t>
            </a:r>
            <a:endParaRPr lang="zh-CN" altLang="en-US" sz="3200" dirty="0"/>
          </a:p>
        </p:txBody>
      </p:sp>
      <p:sp>
        <p:nvSpPr>
          <p:cNvPr id="6" name="下箭头 5"/>
          <p:cNvSpPr/>
          <p:nvPr/>
        </p:nvSpPr>
        <p:spPr>
          <a:xfrm>
            <a:off x="4960190" y="2480076"/>
            <a:ext cx="983410" cy="1302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38978" y="3905401"/>
            <a:ext cx="3025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输出</a:t>
            </a:r>
            <a:r>
              <a:rPr lang="zh-CN" altLang="en-US" sz="5400" b="1" dirty="0" smtClean="0">
                <a:solidFill>
                  <a:schemeClr val="accent2"/>
                </a:solidFill>
                <a:latin typeface="+mj-ea"/>
                <a:ea typeface="+mj-ea"/>
              </a:rPr>
              <a:t>策略</a:t>
            </a:r>
            <a:endParaRPr lang="zh-CN" altLang="en-US" sz="5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2299" y="5070764"/>
            <a:ext cx="7647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将每个状态的决策记录下来，最后反推，即可得到策略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681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划分型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42654" y="1978121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题目特征</a:t>
            </a:r>
            <a:r>
              <a:rPr lang="zh-CN" altLang="en-US" sz="3600" dirty="0" smtClean="0"/>
              <a:t>：将</a:t>
            </a:r>
            <a:r>
              <a:rPr lang="zh-CN" altLang="en-US" sz="3600" dirty="0"/>
              <a:t>一个数列，</a:t>
            </a:r>
            <a:r>
              <a:rPr lang="zh-CN" altLang="en-US" sz="3600" dirty="0" smtClean="0"/>
              <a:t>划分为几</a:t>
            </a:r>
            <a:r>
              <a:rPr lang="zh-CN" altLang="en-US" sz="3600" dirty="0"/>
              <a:t>个数列</a:t>
            </a: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决策</a:t>
            </a:r>
            <a:r>
              <a:rPr lang="zh-CN" altLang="en-US" sz="3600" dirty="0"/>
              <a:t>：最后一次划分的区间长度；</a:t>
            </a: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  <a:r>
              <a:rPr lang="zh-CN" altLang="en-US" sz="3600" dirty="0"/>
              <a:t>：划分的次数</a:t>
            </a:r>
          </a:p>
        </p:txBody>
      </p:sp>
    </p:spTree>
    <p:extLst>
      <p:ext uri="{BB962C8B-B14F-4D97-AF65-F5344CB8AC3E}">
        <p14:creationId xmlns:p14="http://schemas.microsoft.com/office/powerpoint/2010/main" val="3236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 smtClean="0"/>
              <a:t>end</a:t>
            </a:r>
            <a:endParaRPr lang="zh-CN" altLang="en-US" sz="54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7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494</Words>
  <Application>Microsoft Office PowerPoint</Application>
  <PresentationFormat>宽屏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宋体</vt:lpstr>
      <vt:lpstr>微软雅黑</vt:lpstr>
      <vt:lpstr>幼圆</vt:lpstr>
      <vt:lpstr>Arial</vt:lpstr>
      <vt:lpstr>Broadway</vt:lpstr>
      <vt:lpstr>Calibri</vt:lpstr>
      <vt:lpstr>A000120141114A11KWBG</vt:lpstr>
      <vt:lpstr>乘积最大</vt:lpstr>
      <vt:lpstr>乘积最大</vt:lpstr>
      <vt:lpstr>乘积最大</vt:lpstr>
      <vt:lpstr>知识补充long long用法</vt:lpstr>
      <vt:lpstr>机器分配</vt:lpstr>
      <vt:lpstr>机器分配</vt:lpstr>
      <vt:lpstr>机器分配</vt:lpstr>
      <vt:lpstr>划分型DP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乘积最大</dc:title>
  <dc:creator>潘玉斌</dc:creator>
  <cp:lastModifiedBy>潘玉斌</cp:lastModifiedBy>
  <cp:revision>7</cp:revision>
  <dcterms:created xsi:type="dcterms:W3CDTF">2016-04-11T13:40:45Z</dcterms:created>
  <dcterms:modified xsi:type="dcterms:W3CDTF">2016-04-14T01:37:58Z</dcterms:modified>
</cp:coreProperties>
</file>