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708" r:id="rId2"/>
    <p:sldId id="765" r:id="rId3"/>
    <p:sldId id="731" r:id="rId4"/>
    <p:sldId id="742" r:id="rId5"/>
    <p:sldId id="725" r:id="rId6"/>
    <p:sldId id="735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30" r:id="rId15"/>
    <p:sldId id="750" r:id="rId16"/>
    <p:sldId id="753" r:id="rId17"/>
    <p:sldId id="754" r:id="rId18"/>
    <p:sldId id="756" r:id="rId19"/>
    <p:sldId id="757" r:id="rId20"/>
    <p:sldId id="758" r:id="rId21"/>
    <p:sldId id="766" r:id="rId22"/>
    <p:sldId id="767" r:id="rId23"/>
    <p:sldId id="761" r:id="rId24"/>
    <p:sldId id="762" r:id="rId25"/>
    <p:sldId id="763" r:id="rId26"/>
    <p:sldId id="764" r:id="rId27"/>
    <p:sldId id="699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5418A5-9FE1-4CFB-8C53-8F1945A73912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387605-1829-4BC6-A39A-044E7DA0B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v =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] = max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− 1,v],F[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 −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+ W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}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9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for i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for v = C i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F[i,v] = max {F[i − 1,v],F[i − 1,v − C i ] + W i }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9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125E-A1C8-4048-B35A-8DCC7DC0DBFB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76EC-E6D5-424C-881E-270B40E64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06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93EB-1421-4449-96F2-9F670EAD4E17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E7B5-17E6-4068-A8FD-768385CF0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10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9614-DB7C-46A4-9032-ADDB11533703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ED950-991E-4B5B-AFDB-60B81DB7A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900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435C-CF6C-44C2-A8AA-DBC6F7ABC778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73AC-8472-4292-BCB2-30C006988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431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3331-285C-42EC-8F82-A2555579EA2E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C6E5-F7CC-497C-9014-D46CD435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189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5E87-8BBB-49CC-9192-E6E3CE56A329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7301-8D08-49AB-AE6F-CFD30BA4B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07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22BF-3DAB-4B82-A1DC-ED23FCA5BD9A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8273-C430-4A5D-860A-F45B1E610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2C22-FB16-46C8-81C4-B45A3E94480F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E18A-1867-4542-8F81-F8B3C6B48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090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104C8-C644-4E96-8EC4-809B9CD7D834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1816-FD5C-46D1-A9E2-0A056791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987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80A2-8913-46CF-A5B7-51CC2957E63F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F1C9F-3ECA-483F-84A6-0190F5E345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657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3FBB-6DD7-470F-9DFE-B1B5BF8A4807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B757E-2BB7-4D5E-BC25-BF436E769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293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66ADDA1-7F95-4803-B84F-0C7B32555746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B16B870-059F-4690-BC6A-360EB69E7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0" r:id="rId7"/>
    <p:sldLayoutId id="2147483705" r:id="rId8"/>
    <p:sldLayoutId id="2147483706" r:id="rId9"/>
    <p:sldLayoutId id="2147483707" r:id="rId10"/>
    <p:sldLayoutId id="21474837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背包型动态规划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5607" name="文本框 2"/>
          <p:cNvSpPr txBox="1">
            <a:spLocks noChangeArrowheads="1"/>
          </p:cNvSpPr>
          <p:nvPr/>
        </p:nvSpPr>
        <p:spPr bwMode="auto">
          <a:xfrm>
            <a:off x="7900988" y="3854450"/>
            <a:ext cx="332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逆序能够保证在调用</a:t>
            </a:r>
            <a:r>
              <a:rPr lang="en-US" altLang="zh-CN" sz="2400" dirty="0"/>
              <a:t>f[v-w[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是保存的是原来的</a:t>
            </a:r>
            <a:r>
              <a:rPr lang="en-US" altLang="zh-CN" sz="2400" dirty="0"/>
              <a:t>f[i-1][v-w[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的值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6631" name="文本框 2"/>
          <p:cNvSpPr txBox="1">
            <a:spLocks noChangeArrowheads="1"/>
          </p:cNvSpPr>
          <p:nvPr/>
        </p:nvSpPr>
        <p:spPr bwMode="auto">
          <a:xfrm>
            <a:off x="7900988" y="3854450"/>
            <a:ext cx="3327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扩展：</a:t>
            </a:r>
            <a:r>
              <a:rPr lang="zh-CN" altLang="en-US" sz="2400" dirty="0"/>
              <a:t>如果是顺序的循环，那么每次调用的时候使用的是什么值？</a:t>
            </a:r>
          </a:p>
        </p:txBody>
      </p:sp>
      <p:sp>
        <p:nvSpPr>
          <p:cNvPr id="26632" name="矩形 1"/>
          <p:cNvSpPr>
            <a:spLocks noChangeArrowheads="1"/>
          </p:cNvSpPr>
          <p:nvPr/>
        </p:nvSpPr>
        <p:spPr bwMode="auto">
          <a:xfrm>
            <a:off x="8461375" y="5268913"/>
            <a:ext cx="2206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3600" dirty="0">
                <a:solidFill>
                  <a:schemeClr val="accent1"/>
                </a:solidFill>
              </a:rPr>
              <a:t>f[</a:t>
            </a:r>
            <a:r>
              <a:rPr lang="en-US" altLang="zh-CN" sz="3600" dirty="0" err="1">
                <a:solidFill>
                  <a:schemeClr val="accent1"/>
                </a:solidFill>
              </a:rPr>
              <a:t>i</a:t>
            </a:r>
            <a:r>
              <a:rPr lang="en-US" altLang="zh-CN" sz="3600" dirty="0">
                <a:solidFill>
                  <a:schemeClr val="accent1"/>
                </a:solidFill>
              </a:rPr>
              <a:t>][v-w[</a:t>
            </a:r>
            <a:r>
              <a:rPr lang="en-US" altLang="zh-CN" sz="3600" dirty="0" err="1">
                <a:solidFill>
                  <a:schemeClr val="accent1"/>
                </a:solidFill>
              </a:rPr>
              <a:t>i</a:t>
            </a:r>
            <a:r>
              <a:rPr lang="en-US" altLang="zh-CN" sz="3600" dirty="0">
                <a:solidFill>
                  <a:schemeClr val="accent1"/>
                </a:solidFill>
              </a:rPr>
              <a:t>]]</a:t>
            </a:r>
            <a:endParaRPr lang="zh-CN" altLang="en-US" sz="3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3011488" y="2544763"/>
            <a:ext cx="69072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m</a:t>
            </a:r>
            <a:r>
              <a:rPr lang="zh-CN" altLang="en-US" sz="2800" dirty="0"/>
              <a:t>; v </a:t>
            </a:r>
            <a:r>
              <a:rPr lang="en-US" altLang="zh-CN" sz="2800" dirty="0"/>
              <a:t>&gt;=1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3779838" y="3352800"/>
            <a:ext cx="2684462" cy="47625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464300" y="3365500"/>
            <a:ext cx="2036763" cy="450850"/>
          </a:xfrm>
          <a:prstGeom prst="rightArrow">
            <a:avLst/>
          </a:prstGeom>
          <a:solidFill>
            <a:srgbClr val="9B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54" name="文本框 10"/>
          <p:cNvSpPr txBox="1">
            <a:spLocks noChangeArrowheads="1"/>
          </p:cNvSpPr>
          <p:nvPr/>
        </p:nvSpPr>
        <p:spPr bwMode="auto">
          <a:xfrm>
            <a:off x="8753475" y="3352800"/>
            <a:ext cx="2573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该判断浪费时间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6" grpId="0" animBg="1"/>
      <p:bldP spid="7" grpId="0" animBg="1"/>
      <p:bldP spid="276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时间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2755900" y="2581275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m</a:t>
            </a:r>
            <a:r>
              <a:rPr lang="zh-CN" altLang="en-US" sz="2800" dirty="0"/>
              <a:t>; v </a:t>
            </a:r>
            <a:r>
              <a:rPr lang="en-US" altLang="zh-CN" sz="2800" dirty="0"/>
              <a:t>&gt;=w[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28676" name="文本框 1"/>
          <p:cNvSpPr txBox="1">
            <a:spLocks noChangeArrowheads="1"/>
          </p:cNvSpPr>
          <p:nvPr/>
        </p:nvSpPr>
        <p:spPr bwMode="auto">
          <a:xfrm>
            <a:off x="1722438" y="4694238"/>
            <a:ext cx="897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accent1"/>
                </a:solidFill>
              </a:rPr>
              <a:t>至此，我们得到了</a:t>
            </a:r>
            <a:r>
              <a:rPr lang="en-US" altLang="zh-CN" sz="3200" dirty="0">
                <a:solidFill>
                  <a:schemeClr val="accent1"/>
                </a:solidFill>
              </a:rPr>
              <a:t>01</a:t>
            </a:r>
            <a:r>
              <a:rPr lang="zh-CN" altLang="en-US" sz="3200" dirty="0">
                <a:solidFill>
                  <a:schemeClr val="accent1"/>
                </a:solidFill>
              </a:rPr>
              <a:t>背包问题较优化的解答方案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扩展问题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243263" y="1706563"/>
            <a:ext cx="577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如何输出</a:t>
            </a:r>
            <a:r>
              <a:rPr lang="en-US" altLang="zh-CN" sz="2800" dirty="0"/>
              <a:t>01</a:t>
            </a:r>
            <a:r>
              <a:rPr lang="zh-CN" altLang="en-US" sz="2800" dirty="0"/>
              <a:t>背包问题的最佳方案？</a:t>
            </a:r>
          </a:p>
        </p:txBody>
      </p:sp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817563" y="2767013"/>
            <a:ext cx="53879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、选择二维数组的存储方式；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、多增加一个数组</a:t>
            </a:r>
            <a:r>
              <a:rPr lang="en-US" altLang="zh-CN" sz="2400" dirty="0" smtClean="0"/>
              <a:t>G[</a:t>
            </a:r>
            <a:r>
              <a:rPr lang="en-US" altLang="zh-CN" sz="2400" dirty="0" err="1" smtClean="0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来储存决策：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如果背包中不放第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]=0;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7205663" y="2865438"/>
            <a:ext cx="4267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另外可以不使用</a:t>
            </a:r>
            <a:r>
              <a:rPr lang="en-US" altLang="zh-CN" sz="2400" dirty="0"/>
              <a:t>G[I,J]</a:t>
            </a:r>
            <a:r>
              <a:rPr lang="zh-CN" altLang="en-US" sz="2400" dirty="0"/>
              <a:t>数组来储存：</a:t>
            </a:r>
            <a:endParaRPr lang="en-US" altLang="zh-CN" sz="2400" dirty="0"/>
          </a:p>
          <a:p>
            <a:r>
              <a:rPr lang="zh-CN" altLang="en-US" sz="2400" dirty="0"/>
              <a:t>观察可得：</a:t>
            </a:r>
            <a:endParaRPr lang="en-US" altLang="zh-CN" sz="2400" dirty="0"/>
          </a:p>
          <a:p>
            <a:r>
              <a:rPr lang="zh-CN" altLang="en-US" sz="2400" dirty="0"/>
              <a:t>如果要第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]]+c[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zh-CN" altLang="en-US" sz="2400" dirty="0"/>
              <a:t>如果不要第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]==f[i-1,v];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 build="p"/>
      <p:bldP spid="2970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sz="4000" b="1" smtClean="0"/>
              <a:t>新的问题</a:t>
            </a:r>
          </a:p>
        </p:txBody>
      </p:sp>
      <p:sp>
        <p:nvSpPr>
          <p:cNvPr id="3072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3795" name="矩形 3"/>
          <p:cNvSpPr>
            <a:spLocks noChangeArrowheads="1"/>
          </p:cNvSpPr>
          <p:nvPr/>
        </p:nvSpPr>
        <p:spPr bwMode="auto">
          <a:xfrm>
            <a:off x="1431925" y="2219325"/>
            <a:ext cx="91392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 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件可用，每件费用是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。求解将哪些物品装入背包可使这些物品的费用总和不超过背包容量，且价值总和最大。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4819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普通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背包解法：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多重背包问题解法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 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1"/>
                </a:solidFill>
              </a:rPr>
              <a:t>for(k=0;k&lt;=n[</a:t>
            </a:r>
            <a:r>
              <a:rPr lang="en-US" altLang="zh-CN" sz="2800" dirty="0" err="1">
                <a:solidFill>
                  <a:schemeClr val="accent1"/>
                </a:solidFill>
              </a:rPr>
              <a:t>i</a:t>
            </a:r>
            <a:r>
              <a:rPr lang="en-US" altLang="zh-CN" sz="2800" dirty="0">
                <a:solidFill>
                  <a:schemeClr val="accent1"/>
                </a:solidFill>
              </a:rPr>
              <a:t>];k++)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f[i][v] = max(f[i-1][v],f[i-1][v-w[i]]+c[i]);</a:t>
            </a:r>
          </a:p>
          <a:p>
            <a:r>
              <a:rPr lang="zh-CN" altLang="en-US" sz="2800" dirty="0"/>
              <a:t>               else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f[i-1][v];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6867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解法二：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对于存在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件的物品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zh-CN" altLang="en-US" sz="2800" dirty="0">
                <a:solidFill>
                  <a:srgbClr val="FFFFFF"/>
                </a:solidFill>
              </a:rPr>
              <a:t>，可将其转换为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背包类的物体。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则整体转换为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背包问题。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</a:rPr>
              <a:t>}    </a:t>
            </a:r>
            <a:r>
              <a:rPr lang="zh-CN" altLang="en-US" sz="2000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</a:rPr>
              <a:t>v&gt;=Ci)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</a:t>
            </a:r>
            <a:r>
              <a:rPr lang="en-US" altLang="zh-CN" sz="2000" dirty="0" smtClean="0"/>
              <a:t>][]=0;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  <p:extLst>
      <p:ext uri="{BB962C8B-B14F-4D97-AF65-F5344CB8AC3E}">
        <p14:creationId xmlns:p14="http://schemas.microsoft.com/office/powerpoint/2010/main" val="283050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7891" name="文本框 3"/>
          <p:cNvSpPr txBox="1">
            <a:spLocks noChangeArrowheads="1"/>
          </p:cNvSpPr>
          <p:nvPr/>
        </p:nvSpPr>
        <p:spPr bwMode="auto">
          <a:xfrm>
            <a:off x="2566988" y="2305050"/>
            <a:ext cx="757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/>
              <a:t>解法一与解法二在时间复杂度上都比较大</a:t>
            </a:r>
          </a:p>
        </p:txBody>
      </p:sp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3522663" y="3694113"/>
            <a:ext cx="636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4000" dirty="0"/>
              <a:t>有没有比较优化的方法？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完全背包问题</a:t>
            </a: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1431925" y="2219325"/>
            <a:ext cx="91392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  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的背包，每种物品都有无限件可用。第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种物品的费用是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。求解将哪些物品装入背包可使这些物品的费用总和不超过背包容量，且价值总和最大。 </a:t>
            </a:r>
          </a:p>
        </p:txBody>
      </p:sp>
    </p:spTree>
    <p:extLst>
      <p:ext uri="{BB962C8B-B14F-4D97-AF65-F5344CB8AC3E}">
        <p14:creationId xmlns:p14="http://schemas.microsoft.com/office/powerpoint/2010/main" val="2630826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完全背包问题</a:t>
            </a:r>
            <a:endParaRPr lang="zh-CN" altLang="en-US" smtClean="0"/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1779588" y="1889125"/>
            <a:ext cx="78406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/>
              <a:t>每件物品都可无限制使用，请问：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4400" dirty="0"/>
              <a:t>每件物品个数就没有上限吗？</a:t>
            </a:r>
          </a:p>
        </p:txBody>
      </p:sp>
      <p:sp>
        <p:nvSpPr>
          <p:cNvPr id="32772" name="文本框 3"/>
          <p:cNvSpPr txBox="1">
            <a:spLocks noChangeArrowheads="1"/>
          </p:cNvSpPr>
          <p:nvPr/>
        </p:nvSpPr>
        <p:spPr bwMode="auto">
          <a:xfrm>
            <a:off x="3365500" y="4127500"/>
            <a:ext cx="424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件物品的上限个数是</a:t>
            </a:r>
            <a:r>
              <a:rPr lang="en-US" altLang="zh-CN" sz="2400" dirty="0">
                <a:solidFill>
                  <a:schemeClr val="accent1"/>
                </a:solidFill>
              </a:rPr>
              <a:t>V/W[</a:t>
            </a:r>
            <a:r>
              <a:rPr lang="en-US" altLang="zh-CN" sz="2400" dirty="0" err="1">
                <a:solidFill>
                  <a:schemeClr val="accent1"/>
                </a:solidFill>
              </a:rPr>
              <a:t>i</a:t>
            </a:r>
            <a:r>
              <a:rPr lang="en-US" altLang="zh-CN" sz="2400" dirty="0">
                <a:solidFill>
                  <a:schemeClr val="accent1"/>
                </a:solidFill>
              </a:rPr>
              <a:t>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750" y="4837113"/>
            <a:ext cx="4157663" cy="175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若规定每件物品都有个数，那么该问题就是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多重背包问题</a:t>
            </a:r>
            <a:r>
              <a:rPr lang="zh-CN" altLang="en-US" dirty="0"/>
              <a:t>，若每件物品的个数是</a:t>
            </a:r>
            <a:r>
              <a:rPr lang="en-US" altLang="zh-CN" dirty="0"/>
              <a:t>1</a:t>
            </a:r>
            <a:r>
              <a:rPr lang="zh-CN" altLang="en-US" dirty="0"/>
              <a:t>，那么就是普通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背包问题</a:t>
            </a:r>
            <a:r>
              <a:rPr lang="zh-CN" altLang="en-US" dirty="0"/>
              <a:t>，若每件物品的个数是无限个（或者都超过</a:t>
            </a:r>
            <a:r>
              <a:rPr lang="en-US" altLang="zh-CN" dirty="0"/>
              <a:t>v/w[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则是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完全背包问题</a:t>
            </a:r>
            <a:r>
              <a:rPr lang="zh-CN" altLang="en-US" dirty="0"/>
              <a:t>，若三种情况都有，则是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混合背包问题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6889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、可以采用多重背包问题求解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8466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、特有的求解方案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833416" y="3200791"/>
            <a:ext cx="6828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chemeClr val="accent1"/>
                </a:solidFill>
              </a:rPr>
              <a:t>F[</a:t>
            </a:r>
            <a:r>
              <a:rPr lang="en-US" altLang="zh-CN" sz="3200" dirty="0" err="1">
                <a:solidFill>
                  <a:schemeClr val="accent1"/>
                </a:solidFill>
              </a:rPr>
              <a:t>i,v</a:t>
            </a:r>
            <a:r>
              <a:rPr lang="en-US" altLang="zh-CN" sz="3200" dirty="0">
                <a:solidFill>
                  <a:schemeClr val="accent1"/>
                </a:solidFill>
              </a:rPr>
              <a:t>] = max {F[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− 1,v],</a:t>
            </a:r>
            <a:r>
              <a:rPr lang="en-US" altLang="zh-CN" sz="3200" dirty="0" smtClean="0">
                <a:solidFill>
                  <a:schemeClr val="accent1"/>
                </a:solidFill>
              </a:rPr>
              <a:t>F[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3200" dirty="0" smtClean="0">
                <a:solidFill>
                  <a:schemeClr val="accent1"/>
                </a:solidFill>
              </a:rPr>
              <a:t> ,v </a:t>
            </a:r>
            <a:r>
              <a:rPr lang="en-US" altLang="zh-CN" sz="3200" dirty="0">
                <a:solidFill>
                  <a:schemeClr val="accent1"/>
                </a:solidFill>
              </a:rPr>
              <a:t>− C 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] + W 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}</a:t>
            </a:r>
          </a:p>
        </p:txBody>
      </p:sp>
      <p:sp>
        <p:nvSpPr>
          <p:cNvPr id="6" name="矩形 5"/>
          <p:cNvSpPr/>
          <p:nvPr/>
        </p:nvSpPr>
        <p:spPr>
          <a:xfrm>
            <a:off x="2833416" y="4256764"/>
            <a:ext cx="7335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FFFFFF"/>
                </a:solidFill>
              </a:rPr>
              <a:t>F[</a:t>
            </a:r>
            <a:r>
              <a:rPr lang="en-US" altLang="zh-CN" sz="3200" dirty="0" err="1">
                <a:solidFill>
                  <a:srgbClr val="FFFFFF"/>
                </a:solidFill>
              </a:rPr>
              <a:t>i,v</a:t>
            </a:r>
            <a:r>
              <a:rPr lang="en-US" altLang="zh-CN" sz="3200" dirty="0">
                <a:solidFill>
                  <a:srgbClr val="FFFFFF"/>
                </a:solidFill>
              </a:rPr>
              <a:t>] = max {F[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− 1,v],F[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− 1,v − C 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] + W 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073" y="4369583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背包问题：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9744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、特有的求解方案</a:t>
            </a:r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实现代码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775359" y="2887307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</a:t>
            </a:r>
            <a:r>
              <a:rPr lang="zh-CN" altLang="en-US" sz="2800" dirty="0">
                <a:solidFill>
                  <a:schemeClr val="accent1"/>
                </a:solidFill>
              </a:rPr>
              <a:t>int v = </a:t>
            </a:r>
            <a:r>
              <a:rPr lang="en-US" altLang="zh-CN" sz="2800" dirty="0" smtClean="0">
                <a:solidFill>
                  <a:schemeClr val="accent1"/>
                </a:solidFill>
              </a:rPr>
              <a:t>w[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2800" dirty="0" smtClean="0">
                <a:solidFill>
                  <a:schemeClr val="accent1"/>
                </a:solidFill>
              </a:rPr>
              <a:t>]</a:t>
            </a:r>
            <a:r>
              <a:rPr lang="zh-CN" altLang="en-US" sz="2800" dirty="0" smtClean="0">
                <a:solidFill>
                  <a:schemeClr val="accent1"/>
                </a:solidFill>
              </a:rPr>
              <a:t>; </a:t>
            </a:r>
            <a:r>
              <a:rPr lang="zh-CN" altLang="en-US" sz="2800" dirty="0">
                <a:solidFill>
                  <a:schemeClr val="accent1"/>
                </a:solidFill>
              </a:rPr>
              <a:t>v </a:t>
            </a:r>
            <a:r>
              <a:rPr lang="en-US" altLang="zh-CN" sz="2800" dirty="0" smtClean="0">
                <a:solidFill>
                  <a:schemeClr val="accent1"/>
                </a:solidFill>
              </a:rPr>
              <a:t>&lt;=m</a:t>
            </a:r>
            <a:r>
              <a:rPr lang="zh-CN" altLang="en-US" sz="2800" dirty="0" smtClean="0">
                <a:solidFill>
                  <a:schemeClr val="accent1"/>
                </a:solidFill>
              </a:rPr>
              <a:t>; v</a:t>
            </a:r>
            <a:r>
              <a:rPr lang="en-US" altLang="zh-CN" sz="2800" dirty="0" smtClean="0">
                <a:solidFill>
                  <a:schemeClr val="accent1"/>
                </a:solidFill>
              </a:rPr>
              <a:t>++</a:t>
            </a:r>
            <a:r>
              <a:rPr lang="zh-CN" altLang="en-US" sz="2800" dirty="0" smtClean="0"/>
              <a:t>)</a:t>
            </a:r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924404" y="5139315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; </a:t>
            </a:r>
            <a:r>
              <a:rPr lang="zh-CN" altLang="en-US" sz="2800" dirty="0"/>
              <a:t>v </a:t>
            </a:r>
            <a:r>
              <a:rPr lang="en-US" altLang="zh-CN" sz="2800" dirty="0"/>
              <a:t>&gt;=w[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75166" y="4616095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背包问题：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92508" y="4376046"/>
            <a:ext cx="99277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27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扩展：</a:t>
            </a:r>
            <a:r>
              <a:rPr lang="zh-CN" altLang="en-US" dirty="0" smtClean="0"/>
              <a:t>混合背包问题</a:t>
            </a:r>
            <a:endParaRPr lang="zh-CN" altLang="en-US" dirty="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938917" y="1510744"/>
            <a:ext cx="6907213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for (int i = 1; i &lt;= n; i</a:t>
            </a:r>
            <a:r>
              <a:rPr lang="zh-CN" altLang="en-US" sz="2800" dirty="0" smtClean="0"/>
              <a:t>++)</a:t>
            </a:r>
            <a:r>
              <a:rPr lang="en-US" altLang="zh-CN" sz="2800" dirty="0" smtClean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件物品为完全背包物体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使用完全背包遍历方式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件物品为多重背包物体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使用多重背包遍历方式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}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</a:t>
            </a:r>
            <a:r>
              <a:rPr lang="zh-CN" altLang="en-US" sz="2800" dirty="0" smtClean="0"/>
              <a:t>               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5843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512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01</a:t>
            </a:r>
            <a:r>
              <a:rPr lang="zh-CN" altLang="en-US" b="1" dirty="0" smtClean="0"/>
              <a:t>背包</a:t>
            </a:r>
            <a:r>
              <a:rPr lang="zh-CN" altLang="en-US" b="1" dirty="0" smtClean="0">
                <a:solidFill>
                  <a:schemeClr val="accent1"/>
                </a:solidFill>
              </a:rPr>
              <a:t>代码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0388" y="1962150"/>
            <a:ext cx="5486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1"/>
                </a:solidFill>
              </a:rPr>
              <a:t>2</a:t>
            </a:r>
            <a:r>
              <a:rPr lang="zh-CN" altLang="en-US" sz="3200">
                <a:solidFill>
                  <a:schemeClr val="accent1"/>
                </a:solidFill>
              </a:rPr>
              <a:t>、计算</a:t>
            </a:r>
            <a:r>
              <a:rPr lang="en-US" altLang="zh-CN" sz="3200"/>
              <a:t>          </a:t>
            </a:r>
          </a:p>
          <a:p>
            <a:pPr eaLnBrk="1" hangingPunct="1"/>
            <a:r>
              <a:rPr lang="en-US" altLang="zh-CN" sz="3200"/>
              <a:t>1</a:t>
            </a:r>
            <a:r>
              <a:rPr lang="zh-CN" altLang="en-US" sz="3200"/>
              <a:t>）处理边界值</a:t>
            </a:r>
            <a:endParaRPr lang="en-US" altLang="zh-CN" sz="3200"/>
          </a:p>
          <a:p>
            <a:pPr eaLnBrk="1" hangingPunct="1"/>
            <a:r>
              <a:rPr lang="en-US" altLang="zh-CN" sz="3200"/>
              <a:t>2</a:t>
            </a:r>
            <a:r>
              <a:rPr lang="zh-CN" altLang="en-US" sz="3200"/>
              <a:t>）动归计算</a:t>
            </a:r>
            <a:endParaRPr lang="en-US" altLang="zh-CN" sz="3200"/>
          </a:p>
          <a:p>
            <a:pPr eaLnBrk="1" hangingPunct="1"/>
            <a:r>
              <a:rPr lang="en-US" altLang="zh-CN" sz="2400"/>
              <a:t>For(            </a:t>
            </a:r>
            <a:r>
              <a:rPr lang="zh-CN" altLang="en-US" sz="2400"/>
              <a:t>阶段           ）</a:t>
            </a:r>
            <a:endParaRPr lang="en-US" altLang="zh-CN" sz="2400"/>
          </a:p>
          <a:p>
            <a:pPr eaLnBrk="1" hangingPunct="1"/>
            <a:r>
              <a:rPr lang="en-US" altLang="zh-CN" sz="2400"/>
              <a:t>     for</a:t>
            </a:r>
            <a:r>
              <a:rPr lang="zh-CN" altLang="en-US" sz="2400"/>
              <a:t>（     每个阶段中的状态   ）</a:t>
            </a:r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zh-CN" altLang="en-US" sz="2400"/>
              <a:t>计算每个状态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      }</a:t>
            </a:r>
            <a:endParaRPr lang="zh-CN" altLang="en-US" sz="2400"/>
          </a:p>
          <a:p>
            <a:pPr eaLnBrk="1" hangingPunct="1"/>
            <a:endParaRPr lang="zh-CN" altLang="en-US" sz="32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5750" y="2263775"/>
            <a:ext cx="6608536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max(f[i-1][v],f[i-1][v-w[i]]+c[i]);</a:t>
            </a:r>
          </a:p>
          <a:p>
            <a:r>
              <a:rPr lang="zh-CN" altLang="en-US" sz="2800" dirty="0"/>
              <a:t>               else  f[i][v] = f[i-1][v];</a:t>
            </a:r>
            <a:endParaRPr lang="da-DK" altLang="zh-CN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背包问题</a:t>
            </a: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1225550" y="1390650"/>
            <a:ext cx="104362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  </a:t>
            </a:r>
            <a:r>
              <a:rPr lang="zh-CN" altLang="en-US" sz="1600"/>
              <a:t>一个旅行者有一个最多能用</a:t>
            </a:r>
            <a:r>
              <a:rPr lang="en-US" altLang="zh-CN" sz="1600"/>
              <a:t>m</a:t>
            </a:r>
            <a:r>
              <a:rPr lang="zh-CN" altLang="en-US" sz="1600"/>
              <a:t>公斤的背包，现在有</a:t>
            </a:r>
            <a:r>
              <a:rPr lang="en-US" altLang="zh-CN" sz="1600"/>
              <a:t>n</a:t>
            </a:r>
            <a:r>
              <a:rPr lang="zh-CN" altLang="en-US" sz="1600"/>
              <a:t>件物品，它们的重量分别是</a:t>
            </a:r>
            <a:r>
              <a:rPr lang="en-US" altLang="zh-CN" sz="1600"/>
              <a:t>W1</a:t>
            </a:r>
            <a:r>
              <a:rPr lang="zh-CN" altLang="en-US" sz="1600"/>
              <a:t>，</a:t>
            </a:r>
            <a:r>
              <a:rPr lang="en-US" altLang="zh-CN" sz="1600"/>
              <a:t>W2</a:t>
            </a:r>
            <a:r>
              <a:rPr lang="zh-CN" altLang="en-US" sz="1600"/>
              <a:t>，</a:t>
            </a:r>
            <a:r>
              <a:rPr lang="en-US" altLang="zh-CN" sz="1600"/>
              <a:t>...,Wn,</a:t>
            </a:r>
            <a:r>
              <a:rPr lang="zh-CN" altLang="en-US" sz="1600"/>
              <a:t>它们的价值分别为</a:t>
            </a:r>
            <a:r>
              <a:rPr lang="en-US" altLang="zh-CN" sz="1600"/>
              <a:t>C1,C2,...,Cn.</a:t>
            </a:r>
            <a:r>
              <a:rPr lang="zh-CN" altLang="en-US" sz="1600"/>
              <a:t>若每种物品只有一件，问：若要</a:t>
            </a: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恰好将背包装满</a:t>
            </a:r>
            <a:r>
              <a:rPr lang="zh-CN" altLang="en-US" sz="1600"/>
              <a:t>，求旅行者能获得最大总价值。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输入格式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第一行：两个整数，</a:t>
            </a:r>
            <a:r>
              <a:rPr lang="en-US" altLang="zh-CN" sz="1600"/>
              <a:t>M(</a:t>
            </a:r>
            <a:r>
              <a:rPr lang="zh-CN" altLang="en-US" sz="1600"/>
              <a:t>背包容量，</a:t>
            </a:r>
            <a:r>
              <a:rPr lang="en-US" altLang="zh-CN" sz="1600"/>
              <a:t>M&lt;=200)</a:t>
            </a:r>
            <a:r>
              <a:rPr lang="zh-CN" altLang="en-US" sz="1600"/>
              <a:t>和</a:t>
            </a:r>
            <a:r>
              <a:rPr lang="en-US" altLang="zh-CN" sz="1600"/>
              <a:t>N(</a:t>
            </a:r>
            <a:r>
              <a:rPr lang="zh-CN" altLang="en-US" sz="1600"/>
              <a:t>物品数量，</a:t>
            </a:r>
            <a:r>
              <a:rPr lang="en-US" altLang="zh-CN" sz="1600"/>
              <a:t>N&lt;=30)</a:t>
            </a:r>
            <a:r>
              <a:rPr lang="zh-CN" altLang="en-US" sz="16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/>
              <a:t>   第</a:t>
            </a:r>
            <a:r>
              <a:rPr lang="en-US" altLang="zh-CN" sz="1600"/>
              <a:t>2..N+1</a:t>
            </a:r>
            <a:r>
              <a:rPr lang="zh-CN" altLang="en-US" sz="1600"/>
              <a:t>行：每行二个整数</a:t>
            </a:r>
            <a:r>
              <a:rPr lang="en-US" altLang="zh-CN" sz="1600"/>
              <a:t>Wi,Ci</a:t>
            </a:r>
            <a:r>
              <a:rPr lang="zh-CN" altLang="en-US" sz="1600"/>
              <a:t>，表示每个物品的重量和价值。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输出格式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仅一行，一个数，表示最大总价值。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样例输入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10 4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2  1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3  3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4  5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7  9</a:t>
            </a:r>
          </a:p>
        </p:txBody>
      </p:sp>
      <p:sp>
        <p:nvSpPr>
          <p:cNvPr id="18436" name="矩形 1"/>
          <p:cNvSpPr>
            <a:spLocks noChangeArrowheads="1"/>
          </p:cNvSpPr>
          <p:nvPr/>
        </p:nvSpPr>
        <p:spPr bwMode="auto">
          <a:xfrm>
            <a:off x="3743325" y="4430713"/>
            <a:ext cx="6096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样例输出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12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}</a:t>
            </a: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f[0][]=−∞;f[0][0]=0;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1"/>
                </a:solidFill>
              </a:rPr>
              <a:t>理解：</a:t>
            </a:r>
          </a:p>
        </p:txBody>
      </p:sp>
      <p:sp>
        <p:nvSpPr>
          <p:cNvPr id="21507" name="文本框 3"/>
          <p:cNvSpPr txBox="1">
            <a:spLocks noChangeArrowheads="1"/>
          </p:cNvSpPr>
          <p:nvPr/>
        </p:nvSpPr>
        <p:spPr bwMode="auto">
          <a:xfrm>
            <a:off x="2187575" y="1609725"/>
            <a:ext cx="2408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 dirty="0"/>
              <a:t>F[0][v]</a:t>
            </a:r>
            <a:r>
              <a:rPr lang="zh-CN" altLang="en-US" sz="2800" dirty="0"/>
              <a:t>的含义</a:t>
            </a:r>
          </a:p>
        </p:txBody>
      </p:sp>
      <p:sp>
        <p:nvSpPr>
          <p:cNvPr id="21508" name="文本框 4"/>
          <p:cNvSpPr txBox="1">
            <a:spLocks noChangeArrowheads="1"/>
          </p:cNvSpPr>
          <p:nvPr/>
        </p:nvSpPr>
        <p:spPr bwMode="auto">
          <a:xfrm>
            <a:off x="2768600" y="2473325"/>
            <a:ext cx="718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的背包中，一件物品都不放的价值。</a:t>
            </a:r>
          </a:p>
        </p:txBody>
      </p:sp>
      <p:sp>
        <p:nvSpPr>
          <p:cNvPr id="21509" name="文本框 5"/>
          <p:cNvSpPr txBox="1">
            <a:spLocks noChangeArrowheads="1"/>
          </p:cNvSpPr>
          <p:nvPr/>
        </p:nvSpPr>
        <p:spPr bwMode="auto">
          <a:xfrm>
            <a:off x="631825" y="3336925"/>
            <a:ext cx="356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不需要将背包装满的情况</a:t>
            </a:r>
          </a:p>
        </p:txBody>
      </p:sp>
      <p:sp>
        <p:nvSpPr>
          <p:cNvPr id="21510" name="文本框 6"/>
          <p:cNvSpPr txBox="1">
            <a:spLocks noChangeArrowheads="1"/>
          </p:cNvSpPr>
          <p:nvPr/>
        </p:nvSpPr>
        <p:spPr bwMode="auto">
          <a:xfrm>
            <a:off x="1147763" y="4140200"/>
            <a:ext cx="2530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F[0][v]</a:t>
            </a:r>
          </a:p>
          <a:p>
            <a:pPr algn="ctr"/>
            <a:r>
              <a:rPr lang="zh-CN" altLang="en-US" dirty="0"/>
              <a:t>一件都不放也是</a:t>
            </a:r>
            <a:r>
              <a:rPr lang="zh-CN" altLang="en-US" dirty="0">
                <a:solidFill>
                  <a:schemeClr val="accent1"/>
                </a:solidFill>
              </a:rPr>
              <a:t>合法</a:t>
            </a:r>
            <a:r>
              <a:rPr lang="zh-CN" altLang="en-US" dirty="0"/>
              <a:t>的，价值为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F[0][v]=0;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511" name="文本框 7"/>
          <p:cNvSpPr txBox="1">
            <a:spLocks noChangeArrowheads="1"/>
          </p:cNvSpPr>
          <p:nvPr/>
        </p:nvSpPr>
        <p:spPr bwMode="auto">
          <a:xfrm>
            <a:off x="7837488" y="3336925"/>
            <a:ext cx="356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需要将背包装满的情况</a:t>
            </a:r>
          </a:p>
        </p:txBody>
      </p:sp>
      <p:sp>
        <p:nvSpPr>
          <p:cNvPr id="21512" name="文本框 8"/>
          <p:cNvSpPr txBox="1">
            <a:spLocks noChangeArrowheads="1"/>
          </p:cNvSpPr>
          <p:nvPr/>
        </p:nvSpPr>
        <p:spPr bwMode="auto">
          <a:xfrm>
            <a:off x="8353425" y="4140200"/>
            <a:ext cx="2530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F[0][v]</a:t>
            </a:r>
          </a:p>
          <a:p>
            <a:pPr algn="ctr"/>
            <a:r>
              <a:rPr lang="zh-CN" altLang="en-US" dirty="0"/>
              <a:t>一件都不放是</a:t>
            </a:r>
            <a:r>
              <a:rPr lang="zh-CN" altLang="en-US" dirty="0">
                <a:solidFill>
                  <a:schemeClr val="accent1"/>
                </a:solidFill>
              </a:rPr>
              <a:t>不合法</a:t>
            </a:r>
            <a:r>
              <a:rPr lang="zh-CN" altLang="en-US" dirty="0"/>
              <a:t>的，价值为</a:t>
            </a:r>
            <a:r>
              <a:rPr lang="en-US" altLang="zh-CN" dirty="0"/>
              <a:t>−∞ 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F[0][v]=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−∞;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4651375" y="3894138"/>
            <a:ext cx="26606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F[0][0]</a:t>
            </a:r>
          </a:p>
          <a:p>
            <a:pPr algn="ctr"/>
            <a:r>
              <a:rPr lang="zh-CN" altLang="en-US" dirty="0"/>
              <a:t>一件都不放也装满了背包（背包的剩余容量为</a:t>
            </a:r>
            <a:r>
              <a:rPr lang="en-US" altLang="zh-CN" dirty="0"/>
              <a:t>0</a:t>
            </a:r>
            <a:r>
              <a:rPr lang="zh-CN" altLang="en-US" dirty="0"/>
              <a:t>）是</a:t>
            </a:r>
            <a:r>
              <a:rPr lang="zh-CN" altLang="en-US" dirty="0">
                <a:solidFill>
                  <a:schemeClr val="accent1"/>
                </a:solidFill>
              </a:rPr>
              <a:t>合法</a:t>
            </a:r>
            <a:r>
              <a:rPr lang="zh-CN" altLang="en-US" dirty="0"/>
              <a:t>的，价值为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F[0][0]=0;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 build="p"/>
      <p:bldP spid="21511" grpId="0"/>
      <p:bldP spid="21512" grpId="0" build="p"/>
      <p:bldP spid="215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16100" y="2154238"/>
            <a:ext cx="89503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f[0][i]=0;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(int v = </a:t>
            </a:r>
            <a:r>
              <a:rPr lang="en-US" altLang="zh-CN" sz="2800"/>
              <a:t>1</a:t>
            </a:r>
            <a:r>
              <a:rPr lang="zh-CN" altLang="en-US" sz="2800"/>
              <a:t>; v </a:t>
            </a:r>
            <a:r>
              <a:rPr lang="en-US" altLang="zh-CN" sz="2800"/>
              <a:t>&lt;=m</a:t>
            </a:r>
            <a:r>
              <a:rPr lang="zh-CN" altLang="en-US" sz="2800"/>
              <a:t>; v</a:t>
            </a:r>
            <a:r>
              <a:rPr lang="en-US" altLang="zh-CN" sz="2800"/>
              <a:t>++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f[i][v] = max(f[i-1][v],f[i-1][v-w[i]]+c[i]);</a:t>
            </a:r>
          </a:p>
          <a:p>
            <a:r>
              <a:rPr lang="zh-CN" altLang="en-US" sz="2800"/>
              <a:t>               else  </a:t>
            </a:r>
            <a:endParaRPr lang="en-US" altLang="zh-CN" sz="2800"/>
          </a:p>
          <a:p>
            <a:r>
              <a:rPr lang="en-US" altLang="zh-CN" sz="2800"/>
              <a:t>                  </a:t>
            </a:r>
            <a:r>
              <a:rPr lang="zh-CN" altLang="en-US" sz="2800"/>
              <a:t>f[i][v] = f[i-1][v];</a:t>
            </a:r>
            <a:endParaRPr lang="da-DK" altLang="zh-CN" sz="2800"/>
          </a:p>
        </p:txBody>
      </p:sp>
      <p:sp>
        <p:nvSpPr>
          <p:cNvPr id="2" name="矩形 1"/>
          <p:cNvSpPr/>
          <p:nvPr/>
        </p:nvSpPr>
        <p:spPr>
          <a:xfrm>
            <a:off x="3170238" y="3767138"/>
            <a:ext cx="6164262" cy="57308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7851775" y="4388644"/>
            <a:ext cx="682625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4" name="文本框 5"/>
          <p:cNvSpPr txBox="1">
            <a:spLocks noChangeArrowheads="1"/>
          </p:cNvSpPr>
          <p:nvPr/>
        </p:nvSpPr>
        <p:spPr bwMode="auto">
          <a:xfrm>
            <a:off x="6613914" y="5437188"/>
            <a:ext cx="3413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accent1"/>
                </a:solidFill>
              </a:rPr>
              <a:t>只用到了上一阶段的值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688" y="5341938"/>
            <a:ext cx="4621212" cy="83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我们只需要保证在本阶段能够使用到上一个阶段的值就可以了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253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</a:t>
            </a:r>
            <a:r>
              <a:rPr lang="zh-CN" altLang="en-US" sz="2800" dirty="0">
                <a:solidFill>
                  <a:schemeClr val="accent1"/>
                </a:solidFill>
              </a:rPr>
              <a:t>int v = </a:t>
            </a:r>
            <a:r>
              <a:rPr lang="en-US" altLang="zh-CN" sz="2800" dirty="0">
                <a:solidFill>
                  <a:schemeClr val="accent1"/>
                </a:solidFill>
              </a:rPr>
              <a:t>m</a:t>
            </a:r>
            <a:r>
              <a:rPr lang="zh-CN" altLang="en-US" sz="2800" dirty="0">
                <a:solidFill>
                  <a:schemeClr val="accent1"/>
                </a:solidFill>
              </a:rPr>
              <a:t>; v </a:t>
            </a:r>
            <a:r>
              <a:rPr lang="en-US" altLang="zh-CN" sz="2800" dirty="0">
                <a:solidFill>
                  <a:schemeClr val="accent1"/>
                </a:solidFill>
              </a:rPr>
              <a:t>&gt;=1</a:t>
            </a:r>
            <a:r>
              <a:rPr lang="zh-CN" altLang="en-US" sz="2800" dirty="0">
                <a:solidFill>
                  <a:schemeClr val="accent1"/>
                </a:solidFill>
              </a:rPr>
              <a:t>; v</a:t>
            </a:r>
            <a:r>
              <a:rPr lang="en-US" altLang="zh-CN" sz="2800" dirty="0">
                <a:solidFill>
                  <a:schemeClr val="accent1"/>
                </a:solidFill>
              </a:rPr>
              <a:t>--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</a:t>
            </a:r>
            <a:r>
              <a:rPr lang="zh-CN" altLang="en-US" sz="2800" dirty="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f[0][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]=0; </a:t>
            </a:r>
          </a:p>
          <a:p>
            <a:r>
              <a:rPr lang="zh-CN" altLang="en-US" sz="2400" dirty="0"/>
              <a:t>for (int i = 1; i &lt;= n; i++)</a:t>
            </a:r>
          </a:p>
          <a:p>
            <a:r>
              <a:rPr lang="zh-CN" altLang="en-US" sz="2400" dirty="0"/>
              <a:t>        for (int v = </a:t>
            </a:r>
            <a:r>
              <a:rPr lang="en-US" altLang="zh-CN" sz="2400" dirty="0"/>
              <a:t>1</a:t>
            </a:r>
            <a:r>
              <a:rPr lang="zh-CN" altLang="en-US" sz="2400" dirty="0"/>
              <a:t>; v </a:t>
            </a:r>
            <a:r>
              <a:rPr lang="en-US" altLang="zh-CN" sz="2400" dirty="0"/>
              <a:t>&lt;=m</a:t>
            </a:r>
            <a:r>
              <a:rPr lang="zh-CN" altLang="en-US" sz="2400" dirty="0"/>
              <a:t>; v</a:t>
            </a:r>
            <a:r>
              <a:rPr lang="en-US" altLang="zh-CN" sz="2400" dirty="0"/>
              <a:t>++</a:t>
            </a:r>
            <a:r>
              <a:rPr lang="zh-CN" altLang="en-US" sz="2400" dirty="0"/>
              <a:t>)</a:t>
            </a:r>
          </a:p>
          <a:p>
            <a:r>
              <a:rPr lang="zh-CN" altLang="en-US" sz="2400" dirty="0"/>
              <a:t>            if (w[i] &lt;= v)  </a:t>
            </a:r>
            <a:endParaRPr lang="en-US" altLang="zh-CN" sz="2400" dirty="0"/>
          </a:p>
          <a:p>
            <a:r>
              <a:rPr lang="zh-CN" altLang="en-US" sz="2400" dirty="0"/>
              <a:t>                   f[i][v] = max(f[i-1][v],f[i-1][v-w[i]]+c[i]);</a:t>
            </a:r>
          </a:p>
          <a:p>
            <a:r>
              <a:rPr lang="zh-CN" altLang="en-US" sz="2400" dirty="0"/>
              <a:t>               else  </a:t>
            </a:r>
            <a:endParaRPr lang="en-US" altLang="zh-CN" sz="2400" dirty="0"/>
          </a:p>
          <a:p>
            <a:r>
              <a:rPr lang="en-US" altLang="zh-CN" sz="2400" dirty="0"/>
              <a:t>                  </a:t>
            </a:r>
            <a:r>
              <a:rPr lang="zh-CN" altLang="en-US" sz="2400" dirty="0"/>
              <a:t>f[i][v] = f[i-1][v];</a:t>
            </a:r>
            <a:endParaRPr lang="da-DK" altLang="zh-CN" sz="2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文本框 9"/>
          <p:cNvSpPr txBox="1">
            <a:spLocks noChangeArrowheads="1"/>
          </p:cNvSpPr>
          <p:nvPr/>
        </p:nvSpPr>
        <p:spPr bwMode="auto">
          <a:xfrm>
            <a:off x="8650288" y="2030413"/>
            <a:ext cx="29321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空间优化将二维空间变成了一维了。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4583" name="文本框 1"/>
          <p:cNvSpPr txBox="1">
            <a:spLocks noChangeArrowheads="1"/>
          </p:cNvSpPr>
          <p:nvPr/>
        </p:nvSpPr>
        <p:spPr bwMode="auto">
          <a:xfrm>
            <a:off x="8005763" y="2944813"/>
            <a:ext cx="132873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3900" dirty="0">
                <a:solidFill>
                  <a:schemeClr val="accent1"/>
                </a:solidFill>
              </a:rPr>
              <a:t>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8503</TotalTime>
  <Words>2275</Words>
  <Application>Microsoft Office PowerPoint</Application>
  <PresentationFormat>宽屏</PresentationFormat>
  <Paragraphs>259</Paragraphs>
  <Slides>27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背包型动态规划</vt:lpstr>
      <vt:lpstr>01背包问题</vt:lpstr>
      <vt:lpstr>01背包代码</vt:lpstr>
      <vt:lpstr>背包问题</vt:lpstr>
      <vt:lpstr>01背包问题</vt:lpstr>
      <vt:lpstr>理解：</vt:lpstr>
      <vt:lpstr>优化</vt:lpstr>
      <vt:lpstr>空间优化</vt:lpstr>
      <vt:lpstr>空间优化</vt:lpstr>
      <vt:lpstr>空间优化</vt:lpstr>
      <vt:lpstr>空间优化</vt:lpstr>
      <vt:lpstr>优化</vt:lpstr>
      <vt:lpstr>时间优化</vt:lpstr>
      <vt:lpstr>扩展问题</vt:lpstr>
      <vt:lpstr>新的问题</vt:lpstr>
      <vt:lpstr>多重背包问题</vt:lpstr>
      <vt:lpstr>多重背包问题</vt:lpstr>
      <vt:lpstr>多重背包问题</vt:lpstr>
      <vt:lpstr>多重背包问题</vt:lpstr>
      <vt:lpstr>多重背包问题</vt:lpstr>
      <vt:lpstr>完全背包问题</vt:lpstr>
      <vt:lpstr>完全背包问题</vt:lpstr>
      <vt:lpstr>完全背包问题</vt:lpstr>
      <vt:lpstr>完全背包问题</vt:lpstr>
      <vt:lpstr>完全背包问题</vt:lpstr>
      <vt:lpstr>扩展：混合背包问题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396</cp:revision>
  <dcterms:created xsi:type="dcterms:W3CDTF">2015-01-07T13:50:35Z</dcterms:created>
  <dcterms:modified xsi:type="dcterms:W3CDTF">2016-04-17T10:29:45Z</dcterms:modified>
</cp:coreProperties>
</file>