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709" r:id="rId2"/>
    <p:sldId id="710" r:id="rId3"/>
    <p:sldId id="711" r:id="rId4"/>
    <p:sldId id="703" r:id="rId5"/>
    <p:sldId id="676" r:id="rId6"/>
    <p:sldId id="702" r:id="rId7"/>
    <p:sldId id="712" r:id="rId8"/>
    <p:sldId id="701" r:id="rId9"/>
    <p:sldId id="704" r:id="rId10"/>
    <p:sldId id="706" r:id="rId11"/>
    <p:sldId id="707" r:id="rId12"/>
    <p:sldId id="713" r:id="rId13"/>
    <p:sldId id="699"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97" autoAdjust="0"/>
  </p:normalViewPr>
  <p:slideViewPr>
    <p:cSldViewPr snapToGrid="0">
      <p:cViewPr varScale="1">
        <p:scale>
          <a:sx n="98" d="100"/>
          <a:sy n="98" d="100"/>
        </p:scale>
        <p:origin x="1038" y="90"/>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F662277B-9351-4216-A6D3-C67BB6B612B2}" type="datetimeFigureOut">
              <a:rPr lang="zh-CN" altLang="en-US"/>
              <a:pPr>
                <a:defRPr/>
              </a:pPr>
              <a:t>2016/4/1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A4FFEE4-7AD4-423B-A5EF-0AC07880E052}" type="slidenum">
              <a:rPr lang="zh-CN" altLang="en-US"/>
              <a:pPr>
                <a:defRPr/>
              </a:pPr>
              <a:t>‹#›</a:t>
            </a:fld>
            <a:endParaRPr lang="zh-CN" altLang="en-US"/>
          </a:p>
        </p:txBody>
      </p:sp>
    </p:spTree>
    <p:extLst>
      <p:ext uri="{BB962C8B-B14F-4D97-AF65-F5344CB8AC3E}">
        <p14:creationId xmlns:p14="http://schemas.microsoft.com/office/powerpoint/2010/main" val="3603340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4" name="空心弧 28"/>
          <p:cNvSpPr>
            <a:spLocks/>
          </p:cNvSpPr>
          <p:nvPr/>
        </p:nvSpPr>
        <p:spPr bwMode="auto">
          <a:xfrm>
            <a:off x="5016500" y="1071563"/>
            <a:ext cx="2070100" cy="2070100"/>
          </a:xfrm>
          <a:custGeom>
            <a:avLst/>
            <a:gdLst>
              <a:gd name="T0" fmla="*/ 177880 w 2070399"/>
              <a:gd name="T1" fmla="*/ 1615086 h 2070399"/>
              <a:gd name="T2" fmla="*/ 352049 w 2070399"/>
              <a:gd name="T3" fmla="*/ 257174 h 2070399"/>
              <a:gd name="T4" fmla="*/ 1720731 w 2070399"/>
              <a:gd name="T5" fmla="*/ 260276 h 2070399"/>
              <a:gd name="T6" fmla="*/ 1888745 w 2070399"/>
              <a:gd name="T7" fmla="*/ 1618964 h 2070399"/>
              <a:gd name="T8" fmla="*/ 1888744 w 2070399"/>
              <a:gd name="T9" fmla="*/ 1618964 h 2070399"/>
              <a:gd name="T10" fmla="*/ 1720730 w 2070399"/>
              <a:gd name="T11" fmla="*/ 260276 h 2070399"/>
              <a:gd name="T12" fmla="*/ 352048 w 2070399"/>
              <a:gd name="T13" fmla="*/ 257174 h 2070399"/>
              <a:gd name="T14" fmla="*/ 177879 w 2070399"/>
              <a:gd name="T15" fmla="*/ 1615086 h 2070399"/>
              <a:gd name="T16" fmla="*/ 177880 w 2070399"/>
              <a:gd name="T17" fmla="*/ 1615086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pPr>
              <a:defRPr/>
            </a:pPr>
            <a:fld id="{D991112C-2DF0-4FD0-9F3A-BB8517073025}" type="datetimeFigureOut">
              <a:rPr lang="zh-CN" altLang="en-US"/>
              <a:pPr>
                <a:defRPr/>
              </a:pPr>
              <a:t>2016/4/1</a:t>
            </a:fld>
            <a:endParaRPr lang="zh-CN" altLang="en-US"/>
          </a:p>
        </p:txBody>
      </p:sp>
      <p:sp>
        <p:nvSpPr>
          <p:cNvPr id="16" name="Rectangle 5"/>
          <p:cNvSpPr>
            <a:spLocks noGrp="1" noChangeArrowheads="1"/>
          </p:cNvSpPr>
          <p:nvPr>
            <p:ph type="ftr" sz="quarter" idx="11"/>
          </p:nvPr>
        </p:nvSpPr>
        <p:spPr/>
        <p:txBody>
          <a:bodyPr/>
          <a:lstStyle>
            <a:lvl1pPr>
              <a:defRPr/>
            </a:lvl1pPr>
          </a:lstStyle>
          <a:p>
            <a:pPr>
              <a:defRPr/>
            </a:pPr>
            <a:endParaRPr lang="zh-CN" altLang="en-US"/>
          </a:p>
        </p:txBody>
      </p:sp>
      <p:sp>
        <p:nvSpPr>
          <p:cNvPr id="17" name="Rectangle 6"/>
          <p:cNvSpPr>
            <a:spLocks noGrp="1" noChangeArrowheads="1"/>
          </p:cNvSpPr>
          <p:nvPr>
            <p:ph type="sldNum" sz="quarter" idx="12"/>
          </p:nvPr>
        </p:nvSpPr>
        <p:spPr/>
        <p:txBody>
          <a:bodyPr/>
          <a:lstStyle>
            <a:lvl1pPr>
              <a:defRPr smtClean="0"/>
            </a:lvl1pPr>
          </a:lstStyle>
          <a:p>
            <a:pPr>
              <a:defRPr/>
            </a:pPr>
            <a:fld id="{B1B18B41-70E6-4D9B-A15D-CDD2C1C05350}" type="slidenum">
              <a:rPr lang="zh-CN" altLang="en-US"/>
              <a:pPr>
                <a:defRPr/>
              </a:pPr>
              <a:t>‹#›</a:t>
            </a:fld>
            <a:endParaRPr lang="zh-CN" altLang="en-US"/>
          </a:p>
        </p:txBody>
      </p:sp>
    </p:spTree>
    <p:extLst>
      <p:ext uri="{BB962C8B-B14F-4D97-AF65-F5344CB8AC3E}">
        <p14:creationId xmlns:p14="http://schemas.microsoft.com/office/powerpoint/2010/main" val="3224929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170B614-F057-4AE8-8FD6-0F98F080153C}"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20D376-ED14-4EAB-9A9C-058212CBD2DD}" type="slidenum">
              <a:rPr lang="zh-CN" altLang="en-US"/>
              <a:pPr>
                <a:defRPr/>
              </a:pPr>
              <a:t>‹#›</a:t>
            </a:fld>
            <a:endParaRPr lang="zh-CN" altLang="en-US"/>
          </a:p>
        </p:txBody>
      </p:sp>
    </p:spTree>
    <p:extLst>
      <p:ext uri="{BB962C8B-B14F-4D97-AF65-F5344CB8AC3E}">
        <p14:creationId xmlns:p14="http://schemas.microsoft.com/office/powerpoint/2010/main" val="333664758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1F7F2F6-81D0-4004-AE82-CE0B03341611}"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93078F-63F5-4868-9AA9-1FBFD0B1E07D}" type="slidenum">
              <a:rPr lang="zh-CN" altLang="en-US"/>
              <a:pPr>
                <a:defRPr/>
              </a:pPr>
              <a:t>‹#›</a:t>
            </a:fld>
            <a:endParaRPr lang="zh-CN" altLang="en-US"/>
          </a:p>
        </p:txBody>
      </p:sp>
    </p:spTree>
    <p:extLst>
      <p:ext uri="{BB962C8B-B14F-4D97-AF65-F5344CB8AC3E}">
        <p14:creationId xmlns:p14="http://schemas.microsoft.com/office/powerpoint/2010/main" val="40442330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a:defRPr/>
            </a:pPr>
            <a:fld id="{8CF955F9-5EF0-4A77-9657-B3AEEA426177}"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CE4063C-1CF1-4A87-88D1-3ED35B71DBDD}" type="slidenum">
              <a:rPr lang="zh-CN" altLang="en-US"/>
              <a:pPr>
                <a:defRPr/>
              </a:pPr>
              <a:t>‹#›</a:t>
            </a:fld>
            <a:endParaRPr lang="zh-CN" altLang="en-US"/>
          </a:p>
        </p:txBody>
      </p:sp>
    </p:spTree>
    <p:extLst>
      <p:ext uri="{BB962C8B-B14F-4D97-AF65-F5344CB8AC3E}">
        <p14:creationId xmlns:p14="http://schemas.microsoft.com/office/powerpoint/2010/main" val="427194391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F4FE77C-1BEF-4D9C-8528-A11746B4EB70}"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7CB3AF6-0A01-4FB2-AD3A-487C38ACFE38}" type="slidenum">
              <a:rPr lang="zh-CN" altLang="en-US"/>
              <a:pPr>
                <a:defRPr/>
              </a:pPr>
              <a:t>‹#›</a:t>
            </a:fld>
            <a:endParaRPr lang="zh-CN" altLang="en-US"/>
          </a:p>
        </p:txBody>
      </p:sp>
    </p:spTree>
    <p:extLst>
      <p:ext uri="{BB962C8B-B14F-4D97-AF65-F5344CB8AC3E}">
        <p14:creationId xmlns:p14="http://schemas.microsoft.com/office/powerpoint/2010/main" val="395568933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8CB9D9F-9F66-4C09-ADCF-3814E80D5F61}"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53BA768-1BDC-44B3-B85D-FA437DD469C0}" type="slidenum">
              <a:rPr lang="zh-CN" altLang="en-US"/>
              <a:pPr>
                <a:defRPr/>
              </a:pPr>
              <a:t>‹#›</a:t>
            </a:fld>
            <a:endParaRPr lang="zh-CN" altLang="en-US"/>
          </a:p>
        </p:txBody>
      </p:sp>
    </p:spTree>
    <p:extLst>
      <p:ext uri="{BB962C8B-B14F-4D97-AF65-F5344CB8AC3E}">
        <p14:creationId xmlns:p14="http://schemas.microsoft.com/office/powerpoint/2010/main" val="5664007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BF18C6D-3091-4FBB-ADB9-72FDCA3162B8}" type="datetimeFigureOut">
              <a:rPr lang="zh-CN" altLang="en-US"/>
              <a:pPr>
                <a:defRPr/>
              </a:pPr>
              <a:t>2016/4/1</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E4554CD-194E-4059-B8D2-46E21FEBBDD3}" type="slidenum">
              <a:rPr lang="zh-CN" altLang="en-US"/>
              <a:pPr>
                <a:defRPr/>
              </a:pPr>
              <a:t>‹#›</a:t>
            </a:fld>
            <a:endParaRPr lang="zh-CN" altLang="en-US"/>
          </a:p>
        </p:txBody>
      </p:sp>
    </p:spTree>
    <p:extLst>
      <p:ext uri="{BB962C8B-B14F-4D97-AF65-F5344CB8AC3E}">
        <p14:creationId xmlns:p14="http://schemas.microsoft.com/office/powerpoint/2010/main" val="93794522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94384F5-1E9D-4218-AD49-E940B635DD8F}" type="datetimeFigureOut">
              <a:rPr lang="zh-CN" altLang="en-US"/>
              <a:pPr>
                <a:defRPr/>
              </a:pPr>
              <a:t>2016/4/1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0C7DA6C8-66C5-4E46-ABA7-7CD8A5520868}" type="slidenum">
              <a:rPr lang="zh-CN" altLang="en-US"/>
              <a:pPr>
                <a:defRPr/>
              </a:pPr>
              <a:t>‹#›</a:t>
            </a:fld>
            <a:endParaRPr lang="zh-CN" altLang="en-US"/>
          </a:p>
        </p:txBody>
      </p:sp>
    </p:spTree>
    <p:extLst>
      <p:ext uri="{BB962C8B-B14F-4D97-AF65-F5344CB8AC3E}">
        <p14:creationId xmlns:p14="http://schemas.microsoft.com/office/powerpoint/2010/main" val="158315982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3" name="日期占位符 1"/>
          <p:cNvSpPr>
            <a:spLocks noGrp="1"/>
          </p:cNvSpPr>
          <p:nvPr>
            <p:ph type="dt" sz="half" idx="10"/>
          </p:nvPr>
        </p:nvSpPr>
        <p:spPr/>
        <p:txBody>
          <a:bodyPr/>
          <a:lstStyle>
            <a:lvl1pPr>
              <a:defRPr smtClean="0"/>
            </a:lvl1pPr>
          </a:lstStyle>
          <a:p>
            <a:pPr>
              <a:defRPr/>
            </a:pPr>
            <a:fld id="{6B0BBF77-DB24-4838-990D-1C4745F3964E}" type="datetimeFigureOut">
              <a:rPr lang="zh-CN" altLang="en-US"/>
              <a:pPr>
                <a:defRPr/>
              </a:pPr>
              <a:t>2016/4/1</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smtClean="0"/>
            </a:lvl1pPr>
          </a:lstStyle>
          <a:p>
            <a:pPr>
              <a:defRPr/>
            </a:pPr>
            <a:fld id="{90CB8422-8F89-42FB-A81D-0250CBE748D5}" type="slidenum">
              <a:rPr lang="zh-CN" altLang="en-US"/>
              <a:pPr>
                <a:defRPr/>
              </a:pPr>
              <a:t>‹#›</a:t>
            </a:fld>
            <a:endParaRPr lang="zh-CN" altLang="en-US"/>
          </a:p>
        </p:txBody>
      </p:sp>
    </p:spTree>
    <p:extLst>
      <p:ext uri="{BB962C8B-B14F-4D97-AF65-F5344CB8AC3E}">
        <p14:creationId xmlns:p14="http://schemas.microsoft.com/office/powerpoint/2010/main" val="60560621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84898B5-F3DF-4841-8124-0B79FE59546F}"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FFE7D86-4266-4273-A921-9B18AE2EC8E1}" type="slidenum">
              <a:rPr lang="zh-CN" altLang="en-US"/>
              <a:pPr>
                <a:defRPr/>
              </a:pPr>
              <a:t>‹#›</a:t>
            </a:fld>
            <a:endParaRPr lang="zh-CN" altLang="en-US"/>
          </a:p>
        </p:txBody>
      </p:sp>
    </p:spTree>
    <p:extLst>
      <p:ext uri="{BB962C8B-B14F-4D97-AF65-F5344CB8AC3E}">
        <p14:creationId xmlns:p14="http://schemas.microsoft.com/office/powerpoint/2010/main" val="106046833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C78B194-E5DF-49F3-AD12-511D24D71465}"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E91F5C-33A2-4A25-9AC8-2E963FFCC305}" type="slidenum">
              <a:rPr lang="zh-CN" altLang="en-US"/>
              <a:pPr>
                <a:defRPr/>
              </a:pPr>
              <a:t>‹#›</a:t>
            </a:fld>
            <a:endParaRPr lang="zh-CN" altLang="en-US"/>
          </a:p>
        </p:txBody>
      </p:sp>
    </p:spTree>
    <p:extLst>
      <p:ext uri="{BB962C8B-B14F-4D97-AF65-F5344CB8AC3E}">
        <p14:creationId xmlns:p14="http://schemas.microsoft.com/office/powerpoint/2010/main" val="13852966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smtClean="0">
                <a:latin typeface="+mn-lt"/>
                <a:ea typeface="+mn-ea"/>
              </a:defRPr>
            </a:lvl1pPr>
          </a:lstStyle>
          <a:p>
            <a:pPr>
              <a:defRPr/>
            </a:pPr>
            <a:fld id="{CA16378F-4088-45DA-B602-877D8D8D2867}" type="datetimeFigureOut">
              <a:rPr lang="zh-CN" altLang="en-US"/>
              <a:pPr>
                <a:defRPr/>
              </a:pPr>
              <a:t>2016/4/1</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smtClean="0">
                <a:latin typeface="+mn-lt"/>
                <a:ea typeface="+mn-ea"/>
              </a:defRPr>
            </a:lvl1pPr>
          </a:lstStyle>
          <a:p>
            <a:pPr>
              <a:defRPr/>
            </a:pPr>
            <a:fld id="{F0C2693C-1F83-4E38-AEB7-622769999BB6}" type="slidenum">
              <a:rPr lang="zh-CN" altLang="en-US"/>
              <a:pPr>
                <a:defRPr/>
              </a:pPr>
              <a:t>‹#›</a:t>
            </a:fld>
            <a:endParaRPr lang="zh-CN" altLang="en-US"/>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Lst>
  <p:transition spd="med">
    <p:fade/>
  </p:transition>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fontAlgn="base">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fontAlgn="base">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fontAlgn="base">
        <a:spcBef>
          <a:spcPct val="20000"/>
        </a:spcBef>
        <a:spcAft>
          <a:spcPct val="0"/>
        </a:spcAft>
        <a:buChar char="•"/>
        <a:defRPr sz="1600" kern="1200">
          <a:solidFill>
            <a:schemeClr val="bg1"/>
          </a:solidFill>
          <a:latin typeface="+mn-lt"/>
          <a:ea typeface="+mn-ea"/>
          <a:cs typeface="+mn-cs"/>
        </a:defRPr>
      </a:lvl3pPr>
      <a:lvl4pPr marL="1598613" indent="-227013" algn="l" rtl="0" fontAlgn="base">
        <a:spcBef>
          <a:spcPct val="20000"/>
        </a:spcBef>
        <a:spcAft>
          <a:spcPct val="0"/>
        </a:spcAft>
        <a:buChar char="–"/>
        <a:defRPr sz="1400" kern="1200">
          <a:solidFill>
            <a:schemeClr val="bg1"/>
          </a:solidFill>
          <a:latin typeface="+mn-lt"/>
          <a:ea typeface="+mn-ea"/>
          <a:cs typeface="+mn-cs"/>
        </a:defRPr>
      </a:lvl4pPr>
      <a:lvl5pPr marL="2055813" indent="-227013" algn="l" rtl="0" fontAlgn="base">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dirty="0" smtClean="0"/>
              <a:t>合唱队形</a:t>
            </a:r>
          </a:p>
        </p:txBody>
      </p:sp>
      <p:sp>
        <p:nvSpPr>
          <p:cNvPr id="5123" name="矩形 4"/>
          <p:cNvSpPr>
            <a:spLocks noChangeArrowheads="1"/>
          </p:cNvSpPr>
          <p:nvPr/>
        </p:nvSpPr>
        <p:spPr bwMode="auto">
          <a:xfrm>
            <a:off x="895350" y="1638300"/>
            <a:ext cx="1043622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       N</a:t>
            </a:r>
            <a:r>
              <a:rPr lang="zh-CN" altLang="en-US" sz="2800"/>
              <a:t>位同学站成一排，音乐老师要请其中的</a:t>
            </a:r>
            <a:r>
              <a:rPr lang="en-US" altLang="zh-CN" sz="2800"/>
              <a:t>(N-K)</a:t>
            </a:r>
            <a:r>
              <a:rPr lang="zh-CN" altLang="en-US" sz="2800"/>
              <a:t>位同学出列，使得剩下的</a:t>
            </a:r>
            <a:r>
              <a:rPr lang="en-US" altLang="zh-CN" sz="2800"/>
              <a:t>K</a:t>
            </a:r>
            <a:r>
              <a:rPr lang="zh-CN" altLang="en-US" sz="2800"/>
              <a:t>位同学不交换位置就能排成合唱队形。</a:t>
            </a:r>
            <a:br>
              <a:rPr lang="zh-CN" altLang="en-US" sz="2800"/>
            </a:br>
            <a:r>
              <a:rPr lang="zh-CN" altLang="en-US" sz="2800"/>
              <a:t>       合唱队形是指这样的一种队形：设</a:t>
            </a:r>
            <a:r>
              <a:rPr lang="en-US" altLang="zh-CN" sz="2800"/>
              <a:t>K</a:t>
            </a:r>
            <a:r>
              <a:rPr lang="zh-CN" altLang="en-US" sz="2800"/>
              <a:t>位同学从左到右依次编号为</a:t>
            </a:r>
            <a:r>
              <a:rPr lang="en-US" altLang="zh-CN" sz="2800"/>
              <a:t>1, 2, …, K</a:t>
            </a:r>
            <a:r>
              <a:rPr lang="zh-CN" altLang="en-US" sz="2800"/>
              <a:t>，他们的身高分别为</a:t>
            </a:r>
            <a:r>
              <a:rPr lang="en-US" altLang="zh-CN" sz="2800"/>
              <a:t>T1, T2, …, TK</a:t>
            </a:r>
            <a:r>
              <a:rPr lang="zh-CN" altLang="en-US" sz="2800"/>
              <a:t>，则他们的身高满足</a:t>
            </a:r>
            <a:r>
              <a:rPr lang="en-US" altLang="zh-CN" sz="2800"/>
              <a:t>T1 &lt; T2 &lt; … &lt; Ti , Ti &gt; Ti+1 &gt; … &gt; TK (1 &lt;= i &lt;= K)</a:t>
            </a:r>
            <a:r>
              <a:rPr lang="zh-CN" altLang="en-US" sz="2800"/>
              <a:t>。</a:t>
            </a:r>
            <a:br>
              <a:rPr lang="zh-CN" altLang="en-US" sz="2800"/>
            </a:br>
            <a:r>
              <a:rPr lang="zh-CN" altLang="en-US" sz="2800"/>
              <a:t>       你的任务是，已知所有</a:t>
            </a:r>
            <a:r>
              <a:rPr lang="en-US" altLang="zh-CN" sz="2800"/>
              <a:t>N</a:t>
            </a:r>
            <a:r>
              <a:rPr lang="zh-CN" altLang="en-US" sz="2800"/>
              <a:t>位同学的身高，计算最少需要几位同学出列，可以使得剩下的同学排成合唱队形。</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14339"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14340"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14341" name="文本框 3"/>
          <p:cNvSpPr txBox="1">
            <a:spLocks noChangeArrowheads="1"/>
          </p:cNvSpPr>
          <p:nvPr/>
        </p:nvSpPr>
        <p:spPr bwMode="auto">
          <a:xfrm>
            <a:off x="2085975" y="4314825"/>
            <a:ext cx="43751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
        <p:nvSpPr>
          <p:cNvPr id="7" name="矩形 6"/>
          <p:cNvSpPr>
            <a:spLocks noChangeArrowheads="1"/>
          </p:cNvSpPr>
          <p:nvPr/>
        </p:nvSpPr>
        <p:spPr bwMode="auto">
          <a:xfrm>
            <a:off x="5848350" y="4292600"/>
            <a:ext cx="497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solidFill>
                  <a:srgbClr val="FFFFFF"/>
                </a:solidFill>
              </a:rPr>
              <a:t>zk-1</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Yn-1</a:t>
            </a:r>
            <a:r>
              <a:rPr lang="zh-CN" altLang="en-US" sz="2400">
                <a:solidFill>
                  <a:srgbClr val="FFFFFF"/>
                </a:solidFill>
              </a:rPr>
              <a:t>最长公共子序列：</a:t>
            </a:r>
          </a:p>
        </p:txBody>
      </p:sp>
      <p:sp>
        <p:nvSpPr>
          <p:cNvPr id="9" name="矩形 8"/>
          <p:cNvSpPr>
            <a:spLocks noChangeArrowheads="1"/>
          </p:cNvSpPr>
          <p:nvPr/>
        </p:nvSpPr>
        <p:spPr bwMode="auto">
          <a:xfrm>
            <a:off x="6096000" y="5056188"/>
            <a:ext cx="4829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a:t>
            </a:r>
            <a:r>
              <a:rPr lang="zh-CN" altLang="en-US" sz="2400">
                <a:solidFill>
                  <a:srgbClr val="FFFFFF"/>
                </a:solidFill>
              </a:rPr>
              <a:t>的最长公共子序列；</a:t>
            </a:r>
          </a:p>
        </p:txBody>
      </p:sp>
      <p:sp>
        <p:nvSpPr>
          <p:cNvPr id="11" name="矩形 10"/>
          <p:cNvSpPr>
            <a:spLocks noChangeArrowheads="1"/>
          </p:cNvSpPr>
          <p:nvPr/>
        </p:nvSpPr>
        <p:spPr bwMode="auto">
          <a:xfrm>
            <a:off x="6096000" y="6022975"/>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a:t>
            </a:r>
            <a:r>
              <a:rPr lang="zh-CN" altLang="en-US" sz="2400">
                <a:solidFill>
                  <a:srgbClr val="FFFFFF"/>
                </a:solidFill>
              </a:rPr>
              <a:t>和</a:t>
            </a:r>
            <a:r>
              <a:rPr lang="en-US" altLang="zh-CN" sz="2400">
                <a:solidFill>
                  <a:srgbClr val="FFFFFF"/>
                </a:solidFill>
              </a:rPr>
              <a:t>Yn-1</a:t>
            </a:r>
            <a:r>
              <a:rPr lang="zh-CN" altLang="en-US" sz="2400">
                <a:solidFill>
                  <a:srgbClr val="FFFFFF"/>
                </a:solidFill>
              </a:rPr>
              <a:t>的最长公共子序列。</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smtClean="0"/>
          </a:p>
        </p:txBody>
      </p:sp>
      <p:sp>
        <p:nvSpPr>
          <p:cNvPr id="5" name="矩形 4"/>
          <p:cNvSpPr>
            <a:spLocks noChangeArrowheads="1"/>
          </p:cNvSpPr>
          <p:nvPr/>
        </p:nvSpPr>
        <p:spPr bwMode="auto">
          <a:xfrm>
            <a:off x="1179513" y="1398588"/>
            <a:ext cx="81549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按照两个字符串长度划分阶段；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f[i][j]</a:t>
            </a:r>
            <a:r>
              <a:rPr lang="zh-CN" altLang="en-US" sz="2000">
                <a:solidFill>
                  <a:srgbClr val="FFFFFF"/>
                </a:solidFill>
              </a:rPr>
              <a:t>表示字符串一取从</a:t>
            </a:r>
            <a:r>
              <a:rPr lang="en-US" altLang="zh-CN" sz="2000">
                <a:solidFill>
                  <a:srgbClr val="FFFFFF"/>
                </a:solidFill>
              </a:rPr>
              <a:t>1</a:t>
            </a:r>
            <a:r>
              <a:rPr lang="zh-CN" altLang="en-US" sz="2000">
                <a:solidFill>
                  <a:srgbClr val="FFFFFF"/>
                </a:solidFill>
              </a:rPr>
              <a:t>到</a:t>
            </a:r>
            <a:r>
              <a:rPr lang="en-US" altLang="zh-CN" sz="2000">
                <a:solidFill>
                  <a:srgbClr val="FFFFFF"/>
                </a:solidFill>
              </a:rPr>
              <a:t>i</a:t>
            </a:r>
            <a:r>
              <a:rPr lang="zh-CN" altLang="en-US" sz="2000">
                <a:solidFill>
                  <a:srgbClr val="FFFFFF"/>
                </a:solidFill>
              </a:rPr>
              <a:t>的子串，字符串二取</a:t>
            </a:r>
            <a:r>
              <a:rPr lang="en-US" altLang="zh-CN" sz="2000">
                <a:solidFill>
                  <a:srgbClr val="FFFFFF"/>
                </a:solidFill>
              </a:rPr>
              <a:t>1</a:t>
            </a:r>
            <a:r>
              <a:rPr lang="zh-CN" altLang="en-US" sz="2000">
                <a:solidFill>
                  <a:srgbClr val="FFFFFF"/>
                </a:solidFill>
              </a:rPr>
              <a:t>到</a:t>
            </a:r>
            <a:r>
              <a:rPr lang="en-US" altLang="zh-CN" sz="2000">
                <a:solidFill>
                  <a:srgbClr val="FFFFFF"/>
                </a:solidFill>
              </a:rPr>
              <a:t>j</a:t>
            </a:r>
            <a:r>
              <a:rPr lang="zh-CN" altLang="en-US" sz="2000">
                <a:solidFill>
                  <a:srgbClr val="FFFFFF"/>
                </a:solidFill>
              </a:rPr>
              <a:t>的子串的最长公共子序列长度；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f[i][j]=</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f[0][]=0;f[][0]=0;</a:t>
            </a:r>
            <a:endParaRPr lang="zh-CN" altLang="zh-CN" sz="2000">
              <a:solidFill>
                <a:srgbClr val="FFFFFF"/>
              </a:solidFill>
            </a:endParaRPr>
          </a:p>
        </p:txBody>
      </p:sp>
      <p:sp>
        <p:nvSpPr>
          <p:cNvPr id="6" name="文本框 5"/>
          <p:cNvSpPr txBox="1">
            <a:spLocks noChangeArrowheads="1"/>
          </p:cNvSpPr>
          <p:nvPr/>
        </p:nvSpPr>
        <p:spPr bwMode="auto">
          <a:xfrm>
            <a:off x="3681413" y="3960813"/>
            <a:ext cx="56530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Max{f[i][j-1],f[i-1][j]} ,  a[i]!=b[j]</a:t>
            </a:r>
          </a:p>
          <a:p>
            <a:pPr eaLnBrk="1" hangingPunct="1">
              <a:lnSpc>
                <a:spcPct val="200000"/>
              </a:lnSpc>
            </a:pPr>
            <a:r>
              <a:rPr lang="en-US" altLang="zh-CN" sz="2400"/>
              <a:t>Max{f[i-1][j-1],f[i][j-1],f[i-1][j] },  a[i]==b[j]</a:t>
            </a:r>
          </a:p>
        </p:txBody>
      </p:sp>
      <p:sp>
        <p:nvSpPr>
          <p:cNvPr id="7" name="左大括号 6"/>
          <p:cNvSpPr/>
          <p:nvPr/>
        </p:nvSpPr>
        <p:spPr>
          <a:xfrm>
            <a:off x="3475038" y="4354513"/>
            <a:ext cx="146050"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最长公共子序列（</a:t>
            </a:r>
            <a:r>
              <a:rPr lang="en-US" altLang="zh-CN" sz="2800" dirty="0">
                <a:latin typeface="+mn-lt"/>
                <a:ea typeface="+mn-ea"/>
              </a:rPr>
              <a:t>Longest Common Subsequence</a:t>
            </a:r>
            <a:r>
              <a:rPr lang="zh-CN" altLang="en-US" sz="2800" dirty="0">
                <a:latin typeface="+mn-lt"/>
                <a:ea typeface="+mn-ea"/>
              </a:rPr>
              <a:t>，</a:t>
            </a:r>
            <a:r>
              <a:rPr lang="en-US" altLang="zh-CN" sz="3600" b="1" dirty="0">
                <a:solidFill>
                  <a:schemeClr val="accent1"/>
                </a:solidFill>
                <a:latin typeface="+mj-ea"/>
                <a:ea typeface="+mj-ea"/>
              </a:rPr>
              <a:t>LCS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ctrTitle"/>
          </p:nvPr>
        </p:nvSpPr>
        <p:spPr>
          <a:xfrm>
            <a:off x="1993900" y="3300413"/>
            <a:ext cx="8061325" cy="1152525"/>
          </a:xfrm>
        </p:spPr>
        <p:txBody>
          <a:bodyPr/>
          <a:lstStyle/>
          <a:p>
            <a:r>
              <a:rPr lang="en-US" altLang="zh-CN" smtClean="0"/>
              <a:t>THE END</a:t>
            </a:r>
            <a:endParaRPr lang="zh-CN" altLang="en-US" smtClean="0"/>
          </a:p>
        </p:txBody>
      </p:sp>
      <p:sp>
        <p:nvSpPr>
          <p:cNvPr id="35843"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smtClean="0"/>
              <a:t>合唱队形</a:t>
            </a:r>
          </a:p>
        </p:txBody>
      </p:sp>
      <p:sp>
        <p:nvSpPr>
          <p:cNvPr id="5" name="矩形 4"/>
          <p:cNvSpPr>
            <a:spLocks noChangeArrowheads="1"/>
          </p:cNvSpPr>
          <p:nvPr/>
        </p:nvSpPr>
        <p:spPr bwMode="auto">
          <a:xfrm>
            <a:off x="2495550" y="1624013"/>
            <a:ext cx="78628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800"/>
              <a:t>要找一个最大的序列，使得其先递增，再递减。</a:t>
            </a:r>
          </a:p>
        </p:txBody>
      </p:sp>
      <p:sp>
        <p:nvSpPr>
          <p:cNvPr id="3" name="文本框 2"/>
          <p:cNvSpPr txBox="1">
            <a:spLocks noChangeArrowheads="1"/>
          </p:cNvSpPr>
          <p:nvPr/>
        </p:nvSpPr>
        <p:spPr bwMode="auto">
          <a:xfrm>
            <a:off x="2300288" y="2943225"/>
            <a:ext cx="805815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1</a:t>
            </a:r>
            <a:r>
              <a:rPr lang="zh-CN" altLang="en-US" sz="2800"/>
              <a:t>、求</a:t>
            </a:r>
            <a:r>
              <a:rPr lang="en-US" altLang="zh-CN" sz="2800"/>
              <a:t>b[i],b[i]</a:t>
            </a:r>
            <a:r>
              <a:rPr lang="zh-CN" altLang="en-US" sz="2800"/>
              <a:t>为同学</a:t>
            </a:r>
            <a:r>
              <a:rPr lang="en-US" altLang="zh-CN" sz="2800"/>
              <a:t>1</a:t>
            </a:r>
            <a:r>
              <a:rPr lang="zh-CN" altLang="en-US" sz="2800"/>
              <a:t>到同学</a:t>
            </a:r>
            <a:r>
              <a:rPr lang="en-US" altLang="zh-CN" sz="2800"/>
              <a:t>i</a:t>
            </a:r>
            <a:r>
              <a:rPr lang="zh-CN" altLang="en-US" sz="2800"/>
              <a:t>（包括同学</a:t>
            </a:r>
            <a:r>
              <a:rPr lang="en-US" altLang="zh-CN" sz="2800"/>
              <a:t>i</a:t>
            </a:r>
            <a:r>
              <a:rPr lang="zh-CN" altLang="en-US" sz="2800"/>
              <a:t>）从左到右身高递增的顺序最多的人数；</a:t>
            </a:r>
            <a:endParaRPr lang="en-US" altLang="zh-CN" sz="2800"/>
          </a:p>
          <a:p>
            <a:pPr eaLnBrk="1" hangingPunct="1">
              <a:lnSpc>
                <a:spcPct val="150000"/>
              </a:lnSpc>
            </a:pPr>
            <a:r>
              <a:rPr lang="en-US" altLang="zh-CN" sz="2800"/>
              <a:t>2</a:t>
            </a:r>
            <a:r>
              <a:rPr lang="zh-CN" altLang="en-US" sz="2800"/>
              <a:t>、求</a:t>
            </a:r>
            <a:r>
              <a:rPr lang="en-US" altLang="zh-CN" sz="2800"/>
              <a:t>c[i]</a:t>
            </a:r>
            <a:r>
              <a:rPr lang="zh-CN" altLang="en-US" sz="2800"/>
              <a:t>，</a:t>
            </a:r>
            <a:r>
              <a:rPr lang="en-US" altLang="zh-CN" sz="2800"/>
              <a:t>c[i]</a:t>
            </a:r>
            <a:r>
              <a:rPr lang="zh-CN" altLang="en-US" sz="2800"/>
              <a:t>为同学</a:t>
            </a:r>
            <a:r>
              <a:rPr lang="en-US" altLang="zh-CN" sz="2800"/>
              <a:t>i</a:t>
            </a:r>
            <a:r>
              <a:rPr lang="zh-CN" altLang="en-US" sz="2800"/>
              <a:t> （包括同学</a:t>
            </a:r>
            <a:r>
              <a:rPr lang="en-US" altLang="zh-CN" sz="2800"/>
              <a:t>i</a:t>
            </a:r>
            <a:r>
              <a:rPr lang="zh-CN" altLang="en-US" sz="2800"/>
              <a:t>）到</a:t>
            </a:r>
            <a:r>
              <a:rPr lang="en-US" altLang="zh-CN" sz="2800"/>
              <a:t>n</a:t>
            </a:r>
            <a:r>
              <a:rPr lang="zh-CN" altLang="en-US" sz="2800"/>
              <a:t>从右到左身高递增的顺序最多的人数；</a:t>
            </a:r>
            <a:endParaRPr lang="en-US" altLang="zh-CN" sz="2800"/>
          </a:p>
          <a:p>
            <a:pPr eaLnBrk="1" hangingPunct="1">
              <a:lnSpc>
                <a:spcPct val="150000"/>
              </a:lnSpc>
            </a:pPr>
            <a:r>
              <a:rPr lang="en-US" altLang="zh-CN" sz="2800"/>
              <a:t>3</a:t>
            </a:r>
            <a:r>
              <a:rPr lang="zh-CN" altLang="en-US" sz="2800"/>
              <a:t>、最大值</a:t>
            </a:r>
            <a:r>
              <a:rPr lang="en-US" altLang="zh-CN" sz="2800"/>
              <a:t>=max{c[i]+b[i]-1}</a:t>
            </a:r>
            <a:endParaRPr lang="zh-CN" altLang="en-US"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最长上升子序列（</a:t>
            </a:r>
            <a:r>
              <a:rPr lang="en-US" altLang="zh-CN" sz="2800" dirty="0">
                <a:latin typeface="+mn-lt"/>
                <a:ea typeface="+mn-ea"/>
              </a:rPr>
              <a:t>Longest Increasing Subsequence</a:t>
            </a:r>
            <a:r>
              <a:rPr lang="zh-CN" altLang="en-US" sz="2800" dirty="0">
                <a:latin typeface="+mn-lt"/>
                <a:ea typeface="+mn-ea"/>
              </a:rPr>
              <a:t>，</a:t>
            </a:r>
            <a:r>
              <a:rPr lang="en-US" altLang="zh-CN" sz="3600" b="1" dirty="0">
                <a:solidFill>
                  <a:schemeClr val="accent1"/>
                </a:solidFill>
                <a:latin typeface="+mj-ea"/>
                <a:ea typeface="+mj-ea"/>
              </a:rPr>
              <a:t>LIS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动态规划设计方法一般模式</a:t>
            </a:r>
          </a:p>
        </p:txBody>
      </p:sp>
      <p:sp>
        <p:nvSpPr>
          <p:cNvPr id="3" name="Text Box 3"/>
          <p:cNvSpPr txBox="1">
            <a:spLocks noChangeArrowheads="1"/>
          </p:cNvSpPr>
          <p:nvPr/>
        </p:nvSpPr>
        <p:spPr bwMode="auto">
          <a:xfrm>
            <a:off x="428625" y="1349375"/>
            <a:ext cx="11587163"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pPr eaLnBrk="1" fontAlgn="auto" hangingPunct="1">
              <a:spcBef>
                <a:spcPts val="0"/>
              </a:spcBef>
              <a:spcAft>
                <a:spcPts val="0"/>
              </a:spcAft>
              <a:defRPr/>
            </a:pPr>
            <a:r>
              <a:rPr lang="zh-CN" altLang="zh-CN" sz="2000" dirty="0"/>
              <a:t>动态规划的设计都有着一定的模式，一般要经历以下几个步骤：</a:t>
            </a:r>
          </a:p>
          <a:p>
            <a:pPr eaLnBrk="1" fontAlgn="auto" hangingPunct="1">
              <a:spcBef>
                <a:spcPts val="0"/>
              </a:spcBef>
              <a:spcAft>
                <a:spcPts val="0"/>
              </a:spcAft>
              <a:defRPr/>
            </a:pPr>
            <a:r>
              <a:rPr lang="zh-CN" altLang="zh-CN" sz="2800" b="1" dirty="0">
                <a:solidFill>
                  <a:schemeClr val="accent1"/>
                </a:solidFill>
                <a:latin typeface="+mj-ea"/>
                <a:ea typeface="+mj-ea"/>
              </a:rPr>
              <a:t>1、划分阶段</a:t>
            </a:r>
          </a:p>
          <a:p>
            <a:pPr eaLnBrk="1" fontAlgn="auto" hangingPunct="1">
              <a:spcBef>
                <a:spcPts val="0"/>
              </a:spcBef>
              <a:spcAft>
                <a:spcPts val="0"/>
              </a:spcAft>
              <a:defRPr/>
            </a:pPr>
            <a:r>
              <a:rPr lang="zh-CN" altLang="zh-CN" sz="2000" dirty="0"/>
              <a:t>        按照问题的时间或空间特征，把问题划分为若干个阶段。在划分阶段时，注意划分后的阶段一定是有序的或者是可排序的，否则问题就无法求解。</a:t>
            </a:r>
          </a:p>
          <a:p>
            <a:pPr eaLnBrk="1" fontAlgn="auto" hangingPunct="1">
              <a:spcBef>
                <a:spcPts val="0"/>
              </a:spcBef>
              <a:spcAft>
                <a:spcPts val="0"/>
              </a:spcAft>
              <a:defRPr/>
            </a:pPr>
            <a:r>
              <a:rPr lang="zh-CN" altLang="zh-CN" sz="2800" b="1" dirty="0">
                <a:solidFill>
                  <a:schemeClr val="accent1"/>
                </a:solidFill>
                <a:latin typeface="+mj-ea"/>
                <a:ea typeface="+mj-ea"/>
              </a:rPr>
              <a:t>2、确定状态和状态变量</a:t>
            </a:r>
          </a:p>
          <a:p>
            <a:pPr eaLnBrk="1" fontAlgn="auto" hangingPunct="1">
              <a:spcBef>
                <a:spcPts val="0"/>
              </a:spcBef>
              <a:spcAft>
                <a:spcPts val="0"/>
              </a:spcAft>
              <a:defRPr/>
            </a:pPr>
            <a:r>
              <a:rPr lang="zh-CN" altLang="zh-CN" sz="2000" dirty="0"/>
              <a:t>        将问题发展到各个阶段时所处于的各种客观情况用不同的状态表示出来。当然，状态的选择要满足无后效性。</a:t>
            </a:r>
          </a:p>
          <a:p>
            <a:pPr eaLnBrk="1" fontAlgn="auto" hangingPunct="1">
              <a:spcBef>
                <a:spcPts val="0"/>
              </a:spcBef>
              <a:spcAft>
                <a:spcPts val="0"/>
              </a:spcAft>
              <a:defRPr/>
            </a:pPr>
            <a:r>
              <a:rPr lang="zh-CN" altLang="zh-CN" sz="2800" b="1" dirty="0">
                <a:solidFill>
                  <a:schemeClr val="accent1"/>
                </a:solidFill>
                <a:latin typeface="+mj-ea"/>
                <a:ea typeface="+mj-ea"/>
              </a:rPr>
              <a:t>3、确定决策并写出状态转移方程</a:t>
            </a:r>
          </a:p>
          <a:p>
            <a:pPr eaLnBrk="1" fontAlgn="auto" hangingPunct="1">
              <a:spcBef>
                <a:spcPts val="0"/>
              </a:spcBef>
              <a:spcAft>
                <a:spcPts val="0"/>
              </a:spcAft>
              <a:defRPr/>
            </a:pPr>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pPr eaLnBrk="1" fontAlgn="auto" hangingPunct="1">
              <a:spcBef>
                <a:spcPts val="0"/>
              </a:spcBef>
              <a:spcAft>
                <a:spcPts val="0"/>
              </a:spcAft>
              <a:defRPr/>
            </a:pPr>
            <a:r>
              <a:rPr lang="zh-CN" altLang="zh-CN" sz="2800" b="1" dirty="0">
                <a:solidFill>
                  <a:schemeClr val="accent1"/>
                </a:solidFill>
                <a:latin typeface="+mj-ea"/>
                <a:ea typeface="+mj-ea"/>
              </a:rPr>
              <a:t>4、寻找边界条件</a:t>
            </a:r>
          </a:p>
          <a:p>
            <a:pPr eaLnBrk="1" fontAlgn="auto" hangingPunct="1">
              <a:spcBef>
                <a:spcPts val="0"/>
              </a:spcBef>
              <a:spcAft>
                <a:spcPts val="0"/>
              </a:spcAft>
              <a:defRPr/>
            </a:pPr>
            <a:r>
              <a:rPr lang="zh-CN" altLang="zh-CN" sz="2000" dirty="0"/>
              <a:t>        给出的状态转移方程是一个递推式，需要一个递推的终止条件或边界条件。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b="1" smtClean="0"/>
              <a:t>尼克的任务</a:t>
            </a:r>
          </a:p>
        </p:txBody>
      </p:sp>
      <p:sp>
        <p:nvSpPr>
          <p:cNvPr id="9219" name="矩形 4"/>
          <p:cNvSpPr>
            <a:spLocks noChangeArrowheads="1"/>
          </p:cNvSpPr>
          <p:nvPr/>
        </p:nvSpPr>
        <p:spPr bwMode="auto">
          <a:xfrm>
            <a:off x="938213" y="2166938"/>
            <a:ext cx="10436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a:t>        尼克每天上班之前都连接上英特网，接收他的上司发来的邮件，这些邮件包含了尼克主管的部门当天要完成的全部任务，每个任务由一个开始时刻与一个持续时间构成。</a:t>
            </a:r>
          </a:p>
          <a:p>
            <a:pPr eaLnBrk="1" hangingPunct="1">
              <a:lnSpc>
                <a:spcPct val="150000"/>
              </a:lnSpc>
            </a:pPr>
            <a:r>
              <a:rPr lang="zh-CN" altLang="en-US"/>
              <a:t>        尼克的一个工作日为</a:t>
            </a:r>
            <a:r>
              <a:rPr lang="en-US" altLang="zh-CN"/>
              <a:t>N</a:t>
            </a:r>
            <a:r>
              <a:rPr lang="zh-CN" altLang="en-US"/>
              <a:t>分钟，从第一分钟开始到第</a:t>
            </a:r>
            <a:r>
              <a:rPr lang="en-US" altLang="zh-CN"/>
              <a:t>N</a:t>
            </a:r>
            <a:r>
              <a:rPr lang="zh-CN" altLang="en-US"/>
              <a:t>分钟结束。当尼克到达单位后他就开始干活。如果在同一时刻有多个任务需要完成，尼克可以任选其中的一个来做，而其余的则由他的同事完成，反之如果只有一个任务，则该任务必需由尼克去写成，假如某些任务开始时刻尼克正在工作，则这些任务也由尼克的同事完成。如果某任务于第</a:t>
            </a:r>
            <a:r>
              <a:rPr lang="en-US" altLang="zh-CN"/>
              <a:t>P</a:t>
            </a:r>
            <a:r>
              <a:rPr lang="zh-CN" altLang="en-US"/>
              <a:t>分钟开始，持续时间为</a:t>
            </a:r>
            <a:r>
              <a:rPr lang="en-US" altLang="zh-CN"/>
              <a:t>T</a:t>
            </a:r>
            <a:r>
              <a:rPr lang="zh-CN" altLang="en-US"/>
              <a:t>分钟，则该任务将在第</a:t>
            </a:r>
            <a:r>
              <a:rPr lang="en-US" altLang="zh-CN"/>
              <a:t>P+T-1</a:t>
            </a:r>
            <a:r>
              <a:rPr lang="zh-CN" altLang="en-US"/>
              <a:t>分钟结束。</a:t>
            </a:r>
          </a:p>
          <a:p>
            <a:pPr eaLnBrk="1" hangingPunct="1">
              <a:lnSpc>
                <a:spcPct val="150000"/>
              </a:lnSpc>
            </a:pPr>
            <a:r>
              <a:rPr lang="zh-CN" altLang="en-US"/>
              <a:t>        写一个程序计算尼克应该如何选取任务，才能获得最大的空暇时间。</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smtClean="0"/>
              <a:t>尼克的任务</a:t>
            </a:r>
            <a:endParaRPr lang="zh-CN" altLang="en-US" smtClean="0"/>
          </a:p>
        </p:txBody>
      </p:sp>
      <p:sp>
        <p:nvSpPr>
          <p:cNvPr id="5" name="矩形 4"/>
          <p:cNvSpPr>
            <a:spLocks noChangeArrowheads="1"/>
          </p:cNvSpPr>
          <p:nvPr/>
        </p:nvSpPr>
        <p:spPr bwMode="auto">
          <a:xfrm>
            <a:off x="1179513" y="1398588"/>
            <a:ext cx="8154987"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按照时间来分阶段；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f[t]</a:t>
            </a:r>
            <a:r>
              <a:rPr lang="zh-CN" altLang="en-US" sz="2000">
                <a:solidFill>
                  <a:srgbClr val="FFFFFF"/>
                </a:solidFill>
              </a:rPr>
              <a:t>表示从</a:t>
            </a:r>
            <a:r>
              <a:rPr lang="en-US" altLang="zh-CN" sz="2000">
                <a:solidFill>
                  <a:srgbClr val="FFFFFF"/>
                </a:solidFill>
              </a:rPr>
              <a:t>t</a:t>
            </a:r>
            <a:r>
              <a:rPr lang="zh-CN" altLang="en-US" sz="2000">
                <a:solidFill>
                  <a:srgbClr val="FFFFFF"/>
                </a:solidFill>
              </a:rPr>
              <a:t>到最后一分钟，尼克所拥有的最长休息时间；</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f[t]=</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zh-CN" altLang="en-US" sz="2000">
                <a:solidFill>
                  <a:srgbClr val="FFFFFF"/>
                </a:solidFill>
              </a:rPr>
              <a:t>初始值为</a:t>
            </a:r>
            <a:r>
              <a:rPr lang="en-US" altLang="zh-CN" sz="2000">
                <a:solidFill>
                  <a:srgbClr val="FFFFFF"/>
                </a:solidFill>
              </a:rPr>
              <a:t>1</a:t>
            </a:r>
            <a:endParaRPr lang="zh-CN" altLang="zh-CN" sz="2000">
              <a:solidFill>
                <a:srgbClr val="FFFFFF"/>
              </a:solidFill>
            </a:endParaRPr>
          </a:p>
        </p:txBody>
      </p:sp>
      <p:sp>
        <p:nvSpPr>
          <p:cNvPr id="6" name="文本框 5"/>
          <p:cNvSpPr txBox="1">
            <a:spLocks noChangeArrowheads="1"/>
          </p:cNvSpPr>
          <p:nvPr/>
        </p:nvSpPr>
        <p:spPr bwMode="auto">
          <a:xfrm>
            <a:off x="3316288" y="3619500"/>
            <a:ext cx="425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f[t+1]+1, </a:t>
            </a:r>
            <a:r>
              <a:rPr lang="zh-CN" altLang="en-US" sz="2400"/>
              <a:t>不存在 </a:t>
            </a:r>
            <a:r>
              <a:rPr lang="en-US" altLang="zh-CN" sz="2400"/>
              <a:t>T[i]==t</a:t>
            </a:r>
          </a:p>
          <a:p>
            <a:pPr eaLnBrk="1" hangingPunct="1">
              <a:lnSpc>
                <a:spcPct val="200000"/>
              </a:lnSpc>
            </a:pPr>
            <a:r>
              <a:rPr lang="en-US" altLang="zh-CN" sz="2400"/>
              <a:t>max{f[t+P[i]}  (T[i]==t)</a:t>
            </a:r>
            <a:endParaRPr lang="zh-CN" altLang="en-US" sz="2400"/>
          </a:p>
        </p:txBody>
      </p:sp>
      <p:sp>
        <p:nvSpPr>
          <p:cNvPr id="7" name="左大括号 6"/>
          <p:cNvSpPr/>
          <p:nvPr/>
        </p:nvSpPr>
        <p:spPr>
          <a:xfrm>
            <a:off x="3108325" y="4013200"/>
            <a:ext cx="147638"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t>尼克的任务</a:t>
            </a:r>
            <a:endParaRPr lang="zh-CN" altLang="en-US" smtClean="0"/>
          </a:p>
        </p:txBody>
      </p:sp>
      <p:sp>
        <p:nvSpPr>
          <p:cNvPr id="3" name="文本框 2"/>
          <p:cNvSpPr txBox="1">
            <a:spLocks noChangeArrowheads="1"/>
          </p:cNvSpPr>
          <p:nvPr/>
        </p:nvSpPr>
        <p:spPr bwMode="auto">
          <a:xfrm>
            <a:off x="2065338" y="2871788"/>
            <a:ext cx="8458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600">
                <a:solidFill>
                  <a:schemeClr val="accent1"/>
                </a:solidFill>
                <a:latin typeface="黑体" panose="02010609060101010101" pitchFamily="49" charset="-122"/>
                <a:ea typeface="黑体" panose="02010609060101010101" pitchFamily="49" charset="-122"/>
              </a:rPr>
              <a:t>从后往前</a:t>
            </a:r>
            <a:r>
              <a:rPr lang="zh-CN" altLang="en-US" sz="3200"/>
              <a:t>思考，这是很多题目的一种有效思考方式，</a:t>
            </a:r>
            <a:r>
              <a:rPr lang="en-US" altLang="zh-CN" sz="3200"/>
              <a:t>DP</a:t>
            </a:r>
            <a:r>
              <a:rPr lang="zh-CN" altLang="en-US" sz="3200"/>
              <a:t>中，有很多状态，都必须是从后往前才没有后效性。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04863" y="1924050"/>
            <a:ext cx="10436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400"/>
              <a:t>我们称序列</a:t>
            </a:r>
            <a:r>
              <a:rPr lang="en-US" altLang="zh-CN" sz="2400"/>
              <a:t>Z = &lt; z1, z2, ..., zk &gt;</a:t>
            </a:r>
            <a:r>
              <a:rPr lang="zh-CN" altLang="en-US" sz="2400"/>
              <a:t>是序列</a:t>
            </a:r>
            <a:r>
              <a:rPr lang="en-US" altLang="zh-CN" sz="2400"/>
              <a:t>X = &lt; x1, x2, ..., xm &gt;</a:t>
            </a:r>
            <a:r>
              <a:rPr lang="zh-CN" altLang="en-US" sz="2400"/>
              <a:t>的子序列当且仅当存在 严格上升 的序列</a:t>
            </a:r>
            <a:r>
              <a:rPr lang="en-US" altLang="zh-CN" sz="2400"/>
              <a:t>&lt; i1, i2, ..., ik &gt;</a:t>
            </a:r>
            <a:r>
              <a:rPr lang="zh-CN" altLang="en-US" sz="2400"/>
              <a:t>，使得对</a:t>
            </a:r>
            <a:r>
              <a:rPr lang="en-US" altLang="zh-CN" sz="2400"/>
              <a:t>j = 1, 2, ... ,k, </a:t>
            </a:r>
            <a:r>
              <a:rPr lang="zh-CN" altLang="en-US" sz="2400"/>
              <a:t>有</a:t>
            </a:r>
            <a:r>
              <a:rPr lang="en-US" altLang="zh-CN" sz="2400"/>
              <a:t>xij = zj</a:t>
            </a:r>
            <a:r>
              <a:rPr lang="zh-CN" altLang="en-US" sz="2400"/>
              <a:t>。比如</a:t>
            </a:r>
            <a:r>
              <a:rPr lang="en-US" altLang="zh-CN" sz="2400"/>
              <a:t>Z = &lt; a, b, f, c &gt; </a:t>
            </a:r>
            <a:r>
              <a:rPr lang="zh-CN" altLang="en-US" sz="2400"/>
              <a:t>是</a:t>
            </a:r>
            <a:r>
              <a:rPr lang="en-US" altLang="zh-CN" sz="2400"/>
              <a:t>X = &lt; a, b, c, f, b, c &gt;</a:t>
            </a:r>
            <a:r>
              <a:rPr lang="zh-CN" altLang="en-US" sz="2400"/>
              <a:t>的子序列。</a:t>
            </a:r>
          </a:p>
          <a:p>
            <a:pPr eaLnBrk="1" hangingPunct="1">
              <a:lnSpc>
                <a:spcPct val="150000"/>
              </a:lnSpc>
            </a:pPr>
            <a:endParaRPr lang="zh-CN" altLang="en-US" sz="2400"/>
          </a:p>
          <a:p>
            <a:pPr eaLnBrk="1" hangingPunct="1">
              <a:lnSpc>
                <a:spcPct val="150000"/>
              </a:lnSpc>
            </a:pPr>
            <a:r>
              <a:rPr lang="zh-CN" altLang="en-US" sz="2400"/>
              <a:t>现在给出两个序列</a:t>
            </a:r>
            <a:r>
              <a:rPr lang="en-US" altLang="zh-CN" sz="2400"/>
              <a:t>X</a:t>
            </a:r>
            <a:r>
              <a:rPr lang="zh-CN" altLang="en-US" sz="2400"/>
              <a:t>和</a:t>
            </a:r>
            <a:r>
              <a:rPr lang="en-US" altLang="zh-CN" sz="2400"/>
              <a:t>Y</a:t>
            </a:r>
            <a:r>
              <a:rPr lang="zh-CN" altLang="en-US" sz="2400"/>
              <a:t>，你的任务是找到</a:t>
            </a:r>
            <a:r>
              <a:rPr lang="en-US" altLang="zh-CN" sz="2400"/>
              <a:t>X</a:t>
            </a:r>
            <a:r>
              <a:rPr lang="zh-CN" altLang="en-US" sz="2400"/>
              <a:t>和</a:t>
            </a:r>
            <a:r>
              <a:rPr lang="en-US" altLang="zh-CN" sz="2400"/>
              <a:t>Y</a:t>
            </a:r>
            <a:r>
              <a:rPr lang="zh-CN" altLang="en-US" sz="2400"/>
              <a:t>的最大公共子序列，也就是说要找到一个最长的序列</a:t>
            </a:r>
            <a:r>
              <a:rPr lang="en-US" altLang="zh-CN" sz="2400"/>
              <a:t>Z</a:t>
            </a:r>
            <a:r>
              <a:rPr lang="zh-CN" altLang="en-US" sz="2400"/>
              <a:t>，使得</a:t>
            </a:r>
            <a:r>
              <a:rPr lang="en-US" altLang="zh-CN" sz="2400"/>
              <a:t>Z</a:t>
            </a:r>
            <a:r>
              <a:rPr lang="zh-CN" altLang="en-US" sz="2400"/>
              <a:t>既是</a:t>
            </a:r>
            <a:r>
              <a:rPr lang="en-US" altLang="zh-CN" sz="2400"/>
              <a:t>X</a:t>
            </a:r>
            <a:r>
              <a:rPr lang="zh-CN" altLang="en-US" sz="2400"/>
              <a:t>的子序列也是</a:t>
            </a:r>
            <a:r>
              <a:rPr lang="en-US" altLang="zh-CN" sz="2400"/>
              <a:t>Y</a:t>
            </a:r>
            <a:r>
              <a:rPr lang="zh-CN" altLang="en-US" sz="2400"/>
              <a:t>的子序列。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3"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4" name="文本框 3"/>
          <p:cNvSpPr txBox="1">
            <a:spLocks noChangeArrowheads="1"/>
          </p:cNvSpPr>
          <p:nvPr/>
        </p:nvSpPr>
        <p:spPr bwMode="auto">
          <a:xfrm>
            <a:off x="2085975" y="4314825"/>
            <a:ext cx="8680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build="p"/>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7440</TotalTime>
  <Words>1083</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黑体</vt:lpstr>
      <vt:lpstr>宋体</vt:lpstr>
      <vt:lpstr>微软雅黑</vt:lpstr>
      <vt:lpstr>幼圆</vt:lpstr>
      <vt:lpstr>Arial</vt:lpstr>
      <vt:lpstr>Broadway</vt:lpstr>
      <vt:lpstr>Calibri</vt:lpstr>
      <vt:lpstr>A000120141114A11KWBG</vt:lpstr>
      <vt:lpstr>合唱队形</vt:lpstr>
      <vt:lpstr>合唱队形</vt:lpstr>
      <vt:lpstr>PowerPoint 演示文稿</vt:lpstr>
      <vt:lpstr>动态规划设计方法一般模式</vt:lpstr>
      <vt:lpstr>尼克的任务</vt:lpstr>
      <vt:lpstr>尼克的任务</vt:lpstr>
      <vt:lpstr>尼克的任务</vt:lpstr>
      <vt:lpstr>公共子序列LCS</vt:lpstr>
      <vt:lpstr>公共子序列LCS</vt:lpstr>
      <vt:lpstr>公共子序列LCS</vt:lpstr>
      <vt:lpstr>公共子序列LCS</vt:lpstr>
      <vt:lpstr>PowerPoint 演示文稿</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Pin Jaa</dc:creator>
  <cp:lastModifiedBy>潘玉斌</cp:lastModifiedBy>
  <cp:revision>351</cp:revision>
  <dcterms:created xsi:type="dcterms:W3CDTF">2015-01-07T13:50:35Z</dcterms:created>
  <dcterms:modified xsi:type="dcterms:W3CDTF">2016-04-01T03:23:21Z</dcterms:modified>
</cp:coreProperties>
</file>