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24" r:id="rId2"/>
    <p:sldId id="725" r:id="rId3"/>
    <p:sldId id="730" r:id="rId4"/>
    <p:sldId id="731" r:id="rId5"/>
    <p:sldId id="6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30" autoAdjust="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200" dirty="0" smtClean="0"/>
              <a:t> 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&lt;=m;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 f[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][0]=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; //</a:t>
            </a:r>
            <a:r>
              <a:rPr lang="zh-CN" altLang="en-US" sz="1200" dirty="0" smtClean="0"/>
              <a:t>到</a:t>
            </a:r>
            <a:r>
              <a:rPr lang="en-US" altLang="zh-CN" sz="1200" dirty="0" err="1" smtClean="0"/>
              <a:t>i</a:t>
            </a:r>
            <a:r>
              <a:rPr lang="zh-CN" altLang="en-US" sz="1200" dirty="0" smtClean="0"/>
              <a:t>位置为止把字符串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的内容全部删除</a:t>
            </a:r>
          </a:p>
          <a:p>
            <a:pPr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&lt;=n;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 f[0][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]=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; //</a:t>
            </a:r>
            <a:r>
              <a:rPr lang="zh-CN" altLang="en-US" sz="1200" dirty="0" smtClean="0"/>
              <a:t>在开头给字符串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添上和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到</a:t>
            </a:r>
            <a:r>
              <a:rPr lang="en-US" altLang="zh-CN" sz="1200" dirty="0" err="1" smtClean="0"/>
              <a:t>i</a:t>
            </a:r>
            <a:r>
              <a:rPr lang="zh-CN" altLang="en-US" sz="1200" dirty="0" smtClean="0"/>
              <a:t>位置相同的字符</a:t>
            </a:r>
          </a:p>
          <a:p>
            <a:pPr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for (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=1;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&lt;=m;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</a:t>
            </a:r>
            <a:endParaRPr lang="da-DK" altLang="zh-CN" sz="1200" dirty="0" smtClean="0"/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   for (j=1; j&lt;=n; j++)</a:t>
            </a:r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      if (s1[i-1]==s2[j-1]) f[i][j]=f[i-1][j-1];</a:t>
            </a:r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        else f[i][j]=min(min(f[i-1][j],f[i][j-1]),f[i-1][j-1])+1;</a:t>
            </a:r>
          </a:p>
          <a:p>
            <a:pPr>
              <a:lnSpc>
                <a:spcPct val="80000"/>
              </a:lnSpc>
            </a:pPr>
            <a:r>
              <a:rPr lang="da-DK" altLang="zh-CN" sz="1200" dirty="0" smtClean="0"/>
              <a:t>    </a:t>
            </a:r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("%d\</a:t>
            </a:r>
            <a:r>
              <a:rPr lang="en-US" altLang="zh-CN" sz="1200" dirty="0" err="1" smtClean="0"/>
              <a:t>n",f</a:t>
            </a:r>
            <a:r>
              <a:rPr lang="en-US" altLang="zh-CN" sz="1200" dirty="0" smtClean="0"/>
              <a:t>[m][n]);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2016/4/1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/>
              <a:t>编辑距离</a:t>
            </a:r>
          </a:p>
        </p:txBody>
      </p:sp>
      <p:sp>
        <p:nvSpPr>
          <p:cNvPr id="5" name="矩形 4"/>
          <p:cNvSpPr/>
          <p:nvPr/>
        </p:nvSpPr>
        <p:spPr>
          <a:xfrm>
            <a:off x="981266" y="1577959"/>
            <a:ext cx="10436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设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是两个字符串。我们要用最少的字符操作次数，将字符串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转换为字符串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。这里所说的字符操作共有三种：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en-US" sz="1600" dirty="0"/>
              <a:t>、删除一个字符；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en-US" sz="1600" dirty="0"/>
              <a:t>、插入一个字符；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en-US" sz="1600" dirty="0"/>
              <a:t>、将一个字符改为另一个字符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对任的两个字符串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，计算出将字符串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变换为字符串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所用的最少字符操作次数。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输入格式</a:t>
            </a:r>
            <a:r>
              <a:rPr lang="en-US" altLang="zh-CN" sz="16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第</a:t>
            </a:r>
            <a:r>
              <a:rPr lang="zh-CN" altLang="en-US" sz="1600" dirty="0"/>
              <a:t>一行为字符串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；第二行为字符串</a:t>
            </a:r>
            <a:r>
              <a:rPr lang="en-US" altLang="zh-CN" sz="1600" dirty="0"/>
              <a:t>B</a:t>
            </a:r>
            <a:r>
              <a:rPr lang="zh-CN" altLang="en-US" sz="1600" dirty="0"/>
              <a:t>；字符串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的长度均小于</a:t>
            </a:r>
            <a:r>
              <a:rPr lang="en-US" altLang="zh-CN" sz="1600" dirty="0"/>
              <a:t>200</a:t>
            </a:r>
            <a:r>
              <a:rPr lang="zh-CN" altLang="en-US" sz="16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输出格式</a:t>
            </a:r>
            <a:r>
              <a:rPr lang="en-US" altLang="zh-CN" sz="1600" dirty="0" smtClean="0"/>
              <a:t>】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只有</a:t>
            </a:r>
            <a:r>
              <a:rPr lang="zh-CN" altLang="en-US" sz="1600" dirty="0"/>
              <a:t>一个正整数，为最少字符操作次数。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输入样例</a:t>
            </a:r>
            <a:r>
              <a:rPr lang="en-US" altLang="zh-CN" sz="1600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sfdqxbw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gfdgw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【</a:t>
            </a:r>
            <a:r>
              <a:rPr lang="zh-CN" altLang="en-US" sz="1600" dirty="0"/>
              <a:t>输出样例</a:t>
            </a:r>
            <a:r>
              <a:rPr lang="en-US" altLang="zh-CN" sz="1600" dirty="0"/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4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92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编辑距离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8396" y="1268413"/>
            <a:ext cx="1008661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D47348"/>
                </a:solidFill>
                <a:latin typeface="微软雅黑"/>
                <a:ea typeface="微软雅黑"/>
              </a:rPr>
              <a:t>1、划分阶段</a:t>
            </a:r>
          </a:p>
          <a:p>
            <a:pPr lvl="0"/>
            <a:r>
              <a:rPr lang="en-US" altLang="zh-CN" sz="2000" dirty="0" smtClean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子</a:t>
            </a:r>
            <a:r>
              <a:rPr lang="zh-CN" altLang="en-US" sz="2000" dirty="0" smtClean="0">
                <a:solidFill>
                  <a:srgbClr val="FFFFFF"/>
                </a:solidFill>
              </a:rPr>
              <a:t>串</a:t>
            </a:r>
            <a:r>
              <a:rPr lang="en-US" altLang="zh-CN" sz="2000" dirty="0" smtClean="0">
                <a:solidFill>
                  <a:srgbClr val="FFFFFF"/>
                </a:solidFill>
              </a:rPr>
              <a:t>A</a:t>
            </a:r>
            <a:r>
              <a:rPr lang="zh-CN" altLang="en-US" sz="2000" dirty="0" smtClean="0">
                <a:solidFill>
                  <a:srgbClr val="FFFFFF"/>
                </a:solidFill>
              </a:rPr>
              <a:t>的长度（当然你选择</a:t>
            </a:r>
            <a:r>
              <a:rPr lang="en-US" altLang="zh-CN" sz="2000" dirty="0" smtClean="0">
                <a:solidFill>
                  <a:srgbClr val="FFFFFF"/>
                </a:solidFill>
              </a:rPr>
              <a:t>B</a:t>
            </a:r>
            <a:r>
              <a:rPr lang="zh-CN" altLang="en-US" sz="2000" dirty="0" smtClean="0">
                <a:solidFill>
                  <a:srgbClr val="FFFFFF"/>
                </a:solidFill>
              </a:rPr>
              <a:t>也</a:t>
            </a:r>
            <a:r>
              <a:rPr lang="en-US" altLang="zh-CN" sz="2000" dirty="0" smtClean="0">
                <a:solidFill>
                  <a:srgbClr val="FFFFFF"/>
                </a:solidFill>
              </a:rPr>
              <a:t>OK</a:t>
            </a:r>
            <a:r>
              <a:rPr lang="zh-CN" altLang="en-US" sz="2000" dirty="0" smtClean="0">
                <a:solidFill>
                  <a:srgbClr val="FFFFFF"/>
                </a:solidFill>
              </a:rPr>
              <a:t>）；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lvl="0"/>
            <a:endParaRPr lang="zh-CN" altLang="zh-CN" sz="2000" dirty="0">
              <a:solidFill>
                <a:srgbClr val="FFFFFF"/>
              </a:solidFill>
            </a:endParaRPr>
          </a:p>
          <a:p>
            <a:pPr lvl="0"/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2</a:t>
            </a:r>
            <a:r>
              <a:rPr lang="zh-CN" altLang="zh-CN" sz="2800" b="1" dirty="0">
                <a:solidFill>
                  <a:srgbClr val="D47348"/>
                </a:solidFill>
                <a:latin typeface="微软雅黑"/>
                <a:ea typeface="微软雅黑"/>
              </a:rPr>
              <a:t>、确定状态和状态变量</a:t>
            </a:r>
          </a:p>
          <a:p>
            <a:pPr lvl="0"/>
            <a:r>
              <a:rPr lang="en-US" altLang="zh-CN" sz="2000" dirty="0" smtClean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][j]</a:t>
            </a:r>
            <a:r>
              <a:rPr lang="zh-CN" altLang="en-US" sz="2000" dirty="0">
                <a:solidFill>
                  <a:srgbClr val="FFFFFF"/>
                </a:solidFill>
              </a:rPr>
              <a:t>记录</a:t>
            </a:r>
            <a:r>
              <a:rPr lang="en-US" altLang="zh-CN" sz="2000" dirty="0" err="1">
                <a:solidFill>
                  <a:srgbClr val="FFFFFF"/>
                </a:solidFill>
              </a:rPr>
              <a:t>ai</a:t>
            </a:r>
            <a:r>
              <a:rPr lang="zh-CN" altLang="en-US" sz="2000" dirty="0">
                <a:solidFill>
                  <a:srgbClr val="FFFFFF"/>
                </a:solidFill>
              </a:rPr>
              <a:t>与</a:t>
            </a:r>
            <a:r>
              <a:rPr lang="en-US" altLang="zh-CN" sz="2000" dirty="0" err="1">
                <a:solidFill>
                  <a:srgbClr val="FFFFFF"/>
                </a:solidFill>
              </a:rPr>
              <a:t>bj</a:t>
            </a:r>
            <a:r>
              <a:rPr lang="zh-CN" altLang="en-US" sz="2000" dirty="0">
                <a:solidFill>
                  <a:srgbClr val="FFFFFF"/>
                </a:solidFill>
              </a:rPr>
              <a:t>的最优编辑</a:t>
            </a:r>
            <a:r>
              <a:rPr lang="zh-CN" altLang="en-US" sz="2000" dirty="0" smtClean="0">
                <a:solidFill>
                  <a:srgbClr val="FFFFFF"/>
                </a:solidFill>
              </a:rPr>
              <a:t>距离；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lvl="0"/>
            <a:endParaRPr lang="zh-CN" altLang="zh-CN" sz="2000" dirty="0" smtClean="0">
              <a:solidFill>
                <a:srgbClr val="FFFFFF"/>
              </a:solidFill>
            </a:endParaRPr>
          </a:p>
          <a:p>
            <a:pPr lvl="0"/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3、确定决策并写出状态转移方程</a:t>
            </a:r>
            <a:endParaRPr lang="en-US" altLang="zh-CN" sz="2000" dirty="0" smtClean="0">
              <a:solidFill>
                <a:srgbClr val="FFFFFF"/>
              </a:solidFill>
            </a:endParaRPr>
          </a:p>
          <a:p>
            <a:pPr lvl="0"/>
            <a:r>
              <a:rPr lang="en-US" altLang="zh-CN" dirty="0" smtClean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当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]=b[j]</a:t>
            </a:r>
            <a:r>
              <a:rPr lang="zh-CN" altLang="en-US" sz="2000" dirty="0">
                <a:solidFill>
                  <a:srgbClr val="FFFFFF"/>
                </a:solidFill>
              </a:rPr>
              <a:t>时，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][j]=f[i-1][j-1]</a:t>
            </a:r>
            <a:r>
              <a:rPr lang="zh-CN" altLang="en-US" sz="2000" dirty="0">
                <a:solidFill>
                  <a:srgbClr val="FFFFFF"/>
                </a:solidFill>
              </a:rPr>
              <a:t>，否则，</a:t>
            </a:r>
          </a:p>
          <a:p>
            <a:pPr lvl="0"/>
            <a:r>
              <a:rPr lang="zh-CN" altLang="en-US" sz="2000" dirty="0">
                <a:solidFill>
                  <a:srgbClr val="FFFFFF"/>
                </a:solidFill>
              </a:rPr>
              <a:t>              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][j]=min(f[i-1][j-1]+1,f[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][j-1]+1,f[i-1][j]+1)</a:t>
            </a:r>
          </a:p>
          <a:p>
            <a:pPr lvl="0"/>
            <a:r>
              <a:rPr lang="zh-CN" altLang="en-US" sz="2000" dirty="0" smtClean="0">
                <a:solidFill>
                  <a:srgbClr val="FFFFFF"/>
                </a:solidFill>
              </a:rPr>
              <a:t>说明</a:t>
            </a:r>
            <a:r>
              <a:rPr lang="zh-CN" altLang="en-US" sz="2000" dirty="0">
                <a:solidFill>
                  <a:srgbClr val="FFFFFF"/>
                </a:solidFill>
              </a:rPr>
              <a:t>：</a:t>
            </a:r>
            <a:r>
              <a:rPr lang="en-US" altLang="zh-CN" sz="2000" dirty="0">
                <a:solidFill>
                  <a:srgbClr val="FFFFFF"/>
                </a:solidFill>
              </a:rPr>
              <a:t>f[i-1][j-1]+1</a:t>
            </a:r>
            <a:r>
              <a:rPr lang="zh-CN" altLang="en-US" sz="2000" dirty="0">
                <a:solidFill>
                  <a:srgbClr val="FFFFFF"/>
                </a:solidFill>
              </a:rPr>
              <a:t>：改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zh-CN" altLang="en-US" sz="2000" dirty="0">
                <a:solidFill>
                  <a:srgbClr val="FFFFFF"/>
                </a:solidFill>
              </a:rPr>
              <a:t>为</a:t>
            </a:r>
            <a:r>
              <a:rPr lang="en-US" altLang="zh-CN" sz="2000" dirty="0">
                <a:solidFill>
                  <a:srgbClr val="FFFFFF"/>
                </a:solidFill>
              </a:rPr>
              <a:t>b[j]</a:t>
            </a:r>
            <a:r>
              <a:rPr lang="zh-CN" altLang="en-US" sz="2000" dirty="0">
                <a:solidFill>
                  <a:srgbClr val="FFFFFF"/>
                </a:solidFill>
              </a:rPr>
              <a:t>；</a:t>
            </a:r>
          </a:p>
          <a:p>
            <a:pPr lvl="0"/>
            <a:r>
              <a:rPr lang="zh-CN" altLang="en-US" sz="2000" dirty="0">
                <a:solidFill>
                  <a:srgbClr val="FFFFFF"/>
                </a:solidFill>
              </a:rPr>
              <a:t>    </a:t>
            </a:r>
            <a:r>
              <a:rPr lang="en-US" altLang="zh-CN" sz="2000" dirty="0" smtClean="0">
                <a:solidFill>
                  <a:srgbClr val="FFFFFF"/>
                </a:solidFill>
              </a:rPr>
              <a:t>	f[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][j-1]+1</a:t>
            </a:r>
            <a:r>
              <a:rPr lang="zh-CN" altLang="en-US" sz="2000" dirty="0">
                <a:solidFill>
                  <a:srgbClr val="FFFFFF"/>
                </a:solidFill>
              </a:rPr>
              <a:t>：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zh-CN" altLang="en-US" sz="2000" dirty="0">
                <a:solidFill>
                  <a:srgbClr val="FFFFFF"/>
                </a:solidFill>
              </a:rPr>
              <a:t>后插入</a:t>
            </a:r>
            <a:r>
              <a:rPr lang="en-US" altLang="zh-CN" sz="2000" dirty="0">
                <a:solidFill>
                  <a:srgbClr val="FFFFFF"/>
                </a:solidFill>
              </a:rPr>
              <a:t>b[j-1]</a:t>
            </a:r>
            <a:r>
              <a:rPr lang="zh-CN" altLang="en-US" sz="2000" dirty="0">
                <a:solidFill>
                  <a:srgbClr val="FFFFFF"/>
                </a:solidFill>
              </a:rPr>
              <a:t>；</a:t>
            </a:r>
          </a:p>
          <a:p>
            <a:pPr lvl="0"/>
            <a:r>
              <a:rPr lang="zh-CN" altLang="en-US" sz="2000" dirty="0">
                <a:solidFill>
                  <a:srgbClr val="FFFFFF"/>
                </a:solidFill>
              </a:rPr>
              <a:t>   </a:t>
            </a:r>
            <a:r>
              <a:rPr lang="en-US" altLang="zh-CN" sz="2000" dirty="0" smtClean="0">
                <a:solidFill>
                  <a:srgbClr val="FFFFFF"/>
                </a:solidFill>
              </a:rPr>
              <a:t>	</a:t>
            </a:r>
            <a:r>
              <a:rPr lang="zh-CN" altLang="en-US" sz="2000" dirty="0" smtClean="0">
                <a:solidFill>
                  <a:srgbClr val="FFFFFF"/>
                </a:solidFill>
              </a:rPr>
              <a:t> </a:t>
            </a:r>
            <a:r>
              <a:rPr lang="en-US" altLang="zh-CN" sz="2000" dirty="0">
                <a:solidFill>
                  <a:srgbClr val="FFFFFF"/>
                </a:solidFill>
              </a:rPr>
              <a:t>f[i-1][j]+1</a:t>
            </a:r>
            <a:r>
              <a:rPr lang="zh-CN" altLang="en-US" sz="2000" dirty="0">
                <a:solidFill>
                  <a:srgbClr val="FFFFFF"/>
                </a:solidFill>
              </a:rPr>
              <a:t>：删</a:t>
            </a:r>
            <a:r>
              <a:rPr lang="en-US" altLang="zh-CN" sz="2000" dirty="0">
                <a:solidFill>
                  <a:srgbClr val="FFFFFF"/>
                </a:solidFill>
              </a:rPr>
              <a:t>a[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zh-CN" altLang="en-US" sz="2000" dirty="0">
                <a:solidFill>
                  <a:srgbClr val="FFFFFF"/>
                </a:solidFill>
              </a:rPr>
              <a:t>。</a:t>
            </a:r>
          </a:p>
          <a:p>
            <a:pPr lvl="0"/>
            <a:endParaRPr lang="en-US" altLang="zh-CN" sz="1600" dirty="0" smtClean="0">
              <a:solidFill>
                <a:srgbClr val="FFFFFF"/>
              </a:solidFill>
            </a:endParaRPr>
          </a:p>
          <a:p>
            <a:pPr lvl="0"/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4</a:t>
            </a:r>
            <a:r>
              <a:rPr lang="zh-CN" altLang="zh-CN" sz="2800" b="1" dirty="0">
                <a:solidFill>
                  <a:srgbClr val="D47348"/>
                </a:solidFill>
                <a:latin typeface="微软雅黑"/>
                <a:ea typeface="微软雅黑"/>
              </a:rPr>
              <a:t>、寻找</a:t>
            </a:r>
            <a:r>
              <a:rPr lang="zh-CN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边界条件</a:t>
            </a:r>
            <a:endParaRPr lang="en-US" altLang="zh-CN" sz="2800" b="1" dirty="0" smtClean="0">
              <a:solidFill>
                <a:srgbClr val="D47348"/>
              </a:solidFill>
              <a:latin typeface="微软雅黑"/>
              <a:ea typeface="微软雅黑"/>
            </a:endParaRPr>
          </a:p>
          <a:p>
            <a:r>
              <a:rPr lang="en-US" altLang="zh-CN" sz="2800" b="1" dirty="0" smtClean="0">
                <a:solidFill>
                  <a:srgbClr val="D47348"/>
                </a:solidFill>
                <a:latin typeface="微软雅黑"/>
                <a:ea typeface="微软雅黑"/>
              </a:rPr>
              <a:t>	</a:t>
            </a:r>
            <a:r>
              <a:rPr lang="en-US" altLang="zh-CN" sz="2000" dirty="0"/>
              <a:t>b</a:t>
            </a:r>
            <a:r>
              <a:rPr lang="zh-CN" altLang="en-US" sz="2000" dirty="0"/>
              <a:t>串空，要删</a:t>
            </a:r>
            <a:r>
              <a:rPr lang="en-US" altLang="zh-CN" sz="2000" dirty="0"/>
              <a:t>a</a:t>
            </a:r>
            <a:r>
              <a:rPr lang="zh-CN" altLang="en-US" sz="2000" dirty="0"/>
              <a:t>串长个字符；</a:t>
            </a:r>
            <a:r>
              <a:rPr lang="en-US" altLang="zh-CN" sz="2000" dirty="0"/>
              <a:t>a</a:t>
            </a:r>
            <a:r>
              <a:rPr lang="zh-CN" altLang="en-US" sz="2000" dirty="0"/>
              <a:t>串空，要插</a:t>
            </a:r>
            <a:r>
              <a:rPr lang="en-US" altLang="zh-CN" sz="2000" dirty="0"/>
              <a:t>b</a:t>
            </a:r>
            <a:r>
              <a:rPr lang="zh-CN" altLang="en-US" sz="2000" dirty="0"/>
              <a:t>串长个</a:t>
            </a:r>
            <a:r>
              <a:rPr lang="zh-CN" altLang="en-US" sz="2000" dirty="0" smtClean="0"/>
              <a:t>字符</a:t>
            </a:r>
            <a:endParaRPr lang="en-US" altLang="zh-CN" sz="2000" dirty="0" smtClean="0"/>
          </a:p>
          <a:p>
            <a:r>
              <a:rPr lang="en-US" altLang="zh-CN" sz="2000" dirty="0"/>
              <a:t>	 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][0]=</a:t>
            </a:r>
            <a:r>
              <a:rPr lang="en-US" altLang="zh-CN" sz="2000" dirty="0" err="1"/>
              <a:t>i;f</a:t>
            </a:r>
            <a:r>
              <a:rPr lang="en-US" altLang="zh-CN" sz="2000" dirty="0"/>
              <a:t>[0][</a:t>
            </a:r>
            <a:r>
              <a:rPr lang="en-US" altLang="zh-CN" sz="2000" dirty="0" err="1"/>
              <a:t>i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编辑</a:t>
            </a:r>
            <a:r>
              <a:rPr lang="zh-CN" altLang="en-US" b="1" dirty="0" smtClean="0"/>
              <a:t>距离</a:t>
            </a:r>
            <a:r>
              <a:rPr lang="zh-CN" altLang="en-US" b="1" dirty="0">
                <a:solidFill>
                  <a:schemeClr val="accent1"/>
                </a:solidFill>
              </a:rPr>
              <a:t>代码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8128" y="2243328"/>
            <a:ext cx="5230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1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、读入</a:t>
            </a:r>
            <a:endParaRPr lang="en-US" altLang="zh-CN" sz="3200" dirty="0" smtClean="0">
              <a:solidFill>
                <a:schemeClr val="accent1"/>
              </a:solidFill>
            </a:endParaRPr>
          </a:p>
          <a:p>
            <a:r>
              <a:rPr lang="en-US" altLang="zh-CN" sz="3200" dirty="0" smtClean="0"/>
              <a:t>          </a:t>
            </a:r>
            <a:r>
              <a:rPr lang="en-US" altLang="zh-CN" sz="3200" dirty="0" err="1" smtClean="0"/>
              <a:t>scanf</a:t>
            </a:r>
            <a:r>
              <a:rPr lang="en-US" altLang="zh-CN" sz="3200" dirty="0"/>
              <a:t>("%s%s",s1,s2);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55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编辑</a:t>
            </a:r>
            <a:r>
              <a:rPr lang="zh-CN" altLang="en-US" b="1" dirty="0" smtClean="0"/>
              <a:t>距离</a:t>
            </a:r>
            <a:r>
              <a:rPr lang="zh-CN" altLang="en-US" b="1" dirty="0">
                <a:solidFill>
                  <a:schemeClr val="accent1"/>
                </a:solidFill>
              </a:rPr>
              <a:t>代码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832" y="1962912"/>
            <a:ext cx="5486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2</a:t>
            </a:r>
            <a:r>
              <a:rPr lang="zh-CN" altLang="en-US" sz="3200" dirty="0" smtClean="0">
                <a:solidFill>
                  <a:schemeClr val="accent1"/>
                </a:solidFill>
              </a:rPr>
              <a:t>、计算</a:t>
            </a:r>
            <a:r>
              <a:rPr lang="en-US" altLang="zh-CN" sz="3200" dirty="0" smtClean="0"/>
              <a:t>          </a:t>
            </a:r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）处理边界值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）动归计算</a:t>
            </a:r>
            <a:endParaRPr lang="en-US" altLang="zh-CN" sz="3200" dirty="0" smtClean="0"/>
          </a:p>
          <a:p>
            <a:r>
              <a:rPr lang="en-US" altLang="zh-CN" sz="2400" dirty="0"/>
              <a:t>For(            </a:t>
            </a:r>
            <a:r>
              <a:rPr lang="zh-CN" altLang="en-US" sz="2400" dirty="0"/>
              <a:t>阶段           ）</a:t>
            </a:r>
            <a:endParaRPr lang="en-US" altLang="zh-CN" sz="2400" dirty="0"/>
          </a:p>
          <a:p>
            <a:r>
              <a:rPr lang="en-US" altLang="zh-CN" sz="2400" dirty="0"/>
              <a:t>     for</a:t>
            </a:r>
            <a:r>
              <a:rPr lang="zh-CN" altLang="en-US" sz="2400" dirty="0"/>
              <a:t>（     每个阶段中的状态   ）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计算每个状态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}</a:t>
            </a:r>
            <a:endParaRPr lang="zh-CN" altLang="en-US" sz="2400" dirty="0"/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5425440" y="233687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][0]=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</a:t>
            </a:r>
            <a:endParaRPr lang="en-US" altLang="zh-CN" sz="2800" dirty="0" smtClean="0"/>
          </a:p>
          <a:p>
            <a:pPr>
              <a:lnSpc>
                <a:spcPct val="80000"/>
              </a:lnSpc>
            </a:pPr>
            <a:r>
              <a:rPr lang="en-US" altLang="zh-CN" sz="2800" dirty="0" smtClean="0"/>
              <a:t>for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  <a:endParaRPr lang="da-DK" altLang="zh-CN" sz="2800" dirty="0"/>
          </a:p>
          <a:p>
            <a:pPr>
              <a:lnSpc>
                <a:spcPct val="80000"/>
              </a:lnSpc>
            </a:pPr>
            <a:r>
              <a:rPr lang="da-DK" altLang="zh-CN" sz="2800" dirty="0"/>
              <a:t>       for (j=1; j&lt;=n; j++)</a:t>
            </a:r>
          </a:p>
          <a:p>
            <a:pPr>
              <a:lnSpc>
                <a:spcPct val="80000"/>
              </a:lnSpc>
            </a:pPr>
            <a:r>
              <a:rPr lang="da-DK" altLang="zh-CN" sz="2800" dirty="0"/>
              <a:t>          if (s1[i-1]==s2[j-1]) </a:t>
            </a:r>
            <a:endParaRPr lang="da-DK" altLang="zh-CN" sz="2800" dirty="0" smtClean="0"/>
          </a:p>
          <a:p>
            <a:pPr>
              <a:lnSpc>
                <a:spcPct val="80000"/>
              </a:lnSpc>
            </a:pPr>
            <a:r>
              <a:rPr lang="da-DK" altLang="zh-CN" sz="2800" dirty="0"/>
              <a:t>	</a:t>
            </a:r>
            <a:r>
              <a:rPr lang="da-DK" altLang="zh-CN" sz="2800" dirty="0" smtClean="0"/>
              <a:t>   f[i</a:t>
            </a:r>
            <a:r>
              <a:rPr lang="da-DK" altLang="zh-CN" sz="2800" dirty="0"/>
              <a:t>][j]=f[i-1][j-1];</a:t>
            </a:r>
          </a:p>
          <a:p>
            <a:pPr>
              <a:lnSpc>
                <a:spcPct val="80000"/>
              </a:lnSpc>
            </a:pPr>
            <a:r>
              <a:rPr lang="da-DK" altLang="zh-CN" sz="2800" dirty="0"/>
              <a:t>            else </a:t>
            </a:r>
            <a:r>
              <a:rPr lang="en-US" altLang="zh-CN" sz="28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</a:t>
            </a:r>
            <a:r>
              <a:rPr lang="da-DK" altLang="zh-CN" sz="2800" dirty="0" smtClean="0"/>
              <a:t>f[i</a:t>
            </a:r>
            <a:r>
              <a:rPr lang="da-DK" altLang="zh-CN" sz="2800" dirty="0"/>
              <a:t>][j]=min(min(f[i-1][j],f[i][j-1</a:t>
            </a:r>
            <a:r>
              <a:rPr lang="da-DK" altLang="zh-CN" sz="2800" dirty="0" smtClean="0"/>
              <a:t>])</a:t>
            </a:r>
            <a:r>
              <a:rPr lang="en-US" altLang="zh-CN" sz="2800" dirty="0" smtClean="0"/>
              <a:t>;</a:t>
            </a:r>
            <a:r>
              <a:rPr lang="da-DK" altLang="zh-CN" sz="2800" dirty="0" smtClean="0"/>
              <a:t>f[i-1</a:t>
            </a:r>
            <a:r>
              <a:rPr lang="da-DK" altLang="zh-CN" sz="2800" dirty="0"/>
              <a:t>][j-1])+1</a:t>
            </a:r>
            <a:r>
              <a:rPr lang="da-DK" altLang="zh-CN" sz="28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da-DK" altLang="zh-CN" sz="2800" dirty="0"/>
              <a:t>	</a:t>
            </a:r>
            <a:r>
              <a:rPr lang="en-US" altLang="zh-CN" sz="2800" dirty="0" smtClean="0"/>
              <a:t>}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67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7260</TotalTime>
  <Words>384</Words>
  <Application>Microsoft Office PowerPoint</Application>
  <PresentationFormat>宽屏</PresentationFormat>
  <Paragraphs>62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微软雅黑</vt:lpstr>
      <vt:lpstr>幼圆</vt:lpstr>
      <vt:lpstr>Arial</vt:lpstr>
      <vt:lpstr>Broadway</vt:lpstr>
      <vt:lpstr>Calibri</vt:lpstr>
      <vt:lpstr>A000120141114A11KWBG</vt:lpstr>
      <vt:lpstr>编辑距离</vt:lpstr>
      <vt:lpstr>编辑距离</vt:lpstr>
      <vt:lpstr>编辑距离代码</vt:lpstr>
      <vt:lpstr>编辑距离代码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357</cp:revision>
  <dcterms:created xsi:type="dcterms:W3CDTF">2015-01-07T13:50:35Z</dcterms:created>
  <dcterms:modified xsi:type="dcterms:W3CDTF">2016-04-01T03:19:49Z</dcterms:modified>
</cp:coreProperties>
</file>