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783" r:id="rId2"/>
    <p:sldId id="784" r:id="rId3"/>
    <p:sldId id="785" r:id="rId4"/>
    <p:sldId id="786" r:id="rId5"/>
    <p:sldId id="787" r:id="rId6"/>
    <p:sldId id="789" r:id="rId7"/>
    <p:sldId id="790" r:id="rId8"/>
    <p:sldId id="791" r:id="rId9"/>
    <p:sldId id="792" r:id="rId10"/>
    <p:sldId id="793" r:id="rId11"/>
    <p:sldId id="788" r:id="rId12"/>
    <p:sldId id="794" r:id="rId13"/>
    <p:sldId id="795" r:id="rId14"/>
    <p:sldId id="796" r:id="rId15"/>
    <p:sldId id="797" r:id="rId16"/>
    <p:sldId id="840" r:id="rId17"/>
    <p:sldId id="798" r:id="rId18"/>
    <p:sldId id="799" r:id="rId19"/>
    <p:sldId id="839" r:id="rId20"/>
    <p:sldId id="809" r:id="rId21"/>
    <p:sldId id="810" r:id="rId22"/>
    <p:sldId id="811" r:id="rId23"/>
    <p:sldId id="812" r:id="rId24"/>
    <p:sldId id="801" r:id="rId25"/>
    <p:sldId id="804" r:id="rId26"/>
    <p:sldId id="803" r:id="rId27"/>
    <p:sldId id="805" r:id="rId28"/>
    <p:sldId id="806" r:id="rId29"/>
    <p:sldId id="807" r:id="rId30"/>
    <p:sldId id="808" r:id="rId31"/>
    <p:sldId id="813" r:id="rId32"/>
    <p:sldId id="814" r:id="rId33"/>
    <p:sldId id="815" r:id="rId34"/>
    <p:sldId id="816" r:id="rId35"/>
    <p:sldId id="817" r:id="rId36"/>
    <p:sldId id="818" r:id="rId37"/>
    <p:sldId id="819" r:id="rId38"/>
    <p:sldId id="820" r:id="rId39"/>
    <p:sldId id="821" r:id="rId40"/>
    <p:sldId id="822" r:id="rId41"/>
    <p:sldId id="823" r:id="rId42"/>
    <p:sldId id="824" r:id="rId43"/>
    <p:sldId id="825" r:id="rId44"/>
    <p:sldId id="826" r:id="rId45"/>
    <p:sldId id="827" r:id="rId46"/>
    <p:sldId id="828" r:id="rId47"/>
    <p:sldId id="829" r:id="rId48"/>
    <p:sldId id="830" r:id="rId49"/>
    <p:sldId id="831" r:id="rId50"/>
    <p:sldId id="832" r:id="rId51"/>
    <p:sldId id="834" r:id="rId52"/>
    <p:sldId id="835" r:id="rId53"/>
    <p:sldId id="836" r:id="rId54"/>
    <p:sldId id="837" r:id="rId55"/>
    <p:sldId id="838" r:id="rId56"/>
    <p:sldId id="699" r:id="rId5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pos="386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30" autoAdjust="0"/>
  </p:normalViewPr>
  <p:slideViewPr>
    <p:cSldViewPr snapToGrid="0">
      <p:cViewPr varScale="1">
        <p:scale>
          <a:sx n="103" d="100"/>
          <a:sy n="103" d="100"/>
        </p:scale>
        <p:origin x="288" y="108"/>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FE35-00FD-4CF7-BFD0-AF7733BE9C3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8CB539DC-41ED-4AE7-ABB0-6375FE85226F}">
      <dgm:prSet phldrT="[文本]"/>
      <dgm:spPr/>
      <dgm:t>
        <a:bodyPr/>
        <a:lstStyle/>
        <a:p>
          <a:r>
            <a:rPr lang="zh-CN" altLang="en-US" b="1" dirty="0" smtClean="0"/>
            <a:t>祖父</a:t>
          </a:r>
          <a:endParaRPr lang="zh-CN" altLang="en-US" b="1" dirty="0"/>
        </a:p>
      </dgm:t>
    </dgm:pt>
    <dgm:pt modelId="{EFED65E5-4098-4E63-A58C-ED797FBC4A59}" type="parTrans" cxnId="{1C196AAA-3BD0-46AE-A896-A3C534668D98}">
      <dgm:prSet/>
      <dgm:spPr/>
      <dgm:t>
        <a:bodyPr/>
        <a:lstStyle/>
        <a:p>
          <a:endParaRPr lang="zh-CN" altLang="en-US" b="1"/>
        </a:p>
      </dgm:t>
    </dgm:pt>
    <dgm:pt modelId="{03F975D6-5637-4169-AD7D-8BD276406DAE}" type="sibTrans" cxnId="{1C196AAA-3BD0-46AE-A896-A3C534668D98}">
      <dgm:prSet/>
      <dgm:spPr/>
      <dgm:t>
        <a:bodyPr/>
        <a:lstStyle/>
        <a:p>
          <a:endParaRPr lang="zh-CN" altLang="en-US" b="1"/>
        </a:p>
      </dgm:t>
    </dgm:pt>
    <dgm:pt modelId="{3587E54F-6C42-4ECE-A799-3FE73758D43E}">
      <dgm:prSet phldrT="[文本]"/>
      <dgm:spPr/>
      <dgm:t>
        <a:bodyPr/>
        <a:lstStyle/>
        <a:p>
          <a:r>
            <a:rPr lang="zh-CN" altLang="en-US" b="1" dirty="0" smtClean="0"/>
            <a:t>父亲</a:t>
          </a:r>
          <a:endParaRPr lang="zh-CN" altLang="en-US" b="1" dirty="0"/>
        </a:p>
      </dgm:t>
    </dgm:pt>
    <dgm:pt modelId="{F41354FA-5AD7-43DE-93EA-15C43173628B}" type="parTrans" cxnId="{DAF47C24-0471-4895-BDF6-9FDD260FD832}">
      <dgm:prSet/>
      <dgm:spPr/>
      <dgm:t>
        <a:bodyPr/>
        <a:lstStyle/>
        <a:p>
          <a:endParaRPr lang="zh-CN" altLang="en-US" b="1"/>
        </a:p>
      </dgm:t>
    </dgm:pt>
    <dgm:pt modelId="{93068BD1-D0A4-41E2-B69B-0DF2D3BAACF5}" type="sibTrans" cxnId="{DAF47C24-0471-4895-BDF6-9FDD260FD832}">
      <dgm:prSet/>
      <dgm:spPr/>
      <dgm:t>
        <a:bodyPr/>
        <a:lstStyle/>
        <a:p>
          <a:endParaRPr lang="zh-CN" altLang="en-US" b="1"/>
        </a:p>
      </dgm:t>
    </dgm:pt>
    <dgm:pt modelId="{193356EF-B0C9-490D-AB6D-7775823EF476}">
      <dgm:prSet phldrT="[文本]"/>
      <dgm:spPr/>
      <dgm:t>
        <a:bodyPr/>
        <a:lstStyle/>
        <a:p>
          <a:r>
            <a:rPr lang="zh-CN" altLang="en-US" b="1" dirty="0" smtClean="0"/>
            <a:t>我</a:t>
          </a:r>
          <a:endParaRPr lang="zh-CN" altLang="en-US" b="1" dirty="0"/>
        </a:p>
      </dgm:t>
    </dgm:pt>
    <dgm:pt modelId="{85FCD0A0-ADD7-4B35-99FE-D9B4D3FD1C93}" type="parTrans" cxnId="{C24333ED-836E-465E-961C-E29FC25E843E}">
      <dgm:prSet/>
      <dgm:spPr/>
      <dgm:t>
        <a:bodyPr/>
        <a:lstStyle/>
        <a:p>
          <a:endParaRPr lang="zh-CN" altLang="en-US" b="1"/>
        </a:p>
      </dgm:t>
    </dgm:pt>
    <dgm:pt modelId="{8055A1BE-47DA-4714-BE35-C92DC4373212}" type="sibTrans" cxnId="{C24333ED-836E-465E-961C-E29FC25E843E}">
      <dgm:prSet/>
      <dgm:spPr/>
      <dgm:t>
        <a:bodyPr/>
        <a:lstStyle/>
        <a:p>
          <a:endParaRPr lang="zh-CN" altLang="en-US" b="1"/>
        </a:p>
      </dgm:t>
    </dgm:pt>
    <dgm:pt modelId="{E6FC9A6D-D21A-43CA-A9A7-2D0BE151F2DB}">
      <dgm:prSet phldrT="[文本]"/>
      <dgm:spPr/>
      <dgm:t>
        <a:bodyPr/>
        <a:lstStyle/>
        <a:p>
          <a:r>
            <a:rPr lang="zh-CN" altLang="en-US" b="1" dirty="0" smtClean="0"/>
            <a:t>兄弟</a:t>
          </a:r>
          <a:endParaRPr lang="zh-CN" altLang="en-US" b="1" dirty="0"/>
        </a:p>
      </dgm:t>
    </dgm:pt>
    <dgm:pt modelId="{60807C67-2567-4462-B50D-B73A1E308EBC}" type="parTrans" cxnId="{D7F85BB2-1D53-46A0-BB84-40EBAC272577}">
      <dgm:prSet/>
      <dgm:spPr/>
      <dgm:t>
        <a:bodyPr/>
        <a:lstStyle/>
        <a:p>
          <a:endParaRPr lang="zh-CN" altLang="en-US" b="1"/>
        </a:p>
      </dgm:t>
    </dgm:pt>
    <dgm:pt modelId="{F39BEC05-6E92-42A6-BDEC-B3E4D682EED6}" type="sibTrans" cxnId="{D7F85BB2-1D53-46A0-BB84-40EBAC272577}">
      <dgm:prSet/>
      <dgm:spPr/>
      <dgm:t>
        <a:bodyPr/>
        <a:lstStyle/>
        <a:p>
          <a:endParaRPr lang="zh-CN" altLang="en-US" b="1"/>
        </a:p>
      </dgm:t>
    </dgm:pt>
    <dgm:pt modelId="{C7478ECC-CE82-429E-A054-695977588B7F}">
      <dgm:prSet phldrT="[文本]"/>
      <dgm:spPr/>
      <dgm:t>
        <a:bodyPr/>
        <a:lstStyle/>
        <a:p>
          <a:r>
            <a:rPr lang="zh-CN" altLang="en-US" b="1" dirty="0" smtClean="0"/>
            <a:t>伯伯</a:t>
          </a:r>
          <a:endParaRPr lang="zh-CN" altLang="en-US" b="1" dirty="0"/>
        </a:p>
      </dgm:t>
    </dgm:pt>
    <dgm:pt modelId="{6D0CD4DB-2CA5-47FD-AE9A-CB6985A4E03B}" type="parTrans" cxnId="{D2D325EA-1900-4CC4-BAD9-CBD384CB57D4}">
      <dgm:prSet/>
      <dgm:spPr/>
      <dgm:t>
        <a:bodyPr/>
        <a:lstStyle/>
        <a:p>
          <a:endParaRPr lang="zh-CN" altLang="en-US" b="1"/>
        </a:p>
      </dgm:t>
    </dgm:pt>
    <dgm:pt modelId="{BB5C053F-8A14-477D-AA14-F3468BD33E1B}" type="sibTrans" cxnId="{D2D325EA-1900-4CC4-BAD9-CBD384CB57D4}">
      <dgm:prSet/>
      <dgm:spPr/>
      <dgm:t>
        <a:bodyPr/>
        <a:lstStyle/>
        <a:p>
          <a:endParaRPr lang="zh-CN" altLang="en-US" b="1"/>
        </a:p>
      </dgm:t>
    </dgm:pt>
    <dgm:pt modelId="{209F5E57-B756-4A05-9A15-84D7A9AA27AE}">
      <dgm:prSet phldrT="[文本]"/>
      <dgm:spPr/>
      <dgm:t>
        <a:bodyPr/>
        <a:lstStyle/>
        <a:p>
          <a:r>
            <a:rPr lang="zh-CN" altLang="en-US" b="1" dirty="0" smtClean="0"/>
            <a:t>堂兄弟</a:t>
          </a:r>
          <a:endParaRPr lang="zh-CN" altLang="en-US" b="1" dirty="0"/>
        </a:p>
      </dgm:t>
    </dgm:pt>
    <dgm:pt modelId="{7B276044-674E-42F2-A69F-E95D28C091F3}" type="parTrans" cxnId="{2B83C24A-EFBD-4DA8-85A8-CD366877A20B}">
      <dgm:prSet/>
      <dgm:spPr/>
      <dgm:t>
        <a:bodyPr/>
        <a:lstStyle/>
        <a:p>
          <a:endParaRPr lang="zh-CN" altLang="en-US" b="1"/>
        </a:p>
      </dgm:t>
    </dgm:pt>
    <dgm:pt modelId="{084D44F3-83E6-4CA5-B2EE-D95193CCDA02}" type="sibTrans" cxnId="{2B83C24A-EFBD-4DA8-85A8-CD366877A20B}">
      <dgm:prSet/>
      <dgm:spPr/>
      <dgm:t>
        <a:bodyPr/>
        <a:lstStyle/>
        <a:p>
          <a:endParaRPr lang="zh-CN" altLang="en-US" b="1"/>
        </a:p>
      </dgm:t>
    </dgm:pt>
    <dgm:pt modelId="{DDE6E1DA-FBFE-456D-9857-52A5A82F0E3B}" type="pres">
      <dgm:prSet presAssocID="{BE45FE35-00FD-4CF7-BFD0-AF7733BE9C30}" presName="hierChild1" presStyleCnt="0">
        <dgm:presLayoutVars>
          <dgm:chPref val="1"/>
          <dgm:dir/>
          <dgm:animOne val="branch"/>
          <dgm:animLvl val="lvl"/>
          <dgm:resizeHandles/>
        </dgm:presLayoutVars>
      </dgm:prSet>
      <dgm:spPr/>
      <dgm:t>
        <a:bodyPr/>
        <a:lstStyle/>
        <a:p>
          <a:endParaRPr lang="zh-CN" altLang="en-US"/>
        </a:p>
      </dgm:t>
    </dgm:pt>
    <dgm:pt modelId="{3F4F01F0-49D6-4167-8C1F-E86B52CD09E0}" type="pres">
      <dgm:prSet presAssocID="{8CB539DC-41ED-4AE7-ABB0-6375FE85226F}" presName="hierRoot1" presStyleCnt="0"/>
      <dgm:spPr/>
    </dgm:pt>
    <dgm:pt modelId="{4B0907C3-77BF-493C-A953-F898E2D2D0E9}" type="pres">
      <dgm:prSet presAssocID="{8CB539DC-41ED-4AE7-ABB0-6375FE85226F}" presName="composite" presStyleCnt="0"/>
      <dgm:spPr/>
    </dgm:pt>
    <dgm:pt modelId="{C3802434-BA11-4CF3-86EE-073C7AEC93BE}" type="pres">
      <dgm:prSet presAssocID="{8CB539DC-41ED-4AE7-ABB0-6375FE85226F}" presName="background" presStyleLbl="node0" presStyleIdx="0" presStyleCnt="1"/>
      <dgm:spPr/>
    </dgm:pt>
    <dgm:pt modelId="{3CC98E90-2CA6-451F-8A43-E2F9BE8E531D}" type="pres">
      <dgm:prSet presAssocID="{8CB539DC-41ED-4AE7-ABB0-6375FE85226F}" presName="text" presStyleLbl="fgAcc0" presStyleIdx="0" presStyleCnt="1">
        <dgm:presLayoutVars>
          <dgm:chPref val="3"/>
        </dgm:presLayoutVars>
      </dgm:prSet>
      <dgm:spPr/>
      <dgm:t>
        <a:bodyPr/>
        <a:lstStyle/>
        <a:p>
          <a:endParaRPr lang="zh-CN" altLang="en-US"/>
        </a:p>
      </dgm:t>
    </dgm:pt>
    <dgm:pt modelId="{5F5E4145-055B-4215-BE32-9F70EA94BF5D}" type="pres">
      <dgm:prSet presAssocID="{8CB539DC-41ED-4AE7-ABB0-6375FE85226F}" presName="hierChild2" presStyleCnt="0"/>
      <dgm:spPr/>
    </dgm:pt>
    <dgm:pt modelId="{F7ECCA67-0DA1-44B2-B2E8-3B06B1F6AB3A}" type="pres">
      <dgm:prSet presAssocID="{F41354FA-5AD7-43DE-93EA-15C43173628B}" presName="Name10" presStyleLbl="parChTrans1D2" presStyleIdx="0" presStyleCnt="2"/>
      <dgm:spPr/>
      <dgm:t>
        <a:bodyPr/>
        <a:lstStyle/>
        <a:p>
          <a:endParaRPr lang="zh-CN" altLang="en-US"/>
        </a:p>
      </dgm:t>
    </dgm:pt>
    <dgm:pt modelId="{9004A464-49BE-4377-BCC0-F1D7F2E8F4B1}" type="pres">
      <dgm:prSet presAssocID="{3587E54F-6C42-4ECE-A799-3FE73758D43E}" presName="hierRoot2" presStyleCnt="0"/>
      <dgm:spPr/>
    </dgm:pt>
    <dgm:pt modelId="{7F3447B1-BED0-4ED2-A421-4213086EBC80}" type="pres">
      <dgm:prSet presAssocID="{3587E54F-6C42-4ECE-A799-3FE73758D43E}" presName="composite2" presStyleCnt="0"/>
      <dgm:spPr/>
    </dgm:pt>
    <dgm:pt modelId="{1D67E700-C97D-44FE-9408-DF0CBD580D61}" type="pres">
      <dgm:prSet presAssocID="{3587E54F-6C42-4ECE-A799-3FE73758D43E}" presName="background2" presStyleLbl="node2" presStyleIdx="0" presStyleCnt="2"/>
      <dgm:spPr/>
    </dgm:pt>
    <dgm:pt modelId="{A8177DE7-E5E2-4D1A-8C47-8E9E285F06B4}" type="pres">
      <dgm:prSet presAssocID="{3587E54F-6C42-4ECE-A799-3FE73758D43E}" presName="text2" presStyleLbl="fgAcc2" presStyleIdx="0" presStyleCnt="2">
        <dgm:presLayoutVars>
          <dgm:chPref val="3"/>
        </dgm:presLayoutVars>
      </dgm:prSet>
      <dgm:spPr/>
      <dgm:t>
        <a:bodyPr/>
        <a:lstStyle/>
        <a:p>
          <a:endParaRPr lang="zh-CN" altLang="en-US"/>
        </a:p>
      </dgm:t>
    </dgm:pt>
    <dgm:pt modelId="{C3D0AE59-E03E-4F22-8984-AD81BE24F752}" type="pres">
      <dgm:prSet presAssocID="{3587E54F-6C42-4ECE-A799-3FE73758D43E}" presName="hierChild3" presStyleCnt="0"/>
      <dgm:spPr/>
    </dgm:pt>
    <dgm:pt modelId="{888B64C9-9A43-44F1-B442-A407EAE36959}" type="pres">
      <dgm:prSet presAssocID="{85FCD0A0-ADD7-4B35-99FE-D9B4D3FD1C93}" presName="Name17" presStyleLbl="parChTrans1D3" presStyleIdx="0" presStyleCnt="3"/>
      <dgm:spPr/>
      <dgm:t>
        <a:bodyPr/>
        <a:lstStyle/>
        <a:p>
          <a:endParaRPr lang="zh-CN" altLang="en-US"/>
        </a:p>
      </dgm:t>
    </dgm:pt>
    <dgm:pt modelId="{945E9108-E874-4E58-9C43-FAB51CC0F0D3}" type="pres">
      <dgm:prSet presAssocID="{193356EF-B0C9-490D-AB6D-7775823EF476}" presName="hierRoot3" presStyleCnt="0"/>
      <dgm:spPr/>
    </dgm:pt>
    <dgm:pt modelId="{D3D14B9E-6BA7-492F-B0AC-EBD9C6BAD26C}" type="pres">
      <dgm:prSet presAssocID="{193356EF-B0C9-490D-AB6D-7775823EF476}" presName="composite3" presStyleCnt="0"/>
      <dgm:spPr/>
    </dgm:pt>
    <dgm:pt modelId="{618EF705-6AF3-4158-927A-963DD6922E36}" type="pres">
      <dgm:prSet presAssocID="{193356EF-B0C9-490D-AB6D-7775823EF476}" presName="background3" presStyleLbl="node3" presStyleIdx="0" presStyleCnt="3"/>
      <dgm:spPr/>
    </dgm:pt>
    <dgm:pt modelId="{DFDB3E12-97BD-4BC9-8666-A89618C59EBD}" type="pres">
      <dgm:prSet presAssocID="{193356EF-B0C9-490D-AB6D-7775823EF476}" presName="text3" presStyleLbl="fgAcc3" presStyleIdx="0" presStyleCnt="3">
        <dgm:presLayoutVars>
          <dgm:chPref val="3"/>
        </dgm:presLayoutVars>
      </dgm:prSet>
      <dgm:spPr/>
      <dgm:t>
        <a:bodyPr/>
        <a:lstStyle/>
        <a:p>
          <a:endParaRPr lang="zh-CN" altLang="en-US"/>
        </a:p>
      </dgm:t>
    </dgm:pt>
    <dgm:pt modelId="{16C37A3A-0B9B-4457-B5CF-086A2CEF4062}" type="pres">
      <dgm:prSet presAssocID="{193356EF-B0C9-490D-AB6D-7775823EF476}" presName="hierChild4" presStyleCnt="0"/>
      <dgm:spPr/>
    </dgm:pt>
    <dgm:pt modelId="{9D8C3F92-F049-4EB6-A739-F2B64E376481}" type="pres">
      <dgm:prSet presAssocID="{60807C67-2567-4462-B50D-B73A1E308EBC}" presName="Name17" presStyleLbl="parChTrans1D3" presStyleIdx="1" presStyleCnt="3"/>
      <dgm:spPr/>
      <dgm:t>
        <a:bodyPr/>
        <a:lstStyle/>
        <a:p>
          <a:endParaRPr lang="zh-CN" altLang="en-US"/>
        </a:p>
      </dgm:t>
    </dgm:pt>
    <dgm:pt modelId="{BCC3DABB-11D6-47FA-ACAE-C4609DADC568}" type="pres">
      <dgm:prSet presAssocID="{E6FC9A6D-D21A-43CA-A9A7-2D0BE151F2DB}" presName="hierRoot3" presStyleCnt="0"/>
      <dgm:spPr/>
    </dgm:pt>
    <dgm:pt modelId="{437E63F1-9C32-4FAB-BBB7-207B5DBBB9BA}" type="pres">
      <dgm:prSet presAssocID="{E6FC9A6D-D21A-43CA-A9A7-2D0BE151F2DB}" presName="composite3" presStyleCnt="0"/>
      <dgm:spPr/>
    </dgm:pt>
    <dgm:pt modelId="{C7C48D19-6120-4D17-B3DD-C67CBADA236B}" type="pres">
      <dgm:prSet presAssocID="{E6FC9A6D-D21A-43CA-A9A7-2D0BE151F2DB}" presName="background3" presStyleLbl="node3" presStyleIdx="1" presStyleCnt="3"/>
      <dgm:spPr/>
    </dgm:pt>
    <dgm:pt modelId="{3EC1E846-B815-4F96-89DD-62E1D21F2A34}" type="pres">
      <dgm:prSet presAssocID="{E6FC9A6D-D21A-43CA-A9A7-2D0BE151F2DB}" presName="text3" presStyleLbl="fgAcc3" presStyleIdx="1" presStyleCnt="3">
        <dgm:presLayoutVars>
          <dgm:chPref val="3"/>
        </dgm:presLayoutVars>
      </dgm:prSet>
      <dgm:spPr/>
      <dgm:t>
        <a:bodyPr/>
        <a:lstStyle/>
        <a:p>
          <a:endParaRPr lang="zh-CN" altLang="en-US"/>
        </a:p>
      </dgm:t>
    </dgm:pt>
    <dgm:pt modelId="{CDB94CCB-C6C2-44C1-9F25-009FAC589AB4}" type="pres">
      <dgm:prSet presAssocID="{E6FC9A6D-D21A-43CA-A9A7-2D0BE151F2DB}" presName="hierChild4" presStyleCnt="0"/>
      <dgm:spPr/>
    </dgm:pt>
    <dgm:pt modelId="{386DBE71-72D2-45AD-B4D2-E15263EC00B7}" type="pres">
      <dgm:prSet presAssocID="{6D0CD4DB-2CA5-47FD-AE9A-CB6985A4E03B}" presName="Name10" presStyleLbl="parChTrans1D2" presStyleIdx="1" presStyleCnt="2"/>
      <dgm:spPr/>
      <dgm:t>
        <a:bodyPr/>
        <a:lstStyle/>
        <a:p>
          <a:endParaRPr lang="zh-CN" altLang="en-US"/>
        </a:p>
      </dgm:t>
    </dgm:pt>
    <dgm:pt modelId="{A305E453-91EB-4499-9183-1C8A3C9FEA42}" type="pres">
      <dgm:prSet presAssocID="{C7478ECC-CE82-429E-A054-695977588B7F}" presName="hierRoot2" presStyleCnt="0"/>
      <dgm:spPr/>
    </dgm:pt>
    <dgm:pt modelId="{38A98AF0-F9CA-4DC4-9CFC-EC3011F6BF8F}" type="pres">
      <dgm:prSet presAssocID="{C7478ECC-CE82-429E-A054-695977588B7F}" presName="composite2" presStyleCnt="0"/>
      <dgm:spPr/>
    </dgm:pt>
    <dgm:pt modelId="{65FB8C4B-9E41-450E-8BD9-B1FB400531BA}" type="pres">
      <dgm:prSet presAssocID="{C7478ECC-CE82-429E-A054-695977588B7F}" presName="background2" presStyleLbl="node2" presStyleIdx="1" presStyleCnt="2"/>
      <dgm:spPr/>
    </dgm:pt>
    <dgm:pt modelId="{9F67D574-3436-43BB-8CD9-4995D4E2D568}" type="pres">
      <dgm:prSet presAssocID="{C7478ECC-CE82-429E-A054-695977588B7F}" presName="text2" presStyleLbl="fgAcc2" presStyleIdx="1" presStyleCnt="2">
        <dgm:presLayoutVars>
          <dgm:chPref val="3"/>
        </dgm:presLayoutVars>
      </dgm:prSet>
      <dgm:spPr/>
      <dgm:t>
        <a:bodyPr/>
        <a:lstStyle/>
        <a:p>
          <a:endParaRPr lang="zh-CN" altLang="en-US"/>
        </a:p>
      </dgm:t>
    </dgm:pt>
    <dgm:pt modelId="{2D58FFE8-9C34-426D-ADB9-99A2E46EC5F4}" type="pres">
      <dgm:prSet presAssocID="{C7478ECC-CE82-429E-A054-695977588B7F}" presName="hierChild3" presStyleCnt="0"/>
      <dgm:spPr/>
    </dgm:pt>
    <dgm:pt modelId="{A35901C1-318F-4B92-BD7D-9B06A6A5976A}" type="pres">
      <dgm:prSet presAssocID="{7B276044-674E-42F2-A69F-E95D28C091F3}" presName="Name17" presStyleLbl="parChTrans1D3" presStyleIdx="2" presStyleCnt="3"/>
      <dgm:spPr/>
      <dgm:t>
        <a:bodyPr/>
        <a:lstStyle/>
        <a:p>
          <a:endParaRPr lang="zh-CN" altLang="en-US"/>
        </a:p>
      </dgm:t>
    </dgm:pt>
    <dgm:pt modelId="{FE20384C-80EB-4481-B8AF-87CB90891FAA}" type="pres">
      <dgm:prSet presAssocID="{209F5E57-B756-4A05-9A15-84D7A9AA27AE}" presName="hierRoot3" presStyleCnt="0"/>
      <dgm:spPr/>
    </dgm:pt>
    <dgm:pt modelId="{E9927121-2A8B-4C44-8FD1-188F88E49571}" type="pres">
      <dgm:prSet presAssocID="{209F5E57-B756-4A05-9A15-84D7A9AA27AE}" presName="composite3" presStyleCnt="0"/>
      <dgm:spPr/>
    </dgm:pt>
    <dgm:pt modelId="{9CA57D5F-07D1-43D0-A75C-63CAD15BDF5C}" type="pres">
      <dgm:prSet presAssocID="{209F5E57-B756-4A05-9A15-84D7A9AA27AE}" presName="background3" presStyleLbl="node3" presStyleIdx="2" presStyleCnt="3"/>
      <dgm:spPr/>
    </dgm:pt>
    <dgm:pt modelId="{09C46D42-E1AD-4FC1-A25F-BD24CD2DF284}" type="pres">
      <dgm:prSet presAssocID="{209F5E57-B756-4A05-9A15-84D7A9AA27AE}" presName="text3" presStyleLbl="fgAcc3" presStyleIdx="2" presStyleCnt="3">
        <dgm:presLayoutVars>
          <dgm:chPref val="3"/>
        </dgm:presLayoutVars>
      </dgm:prSet>
      <dgm:spPr/>
      <dgm:t>
        <a:bodyPr/>
        <a:lstStyle/>
        <a:p>
          <a:endParaRPr lang="zh-CN" altLang="en-US"/>
        </a:p>
      </dgm:t>
    </dgm:pt>
    <dgm:pt modelId="{A6C72819-D845-4F54-85BF-32B0318FB8BD}" type="pres">
      <dgm:prSet presAssocID="{209F5E57-B756-4A05-9A15-84D7A9AA27AE}" presName="hierChild4" presStyleCnt="0"/>
      <dgm:spPr/>
    </dgm:pt>
  </dgm:ptLst>
  <dgm:cxnLst>
    <dgm:cxn modelId="{C24333ED-836E-465E-961C-E29FC25E843E}" srcId="{3587E54F-6C42-4ECE-A799-3FE73758D43E}" destId="{193356EF-B0C9-490D-AB6D-7775823EF476}" srcOrd="0" destOrd="0" parTransId="{85FCD0A0-ADD7-4B35-99FE-D9B4D3FD1C93}" sibTransId="{8055A1BE-47DA-4714-BE35-C92DC4373212}"/>
    <dgm:cxn modelId="{24A289B3-61A4-43E8-AB4E-B6C9C8D60218}" type="presOf" srcId="{8CB539DC-41ED-4AE7-ABB0-6375FE85226F}" destId="{3CC98E90-2CA6-451F-8A43-E2F9BE8E531D}" srcOrd="0" destOrd="0" presId="urn:microsoft.com/office/officeart/2005/8/layout/hierarchy1"/>
    <dgm:cxn modelId="{2606DFE7-267E-4957-A24D-1C5BB28EDCB7}" type="presOf" srcId="{7B276044-674E-42F2-A69F-E95D28C091F3}" destId="{A35901C1-318F-4B92-BD7D-9B06A6A5976A}" srcOrd="0" destOrd="0" presId="urn:microsoft.com/office/officeart/2005/8/layout/hierarchy1"/>
    <dgm:cxn modelId="{21B8E9B5-CD9C-4344-A538-E1CCC198FFDA}" type="presOf" srcId="{C7478ECC-CE82-429E-A054-695977588B7F}" destId="{9F67D574-3436-43BB-8CD9-4995D4E2D568}" srcOrd="0" destOrd="0" presId="urn:microsoft.com/office/officeart/2005/8/layout/hierarchy1"/>
    <dgm:cxn modelId="{D7F85BB2-1D53-46A0-BB84-40EBAC272577}" srcId="{3587E54F-6C42-4ECE-A799-3FE73758D43E}" destId="{E6FC9A6D-D21A-43CA-A9A7-2D0BE151F2DB}" srcOrd="1" destOrd="0" parTransId="{60807C67-2567-4462-B50D-B73A1E308EBC}" sibTransId="{F39BEC05-6E92-42A6-BDEC-B3E4D682EED6}"/>
    <dgm:cxn modelId="{062E3123-3337-4364-8D56-4A47A92FC56D}" type="presOf" srcId="{3587E54F-6C42-4ECE-A799-3FE73758D43E}" destId="{A8177DE7-E5E2-4D1A-8C47-8E9E285F06B4}" srcOrd="0" destOrd="0" presId="urn:microsoft.com/office/officeart/2005/8/layout/hierarchy1"/>
    <dgm:cxn modelId="{20306AB3-8084-41AE-96E6-C5D825BE34A4}" type="presOf" srcId="{60807C67-2567-4462-B50D-B73A1E308EBC}" destId="{9D8C3F92-F049-4EB6-A739-F2B64E376481}" srcOrd="0" destOrd="0" presId="urn:microsoft.com/office/officeart/2005/8/layout/hierarchy1"/>
    <dgm:cxn modelId="{B3107CB7-A41A-4C30-909C-C46F82275810}" type="presOf" srcId="{BE45FE35-00FD-4CF7-BFD0-AF7733BE9C30}" destId="{DDE6E1DA-FBFE-456D-9857-52A5A82F0E3B}" srcOrd="0" destOrd="0" presId="urn:microsoft.com/office/officeart/2005/8/layout/hierarchy1"/>
    <dgm:cxn modelId="{D5A2A47C-F608-4F3D-9C99-D4638C73542B}" type="presOf" srcId="{E6FC9A6D-D21A-43CA-A9A7-2D0BE151F2DB}" destId="{3EC1E846-B815-4F96-89DD-62E1D21F2A34}" srcOrd="0" destOrd="0" presId="urn:microsoft.com/office/officeart/2005/8/layout/hierarchy1"/>
    <dgm:cxn modelId="{CB68A61D-7BE2-4A87-8311-4800C1AF2D29}" type="presOf" srcId="{F41354FA-5AD7-43DE-93EA-15C43173628B}" destId="{F7ECCA67-0DA1-44B2-B2E8-3B06B1F6AB3A}" srcOrd="0" destOrd="0" presId="urn:microsoft.com/office/officeart/2005/8/layout/hierarchy1"/>
    <dgm:cxn modelId="{2B83C24A-EFBD-4DA8-85A8-CD366877A20B}" srcId="{C7478ECC-CE82-429E-A054-695977588B7F}" destId="{209F5E57-B756-4A05-9A15-84D7A9AA27AE}" srcOrd="0" destOrd="0" parTransId="{7B276044-674E-42F2-A69F-E95D28C091F3}" sibTransId="{084D44F3-83E6-4CA5-B2EE-D95193CCDA02}"/>
    <dgm:cxn modelId="{DAF47C24-0471-4895-BDF6-9FDD260FD832}" srcId="{8CB539DC-41ED-4AE7-ABB0-6375FE85226F}" destId="{3587E54F-6C42-4ECE-A799-3FE73758D43E}" srcOrd="0" destOrd="0" parTransId="{F41354FA-5AD7-43DE-93EA-15C43173628B}" sibTransId="{93068BD1-D0A4-41E2-B69B-0DF2D3BAACF5}"/>
    <dgm:cxn modelId="{61B33FD9-B2B2-4C6A-B6B0-6E1387AC5B3F}" type="presOf" srcId="{209F5E57-B756-4A05-9A15-84D7A9AA27AE}" destId="{09C46D42-E1AD-4FC1-A25F-BD24CD2DF284}" srcOrd="0" destOrd="0" presId="urn:microsoft.com/office/officeart/2005/8/layout/hierarchy1"/>
    <dgm:cxn modelId="{8998353B-D4CC-48D9-902F-55706E4CD347}" type="presOf" srcId="{6D0CD4DB-2CA5-47FD-AE9A-CB6985A4E03B}" destId="{386DBE71-72D2-45AD-B4D2-E15263EC00B7}" srcOrd="0" destOrd="0" presId="urn:microsoft.com/office/officeart/2005/8/layout/hierarchy1"/>
    <dgm:cxn modelId="{D2D325EA-1900-4CC4-BAD9-CBD384CB57D4}" srcId="{8CB539DC-41ED-4AE7-ABB0-6375FE85226F}" destId="{C7478ECC-CE82-429E-A054-695977588B7F}" srcOrd="1" destOrd="0" parTransId="{6D0CD4DB-2CA5-47FD-AE9A-CB6985A4E03B}" sibTransId="{BB5C053F-8A14-477D-AA14-F3468BD33E1B}"/>
    <dgm:cxn modelId="{31218FB9-4D5A-4AE7-99DD-AA4C5946F250}" type="presOf" srcId="{85FCD0A0-ADD7-4B35-99FE-D9B4D3FD1C93}" destId="{888B64C9-9A43-44F1-B442-A407EAE36959}" srcOrd="0" destOrd="0" presId="urn:microsoft.com/office/officeart/2005/8/layout/hierarchy1"/>
    <dgm:cxn modelId="{1C196AAA-3BD0-46AE-A896-A3C534668D98}" srcId="{BE45FE35-00FD-4CF7-BFD0-AF7733BE9C30}" destId="{8CB539DC-41ED-4AE7-ABB0-6375FE85226F}" srcOrd="0" destOrd="0" parTransId="{EFED65E5-4098-4E63-A58C-ED797FBC4A59}" sibTransId="{03F975D6-5637-4169-AD7D-8BD276406DAE}"/>
    <dgm:cxn modelId="{BD337DB7-DBC4-4D21-A340-896FC30874F7}" type="presOf" srcId="{193356EF-B0C9-490D-AB6D-7775823EF476}" destId="{DFDB3E12-97BD-4BC9-8666-A89618C59EBD}" srcOrd="0" destOrd="0" presId="urn:microsoft.com/office/officeart/2005/8/layout/hierarchy1"/>
    <dgm:cxn modelId="{A6ABCF54-D582-4F70-A671-1658387E8152}" type="presParOf" srcId="{DDE6E1DA-FBFE-456D-9857-52A5A82F0E3B}" destId="{3F4F01F0-49D6-4167-8C1F-E86B52CD09E0}" srcOrd="0" destOrd="0" presId="urn:microsoft.com/office/officeart/2005/8/layout/hierarchy1"/>
    <dgm:cxn modelId="{A217FCC6-750A-4B89-B39A-CFACC7AE39B7}" type="presParOf" srcId="{3F4F01F0-49D6-4167-8C1F-E86B52CD09E0}" destId="{4B0907C3-77BF-493C-A953-F898E2D2D0E9}" srcOrd="0" destOrd="0" presId="urn:microsoft.com/office/officeart/2005/8/layout/hierarchy1"/>
    <dgm:cxn modelId="{DF74AA7C-A002-4B76-A235-0CA59AB26D38}" type="presParOf" srcId="{4B0907C3-77BF-493C-A953-F898E2D2D0E9}" destId="{C3802434-BA11-4CF3-86EE-073C7AEC93BE}" srcOrd="0" destOrd="0" presId="urn:microsoft.com/office/officeart/2005/8/layout/hierarchy1"/>
    <dgm:cxn modelId="{30FDEFE0-DFA9-4CD9-8D7C-6B80C5328751}" type="presParOf" srcId="{4B0907C3-77BF-493C-A953-F898E2D2D0E9}" destId="{3CC98E90-2CA6-451F-8A43-E2F9BE8E531D}" srcOrd="1" destOrd="0" presId="urn:microsoft.com/office/officeart/2005/8/layout/hierarchy1"/>
    <dgm:cxn modelId="{42E14982-2D41-4EB5-A57E-3B7CC54314F2}" type="presParOf" srcId="{3F4F01F0-49D6-4167-8C1F-E86B52CD09E0}" destId="{5F5E4145-055B-4215-BE32-9F70EA94BF5D}" srcOrd="1" destOrd="0" presId="urn:microsoft.com/office/officeart/2005/8/layout/hierarchy1"/>
    <dgm:cxn modelId="{11FCCC52-93A7-4E06-A800-D7B9FD22D3E8}" type="presParOf" srcId="{5F5E4145-055B-4215-BE32-9F70EA94BF5D}" destId="{F7ECCA67-0DA1-44B2-B2E8-3B06B1F6AB3A}" srcOrd="0" destOrd="0" presId="urn:microsoft.com/office/officeart/2005/8/layout/hierarchy1"/>
    <dgm:cxn modelId="{1378A5FB-0798-40B0-8896-34AFE1036C96}" type="presParOf" srcId="{5F5E4145-055B-4215-BE32-9F70EA94BF5D}" destId="{9004A464-49BE-4377-BCC0-F1D7F2E8F4B1}" srcOrd="1" destOrd="0" presId="urn:microsoft.com/office/officeart/2005/8/layout/hierarchy1"/>
    <dgm:cxn modelId="{0496625A-B1AE-4333-8AB2-9303E9FD9A47}" type="presParOf" srcId="{9004A464-49BE-4377-BCC0-F1D7F2E8F4B1}" destId="{7F3447B1-BED0-4ED2-A421-4213086EBC80}" srcOrd="0" destOrd="0" presId="urn:microsoft.com/office/officeart/2005/8/layout/hierarchy1"/>
    <dgm:cxn modelId="{E1B1D9A4-D2F9-4F5E-BF87-84922A5172E0}" type="presParOf" srcId="{7F3447B1-BED0-4ED2-A421-4213086EBC80}" destId="{1D67E700-C97D-44FE-9408-DF0CBD580D61}" srcOrd="0" destOrd="0" presId="urn:microsoft.com/office/officeart/2005/8/layout/hierarchy1"/>
    <dgm:cxn modelId="{7F35356B-AD7C-42F4-8D47-ACD7F1C8E061}" type="presParOf" srcId="{7F3447B1-BED0-4ED2-A421-4213086EBC80}" destId="{A8177DE7-E5E2-4D1A-8C47-8E9E285F06B4}" srcOrd="1" destOrd="0" presId="urn:microsoft.com/office/officeart/2005/8/layout/hierarchy1"/>
    <dgm:cxn modelId="{5C279BFB-2204-48E5-B090-501E2D16334C}" type="presParOf" srcId="{9004A464-49BE-4377-BCC0-F1D7F2E8F4B1}" destId="{C3D0AE59-E03E-4F22-8984-AD81BE24F752}" srcOrd="1" destOrd="0" presId="urn:microsoft.com/office/officeart/2005/8/layout/hierarchy1"/>
    <dgm:cxn modelId="{325510C5-6E4F-467B-9586-2734876FCADD}" type="presParOf" srcId="{C3D0AE59-E03E-4F22-8984-AD81BE24F752}" destId="{888B64C9-9A43-44F1-B442-A407EAE36959}" srcOrd="0" destOrd="0" presId="urn:microsoft.com/office/officeart/2005/8/layout/hierarchy1"/>
    <dgm:cxn modelId="{3F6E26DD-2B21-4DC4-8F92-D32AF9BB9F77}" type="presParOf" srcId="{C3D0AE59-E03E-4F22-8984-AD81BE24F752}" destId="{945E9108-E874-4E58-9C43-FAB51CC0F0D3}" srcOrd="1" destOrd="0" presId="urn:microsoft.com/office/officeart/2005/8/layout/hierarchy1"/>
    <dgm:cxn modelId="{ED134FD3-428D-4ED5-B5A5-8707A2BDADCE}" type="presParOf" srcId="{945E9108-E874-4E58-9C43-FAB51CC0F0D3}" destId="{D3D14B9E-6BA7-492F-B0AC-EBD9C6BAD26C}" srcOrd="0" destOrd="0" presId="urn:microsoft.com/office/officeart/2005/8/layout/hierarchy1"/>
    <dgm:cxn modelId="{475B27A0-4CCB-4584-AA41-0B08C3FDADC4}" type="presParOf" srcId="{D3D14B9E-6BA7-492F-B0AC-EBD9C6BAD26C}" destId="{618EF705-6AF3-4158-927A-963DD6922E36}" srcOrd="0" destOrd="0" presId="urn:microsoft.com/office/officeart/2005/8/layout/hierarchy1"/>
    <dgm:cxn modelId="{053A0B74-FBAF-4188-9B9E-2C2E3BAC2713}" type="presParOf" srcId="{D3D14B9E-6BA7-492F-B0AC-EBD9C6BAD26C}" destId="{DFDB3E12-97BD-4BC9-8666-A89618C59EBD}" srcOrd="1" destOrd="0" presId="urn:microsoft.com/office/officeart/2005/8/layout/hierarchy1"/>
    <dgm:cxn modelId="{07A9B8E5-F640-4C48-93F2-AA318FC9174C}" type="presParOf" srcId="{945E9108-E874-4E58-9C43-FAB51CC0F0D3}" destId="{16C37A3A-0B9B-4457-B5CF-086A2CEF4062}" srcOrd="1" destOrd="0" presId="urn:microsoft.com/office/officeart/2005/8/layout/hierarchy1"/>
    <dgm:cxn modelId="{526EDCC4-586A-47E2-8D53-76E8E4967208}" type="presParOf" srcId="{C3D0AE59-E03E-4F22-8984-AD81BE24F752}" destId="{9D8C3F92-F049-4EB6-A739-F2B64E376481}" srcOrd="2" destOrd="0" presId="urn:microsoft.com/office/officeart/2005/8/layout/hierarchy1"/>
    <dgm:cxn modelId="{811DA337-4EA6-4149-9FC3-9D630CA8735B}" type="presParOf" srcId="{C3D0AE59-E03E-4F22-8984-AD81BE24F752}" destId="{BCC3DABB-11D6-47FA-ACAE-C4609DADC568}" srcOrd="3" destOrd="0" presId="urn:microsoft.com/office/officeart/2005/8/layout/hierarchy1"/>
    <dgm:cxn modelId="{7888266B-8477-448A-A361-87F423BB93F2}" type="presParOf" srcId="{BCC3DABB-11D6-47FA-ACAE-C4609DADC568}" destId="{437E63F1-9C32-4FAB-BBB7-207B5DBBB9BA}" srcOrd="0" destOrd="0" presId="urn:microsoft.com/office/officeart/2005/8/layout/hierarchy1"/>
    <dgm:cxn modelId="{BBB432BF-4A19-4008-98B4-86B984B9D841}" type="presParOf" srcId="{437E63F1-9C32-4FAB-BBB7-207B5DBBB9BA}" destId="{C7C48D19-6120-4D17-B3DD-C67CBADA236B}" srcOrd="0" destOrd="0" presId="urn:microsoft.com/office/officeart/2005/8/layout/hierarchy1"/>
    <dgm:cxn modelId="{67FC1D8A-DDB5-4867-AACB-90147A0F474A}" type="presParOf" srcId="{437E63F1-9C32-4FAB-BBB7-207B5DBBB9BA}" destId="{3EC1E846-B815-4F96-89DD-62E1D21F2A34}" srcOrd="1" destOrd="0" presId="urn:microsoft.com/office/officeart/2005/8/layout/hierarchy1"/>
    <dgm:cxn modelId="{5D19F3A8-16B6-4FDC-9E32-335E1992C62E}" type="presParOf" srcId="{BCC3DABB-11D6-47FA-ACAE-C4609DADC568}" destId="{CDB94CCB-C6C2-44C1-9F25-009FAC589AB4}" srcOrd="1" destOrd="0" presId="urn:microsoft.com/office/officeart/2005/8/layout/hierarchy1"/>
    <dgm:cxn modelId="{92E62D3B-0476-4147-8150-6076F31ADADF}" type="presParOf" srcId="{5F5E4145-055B-4215-BE32-9F70EA94BF5D}" destId="{386DBE71-72D2-45AD-B4D2-E15263EC00B7}" srcOrd="2" destOrd="0" presId="urn:microsoft.com/office/officeart/2005/8/layout/hierarchy1"/>
    <dgm:cxn modelId="{E0433B28-9CDE-42D4-8958-660C02EA4514}" type="presParOf" srcId="{5F5E4145-055B-4215-BE32-9F70EA94BF5D}" destId="{A305E453-91EB-4499-9183-1C8A3C9FEA42}" srcOrd="3" destOrd="0" presId="urn:microsoft.com/office/officeart/2005/8/layout/hierarchy1"/>
    <dgm:cxn modelId="{3EF3A9CA-EB94-4978-B178-6E1B3B1656E3}" type="presParOf" srcId="{A305E453-91EB-4499-9183-1C8A3C9FEA42}" destId="{38A98AF0-F9CA-4DC4-9CFC-EC3011F6BF8F}" srcOrd="0" destOrd="0" presId="urn:microsoft.com/office/officeart/2005/8/layout/hierarchy1"/>
    <dgm:cxn modelId="{56E0EFE9-2D67-4A23-984D-D820BD71A08A}" type="presParOf" srcId="{38A98AF0-F9CA-4DC4-9CFC-EC3011F6BF8F}" destId="{65FB8C4B-9E41-450E-8BD9-B1FB400531BA}" srcOrd="0" destOrd="0" presId="urn:microsoft.com/office/officeart/2005/8/layout/hierarchy1"/>
    <dgm:cxn modelId="{AE0CDD16-2AE6-4049-94FB-6CD1FE50D2DD}" type="presParOf" srcId="{38A98AF0-F9CA-4DC4-9CFC-EC3011F6BF8F}" destId="{9F67D574-3436-43BB-8CD9-4995D4E2D568}" srcOrd="1" destOrd="0" presId="urn:microsoft.com/office/officeart/2005/8/layout/hierarchy1"/>
    <dgm:cxn modelId="{49ECADE1-65C9-4999-BC61-B42A609F1A4C}" type="presParOf" srcId="{A305E453-91EB-4499-9183-1C8A3C9FEA42}" destId="{2D58FFE8-9C34-426D-ADB9-99A2E46EC5F4}" srcOrd="1" destOrd="0" presId="urn:microsoft.com/office/officeart/2005/8/layout/hierarchy1"/>
    <dgm:cxn modelId="{780C1DA9-012C-4811-837C-67EC922C7C87}" type="presParOf" srcId="{2D58FFE8-9C34-426D-ADB9-99A2E46EC5F4}" destId="{A35901C1-318F-4B92-BD7D-9B06A6A5976A}" srcOrd="0" destOrd="0" presId="urn:microsoft.com/office/officeart/2005/8/layout/hierarchy1"/>
    <dgm:cxn modelId="{FD3F69BD-C306-49E3-8158-94B298EA788E}" type="presParOf" srcId="{2D58FFE8-9C34-426D-ADB9-99A2E46EC5F4}" destId="{FE20384C-80EB-4481-B8AF-87CB90891FAA}" srcOrd="1" destOrd="0" presId="urn:microsoft.com/office/officeart/2005/8/layout/hierarchy1"/>
    <dgm:cxn modelId="{ED44C093-9E65-4812-B8B0-F0C7B4B154F6}" type="presParOf" srcId="{FE20384C-80EB-4481-B8AF-87CB90891FAA}" destId="{E9927121-2A8B-4C44-8FD1-188F88E49571}" srcOrd="0" destOrd="0" presId="urn:microsoft.com/office/officeart/2005/8/layout/hierarchy1"/>
    <dgm:cxn modelId="{DDD123D8-2E85-4225-88BF-257671A443EA}" type="presParOf" srcId="{E9927121-2A8B-4C44-8FD1-188F88E49571}" destId="{9CA57D5F-07D1-43D0-A75C-63CAD15BDF5C}" srcOrd="0" destOrd="0" presId="urn:microsoft.com/office/officeart/2005/8/layout/hierarchy1"/>
    <dgm:cxn modelId="{9B612E31-ED1E-4C6A-8BE3-287F7489B476}" type="presParOf" srcId="{E9927121-2A8B-4C44-8FD1-188F88E49571}" destId="{09C46D42-E1AD-4FC1-A25F-BD24CD2DF284}" srcOrd="1" destOrd="0" presId="urn:microsoft.com/office/officeart/2005/8/layout/hierarchy1"/>
    <dgm:cxn modelId="{C835DE8F-9932-4129-8FE7-1CD99C0A1AD6}" type="presParOf" srcId="{FE20384C-80EB-4481-B8AF-87CB90891FAA}" destId="{A6C72819-D845-4F54-85BF-32B0318FB8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901C1-318F-4B92-BD7D-9B06A6A5976A}">
      <dsp:nvSpPr>
        <dsp:cNvPr id="0" name=""/>
        <dsp:cNvSpPr/>
      </dsp:nvSpPr>
      <dsp:spPr>
        <a:xfrm>
          <a:off x="6149183" y="2784972"/>
          <a:ext cx="91440" cy="518540"/>
        </a:xfrm>
        <a:custGeom>
          <a:avLst/>
          <a:gdLst/>
          <a:ahLst/>
          <a:cxnLst/>
          <a:rect l="0" t="0" r="0" b="0"/>
          <a:pathLst>
            <a:path>
              <a:moveTo>
                <a:pt x="45720" y="0"/>
              </a:moveTo>
              <a:lnTo>
                <a:pt x="45720" y="5185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DBE71-72D2-45AD-B4D2-E15263EC00B7}">
      <dsp:nvSpPr>
        <dsp:cNvPr id="0" name=""/>
        <dsp:cNvSpPr/>
      </dsp:nvSpPr>
      <dsp:spPr>
        <a:xfrm>
          <a:off x="4560536" y="1134262"/>
          <a:ext cx="1634367" cy="518540"/>
        </a:xfrm>
        <a:custGeom>
          <a:avLst/>
          <a:gdLst/>
          <a:ahLst/>
          <a:cxnLst/>
          <a:rect l="0" t="0" r="0" b="0"/>
          <a:pathLst>
            <a:path>
              <a:moveTo>
                <a:pt x="0" y="0"/>
              </a:moveTo>
              <a:lnTo>
                <a:pt x="0" y="353370"/>
              </a:lnTo>
              <a:lnTo>
                <a:pt x="1634367" y="353370"/>
              </a:lnTo>
              <a:lnTo>
                <a:pt x="1634367" y="5185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8C3F92-F049-4EB6-A739-F2B64E376481}">
      <dsp:nvSpPr>
        <dsp:cNvPr id="0" name=""/>
        <dsp:cNvSpPr/>
      </dsp:nvSpPr>
      <dsp:spPr>
        <a:xfrm>
          <a:off x="2926169" y="2784972"/>
          <a:ext cx="1089578" cy="518540"/>
        </a:xfrm>
        <a:custGeom>
          <a:avLst/>
          <a:gdLst/>
          <a:ahLst/>
          <a:cxnLst/>
          <a:rect l="0" t="0" r="0" b="0"/>
          <a:pathLst>
            <a:path>
              <a:moveTo>
                <a:pt x="0" y="0"/>
              </a:moveTo>
              <a:lnTo>
                <a:pt x="0" y="353370"/>
              </a:lnTo>
              <a:lnTo>
                <a:pt x="1089578" y="353370"/>
              </a:lnTo>
              <a:lnTo>
                <a:pt x="1089578" y="5185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8B64C9-9A43-44F1-B442-A407EAE36959}">
      <dsp:nvSpPr>
        <dsp:cNvPr id="0" name=""/>
        <dsp:cNvSpPr/>
      </dsp:nvSpPr>
      <dsp:spPr>
        <a:xfrm>
          <a:off x="1836591" y="2784972"/>
          <a:ext cx="1089578" cy="518540"/>
        </a:xfrm>
        <a:custGeom>
          <a:avLst/>
          <a:gdLst/>
          <a:ahLst/>
          <a:cxnLst/>
          <a:rect l="0" t="0" r="0" b="0"/>
          <a:pathLst>
            <a:path>
              <a:moveTo>
                <a:pt x="1089578" y="0"/>
              </a:moveTo>
              <a:lnTo>
                <a:pt x="1089578" y="353370"/>
              </a:lnTo>
              <a:lnTo>
                <a:pt x="0" y="353370"/>
              </a:lnTo>
              <a:lnTo>
                <a:pt x="0" y="5185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ECCA67-0DA1-44B2-B2E8-3B06B1F6AB3A}">
      <dsp:nvSpPr>
        <dsp:cNvPr id="0" name=""/>
        <dsp:cNvSpPr/>
      </dsp:nvSpPr>
      <dsp:spPr>
        <a:xfrm>
          <a:off x="2926169" y="1134262"/>
          <a:ext cx="1634367" cy="518540"/>
        </a:xfrm>
        <a:custGeom>
          <a:avLst/>
          <a:gdLst/>
          <a:ahLst/>
          <a:cxnLst/>
          <a:rect l="0" t="0" r="0" b="0"/>
          <a:pathLst>
            <a:path>
              <a:moveTo>
                <a:pt x="1634367" y="0"/>
              </a:moveTo>
              <a:lnTo>
                <a:pt x="1634367" y="353370"/>
              </a:lnTo>
              <a:lnTo>
                <a:pt x="0" y="353370"/>
              </a:lnTo>
              <a:lnTo>
                <a:pt x="0" y="5185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802434-BA11-4CF3-86EE-073C7AEC93BE}">
      <dsp:nvSpPr>
        <dsp:cNvPr id="0" name=""/>
        <dsp:cNvSpPr/>
      </dsp:nvSpPr>
      <dsp:spPr>
        <a:xfrm>
          <a:off x="3669063" y="2091"/>
          <a:ext cx="1782946" cy="11321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C98E90-2CA6-451F-8A43-E2F9BE8E531D}">
      <dsp:nvSpPr>
        <dsp:cNvPr id="0" name=""/>
        <dsp:cNvSpPr/>
      </dsp:nvSpPr>
      <dsp:spPr>
        <a:xfrm>
          <a:off x="3867168" y="190291"/>
          <a:ext cx="1782946" cy="1132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祖父</a:t>
          </a:r>
          <a:endParaRPr lang="zh-CN" altLang="en-US" sz="3700" b="1" kern="1200" dirty="0"/>
        </a:p>
      </dsp:txBody>
      <dsp:txXfrm>
        <a:off x="3900328" y="223451"/>
        <a:ext cx="1716626" cy="1065850"/>
      </dsp:txXfrm>
    </dsp:sp>
    <dsp:sp modelId="{1D67E700-C97D-44FE-9408-DF0CBD580D61}">
      <dsp:nvSpPr>
        <dsp:cNvPr id="0" name=""/>
        <dsp:cNvSpPr/>
      </dsp:nvSpPr>
      <dsp:spPr>
        <a:xfrm>
          <a:off x="2034696" y="1652802"/>
          <a:ext cx="1782946" cy="11321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77DE7-E5E2-4D1A-8C47-8E9E285F06B4}">
      <dsp:nvSpPr>
        <dsp:cNvPr id="0" name=""/>
        <dsp:cNvSpPr/>
      </dsp:nvSpPr>
      <dsp:spPr>
        <a:xfrm>
          <a:off x="2232801" y="1841002"/>
          <a:ext cx="1782946" cy="1132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父亲</a:t>
          </a:r>
          <a:endParaRPr lang="zh-CN" altLang="en-US" sz="3700" b="1" kern="1200" dirty="0"/>
        </a:p>
      </dsp:txBody>
      <dsp:txXfrm>
        <a:off x="2265961" y="1874162"/>
        <a:ext cx="1716626" cy="1065850"/>
      </dsp:txXfrm>
    </dsp:sp>
    <dsp:sp modelId="{618EF705-6AF3-4158-927A-963DD6922E36}">
      <dsp:nvSpPr>
        <dsp:cNvPr id="0" name=""/>
        <dsp:cNvSpPr/>
      </dsp:nvSpPr>
      <dsp:spPr>
        <a:xfrm>
          <a:off x="945118" y="3303513"/>
          <a:ext cx="1782946" cy="11321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DB3E12-97BD-4BC9-8666-A89618C59EBD}">
      <dsp:nvSpPr>
        <dsp:cNvPr id="0" name=""/>
        <dsp:cNvSpPr/>
      </dsp:nvSpPr>
      <dsp:spPr>
        <a:xfrm>
          <a:off x="1143223" y="3491712"/>
          <a:ext cx="1782946" cy="1132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我</a:t>
          </a:r>
          <a:endParaRPr lang="zh-CN" altLang="en-US" sz="3700" b="1" kern="1200" dirty="0"/>
        </a:p>
      </dsp:txBody>
      <dsp:txXfrm>
        <a:off x="1176383" y="3524872"/>
        <a:ext cx="1716626" cy="1065850"/>
      </dsp:txXfrm>
    </dsp:sp>
    <dsp:sp modelId="{C7C48D19-6120-4D17-B3DD-C67CBADA236B}">
      <dsp:nvSpPr>
        <dsp:cNvPr id="0" name=""/>
        <dsp:cNvSpPr/>
      </dsp:nvSpPr>
      <dsp:spPr>
        <a:xfrm>
          <a:off x="3124274" y="3303513"/>
          <a:ext cx="1782946" cy="11321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1E846-B815-4F96-89DD-62E1D21F2A34}">
      <dsp:nvSpPr>
        <dsp:cNvPr id="0" name=""/>
        <dsp:cNvSpPr/>
      </dsp:nvSpPr>
      <dsp:spPr>
        <a:xfrm>
          <a:off x="3322379" y="3491712"/>
          <a:ext cx="1782946" cy="1132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兄弟</a:t>
          </a:r>
          <a:endParaRPr lang="zh-CN" altLang="en-US" sz="3700" b="1" kern="1200" dirty="0"/>
        </a:p>
      </dsp:txBody>
      <dsp:txXfrm>
        <a:off x="3355539" y="3524872"/>
        <a:ext cx="1716626" cy="1065850"/>
      </dsp:txXfrm>
    </dsp:sp>
    <dsp:sp modelId="{65FB8C4B-9E41-450E-8BD9-B1FB400531BA}">
      <dsp:nvSpPr>
        <dsp:cNvPr id="0" name=""/>
        <dsp:cNvSpPr/>
      </dsp:nvSpPr>
      <dsp:spPr>
        <a:xfrm>
          <a:off x="5303430" y="1652802"/>
          <a:ext cx="1782946" cy="11321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7D574-3436-43BB-8CD9-4995D4E2D568}">
      <dsp:nvSpPr>
        <dsp:cNvPr id="0" name=""/>
        <dsp:cNvSpPr/>
      </dsp:nvSpPr>
      <dsp:spPr>
        <a:xfrm>
          <a:off x="5501535" y="1841002"/>
          <a:ext cx="1782946" cy="1132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伯伯</a:t>
          </a:r>
          <a:endParaRPr lang="zh-CN" altLang="en-US" sz="3700" b="1" kern="1200" dirty="0"/>
        </a:p>
      </dsp:txBody>
      <dsp:txXfrm>
        <a:off x="5534695" y="1874162"/>
        <a:ext cx="1716626" cy="1065850"/>
      </dsp:txXfrm>
    </dsp:sp>
    <dsp:sp modelId="{9CA57D5F-07D1-43D0-A75C-63CAD15BDF5C}">
      <dsp:nvSpPr>
        <dsp:cNvPr id="0" name=""/>
        <dsp:cNvSpPr/>
      </dsp:nvSpPr>
      <dsp:spPr>
        <a:xfrm>
          <a:off x="5303430" y="3303513"/>
          <a:ext cx="1782946" cy="11321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46D42-E1AD-4FC1-A25F-BD24CD2DF284}">
      <dsp:nvSpPr>
        <dsp:cNvPr id="0" name=""/>
        <dsp:cNvSpPr/>
      </dsp:nvSpPr>
      <dsp:spPr>
        <a:xfrm>
          <a:off x="5501535" y="3491712"/>
          <a:ext cx="1782946" cy="11321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3700" b="1" kern="1200" dirty="0" smtClean="0"/>
            <a:t>堂兄弟</a:t>
          </a:r>
          <a:endParaRPr lang="zh-CN" altLang="en-US" sz="3700" b="1" kern="1200" dirty="0"/>
        </a:p>
      </dsp:txBody>
      <dsp:txXfrm>
        <a:off x="5534695" y="3524872"/>
        <a:ext cx="1716626" cy="10658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09058E0-4F13-4222-BBC9-A344DE751D17}" type="datetimeFigureOut">
              <a:rPr lang="zh-CN" altLang="en-US"/>
              <a:pPr>
                <a:defRPr/>
              </a:pPr>
              <a:t>2016/5/10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A3AF31F-A92F-4CA9-ABE4-A3EE6B5E8CB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409575" y="754063"/>
            <a:ext cx="5854700"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b="1" smtClean="0"/>
              <a:t>结点的度：孩子的数量</a:t>
            </a:r>
            <a:endParaRPr lang="en-US" altLang="zh-CN" b="1" smtClean="0"/>
          </a:p>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F47AC206-B49F-4664-92AF-ABF120F6626A}" type="slidenum">
              <a:rPr lang="zh-CN" altLang="en-US" smtClean="0">
                <a:ea typeface="宋体" panose="02010600030101010101" pitchFamily="2" charset="-122"/>
              </a:rPr>
              <a:pPr fontAlgn="base">
                <a:spcBef>
                  <a:spcPct val="0"/>
                </a:spcBef>
                <a:spcAft>
                  <a:spcPct val="0"/>
                </a:spcAft>
              </a:pPr>
              <a:t>9</a:t>
            </a:fld>
            <a:endParaRPr lang="en-US"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409575" y="754063"/>
            <a:ext cx="5854700"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kumimoji="1" lang="zh-CN" altLang="en-US" b="1" smtClean="0">
                <a:solidFill>
                  <a:srgbClr val="FF0000"/>
                </a:solidFill>
              </a:rPr>
              <a:t>二叉树结点的子树要区分左子树和右子树，即使只有一棵子树也要进行区分，说明它是左子树，还是右子树。这是二叉树与树的最主要的差别。</a:t>
            </a: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356F87B9-F45E-43F9-963D-B4F46B055526}" type="slidenum">
              <a:rPr lang="zh-CN" altLang="en-US" smtClean="0">
                <a:ea typeface="宋体" panose="02010600030101010101" pitchFamily="2" charset="-122"/>
              </a:rPr>
              <a:pPr fontAlgn="base">
                <a:spcBef>
                  <a:spcPct val="0"/>
                </a:spcBef>
                <a:spcAft>
                  <a:spcPct val="0"/>
                </a:spcAft>
              </a:pPr>
              <a:t>27</a:t>
            </a:fld>
            <a:endParaRPr lang="en-US"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409575" y="754063"/>
            <a:ext cx="5854700"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欧拉公式 简单平面图 </a:t>
            </a:r>
            <a:r>
              <a:rPr lang="en-US" altLang="zh-CN" smtClean="0"/>
              <a:t>n – m + r = 2</a:t>
            </a: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BD6FB263-E479-482A-B5E5-4313C922E2B2}" type="slidenum">
              <a:rPr lang="zh-CN" altLang="en-US" smtClean="0">
                <a:ea typeface="宋体" panose="02010600030101010101" pitchFamily="2" charset="-122"/>
              </a:rPr>
              <a:pPr fontAlgn="base">
                <a:spcBef>
                  <a:spcPct val="0"/>
                </a:spcBef>
                <a:spcAft>
                  <a:spcPct val="0"/>
                </a:spcAft>
              </a:pPr>
              <a:t>33</a:t>
            </a:fld>
            <a:endParaRPr lang="en-US"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409575" y="754063"/>
            <a:ext cx="5854700"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493033AB-B9CE-49BD-8EC1-AE446B11F390}" type="slidenum">
              <a:rPr lang="zh-CN" altLang="en-US" smtClean="0">
                <a:ea typeface="宋体" panose="02010600030101010101" pitchFamily="2" charset="-122"/>
              </a:rPr>
              <a:pPr fontAlgn="base">
                <a:spcBef>
                  <a:spcPct val="0"/>
                </a:spcBef>
                <a:spcAft>
                  <a:spcPct val="0"/>
                </a:spcAft>
              </a:pPr>
              <a:t>34</a:t>
            </a:fld>
            <a:endParaRPr lang="en-US"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xfrm>
            <a:off x="409575" y="754063"/>
            <a:ext cx="5854700"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b="1" smtClean="0">
                <a:solidFill>
                  <a:srgbClr val="FF0000"/>
                </a:solidFill>
                <a:latin typeface="黑体" panose="02010609060101010101" pitchFamily="49" charset="-122"/>
                <a:ea typeface="黑体" panose="02010609060101010101" pitchFamily="49" charset="-122"/>
              </a:rPr>
              <a:t>[log</a:t>
            </a:r>
            <a:r>
              <a:rPr lang="en-US" altLang="zh-CN" b="1" baseline="-25000" smtClean="0">
                <a:solidFill>
                  <a:srgbClr val="FF0000"/>
                </a:solidFill>
                <a:latin typeface="黑体" panose="02010609060101010101" pitchFamily="49" charset="-122"/>
                <a:ea typeface="黑体" panose="02010609060101010101" pitchFamily="49" charset="-122"/>
              </a:rPr>
              <a:t>2</a:t>
            </a:r>
            <a:r>
              <a:rPr lang="en-US" altLang="zh-CN" b="1" smtClean="0">
                <a:solidFill>
                  <a:srgbClr val="FF0000"/>
                </a:solidFill>
                <a:latin typeface="黑体" panose="02010609060101010101" pitchFamily="49" charset="-122"/>
                <a:ea typeface="黑体" panose="02010609060101010101" pitchFamily="49" charset="-122"/>
              </a:rPr>
              <a:t>n]</a:t>
            </a:r>
            <a:r>
              <a:rPr lang="zh-CN" altLang="en-US" smtClean="0"/>
              <a:t>以</a:t>
            </a:r>
            <a:r>
              <a:rPr lang="en-US" altLang="zh-CN" smtClean="0"/>
              <a:t>2</a:t>
            </a:r>
            <a:r>
              <a:rPr lang="zh-CN" altLang="en-US" smtClean="0"/>
              <a:t>为底</a:t>
            </a:r>
            <a:r>
              <a:rPr lang="en-US" altLang="zh-CN" smtClean="0"/>
              <a:t>n</a:t>
            </a:r>
            <a:r>
              <a:rPr lang="zh-CN" altLang="en-US" smtClean="0"/>
              <a:t>的对数向下取整</a:t>
            </a:r>
          </a:p>
        </p:txBody>
      </p:sp>
      <p:sp>
        <p:nvSpPr>
          <p:cNvPr id="46084" name="灯片编号占位符 3"/>
          <p:cNvSpPr txBox="1">
            <a:spLocks noGrp="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r" eaLnBrk="1" hangingPunct="1"/>
            <a:fld id="{183608A5-B4BB-481F-8547-7E9884E3D732}" type="slidenum">
              <a:rPr lang="zh-CN" altLang="en-US" sz="1200">
                <a:ea typeface="宋体" panose="02010600030101010101" pitchFamily="2" charset="-122"/>
              </a:rPr>
              <a:pPr algn="r" eaLnBrk="1" hangingPunct="1"/>
              <a:t>37</a:t>
            </a:fld>
            <a:endParaRPr lang="en-US" altLang="zh-CN" sz="120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xfrm>
            <a:off x="409575" y="754063"/>
            <a:ext cx="5854700" cy="3294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50000"/>
              </a:spcBef>
            </a:pPr>
            <a:r>
              <a:rPr kumimoji="1" lang="zh-CN" altLang="zh-CN" smtClean="0">
                <a:solidFill>
                  <a:schemeClr val="hlink"/>
                </a:solidFill>
                <a:latin typeface="Times New Roman" panose="02020603050405020304" pitchFamily="18" charset="0"/>
                <a:ea typeface="幼圆" panose="02010509060101010101" pitchFamily="49" charset="-122"/>
              </a:rPr>
              <a:t>如果对一棵有</a:t>
            </a:r>
            <a:r>
              <a:rPr kumimoji="1" lang="en-US" altLang="zh-CN" smtClean="0">
                <a:solidFill>
                  <a:schemeClr val="hlink"/>
                </a:solidFill>
                <a:latin typeface="Times New Roman" panose="02020603050405020304" pitchFamily="18" charset="0"/>
                <a:ea typeface="幼圆" panose="02010509060101010101" pitchFamily="49" charset="-122"/>
              </a:rPr>
              <a:t>n</a:t>
            </a:r>
            <a:r>
              <a:rPr kumimoji="1" lang="zh-CN" altLang="zh-CN" smtClean="0">
                <a:solidFill>
                  <a:schemeClr val="hlink"/>
                </a:solidFill>
                <a:latin typeface="Times New Roman" panose="02020603050405020304" pitchFamily="18" charset="0"/>
                <a:ea typeface="幼圆" panose="02010509060101010101" pitchFamily="49" charset="-122"/>
              </a:rPr>
              <a:t>个结点的</a:t>
            </a:r>
            <a:r>
              <a:rPr kumimoji="1" lang="zh-CN" altLang="zh-CN" b="1" smtClean="0">
                <a:solidFill>
                  <a:schemeClr val="accent2"/>
                </a:solidFill>
                <a:latin typeface="Times New Roman" panose="02020603050405020304" pitchFamily="18" charset="0"/>
                <a:ea typeface="幼圆" panose="02010509060101010101" pitchFamily="49" charset="-122"/>
              </a:rPr>
              <a:t>完全二叉树</a:t>
            </a:r>
            <a:r>
              <a:rPr kumimoji="1" lang="zh-CN" altLang="zh-CN" smtClean="0">
                <a:solidFill>
                  <a:schemeClr val="hlink"/>
                </a:solidFill>
                <a:latin typeface="Times New Roman" panose="02020603050405020304" pitchFamily="18" charset="0"/>
                <a:ea typeface="幼圆" panose="02010509060101010101" pitchFamily="49" charset="-122"/>
              </a:rPr>
              <a:t>（</a:t>
            </a:r>
            <a:r>
              <a:rPr kumimoji="1" lang="zh-CN" altLang="zh-CN" smtClean="0">
                <a:solidFill>
                  <a:srgbClr val="EA7500"/>
                </a:solidFill>
                <a:latin typeface="Times New Roman" panose="02020603050405020304" pitchFamily="18" charset="0"/>
                <a:ea typeface="幼圆" panose="02010509060101010101" pitchFamily="49" charset="-122"/>
              </a:rPr>
              <a:t>其深度为</a:t>
            </a:r>
            <a:r>
              <a:rPr kumimoji="1" lang="zh-CN" altLang="zh-CN" smtClean="0">
                <a:solidFill>
                  <a:srgbClr val="EA7500"/>
                </a:solidFill>
                <a:latin typeface="Times New Roman" panose="02020603050405020304" pitchFamily="18" charset="0"/>
                <a:ea typeface="幼圆" panose="02010509060101010101" pitchFamily="49" charset="-122"/>
                <a:sym typeface="Symbol" panose="05050102010706020507" pitchFamily="18" charset="2"/>
              </a:rPr>
              <a:t></a:t>
            </a:r>
            <a:r>
              <a:rPr kumimoji="1" lang="en-US" altLang="zh-CN" smtClean="0">
                <a:solidFill>
                  <a:srgbClr val="EA7500"/>
                </a:solidFill>
                <a:latin typeface="Times New Roman" panose="02020603050405020304" pitchFamily="18" charset="0"/>
                <a:ea typeface="幼圆" panose="02010509060101010101" pitchFamily="49" charset="-122"/>
              </a:rPr>
              <a:t>log</a:t>
            </a:r>
            <a:r>
              <a:rPr kumimoji="1" lang="en-US" altLang="zh-CN" baseline="-25000" smtClean="0">
                <a:solidFill>
                  <a:srgbClr val="EA7500"/>
                </a:solidFill>
                <a:latin typeface="Times New Roman" panose="02020603050405020304" pitchFamily="18" charset="0"/>
                <a:ea typeface="幼圆" panose="02010509060101010101" pitchFamily="49" charset="-122"/>
              </a:rPr>
              <a:t>2</a:t>
            </a:r>
            <a:r>
              <a:rPr kumimoji="1" lang="en-US" altLang="zh-CN" smtClean="0">
                <a:solidFill>
                  <a:srgbClr val="EA7500"/>
                </a:solidFill>
                <a:latin typeface="Times New Roman" panose="02020603050405020304" pitchFamily="18" charset="0"/>
                <a:ea typeface="幼圆" panose="02010509060101010101" pitchFamily="49" charset="-122"/>
              </a:rPr>
              <a:t>n</a:t>
            </a:r>
            <a:r>
              <a:rPr kumimoji="1" lang="en-US" altLang="zh-CN" smtClean="0">
                <a:solidFill>
                  <a:srgbClr val="EA7500"/>
                </a:solidFill>
                <a:latin typeface="Times New Roman" panose="02020603050405020304" pitchFamily="18" charset="0"/>
                <a:ea typeface="幼圆" panose="02010509060101010101" pitchFamily="49" charset="-122"/>
                <a:sym typeface="Symbol" panose="05050102010706020507" pitchFamily="18" charset="2"/>
              </a:rPr>
              <a:t></a:t>
            </a:r>
            <a:r>
              <a:rPr kumimoji="1" lang="en-US" altLang="zh-CN" smtClean="0">
                <a:solidFill>
                  <a:srgbClr val="EA7500"/>
                </a:solidFill>
                <a:latin typeface="Times New Roman" panose="02020603050405020304" pitchFamily="18" charset="0"/>
                <a:ea typeface="幼圆" panose="02010509060101010101" pitchFamily="49" charset="-122"/>
              </a:rPr>
              <a:t> + 1)</a:t>
            </a:r>
            <a:r>
              <a:rPr kumimoji="1" lang="zh-CN" altLang="zh-CN" smtClean="0">
                <a:solidFill>
                  <a:schemeClr val="hlink"/>
                </a:solidFill>
                <a:latin typeface="Times New Roman" panose="02020603050405020304" pitchFamily="18" charset="0"/>
                <a:ea typeface="幼圆" panose="02010509060101010101" pitchFamily="49" charset="-122"/>
              </a:rPr>
              <a:t>的结点按层序编号，则对任一结点</a:t>
            </a:r>
            <a:r>
              <a:rPr kumimoji="1" lang="en-US" altLang="zh-CN" smtClean="0">
                <a:solidFill>
                  <a:schemeClr val="hlink"/>
                </a:solidFill>
                <a:latin typeface="Times New Roman" panose="02020603050405020304" pitchFamily="18" charset="0"/>
                <a:ea typeface="幼圆" panose="02010509060101010101" pitchFamily="49" charset="-122"/>
              </a:rPr>
              <a:t>i(1≤i≤n)</a:t>
            </a:r>
            <a:r>
              <a:rPr kumimoji="1" lang="zh-CN" altLang="en-US" smtClean="0">
                <a:solidFill>
                  <a:schemeClr val="hlink"/>
                </a:solidFill>
                <a:latin typeface="Times New Roman" panose="02020603050405020304" pitchFamily="18" charset="0"/>
                <a:ea typeface="幼圆" panose="02010509060101010101" pitchFamily="49" charset="-122"/>
              </a:rPr>
              <a:t>，有</a:t>
            </a:r>
          </a:p>
          <a:p>
            <a:pPr>
              <a:spcBef>
                <a:spcPct val="50000"/>
              </a:spcBef>
            </a:pPr>
            <a:r>
              <a:rPr kumimoji="1" lang="en-US" altLang="zh-CN" b="1" smtClean="0">
                <a:solidFill>
                  <a:srgbClr val="CC3399"/>
                </a:solidFill>
                <a:latin typeface="Times New Roman" panose="02020603050405020304" pitchFamily="18" charset="0"/>
                <a:ea typeface="楷体_GB2312" pitchFamily="49" charset="-122"/>
              </a:rPr>
              <a:t>(1)</a:t>
            </a:r>
            <a:r>
              <a:rPr kumimoji="1" lang="zh-CN" altLang="en-US" b="1" smtClean="0">
                <a:solidFill>
                  <a:srgbClr val="CC3399"/>
                </a:solidFill>
                <a:latin typeface="Times New Roman" panose="02020603050405020304" pitchFamily="18" charset="0"/>
                <a:ea typeface="楷体_GB2312" pitchFamily="49" charset="-122"/>
              </a:rPr>
              <a:t>如果</a:t>
            </a:r>
            <a:r>
              <a:rPr kumimoji="1" lang="en-US" altLang="zh-CN" b="1" smtClean="0">
                <a:solidFill>
                  <a:srgbClr val="CC3399"/>
                </a:solidFill>
                <a:latin typeface="Times New Roman" panose="02020603050405020304" pitchFamily="18" charset="0"/>
                <a:ea typeface="楷体_GB2312" pitchFamily="49" charset="-122"/>
              </a:rPr>
              <a:t>i = 1, </a:t>
            </a:r>
            <a:r>
              <a:rPr kumimoji="1" lang="zh-CN" altLang="en-US" b="1" smtClean="0">
                <a:solidFill>
                  <a:srgbClr val="CC3399"/>
                </a:solidFill>
                <a:latin typeface="Times New Roman" panose="02020603050405020304" pitchFamily="18" charset="0"/>
                <a:ea typeface="楷体_GB2312" pitchFamily="49" charset="-122"/>
              </a:rPr>
              <a:t>则结点</a:t>
            </a:r>
            <a:r>
              <a:rPr kumimoji="1" lang="en-US" altLang="zh-CN" b="1" smtClean="0">
                <a:solidFill>
                  <a:srgbClr val="CC3399"/>
                </a:solidFill>
                <a:latin typeface="Times New Roman" panose="02020603050405020304" pitchFamily="18" charset="0"/>
                <a:ea typeface="楷体_GB2312" pitchFamily="49" charset="-122"/>
              </a:rPr>
              <a:t>i</a:t>
            </a:r>
            <a:r>
              <a:rPr kumimoji="1" lang="zh-CN" altLang="en-US" b="1" smtClean="0">
                <a:solidFill>
                  <a:srgbClr val="CC3399"/>
                </a:solidFill>
                <a:latin typeface="Times New Roman" panose="02020603050405020304" pitchFamily="18" charset="0"/>
                <a:ea typeface="楷体_GB2312" pitchFamily="49" charset="-122"/>
              </a:rPr>
              <a:t>是根。如果</a:t>
            </a:r>
            <a:r>
              <a:rPr kumimoji="1" lang="en-US" altLang="zh-CN" b="1" smtClean="0">
                <a:solidFill>
                  <a:srgbClr val="CC3399"/>
                </a:solidFill>
                <a:latin typeface="Times New Roman" panose="02020603050405020304" pitchFamily="18" charset="0"/>
                <a:ea typeface="楷体_GB2312" pitchFamily="49" charset="-122"/>
              </a:rPr>
              <a:t>i&gt;1, </a:t>
            </a:r>
            <a:r>
              <a:rPr kumimoji="1" lang="zh-CN" altLang="en-US" b="1" smtClean="0">
                <a:solidFill>
                  <a:srgbClr val="CC3399"/>
                </a:solidFill>
                <a:latin typeface="Times New Roman" panose="02020603050405020304" pitchFamily="18" charset="0"/>
                <a:ea typeface="楷体_GB2312" pitchFamily="49" charset="-122"/>
              </a:rPr>
              <a:t>则其双亲</a:t>
            </a:r>
            <a:r>
              <a:rPr kumimoji="1" lang="en-US" altLang="zh-CN" b="1" smtClean="0">
                <a:solidFill>
                  <a:srgbClr val="CC3399"/>
                </a:solidFill>
                <a:latin typeface="Times New Roman" panose="02020603050405020304" pitchFamily="18" charset="0"/>
                <a:ea typeface="楷体_GB2312" pitchFamily="49" charset="-122"/>
              </a:rPr>
              <a:t>parent(i)</a:t>
            </a:r>
            <a:r>
              <a:rPr kumimoji="1" lang="zh-CN" altLang="en-US" b="1" smtClean="0">
                <a:solidFill>
                  <a:srgbClr val="CC3399"/>
                </a:solidFill>
                <a:latin typeface="Times New Roman" panose="02020603050405020304" pitchFamily="18" charset="0"/>
                <a:ea typeface="楷体_GB2312" pitchFamily="49" charset="-122"/>
              </a:rPr>
              <a:t>是结点</a:t>
            </a:r>
            <a:r>
              <a:rPr kumimoji="1" lang="zh-CN" altLang="zh-CN" b="1" smtClean="0">
                <a:solidFill>
                  <a:srgbClr val="CC3399"/>
                </a:solidFill>
                <a:latin typeface="Times New Roman" panose="02020603050405020304" pitchFamily="18" charset="0"/>
                <a:ea typeface="楷体_GB2312" pitchFamily="49" charset="-122"/>
                <a:sym typeface="Symbol" panose="05050102010706020507" pitchFamily="18" charset="2"/>
              </a:rPr>
              <a:t></a:t>
            </a:r>
            <a:r>
              <a:rPr kumimoji="1" lang="en-US" altLang="zh-CN" b="1" smtClean="0">
                <a:solidFill>
                  <a:srgbClr val="CC3399"/>
                </a:solidFill>
                <a:latin typeface="Times New Roman" panose="02020603050405020304" pitchFamily="18" charset="0"/>
                <a:ea typeface="楷体_GB2312" pitchFamily="49" charset="-122"/>
              </a:rPr>
              <a:t>i/2</a:t>
            </a:r>
            <a:r>
              <a:rPr kumimoji="1" lang="en-US" altLang="zh-CN" b="1" smtClean="0">
                <a:solidFill>
                  <a:srgbClr val="CC3399"/>
                </a:solidFill>
                <a:latin typeface="Times New Roman" panose="02020603050405020304" pitchFamily="18" charset="0"/>
                <a:ea typeface="楷体_GB2312" pitchFamily="49" charset="-122"/>
                <a:sym typeface="Symbol" panose="05050102010706020507" pitchFamily="18" charset="2"/>
              </a:rPr>
              <a:t></a:t>
            </a:r>
            <a:r>
              <a:rPr kumimoji="1" lang="en-US" altLang="zh-CN" b="1" smtClean="0">
                <a:solidFill>
                  <a:srgbClr val="CC3399"/>
                </a:solidFill>
                <a:latin typeface="Times New Roman" panose="02020603050405020304" pitchFamily="18" charset="0"/>
                <a:ea typeface="楷体_GB2312" pitchFamily="49" charset="-122"/>
              </a:rPr>
              <a:t> </a:t>
            </a:r>
          </a:p>
          <a:p>
            <a:pPr>
              <a:spcBef>
                <a:spcPct val="50000"/>
              </a:spcBef>
            </a:pPr>
            <a:r>
              <a:rPr kumimoji="1" lang="en-US" altLang="zh-CN" b="1" smtClean="0">
                <a:solidFill>
                  <a:srgbClr val="CC3399"/>
                </a:solidFill>
                <a:latin typeface="Times New Roman" panose="02020603050405020304" pitchFamily="18" charset="0"/>
                <a:ea typeface="楷体_GB2312" pitchFamily="49" charset="-122"/>
              </a:rPr>
              <a:t>(2)</a:t>
            </a:r>
            <a:r>
              <a:rPr kumimoji="1" lang="zh-CN" altLang="zh-CN" b="1" smtClean="0">
                <a:solidFill>
                  <a:srgbClr val="CC3399"/>
                </a:solidFill>
                <a:latin typeface="Times New Roman" panose="02020603050405020304" pitchFamily="18" charset="0"/>
                <a:ea typeface="楷体_GB2312" pitchFamily="49" charset="-122"/>
              </a:rPr>
              <a:t>如果</a:t>
            </a:r>
            <a:r>
              <a:rPr kumimoji="1" lang="en-US" altLang="zh-CN" b="1" smtClean="0">
                <a:solidFill>
                  <a:srgbClr val="CC3399"/>
                </a:solidFill>
                <a:latin typeface="Times New Roman" panose="02020603050405020304" pitchFamily="18" charset="0"/>
                <a:ea typeface="楷体_GB2312" pitchFamily="49" charset="-122"/>
              </a:rPr>
              <a:t>2i&gt;n</a:t>
            </a:r>
            <a:r>
              <a:rPr kumimoji="1" lang="zh-CN" altLang="en-US" b="1" smtClean="0">
                <a:solidFill>
                  <a:srgbClr val="CC3399"/>
                </a:solidFill>
                <a:latin typeface="Times New Roman" panose="02020603050405020304" pitchFamily="18" charset="0"/>
                <a:ea typeface="楷体_GB2312" pitchFamily="49" charset="-122"/>
              </a:rPr>
              <a:t>，则结点</a:t>
            </a:r>
            <a:r>
              <a:rPr kumimoji="1" lang="en-US" altLang="zh-CN" b="1" smtClean="0">
                <a:solidFill>
                  <a:srgbClr val="CC3399"/>
                </a:solidFill>
                <a:latin typeface="Times New Roman" panose="02020603050405020304" pitchFamily="18" charset="0"/>
                <a:ea typeface="楷体_GB2312" pitchFamily="49" charset="-122"/>
              </a:rPr>
              <a:t>i </a:t>
            </a:r>
            <a:r>
              <a:rPr kumimoji="1" lang="zh-CN" altLang="en-US" b="1" smtClean="0">
                <a:solidFill>
                  <a:srgbClr val="CC3399"/>
                </a:solidFill>
                <a:latin typeface="Times New Roman" panose="02020603050405020304" pitchFamily="18" charset="0"/>
                <a:ea typeface="楷体_GB2312" pitchFamily="49" charset="-122"/>
              </a:rPr>
              <a:t>为叶子，否则其左孩子</a:t>
            </a:r>
            <a:r>
              <a:rPr kumimoji="1" lang="en-US" altLang="zh-CN" b="1" smtClean="0">
                <a:solidFill>
                  <a:srgbClr val="CC3399"/>
                </a:solidFill>
                <a:latin typeface="Times New Roman" panose="02020603050405020304" pitchFamily="18" charset="0"/>
                <a:ea typeface="楷体_GB2312" pitchFamily="49" charset="-122"/>
              </a:rPr>
              <a:t>Lchild(i)</a:t>
            </a:r>
            <a:r>
              <a:rPr kumimoji="1" lang="zh-CN" altLang="en-US" b="1" smtClean="0">
                <a:solidFill>
                  <a:srgbClr val="CC3399"/>
                </a:solidFill>
                <a:latin typeface="Times New Roman" panose="02020603050405020304" pitchFamily="18" charset="0"/>
                <a:ea typeface="楷体_GB2312" pitchFamily="49" charset="-122"/>
              </a:rPr>
              <a:t>是结点</a:t>
            </a:r>
            <a:r>
              <a:rPr kumimoji="1" lang="en-US" altLang="zh-CN" b="1" smtClean="0">
                <a:solidFill>
                  <a:srgbClr val="CC3399"/>
                </a:solidFill>
                <a:latin typeface="Times New Roman" panose="02020603050405020304" pitchFamily="18" charset="0"/>
                <a:ea typeface="楷体_GB2312" pitchFamily="49" charset="-122"/>
              </a:rPr>
              <a:t>2i</a:t>
            </a:r>
            <a:r>
              <a:rPr kumimoji="1" lang="zh-CN" altLang="en-US" b="1" smtClean="0">
                <a:solidFill>
                  <a:srgbClr val="CC3399"/>
                </a:solidFill>
                <a:latin typeface="Times New Roman" panose="02020603050405020304" pitchFamily="18" charset="0"/>
                <a:ea typeface="楷体_GB2312" pitchFamily="49" charset="-122"/>
              </a:rPr>
              <a:t>。</a:t>
            </a:r>
          </a:p>
          <a:p>
            <a:pPr>
              <a:spcBef>
                <a:spcPct val="50000"/>
              </a:spcBef>
            </a:pPr>
            <a:r>
              <a:rPr kumimoji="1" lang="en-US" altLang="zh-CN" b="1" smtClean="0">
                <a:solidFill>
                  <a:srgbClr val="CC3399"/>
                </a:solidFill>
                <a:latin typeface="Times New Roman" panose="02020603050405020304" pitchFamily="18" charset="0"/>
                <a:ea typeface="楷体_GB2312" pitchFamily="49" charset="-122"/>
              </a:rPr>
              <a:t>(3)</a:t>
            </a:r>
            <a:r>
              <a:rPr kumimoji="1" lang="zh-CN" altLang="zh-CN" b="1" smtClean="0">
                <a:solidFill>
                  <a:srgbClr val="CC3399"/>
                </a:solidFill>
                <a:latin typeface="Times New Roman" panose="02020603050405020304" pitchFamily="18" charset="0"/>
                <a:ea typeface="楷体_GB2312" pitchFamily="49" charset="-122"/>
              </a:rPr>
              <a:t>如果</a:t>
            </a:r>
            <a:r>
              <a:rPr kumimoji="1" lang="en-US" altLang="zh-CN" b="1" smtClean="0">
                <a:solidFill>
                  <a:srgbClr val="CC3399"/>
                </a:solidFill>
                <a:latin typeface="Times New Roman" panose="02020603050405020304" pitchFamily="18" charset="0"/>
                <a:ea typeface="楷体_GB2312" pitchFamily="49" charset="-122"/>
              </a:rPr>
              <a:t>2i+1&gt;n, </a:t>
            </a:r>
            <a:r>
              <a:rPr kumimoji="1" lang="zh-CN" altLang="en-US" b="1" smtClean="0">
                <a:solidFill>
                  <a:srgbClr val="CC3399"/>
                </a:solidFill>
                <a:latin typeface="Times New Roman" panose="02020603050405020304" pitchFamily="18" charset="0"/>
                <a:ea typeface="楷体_GB2312" pitchFamily="49" charset="-122"/>
              </a:rPr>
              <a:t>则结点</a:t>
            </a:r>
            <a:r>
              <a:rPr kumimoji="1" lang="en-US" altLang="zh-CN" b="1" smtClean="0">
                <a:solidFill>
                  <a:srgbClr val="CC3399"/>
                </a:solidFill>
                <a:latin typeface="Times New Roman" panose="02020603050405020304" pitchFamily="18" charset="0"/>
                <a:ea typeface="楷体_GB2312" pitchFamily="49" charset="-122"/>
              </a:rPr>
              <a:t>i</a:t>
            </a:r>
            <a:r>
              <a:rPr kumimoji="1" lang="zh-CN" altLang="en-US" b="1" smtClean="0">
                <a:solidFill>
                  <a:srgbClr val="CC3399"/>
                </a:solidFill>
                <a:latin typeface="Times New Roman" panose="02020603050405020304" pitchFamily="18" charset="0"/>
                <a:ea typeface="楷体_GB2312" pitchFamily="49" charset="-122"/>
              </a:rPr>
              <a:t>无右孩子，否则其右孩子是结点</a:t>
            </a:r>
            <a:r>
              <a:rPr kumimoji="1" lang="en-US" altLang="zh-CN" b="1" smtClean="0">
                <a:solidFill>
                  <a:srgbClr val="CC3399"/>
                </a:solidFill>
                <a:latin typeface="Times New Roman" panose="02020603050405020304" pitchFamily="18" charset="0"/>
                <a:ea typeface="楷体_GB2312" pitchFamily="49" charset="-122"/>
              </a:rPr>
              <a:t>2i+1</a:t>
            </a:r>
            <a:r>
              <a:rPr kumimoji="1" lang="zh-CN" altLang="en-US" b="1" smtClean="0">
                <a:solidFill>
                  <a:srgbClr val="CC3399"/>
                </a:solidFill>
                <a:latin typeface="Times New Roman" panose="02020603050405020304" pitchFamily="18" charset="0"/>
                <a:ea typeface="楷体_GB2312" pitchFamily="49" charset="-122"/>
              </a:rPr>
              <a:t>。</a:t>
            </a:r>
          </a:p>
          <a:p>
            <a:pPr>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EC69E8D6-4D9E-4938-B9A7-00BB0DD278A3}" type="slidenum">
              <a:rPr lang="zh-CN" altLang="en-US" smtClean="0">
                <a:ea typeface="宋体" panose="02010600030101010101" pitchFamily="2" charset="-122"/>
              </a:rPr>
              <a:pPr fontAlgn="base">
                <a:spcBef>
                  <a:spcPct val="0"/>
                </a:spcBef>
                <a:spcAft>
                  <a:spcPct val="0"/>
                </a:spcAft>
              </a:pPr>
              <a:t>38</a:t>
            </a:fld>
            <a:endParaRPr lang="en-US"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grpSp>
        <p:nvGrpSpPr>
          <p:cNvPr id="5" name="Group 8"/>
          <p:cNvGrpSpPr>
            <a:grpSpLocks/>
          </p:cNvGrpSpPr>
          <p:nvPr/>
        </p:nvGrpSpPr>
        <p:grpSpPr bwMode="auto">
          <a:xfrm>
            <a:off x="5113338" y="1160463"/>
            <a:ext cx="1892300"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4" name="空心弧 28"/>
          <p:cNvSpPr>
            <a:spLocks/>
          </p:cNvSpPr>
          <p:nvPr/>
        </p:nvSpPr>
        <p:spPr bwMode="auto">
          <a:xfrm>
            <a:off x="5016500" y="1071563"/>
            <a:ext cx="2070100" cy="2070100"/>
          </a:xfrm>
          <a:custGeom>
            <a:avLst/>
            <a:gdLst>
              <a:gd name="T0" fmla="*/ 177594 w 2070399"/>
              <a:gd name="T1" fmla="*/ 1612523 h 2070399"/>
              <a:gd name="T2" fmla="*/ 351488 w 2070399"/>
              <a:gd name="T3" fmla="*/ 256767 h 2070399"/>
              <a:gd name="T4" fmla="*/ 1718002 w 2070399"/>
              <a:gd name="T5" fmla="*/ 259858 h 2070399"/>
              <a:gd name="T6" fmla="*/ 1885746 w 2070399"/>
              <a:gd name="T7" fmla="*/ 1616391 h 2070399"/>
              <a:gd name="T8" fmla="*/ 1885745 w 2070399"/>
              <a:gd name="T9" fmla="*/ 1616391 h 2070399"/>
              <a:gd name="T10" fmla="*/ 1718001 w 2070399"/>
              <a:gd name="T11" fmla="*/ 259858 h 2070399"/>
              <a:gd name="T12" fmla="*/ 351487 w 2070399"/>
              <a:gd name="T13" fmla="*/ 256767 h 2070399"/>
              <a:gd name="T14" fmla="*/ 177593 w 2070399"/>
              <a:gd name="T15" fmla="*/ 1612523 h 2070399"/>
              <a:gd name="T16" fmla="*/ 177594 w 2070399"/>
              <a:gd name="T17" fmla="*/ 1612523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a:lvl1pPr>
          </a:lstStyle>
          <a:p>
            <a:pPr>
              <a:defRPr/>
            </a:pPr>
            <a:fld id="{E6827A9C-E931-4F88-8F54-898451247A94}" type="datetimeFigureOut">
              <a:rPr lang="zh-CN" altLang="en-US"/>
              <a:pPr>
                <a:defRPr/>
              </a:pPr>
              <a:t>2016/5/10</a:t>
            </a:fld>
            <a:endParaRPr lang="zh-CN" altLang="en-US"/>
          </a:p>
        </p:txBody>
      </p:sp>
      <p:sp>
        <p:nvSpPr>
          <p:cNvPr id="16" name="Rectangle 5"/>
          <p:cNvSpPr>
            <a:spLocks noGrp="1" noChangeArrowheads="1"/>
          </p:cNvSpPr>
          <p:nvPr>
            <p:ph type="ftr" sz="quarter" idx="11"/>
          </p:nvPr>
        </p:nvSpPr>
        <p:spPr/>
        <p:txBody>
          <a:bodyPr/>
          <a:lstStyle>
            <a:lvl1pPr>
              <a:defRPr/>
            </a:lvl1pPr>
          </a:lstStyle>
          <a:p>
            <a:pPr>
              <a:defRPr/>
            </a:pPr>
            <a:endParaRPr lang="zh-CN" altLang="en-US"/>
          </a:p>
        </p:txBody>
      </p:sp>
      <p:sp>
        <p:nvSpPr>
          <p:cNvPr id="17" name="Rectangle 6"/>
          <p:cNvSpPr>
            <a:spLocks noGrp="1" noChangeArrowheads="1"/>
          </p:cNvSpPr>
          <p:nvPr>
            <p:ph type="sldNum" sz="quarter" idx="12"/>
          </p:nvPr>
        </p:nvSpPr>
        <p:spPr/>
        <p:txBody>
          <a:bodyPr/>
          <a:lstStyle>
            <a:lvl1pPr>
              <a:defRPr/>
            </a:lvl1pPr>
          </a:lstStyle>
          <a:p>
            <a:pPr>
              <a:defRPr/>
            </a:pPr>
            <a:fld id="{F5D72A3B-3DD7-4C27-BB37-D2DA4B44F04E}" type="slidenum">
              <a:rPr lang="zh-CN" altLang="en-US"/>
              <a:pPr>
                <a:defRPr/>
              </a:pPr>
              <a:t>‹#›</a:t>
            </a:fld>
            <a:endParaRPr lang="zh-CN" altLang="en-US"/>
          </a:p>
        </p:txBody>
      </p:sp>
    </p:spTree>
    <p:extLst>
      <p:ext uri="{BB962C8B-B14F-4D97-AF65-F5344CB8AC3E}">
        <p14:creationId xmlns:p14="http://schemas.microsoft.com/office/powerpoint/2010/main" val="292314784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8C40BD2-995C-4367-9EF5-06642240F3FC}" type="datetimeFigureOut">
              <a:rPr lang="zh-CN" altLang="en-US"/>
              <a:pPr>
                <a:defRPr/>
              </a:pPr>
              <a:t>2016/5/10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DB0F21-39C2-4A3A-B870-A5A5E0FBB10B}" type="slidenum">
              <a:rPr lang="zh-CN" altLang="en-US"/>
              <a:pPr>
                <a:defRPr/>
              </a:pPr>
              <a:t>‹#›</a:t>
            </a:fld>
            <a:endParaRPr lang="zh-CN" altLang="en-US"/>
          </a:p>
        </p:txBody>
      </p:sp>
    </p:spTree>
    <p:extLst>
      <p:ext uri="{BB962C8B-B14F-4D97-AF65-F5344CB8AC3E}">
        <p14:creationId xmlns:p14="http://schemas.microsoft.com/office/powerpoint/2010/main" val="251451222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ACD8221-E5BA-4403-A0D9-CD6688956A25}" type="datetimeFigureOut">
              <a:rPr lang="zh-CN" altLang="en-US"/>
              <a:pPr>
                <a:defRPr/>
              </a:pPr>
              <a:t>2016/5/10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37AA3C8B-112C-4EE8-BD00-1A3A08D9B79D}" type="slidenum">
              <a:rPr lang="zh-CN" altLang="en-US"/>
              <a:pPr>
                <a:defRPr/>
              </a:pPr>
              <a:t>‹#›</a:t>
            </a:fld>
            <a:endParaRPr lang="zh-CN" altLang="en-US"/>
          </a:p>
        </p:txBody>
      </p:sp>
    </p:spTree>
    <p:extLst>
      <p:ext uri="{BB962C8B-B14F-4D97-AF65-F5344CB8AC3E}">
        <p14:creationId xmlns:p14="http://schemas.microsoft.com/office/powerpoint/2010/main" val="330525587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pPr>
              <a:defRPr/>
            </a:pPr>
            <a:fld id="{58703AFF-20E8-4982-8C20-C042D401167A}" type="datetimeFigureOut">
              <a:rPr lang="zh-CN" altLang="en-US"/>
              <a:pPr>
                <a:defRPr/>
              </a:pPr>
              <a:t>2016/5/10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8BF6F59-E1F0-442D-B001-AC3B6C421CC9}" type="slidenum">
              <a:rPr lang="zh-CN" altLang="en-US"/>
              <a:pPr>
                <a:defRPr/>
              </a:pPr>
              <a:t>‹#›</a:t>
            </a:fld>
            <a:endParaRPr lang="zh-CN" altLang="en-US"/>
          </a:p>
        </p:txBody>
      </p:sp>
    </p:spTree>
    <p:extLst>
      <p:ext uri="{BB962C8B-B14F-4D97-AF65-F5344CB8AC3E}">
        <p14:creationId xmlns:p14="http://schemas.microsoft.com/office/powerpoint/2010/main" val="424380383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A2AB36E-4868-4ADD-913C-567552520E0F}" type="datetimeFigureOut">
              <a:rPr lang="zh-CN" altLang="en-US"/>
              <a:pPr>
                <a:defRPr/>
              </a:pPr>
              <a:t>2016/5/10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DEEB13E3-BF93-481F-A8B0-A949FB2DDA04}" type="slidenum">
              <a:rPr lang="zh-CN" altLang="en-US"/>
              <a:pPr>
                <a:defRPr/>
              </a:pPr>
              <a:t>‹#›</a:t>
            </a:fld>
            <a:endParaRPr lang="zh-CN" altLang="en-US"/>
          </a:p>
        </p:txBody>
      </p:sp>
    </p:spTree>
    <p:extLst>
      <p:ext uri="{BB962C8B-B14F-4D97-AF65-F5344CB8AC3E}">
        <p14:creationId xmlns:p14="http://schemas.microsoft.com/office/powerpoint/2010/main" val="120471586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9508BC5-B29E-4148-8FB9-BF8103882F23}" type="datetimeFigureOut">
              <a:rPr lang="zh-CN" altLang="en-US"/>
              <a:pPr>
                <a:defRPr/>
              </a:pPr>
              <a:t>2016/5/10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12E06851-B866-4C48-95DC-D0E78B5CB051}" type="slidenum">
              <a:rPr lang="zh-CN" altLang="en-US"/>
              <a:pPr>
                <a:defRPr/>
              </a:pPr>
              <a:t>‹#›</a:t>
            </a:fld>
            <a:endParaRPr lang="zh-CN" altLang="en-US"/>
          </a:p>
        </p:txBody>
      </p:sp>
    </p:spTree>
    <p:extLst>
      <p:ext uri="{BB962C8B-B14F-4D97-AF65-F5344CB8AC3E}">
        <p14:creationId xmlns:p14="http://schemas.microsoft.com/office/powerpoint/2010/main" val="32563779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D52EE555-4CA8-435F-96AB-76DB656B12A3}" type="datetimeFigureOut">
              <a:rPr lang="zh-CN" altLang="en-US"/>
              <a:pPr>
                <a:defRPr/>
              </a:pPr>
              <a:t>2016/5/10</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842C1C26-110E-462D-B2B0-3355D518172D}" type="slidenum">
              <a:rPr lang="zh-CN" altLang="en-US"/>
              <a:pPr>
                <a:defRPr/>
              </a:pPr>
              <a:t>‹#›</a:t>
            </a:fld>
            <a:endParaRPr lang="zh-CN" altLang="en-US"/>
          </a:p>
        </p:txBody>
      </p:sp>
    </p:spTree>
    <p:extLst>
      <p:ext uri="{BB962C8B-B14F-4D97-AF65-F5344CB8AC3E}">
        <p14:creationId xmlns:p14="http://schemas.microsoft.com/office/powerpoint/2010/main" val="134566503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AB80FE6E-35FF-4072-BDB5-748B7F57ABFD}" type="datetimeFigureOut">
              <a:rPr lang="zh-CN" altLang="en-US"/>
              <a:pPr>
                <a:defRPr/>
              </a:pPr>
              <a:t>2016/5/10</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F07EC977-6944-4216-9C28-7A040C06BEF0}" type="slidenum">
              <a:rPr lang="zh-CN" altLang="en-US"/>
              <a:pPr>
                <a:defRPr/>
              </a:pPr>
              <a:t>‹#›</a:t>
            </a:fld>
            <a:endParaRPr lang="zh-CN" altLang="en-US"/>
          </a:p>
        </p:txBody>
      </p:sp>
    </p:spTree>
    <p:extLst>
      <p:ext uri="{BB962C8B-B14F-4D97-AF65-F5344CB8AC3E}">
        <p14:creationId xmlns:p14="http://schemas.microsoft.com/office/powerpoint/2010/main" val="253424441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3" name="日期占位符 1"/>
          <p:cNvSpPr>
            <a:spLocks noGrp="1"/>
          </p:cNvSpPr>
          <p:nvPr>
            <p:ph type="dt" sz="half" idx="10"/>
          </p:nvPr>
        </p:nvSpPr>
        <p:spPr/>
        <p:txBody>
          <a:bodyPr/>
          <a:lstStyle>
            <a:lvl1pPr>
              <a:defRPr/>
            </a:lvl1pPr>
          </a:lstStyle>
          <a:p>
            <a:pPr>
              <a:defRPr/>
            </a:pPr>
            <a:fld id="{60DE1B04-7E93-4765-84DB-E59C84126221}" type="datetimeFigureOut">
              <a:rPr lang="zh-CN" altLang="en-US"/>
              <a:pPr>
                <a:defRPr/>
              </a:pPr>
              <a:t>2016/5/10</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3C113AD-A9D2-4726-9A13-0AAAF58EA3A6}" type="slidenum">
              <a:rPr lang="zh-CN" altLang="en-US"/>
              <a:pPr>
                <a:defRPr/>
              </a:pPr>
              <a:t>‹#›</a:t>
            </a:fld>
            <a:endParaRPr lang="zh-CN" altLang="en-US"/>
          </a:p>
        </p:txBody>
      </p:sp>
    </p:spTree>
    <p:extLst>
      <p:ext uri="{BB962C8B-B14F-4D97-AF65-F5344CB8AC3E}">
        <p14:creationId xmlns:p14="http://schemas.microsoft.com/office/powerpoint/2010/main" val="291185580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DDD7EED-DFDF-4D07-88B7-D7B6C346DE9A}" type="datetimeFigureOut">
              <a:rPr lang="zh-CN" altLang="en-US"/>
              <a:pPr>
                <a:defRPr/>
              </a:pPr>
              <a:t>2016/5/10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BD6449C-B6A6-43B1-B6B0-49DF5DD8D1E6}" type="slidenum">
              <a:rPr lang="zh-CN" altLang="en-US"/>
              <a:pPr>
                <a:defRPr/>
              </a:pPr>
              <a:t>‹#›</a:t>
            </a:fld>
            <a:endParaRPr lang="zh-CN" altLang="en-US"/>
          </a:p>
        </p:txBody>
      </p:sp>
    </p:spTree>
    <p:extLst>
      <p:ext uri="{BB962C8B-B14F-4D97-AF65-F5344CB8AC3E}">
        <p14:creationId xmlns:p14="http://schemas.microsoft.com/office/powerpoint/2010/main" val="24004346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B42CBC6-0CF8-478F-9E1F-6A2BD96D5A98}" type="datetimeFigureOut">
              <a:rPr lang="zh-CN" altLang="en-US"/>
              <a:pPr>
                <a:defRPr/>
              </a:pPr>
              <a:t>2016/5/10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9C1DCDA-EAE9-4999-9110-06ECA02D2DD0}" type="slidenum">
              <a:rPr lang="zh-CN" altLang="en-US"/>
              <a:pPr>
                <a:defRPr/>
              </a:pPr>
              <a:t>‹#›</a:t>
            </a:fld>
            <a:endParaRPr lang="zh-CN" altLang="en-US"/>
          </a:p>
        </p:txBody>
      </p:sp>
    </p:spTree>
    <p:extLst>
      <p:ext uri="{BB962C8B-B14F-4D97-AF65-F5344CB8AC3E}">
        <p14:creationId xmlns:p14="http://schemas.microsoft.com/office/powerpoint/2010/main" val="22325479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1027" name="Rectangle 2"/>
          <p:cNvSpPr>
            <a:spLocks noGrp="1" noChangeArrowheads="1"/>
          </p:cNvSpPr>
          <p:nvPr>
            <p:ph type="title"/>
          </p:nvPr>
        </p:nvSpPr>
        <p:spPr bwMode="auto">
          <a:xfrm>
            <a:off x="2065338" y="5492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475" y="1743075"/>
            <a:ext cx="109728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ea typeface="+mn-ea"/>
              </a:defRPr>
            </a:lvl1pPr>
          </a:lstStyle>
          <a:p>
            <a:pPr>
              <a:defRPr/>
            </a:pPr>
            <a:fld id="{1163BE50-1A2D-444E-8FB6-62018390452B}" type="datetimeFigureOut">
              <a:rPr lang="zh-CN" altLang="en-US"/>
              <a:pPr>
                <a:defRPr/>
              </a:pPr>
              <a:t>2016/5/10</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a:latin typeface="+mn-lt"/>
                <a:ea typeface="+mn-ea"/>
              </a:defRPr>
            </a:lvl1pPr>
          </a:lstStyle>
          <a:p>
            <a:pPr>
              <a:defRPr/>
            </a:pPr>
            <a:fld id="{9B93FA61-E8A6-4F1B-A0F0-B19516F50EB5}" type="slidenum">
              <a:rPr lang="zh-CN" altLang="en-US"/>
              <a:pPr>
                <a:defRPr/>
              </a:pPr>
              <a:t>‹#›</a:t>
            </a:fld>
            <a:endParaRPr lang="zh-CN" altLang="en-US"/>
          </a:p>
        </p:txBody>
      </p:sp>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333375"/>
            <a:ext cx="10810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826" r:id="rId1"/>
    <p:sldLayoutId id="2147483817" r:id="rId2"/>
    <p:sldLayoutId id="2147483818" r:id="rId3"/>
    <p:sldLayoutId id="2147483819" r:id="rId4"/>
    <p:sldLayoutId id="2147483820" r:id="rId5"/>
    <p:sldLayoutId id="2147483821" r:id="rId6"/>
    <p:sldLayoutId id="2147483827" r:id="rId7"/>
    <p:sldLayoutId id="2147483822" r:id="rId8"/>
    <p:sldLayoutId id="2147483823" r:id="rId9"/>
    <p:sldLayoutId id="2147483824" r:id="rId10"/>
    <p:sldLayoutId id="2147483825" r:id="rId11"/>
  </p:sldLayoutIdLst>
  <p:transition spd="med">
    <p:fade/>
  </p:transition>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1313" indent="-341313" algn="l" rtl="0" eaLnBrk="0" fontAlgn="base" hangingPunct="0">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5600" indent="-284163" algn="l" rtl="0" eaLnBrk="0" fontAlgn="base" hangingPunct="0">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1413" indent="-227013" algn="l" rtl="0" eaLnBrk="0" fontAlgn="base" hangingPunct="0">
        <a:spcBef>
          <a:spcPct val="20000"/>
        </a:spcBef>
        <a:spcAft>
          <a:spcPct val="0"/>
        </a:spcAft>
        <a:buChar char="•"/>
        <a:defRPr sz="1600" kern="1200">
          <a:solidFill>
            <a:schemeClr val="bg1"/>
          </a:solidFill>
          <a:latin typeface="+mn-lt"/>
          <a:ea typeface="+mn-ea"/>
          <a:cs typeface="+mn-cs"/>
        </a:defRPr>
      </a:lvl3pPr>
      <a:lvl4pPr marL="1598613" indent="-227013" algn="l" rtl="0" eaLnBrk="0" fontAlgn="base" hangingPunct="0">
        <a:spcBef>
          <a:spcPct val="20000"/>
        </a:spcBef>
        <a:spcAft>
          <a:spcPct val="0"/>
        </a:spcAft>
        <a:buChar char="–"/>
        <a:defRPr sz="1400" kern="1200">
          <a:solidFill>
            <a:schemeClr val="bg1"/>
          </a:solidFill>
          <a:latin typeface="+mn-lt"/>
          <a:ea typeface="+mn-ea"/>
          <a:cs typeface="+mn-cs"/>
        </a:defRPr>
      </a:lvl4pPr>
      <a:lvl5pPr marL="2055813" indent="-227013" algn="l" rtl="0" eaLnBrk="0" fontAlgn="base" hangingPunct="0">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线性结构复习</a:t>
            </a:r>
          </a:p>
        </p:txBody>
      </p:sp>
      <p:sp>
        <p:nvSpPr>
          <p:cNvPr id="2051" name="内容占位符 2"/>
          <p:cNvSpPr>
            <a:spLocks noGrp="1"/>
          </p:cNvSpPr>
          <p:nvPr>
            <p:ph idx="1"/>
          </p:nvPr>
        </p:nvSpPr>
        <p:spPr>
          <a:xfrm>
            <a:off x="2416175" y="1916113"/>
            <a:ext cx="1655763" cy="4713287"/>
          </a:xfrm>
        </p:spPr>
        <p:txBody>
          <a:bodyPr/>
          <a:lstStyle/>
          <a:p>
            <a:r>
              <a:rPr lang="zh-CN" altLang="en-US" smtClean="0"/>
              <a:t>栈</a:t>
            </a:r>
            <a:endParaRPr lang="en-US" altLang="zh-CN" smtClean="0"/>
          </a:p>
          <a:p>
            <a:pPr lvl="1"/>
            <a:r>
              <a:rPr lang="zh-CN" altLang="en-US" smtClean="0"/>
              <a:t>概念：</a:t>
            </a:r>
            <a:endParaRPr lang="en-US" altLang="zh-CN" smtClean="0"/>
          </a:p>
          <a:p>
            <a:pPr lvl="1"/>
            <a:endParaRPr lang="en-US" altLang="zh-CN" smtClean="0"/>
          </a:p>
          <a:p>
            <a:pPr lvl="1"/>
            <a:r>
              <a:rPr lang="zh-CN" altLang="en-US" smtClean="0"/>
              <a:t>实现：</a:t>
            </a:r>
            <a:endParaRPr lang="en-US" altLang="zh-CN" smtClean="0"/>
          </a:p>
          <a:p>
            <a:r>
              <a:rPr lang="zh-CN" altLang="en-US" smtClean="0"/>
              <a:t>队列</a:t>
            </a:r>
            <a:endParaRPr lang="en-US" altLang="zh-CN" smtClean="0"/>
          </a:p>
          <a:p>
            <a:pPr lvl="1"/>
            <a:r>
              <a:rPr lang="zh-CN" altLang="en-US" smtClean="0"/>
              <a:t>概念：</a:t>
            </a:r>
            <a:endParaRPr lang="en-US" altLang="zh-CN" smtClean="0"/>
          </a:p>
          <a:p>
            <a:pPr lvl="1"/>
            <a:endParaRPr lang="en-US" altLang="zh-CN" smtClean="0"/>
          </a:p>
          <a:p>
            <a:pPr lvl="1"/>
            <a:r>
              <a:rPr lang="zh-CN" altLang="en-US" smtClean="0"/>
              <a:t>实现：</a:t>
            </a:r>
          </a:p>
        </p:txBody>
      </p:sp>
      <p:sp>
        <p:nvSpPr>
          <p:cNvPr id="2" name="矩形 1"/>
          <p:cNvSpPr/>
          <p:nvPr/>
        </p:nvSpPr>
        <p:spPr>
          <a:xfrm>
            <a:off x="3792538" y="1916113"/>
            <a:ext cx="4572000" cy="831850"/>
          </a:xfrm>
          <a:prstGeom prst="rect">
            <a:avLst/>
          </a:prstGeom>
        </p:spPr>
        <p:txBody>
          <a:bodyPr>
            <a:spAutoFit/>
          </a:bodyPr>
          <a:lstStyle/>
          <a:p>
            <a:pPr>
              <a:defRPr/>
            </a:pPr>
            <a:r>
              <a:rPr lang="en-US" altLang="zh-CN" sz="2400" dirty="0" err="1">
                <a:latin typeface="+mn-lt"/>
                <a:ea typeface="+mn-ea"/>
                <a:sym typeface="Calibri" pitchFamily="34" charset="0"/>
              </a:rPr>
              <a:t>是限制仅在表的一端进行插入和删除</a:t>
            </a:r>
            <a:r>
              <a:rPr lang="zh-CN" altLang="en-US" sz="2400" dirty="0">
                <a:latin typeface="+mn-lt"/>
                <a:ea typeface="+mn-ea"/>
                <a:sym typeface="Calibri" pitchFamily="34" charset="0"/>
              </a:rPr>
              <a:t>操作</a:t>
            </a:r>
            <a:r>
              <a:rPr lang="en-US" altLang="zh-CN" sz="2400" dirty="0" err="1">
                <a:latin typeface="+mn-lt"/>
                <a:ea typeface="+mn-ea"/>
                <a:sym typeface="Calibri" pitchFamily="34" charset="0"/>
              </a:rPr>
              <a:t>的线性表</a:t>
            </a:r>
            <a:r>
              <a:rPr lang="zh-CN" altLang="en-US" sz="2400" dirty="0">
                <a:latin typeface="+mn-lt"/>
                <a:ea typeface="+mn-ea"/>
                <a:sym typeface="Calibri" pitchFamily="34" charset="0"/>
              </a:rPr>
              <a:t>；</a:t>
            </a:r>
          </a:p>
        </p:txBody>
      </p:sp>
      <p:sp>
        <p:nvSpPr>
          <p:cNvPr id="3" name="TextBox 2"/>
          <p:cNvSpPr txBox="1"/>
          <p:nvPr/>
        </p:nvSpPr>
        <p:spPr>
          <a:xfrm>
            <a:off x="3829050" y="2833688"/>
            <a:ext cx="2338388" cy="739775"/>
          </a:xfrm>
          <a:prstGeom prst="rect">
            <a:avLst/>
          </a:prstGeom>
          <a:noFill/>
        </p:spPr>
        <p:txBody>
          <a:bodyPr wrap="none">
            <a:spAutoFit/>
          </a:bodyPr>
          <a:lstStyle/>
          <a:p>
            <a:pPr marL="0" lvl="1">
              <a:defRPr/>
            </a:pPr>
            <a:r>
              <a:rPr lang="zh-CN" altLang="en-US" sz="2400" dirty="0">
                <a:latin typeface="+mn-lt"/>
                <a:ea typeface="+mn-ea"/>
                <a:sym typeface="Calibri" pitchFamily="34" charset="0"/>
              </a:rPr>
              <a:t>维护栈顶指针；</a:t>
            </a:r>
            <a:endParaRPr lang="en-US" altLang="zh-CN" sz="2400" dirty="0">
              <a:latin typeface="+mn-lt"/>
              <a:ea typeface="+mn-ea"/>
              <a:sym typeface="Calibri" pitchFamily="34" charset="0"/>
            </a:endParaRPr>
          </a:p>
          <a:p>
            <a:pPr>
              <a:defRPr/>
            </a:pPr>
            <a:endParaRPr lang="zh-CN" altLang="en-US" dirty="0"/>
          </a:p>
        </p:txBody>
      </p:sp>
      <p:sp>
        <p:nvSpPr>
          <p:cNvPr id="4" name="TextBox 3"/>
          <p:cNvSpPr txBox="1"/>
          <p:nvPr/>
        </p:nvSpPr>
        <p:spPr>
          <a:xfrm>
            <a:off x="3763963" y="3760788"/>
            <a:ext cx="6526212" cy="1108075"/>
          </a:xfrm>
          <a:prstGeom prst="rect">
            <a:avLst/>
          </a:prstGeom>
          <a:noFill/>
        </p:spPr>
        <p:txBody>
          <a:bodyPr wrap="none">
            <a:spAutoFit/>
          </a:bodyPr>
          <a:lstStyle/>
          <a:p>
            <a:pPr marL="0" lvl="1">
              <a:defRPr/>
            </a:pPr>
            <a:r>
              <a:rPr lang="zh-CN" altLang="en-US" sz="2400" dirty="0">
                <a:latin typeface="+mn-lt"/>
                <a:ea typeface="+mn-ea"/>
                <a:sym typeface="Calibri" pitchFamily="34" charset="0"/>
              </a:rPr>
              <a:t>删除操作只在表头</a:t>
            </a:r>
            <a:r>
              <a:rPr lang="en-US" altLang="zh-CN" sz="2400" dirty="0">
                <a:latin typeface="+mn-lt"/>
                <a:ea typeface="+mn-ea"/>
                <a:sym typeface="Calibri" pitchFamily="34" charset="0"/>
              </a:rPr>
              <a:t>(</a:t>
            </a:r>
            <a:r>
              <a:rPr lang="zh-CN" altLang="en-US" sz="2400" dirty="0">
                <a:latin typeface="+mn-lt"/>
                <a:ea typeface="+mn-ea"/>
                <a:sym typeface="Calibri" pitchFamily="34" charset="0"/>
              </a:rPr>
              <a:t>称为队头</a:t>
            </a:r>
            <a:r>
              <a:rPr lang="en-US" altLang="zh-CN" sz="2400" dirty="0">
                <a:latin typeface="+mn-lt"/>
                <a:ea typeface="+mn-ea"/>
                <a:sym typeface="Calibri" pitchFamily="34" charset="0"/>
              </a:rPr>
              <a:t>)</a:t>
            </a:r>
            <a:r>
              <a:rPr lang="zh-CN" altLang="en-US" sz="2400" dirty="0">
                <a:latin typeface="+mn-lt"/>
                <a:ea typeface="+mn-ea"/>
                <a:sym typeface="Calibri" pitchFamily="34" charset="0"/>
              </a:rPr>
              <a:t>进行，插入操作只</a:t>
            </a:r>
            <a:endParaRPr lang="en-US" altLang="zh-CN" sz="2400" dirty="0">
              <a:latin typeface="+mn-lt"/>
              <a:ea typeface="+mn-ea"/>
              <a:sym typeface="Calibri" pitchFamily="34" charset="0"/>
            </a:endParaRPr>
          </a:p>
          <a:p>
            <a:pPr marL="0" lvl="1">
              <a:defRPr/>
            </a:pPr>
            <a:r>
              <a:rPr lang="zh-CN" altLang="en-US" sz="2400" dirty="0">
                <a:latin typeface="+mn-lt"/>
                <a:ea typeface="+mn-ea"/>
                <a:sym typeface="Calibri" pitchFamily="34" charset="0"/>
              </a:rPr>
              <a:t>在表尾</a:t>
            </a:r>
            <a:r>
              <a:rPr lang="en-US" altLang="zh-CN" sz="2400" dirty="0">
                <a:latin typeface="+mn-lt"/>
                <a:ea typeface="+mn-ea"/>
                <a:sym typeface="Calibri" pitchFamily="34" charset="0"/>
              </a:rPr>
              <a:t>(</a:t>
            </a:r>
            <a:r>
              <a:rPr lang="zh-CN" altLang="en-US" sz="2400" dirty="0">
                <a:latin typeface="+mn-lt"/>
                <a:ea typeface="+mn-ea"/>
                <a:sym typeface="Calibri" pitchFamily="34" charset="0"/>
              </a:rPr>
              <a:t>称为队尾</a:t>
            </a:r>
            <a:r>
              <a:rPr lang="en-US" altLang="zh-CN" sz="2400" dirty="0">
                <a:latin typeface="+mn-lt"/>
                <a:ea typeface="+mn-ea"/>
                <a:sym typeface="Calibri" pitchFamily="34" charset="0"/>
              </a:rPr>
              <a:t>)</a:t>
            </a:r>
            <a:r>
              <a:rPr lang="zh-CN" altLang="en-US" sz="2400" dirty="0">
                <a:latin typeface="+mn-lt"/>
                <a:ea typeface="+mn-ea"/>
                <a:sym typeface="Calibri" pitchFamily="34" charset="0"/>
              </a:rPr>
              <a:t>进行。</a:t>
            </a:r>
            <a:endParaRPr lang="en-US" altLang="zh-CN" sz="2400" dirty="0">
              <a:latin typeface="+mn-lt"/>
              <a:ea typeface="+mn-ea"/>
              <a:sym typeface="Calibri" pitchFamily="34" charset="0"/>
            </a:endParaRPr>
          </a:p>
          <a:p>
            <a:pPr>
              <a:defRPr/>
            </a:pPr>
            <a:endParaRPr lang="zh-CN" altLang="en-US" dirty="0"/>
          </a:p>
        </p:txBody>
      </p:sp>
      <p:sp>
        <p:nvSpPr>
          <p:cNvPr id="5" name="TextBox 4"/>
          <p:cNvSpPr txBox="1"/>
          <p:nvPr/>
        </p:nvSpPr>
        <p:spPr>
          <a:xfrm>
            <a:off x="3792538" y="4638675"/>
            <a:ext cx="3262312" cy="461963"/>
          </a:xfrm>
          <a:prstGeom prst="rect">
            <a:avLst/>
          </a:prstGeom>
          <a:noFill/>
        </p:spPr>
        <p:txBody>
          <a:bodyPr wrap="none">
            <a:spAutoFit/>
          </a:bodyPr>
          <a:lstStyle/>
          <a:p>
            <a:pPr marL="0" lvl="1">
              <a:defRPr/>
            </a:pPr>
            <a:r>
              <a:rPr lang="zh-CN" altLang="en-US" sz="2400" dirty="0">
                <a:latin typeface="+mn-lt"/>
                <a:ea typeface="+mn-ea"/>
              </a:rPr>
              <a:t>维护队头、队尾指针；</a:t>
            </a:r>
            <a:endParaRPr lang="en-US" altLang="zh-CN" sz="24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fade">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51">
                                            <p:txEl>
                                              <p:pRg st="3" end="3"/>
                                            </p:txEl>
                                          </p:spTgt>
                                        </p:tgtEl>
                                        <p:attrNameLst>
                                          <p:attrName>style.visibility</p:attrName>
                                        </p:attrNameLst>
                                      </p:cBhvr>
                                      <p:to>
                                        <p:strVal val="visible"/>
                                      </p:to>
                                    </p:set>
                                    <p:animEffect transition="in" filter="fade">
                                      <p:cBhvr>
                                        <p:cTn id="22" dur="500"/>
                                        <p:tgtEl>
                                          <p:spTgt spid="2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51">
                                            <p:txEl>
                                              <p:pRg st="4" end="4"/>
                                            </p:txEl>
                                          </p:spTgt>
                                        </p:tgtEl>
                                        <p:attrNameLst>
                                          <p:attrName>style.visibility</p:attrName>
                                        </p:attrNameLst>
                                      </p:cBhvr>
                                      <p:to>
                                        <p:strVal val="visible"/>
                                      </p:to>
                                    </p:set>
                                    <p:animEffect transition="in" filter="fade">
                                      <p:cBhvr>
                                        <p:cTn id="32" dur="500"/>
                                        <p:tgtEl>
                                          <p:spTgt spid="205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Effect transition="in" filter="fade">
                                      <p:cBhvr>
                                        <p:cTn id="37" dur="500"/>
                                        <p:tgtEl>
                                          <p:spTgt spid="205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51">
                                            <p:txEl>
                                              <p:pRg st="7" end="7"/>
                                            </p:txEl>
                                          </p:spTgt>
                                        </p:tgtEl>
                                        <p:attrNameLst>
                                          <p:attrName>style.visibility</p:attrName>
                                        </p:attrNameLst>
                                      </p:cBhvr>
                                      <p:to>
                                        <p:strVal val="visible"/>
                                      </p:to>
                                    </p:set>
                                    <p:animEffect transition="in" filter="fade">
                                      <p:cBhvr>
                                        <p:cTn id="47" dur="500"/>
                                        <p:tgtEl>
                                          <p:spTgt spid="205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 grpId="0"/>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ctrTitle"/>
          </p:nvPr>
        </p:nvSpPr>
        <p:spPr>
          <a:xfrm>
            <a:off x="1993900" y="3300413"/>
            <a:ext cx="8061325" cy="1152525"/>
          </a:xfrm>
        </p:spPr>
        <p:txBody>
          <a:bodyPr/>
          <a:lstStyle/>
          <a:p>
            <a:r>
              <a:rPr lang="zh-CN" altLang="en-US" sz="4400" b="1" smtClean="0"/>
              <a:t>树的存储</a:t>
            </a:r>
          </a:p>
        </p:txBody>
      </p:sp>
      <p:sp>
        <p:nvSpPr>
          <p:cNvPr id="15363"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b="1" smtClean="0"/>
              <a:t>如何将树给存起来呢？</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7975" y="3603625"/>
            <a:ext cx="1930400"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文本框 3"/>
          <p:cNvSpPr txBox="1">
            <a:spLocks noChangeArrowheads="1"/>
          </p:cNvSpPr>
          <p:nvPr/>
        </p:nvSpPr>
        <p:spPr bwMode="auto">
          <a:xfrm>
            <a:off x="1042988" y="2401888"/>
            <a:ext cx="911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800"/>
              <a:t>数据结构的存入一定要记得能保留数据之间的</a:t>
            </a:r>
            <a:r>
              <a:rPr lang="zh-CN" altLang="en-US" sz="3600" b="1">
                <a:solidFill>
                  <a:schemeClr val="accent1"/>
                </a:solidFill>
                <a:latin typeface="黑体" panose="02010609060101010101" pitchFamily="49" charset="-122"/>
                <a:ea typeface="黑体" panose="02010609060101010101" pitchFamily="49" charset="-122"/>
              </a:rPr>
              <a:t>关系</a:t>
            </a:r>
            <a:r>
              <a:rPr lang="zh-CN" altLang="en-US" sz="280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fade">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树的存储：</a:t>
            </a:r>
            <a:r>
              <a:rPr lang="zh-CN" altLang="en-US" smtClean="0">
                <a:solidFill>
                  <a:schemeClr val="accent1"/>
                </a:solidFill>
              </a:rPr>
              <a:t>方案一：父亲表示法</a:t>
            </a:r>
          </a:p>
        </p:txBody>
      </p:sp>
      <p:sp>
        <p:nvSpPr>
          <p:cNvPr id="17411" name="文本框 2"/>
          <p:cNvSpPr txBox="1">
            <a:spLocks noChangeArrowheads="1"/>
          </p:cNvSpPr>
          <p:nvPr/>
        </p:nvSpPr>
        <p:spPr bwMode="auto">
          <a:xfrm>
            <a:off x="3144838" y="2170113"/>
            <a:ext cx="558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a:t>将每个结点的父亲记录下来</a:t>
            </a:r>
          </a:p>
        </p:txBody>
      </p:sp>
      <p:sp>
        <p:nvSpPr>
          <p:cNvPr id="17412" name="文本框 3"/>
          <p:cNvSpPr txBox="1">
            <a:spLocks noChangeArrowheads="1"/>
          </p:cNvSpPr>
          <p:nvPr/>
        </p:nvSpPr>
        <p:spPr bwMode="auto">
          <a:xfrm>
            <a:off x="2554288" y="3117850"/>
            <a:ext cx="67659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例如：</a:t>
            </a:r>
            <a:endParaRPr lang="en-US" altLang="zh-CN" sz="3200"/>
          </a:p>
          <a:p>
            <a:r>
              <a:rPr lang="en-US" altLang="zh-CN" sz="3200"/>
              <a:t>int data[MAXSIZE],parent[MAXSIZE];</a:t>
            </a:r>
            <a:endParaRPr lang="zh-CN" altLang="en-US" sz="3200"/>
          </a:p>
        </p:txBody>
      </p:sp>
      <p:sp>
        <p:nvSpPr>
          <p:cNvPr id="6" name="下箭头 5"/>
          <p:cNvSpPr/>
          <p:nvPr/>
        </p:nvSpPr>
        <p:spPr>
          <a:xfrm>
            <a:off x="3829050" y="4195763"/>
            <a:ext cx="474663"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14" name="文本框 6"/>
          <p:cNvSpPr txBox="1">
            <a:spLocks noChangeArrowheads="1"/>
          </p:cNvSpPr>
          <p:nvPr/>
        </p:nvSpPr>
        <p:spPr bwMode="auto">
          <a:xfrm>
            <a:off x="2566988" y="5413375"/>
            <a:ext cx="2998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个结点的内容</a:t>
            </a:r>
          </a:p>
        </p:txBody>
      </p:sp>
      <p:sp>
        <p:nvSpPr>
          <p:cNvPr id="8" name="下箭头 7"/>
          <p:cNvSpPr/>
          <p:nvPr/>
        </p:nvSpPr>
        <p:spPr>
          <a:xfrm>
            <a:off x="7388225" y="4195763"/>
            <a:ext cx="476250"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16" name="文本框 8"/>
          <p:cNvSpPr txBox="1">
            <a:spLocks noChangeArrowheads="1"/>
          </p:cNvSpPr>
          <p:nvPr/>
        </p:nvSpPr>
        <p:spPr bwMode="auto">
          <a:xfrm>
            <a:off x="6126163" y="5413375"/>
            <a:ext cx="3395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个结点父亲结点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2">
                                            <p:txEl>
                                              <p:pRg st="0" end="0"/>
                                            </p:txEl>
                                          </p:spTgt>
                                        </p:tgtEl>
                                        <p:attrNameLst>
                                          <p:attrName>style.visibility</p:attrName>
                                        </p:attrNameLst>
                                      </p:cBhvr>
                                      <p:to>
                                        <p:strVal val="visible"/>
                                      </p:to>
                                    </p:set>
                                    <p:animEffect transition="in" filter="fade">
                                      <p:cBhvr>
                                        <p:cTn id="12" dur="500"/>
                                        <p:tgtEl>
                                          <p:spTgt spid="174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2">
                                            <p:txEl>
                                              <p:pRg st="1" end="1"/>
                                            </p:txEl>
                                          </p:spTgt>
                                        </p:tgtEl>
                                        <p:attrNameLst>
                                          <p:attrName>style.visibility</p:attrName>
                                        </p:attrNameLst>
                                      </p:cBhvr>
                                      <p:to>
                                        <p:strVal val="visible"/>
                                      </p:to>
                                    </p:set>
                                    <p:animEffect transition="in" filter="fade">
                                      <p:cBhvr>
                                        <p:cTn id="17" dur="500"/>
                                        <p:tgtEl>
                                          <p:spTgt spid="1741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7414"/>
                                        </p:tgtEl>
                                        <p:attrNameLst>
                                          <p:attrName>style.visibility</p:attrName>
                                        </p:attrNameLst>
                                      </p:cBhvr>
                                      <p:to>
                                        <p:strVal val="visible"/>
                                      </p:to>
                                    </p:set>
                                    <p:animEffect transition="in" filter="wipe(up)">
                                      <p:cBhvr>
                                        <p:cTn id="26" dur="500"/>
                                        <p:tgtEl>
                                          <p:spTgt spid="174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7416"/>
                                        </p:tgtEl>
                                        <p:attrNameLst>
                                          <p:attrName>style.visibility</p:attrName>
                                        </p:attrNameLst>
                                      </p:cBhvr>
                                      <p:to>
                                        <p:strVal val="visible"/>
                                      </p:to>
                                    </p:set>
                                    <p:animEffect transition="in" filter="wipe(up)">
                                      <p:cBhvr>
                                        <p:cTn id="35"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build="p"/>
      <p:bldP spid="6" grpId="0" animBg="1"/>
      <p:bldP spid="17414" grpId="0"/>
      <p:bldP spid="8" grpId="0" animBg="1"/>
      <p:bldP spid="174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树的存储：</a:t>
            </a:r>
            <a:r>
              <a:rPr lang="zh-CN" altLang="en-US" smtClean="0">
                <a:solidFill>
                  <a:schemeClr val="accent1"/>
                </a:solidFill>
              </a:rPr>
              <a:t>方案一</a:t>
            </a:r>
          </a:p>
        </p:txBody>
      </p:sp>
      <p:sp>
        <p:nvSpPr>
          <p:cNvPr id="18435" name="文本框 2"/>
          <p:cNvSpPr txBox="1">
            <a:spLocks noChangeArrowheads="1"/>
          </p:cNvSpPr>
          <p:nvPr/>
        </p:nvSpPr>
        <p:spPr bwMode="auto">
          <a:xfrm>
            <a:off x="3144838" y="2170113"/>
            <a:ext cx="558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a:t>将每个结点的父亲记录下来</a:t>
            </a:r>
          </a:p>
        </p:txBody>
      </p:sp>
      <p:sp>
        <p:nvSpPr>
          <p:cNvPr id="18436" name="文本框 3"/>
          <p:cNvSpPr txBox="1">
            <a:spLocks noChangeArrowheads="1"/>
          </p:cNvSpPr>
          <p:nvPr/>
        </p:nvSpPr>
        <p:spPr bwMode="auto">
          <a:xfrm>
            <a:off x="2554288" y="3117850"/>
            <a:ext cx="67659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例如：</a:t>
            </a:r>
            <a:endParaRPr lang="en-US" altLang="zh-CN" sz="3200"/>
          </a:p>
          <a:p>
            <a:r>
              <a:rPr lang="en-US" altLang="zh-CN" sz="3200"/>
              <a:t>int data[MAXSIZE],parent[MAXSIZE];</a:t>
            </a:r>
            <a:endParaRPr lang="zh-CN" altLang="en-US" sz="3200"/>
          </a:p>
        </p:txBody>
      </p:sp>
      <p:sp>
        <p:nvSpPr>
          <p:cNvPr id="18437" name="矩形 4"/>
          <p:cNvSpPr>
            <a:spLocks noChangeArrowheads="1"/>
          </p:cNvSpPr>
          <p:nvPr/>
        </p:nvSpPr>
        <p:spPr bwMode="auto">
          <a:xfrm>
            <a:off x="2652713" y="4460875"/>
            <a:ext cx="609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buFont typeface="Arial" panose="020B0604020202020204" pitchFamily="34" charset="0"/>
              <a:buNone/>
            </a:pPr>
            <a:r>
              <a:rPr lang="zh-CN" altLang="en-US" sz="2400">
                <a:solidFill>
                  <a:schemeClr val="accent1"/>
                </a:solidFill>
                <a:latin typeface="黑体" panose="02010609060101010101" pitchFamily="49" charset="-122"/>
                <a:ea typeface="黑体" panose="02010609060101010101" pitchFamily="49" charset="-122"/>
              </a:rPr>
              <a:t>优点：</a:t>
            </a:r>
            <a:endParaRPr lang="en-US" altLang="zh-CN" sz="2400">
              <a:solidFill>
                <a:schemeClr val="accent1"/>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2400">
                <a:latin typeface="宋体" panose="02010600030101010101" pitchFamily="2" charset="-122"/>
                <a:ea typeface="宋体" panose="02010600030101010101" pitchFamily="2" charset="-122"/>
              </a:rPr>
              <a:t>利用了树中除根结点外每个结点都有唯一的父结点这个性质。很容易找到树根。</a:t>
            </a:r>
            <a:endParaRPr lang="en-US" altLang="zh-CN" sz="2400">
              <a:latin typeface="宋体" panose="02010600030101010101" pitchFamily="2" charset="-122"/>
              <a:ea typeface="宋体" panose="02010600030101010101" pitchFamily="2" charset="-122"/>
            </a:endParaRPr>
          </a:p>
          <a:p>
            <a:r>
              <a:rPr lang="zh-CN" altLang="en-US" sz="2400">
                <a:solidFill>
                  <a:schemeClr val="accent1"/>
                </a:solidFill>
                <a:latin typeface="黑体" panose="02010609060101010101" pitchFamily="49" charset="-122"/>
                <a:ea typeface="黑体" panose="02010609060101010101" pitchFamily="49" charset="-122"/>
              </a:rPr>
              <a:t>缺点：</a:t>
            </a:r>
            <a:endParaRPr lang="en-US" altLang="zh-CN" sz="2400">
              <a:solidFill>
                <a:schemeClr val="accent1"/>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2400">
                <a:latin typeface="宋体" panose="02010600030101010101" pitchFamily="2" charset="-122"/>
                <a:ea typeface="宋体" panose="02010600030101010101" pitchFamily="2" charset="-122"/>
              </a:rPr>
              <a:t>找孩子时需要遍历整个线性表。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fade">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fade">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fade">
                                      <p:cBhvr>
                                        <p:cTn id="17" dur="500"/>
                                        <p:tgtEl>
                                          <p:spTgt spid="184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fade">
                                      <p:cBhvr>
                                        <p:cTn id="22" dur="500"/>
                                        <p:tgtEl>
                                          <p:spTgt spid="184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树的存储：</a:t>
            </a:r>
            <a:r>
              <a:rPr lang="zh-CN" altLang="en-US" smtClean="0">
                <a:solidFill>
                  <a:schemeClr val="accent1"/>
                </a:solidFill>
              </a:rPr>
              <a:t>方案二：</a:t>
            </a:r>
            <a:r>
              <a:rPr lang="zh-CN" altLang="en-US" smtClean="0">
                <a:solidFill>
                  <a:schemeClr val="accent1"/>
                </a:solidFill>
                <a:latin typeface="宋体" panose="02010600030101010101" pitchFamily="2" charset="-122"/>
                <a:ea typeface="宋体" panose="02010600030101010101" pitchFamily="2" charset="-122"/>
              </a:rPr>
              <a:t>孩子表示法</a:t>
            </a:r>
            <a:endParaRPr lang="zh-CN" altLang="en-US" smtClean="0">
              <a:solidFill>
                <a:schemeClr val="accent1"/>
              </a:solidFill>
            </a:endParaRPr>
          </a:p>
        </p:txBody>
      </p:sp>
      <p:sp>
        <p:nvSpPr>
          <p:cNvPr id="19459" name="文本框 2"/>
          <p:cNvSpPr txBox="1">
            <a:spLocks noChangeArrowheads="1"/>
          </p:cNvSpPr>
          <p:nvPr/>
        </p:nvSpPr>
        <p:spPr bwMode="auto">
          <a:xfrm>
            <a:off x="3144838" y="2170113"/>
            <a:ext cx="558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a:t>将每个结点的孩子记录下来</a:t>
            </a:r>
          </a:p>
        </p:txBody>
      </p:sp>
      <p:sp>
        <p:nvSpPr>
          <p:cNvPr id="19460" name="文本框 3"/>
          <p:cNvSpPr txBox="1">
            <a:spLocks noChangeArrowheads="1"/>
          </p:cNvSpPr>
          <p:nvPr/>
        </p:nvSpPr>
        <p:spPr bwMode="auto">
          <a:xfrm>
            <a:off x="2554288" y="2871788"/>
            <a:ext cx="67659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例如：</a:t>
            </a:r>
            <a:endParaRPr lang="en-US" altLang="zh-CN" sz="3200"/>
          </a:p>
          <a:p>
            <a:r>
              <a:rPr lang="en-US" altLang="zh-CN" sz="3200"/>
              <a:t>const int M=5;      //</a:t>
            </a:r>
            <a:r>
              <a:rPr lang="zh-CN" altLang="en-US" sz="3200"/>
              <a:t>树的度</a:t>
            </a:r>
            <a:endParaRPr lang="en-US" altLang="zh-CN" sz="3200"/>
          </a:p>
          <a:p>
            <a:r>
              <a:rPr lang="en-US" altLang="zh-CN" sz="3200"/>
              <a:t>int data[MAXSIZE],child[MAXSIZE][M];</a:t>
            </a:r>
            <a:endParaRPr lang="zh-CN" altLang="en-US" sz="3200"/>
          </a:p>
        </p:txBody>
      </p:sp>
      <p:sp>
        <p:nvSpPr>
          <p:cNvPr id="6" name="下箭头 5"/>
          <p:cNvSpPr/>
          <p:nvPr/>
        </p:nvSpPr>
        <p:spPr>
          <a:xfrm>
            <a:off x="3829050" y="4451350"/>
            <a:ext cx="474663"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2" name="文本框 6"/>
          <p:cNvSpPr txBox="1">
            <a:spLocks noChangeArrowheads="1"/>
          </p:cNvSpPr>
          <p:nvPr/>
        </p:nvSpPr>
        <p:spPr bwMode="auto">
          <a:xfrm>
            <a:off x="2566988" y="5668963"/>
            <a:ext cx="2998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个结点的内容</a:t>
            </a:r>
          </a:p>
        </p:txBody>
      </p:sp>
      <p:sp>
        <p:nvSpPr>
          <p:cNvPr id="8" name="下箭头 7"/>
          <p:cNvSpPr/>
          <p:nvPr/>
        </p:nvSpPr>
        <p:spPr>
          <a:xfrm>
            <a:off x="7388225" y="4451350"/>
            <a:ext cx="476250"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4" name="文本框 8"/>
          <p:cNvSpPr txBox="1">
            <a:spLocks noChangeArrowheads="1"/>
          </p:cNvSpPr>
          <p:nvPr/>
        </p:nvSpPr>
        <p:spPr bwMode="auto">
          <a:xfrm>
            <a:off x="6126163" y="5668963"/>
            <a:ext cx="3395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个结点孩子结点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Effect transition="in" filter="fade">
                                      <p:cBhvr>
                                        <p:cTn id="12" dur="500"/>
                                        <p:tgtEl>
                                          <p:spTgt spid="194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Effect transition="in" filter="fade">
                                      <p:cBhvr>
                                        <p:cTn id="17" dur="500"/>
                                        <p:tgtEl>
                                          <p:spTgt spid="1946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460">
                                            <p:txEl>
                                              <p:pRg st="2" end="2"/>
                                            </p:txEl>
                                          </p:spTgt>
                                        </p:tgtEl>
                                        <p:attrNameLst>
                                          <p:attrName>style.visibility</p:attrName>
                                        </p:attrNameLst>
                                      </p:cBhvr>
                                      <p:to>
                                        <p:strVal val="visible"/>
                                      </p:to>
                                    </p:set>
                                    <p:animEffect transition="in" filter="fade">
                                      <p:cBhvr>
                                        <p:cTn id="22" dur="500"/>
                                        <p:tgtEl>
                                          <p:spTgt spid="1946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9462"/>
                                        </p:tgtEl>
                                        <p:attrNameLst>
                                          <p:attrName>style.visibility</p:attrName>
                                        </p:attrNameLst>
                                      </p:cBhvr>
                                      <p:to>
                                        <p:strVal val="visible"/>
                                      </p:to>
                                    </p:set>
                                    <p:animEffect transition="in" filter="wipe(up)">
                                      <p:cBhvr>
                                        <p:cTn id="31" dur="500"/>
                                        <p:tgtEl>
                                          <p:spTgt spid="194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9464"/>
                                        </p:tgtEl>
                                        <p:attrNameLst>
                                          <p:attrName>style.visibility</p:attrName>
                                        </p:attrNameLst>
                                      </p:cBhvr>
                                      <p:to>
                                        <p:strVal val="visible"/>
                                      </p:to>
                                    </p:set>
                                    <p:animEffect transition="in" filter="wipe(up)">
                                      <p:cBhvr>
                                        <p:cTn id="40"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build="p"/>
      <p:bldP spid="6" grpId="0" animBg="1"/>
      <p:bldP spid="19462" grpId="0"/>
      <p:bldP spid="8" grpId="0" animBg="1"/>
      <p:bldP spid="194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树的存储：</a:t>
            </a:r>
            <a:r>
              <a:rPr lang="zh-CN" altLang="en-US" smtClean="0">
                <a:solidFill>
                  <a:schemeClr val="accent1"/>
                </a:solidFill>
              </a:rPr>
              <a:t>方案二：</a:t>
            </a:r>
            <a:r>
              <a:rPr lang="zh-CN" altLang="en-US" smtClean="0">
                <a:solidFill>
                  <a:schemeClr val="accent1"/>
                </a:solidFill>
                <a:latin typeface="宋体" panose="02010600030101010101" pitchFamily="2" charset="-122"/>
                <a:ea typeface="宋体" panose="02010600030101010101" pitchFamily="2" charset="-122"/>
              </a:rPr>
              <a:t>孩子表示法</a:t>
            </a:r>
            <a:endParaRPr lang="zh-CN" altLang="en-US" smtClean="0">
              <a:solidFill>
                <a:schemeClr val="accent1"/>
              </a:solidFill>
            </a:endParaRPr>
          </a:p>
        </p:txBody>
      </p:sp>
      <p:sp>
        <p:nvSpPr>
          <p:cNvPr id="20483" name="文本框 2"/>
          <p:cNvSpPr txBox="1">
            <a:spLocks noChangeArrowheads="1"/>
          </p:cNvSpPr>
          <p:nvPr/>
        </p:nvSpPr>
        <p:spPr bwMode="auto">
          <a:xfrm>
            <a:off x="3238144" y="1521004"/>
            <a:ext cx="558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dirty="0"/>
              <a:t>将每个结点的孩子记录下来</a:t>
            </a:r>
          </a:p>
        </p:txBody>
      </p:sp>
      <p:sp>
        <p:nvSpPr>
          <p:cNvPr id="20484" name="文本框 3"/>
          <p:cNvSpPr txBox="1">
            <a:spLocks noChangeArrowheads="1"/>
          </p:cNvSpPr>
          <p:nvPr/>
        </p:nvSpPr>
        <p:spPr bwMode="auto">
          <a:xfrm>
            <a:off x="1324946" y="2357795"/>
            <a:ext cx="67659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dirty="0"/>
              <a:t>例如：</a:t>
            </a:r>
            <a:endParaRPr lang="en-US" altLang="zh-CN" sz="3200" dirty="0"/>
          </a:p>
          <a:p>
            <a:r>
              <a:rPr lang="en-US" altLang="zh-CN" sz="3200" dirty="0" err="1"/>
              <a:t>const</a:t>
            </a:r>
            <a:r>
              <a:rPr lang="en-US" altLang="zh-CN" sz="3200" dirty="0"/>
              <a:t> </a:t>
            </a:r>
            <a:r>
              <a:rPr lang="en-US" altLang="zh-CN" sz="3200" dirty="0" err="1"/>
              <a:t>int</a:t>
            </a:r>
            <a:r>
              <a:rPr lang="en-US" altLang="zh-CN" sz="3200" dirty="0"/>
              <a:t> M=5;      //</a:t>
            </a:r>
            <a:r>
              <a:rPr lang="zh-CN" altLang="en-US" sz="3200" dirty="0"/>
              <a:t>树的度</a:t>
            </a:r>
            <a:endParaRPr lang="en-US" altLang="zh-CN" sz="3200" dirty="0"/>
          </a:p>
          <a:p>
            <a:r>
              <a:rPr lang="en-US" altLang="zh-CN" sz="3200" dirty="0" err="1"/>
              <a:t>int</a:t>
            </a:r>
            <a:r>
              <a:rPr lang="en-US" altLang="zh-CN" sz="3200" dirty="0"/>
              <a:t> data[MAXSIZE],child[MAXSIZE][M];</a:t>
            </a:r>
            <a:endParaRPr lang="zh-CN" altLang="en-US" sz="3200" dirty="0"/>
          </a:p>
        </p:txBody>
      </p:sp>
      <p:sp>
        <p:nvSpPr>
          <p:cNvPr id="20485" name="矩形 9"/>
          <p:cNvSpPr>
            <a:spLocks noChangeArrowheads="1"/>
          </p:cNvSpPr>
          <p:nvPr/>
        </p:nvSpPr>
        <p:spPr bwMode="auto">
          <a:xfrm>
            <a:off x="926711" y="4047718"/>
            <a:ext cx="1020769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buFont typeface="Arial" panose="020B0604020202020204" pitchFamily="34" charset="0"/>
              <a:buNone/>
            </a:pPr>
            <a:r>
              <a:rPr lang="zh-CN" altLang="en-US" sz="2400" dirty="0">
                <a:solidFill>
                  <a:schemeClr val="accent1"/>
                </a:solidFill>
                <a:latin typeface="黑体" panose="02010609060101010101" pitchFamily="49" charset="-122"/>
                <a:ea typeface="黑体" panose="02010609060101010101" pitchFamily="49" charset="-122"/>
              </a:rPr>
              <a:t>优点：</a:t>
            </a:r>
            <a:endParaRPr lang="en-US" altLang="zh-CN" sz="2400" dirty="0">
              <a:solidFill>
                <a:schemeClr val="accent1"/>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2400" dirty="0">
                <a:latin typeface="宋体" panose="02010600030101010101" pitchFamily="2" charset="-122"/>
                <a:ea typeface="宋体" panose="02010600030101010101" pitchFamily="2" charset="-122"/>
              </a:rPr>
              <a:t>寻找孩子方便，利于从上往下遍历整棵树</a:t>
            </a:r>
            <a:endParaRPr lang="en-US" altLang="zh-CN" sz="2400" dirty="0">
              <a:latin typeface="宋体" panose="02010600030101010101" pitchFamily="2" charset="-122"/>
              <a:ea typeface="宋体" panose="02010600030101010101" pitchFamily="2" charset="-122"/>
            </a:endParaRPr>
          </a:p>
          <a:p>
            <a:r>
              <a:rPr lang="zh-CN" altLang="en-US" sz="2400" dirty="0">
                <a:solidFill>
                  <a:schemeClr val="accent1"/>
                </a:solidFill>
                <a:latin typeface="黑体" panose="02010609060101010101" pitchFamily="49" charset="-122"/>
                <a:ea typeface="黑体" panose="02010609060101010101" pitchFamily="49" charset="-122"/>
              </a:rPr>
              <a:t>缺点：</a:t>
            </a:r>
            <a:endParaRPr lang="en-US" altLang="zh-CN" sz="2400" dirty="0">
              <a:solidFill>
                <a:schemeClr val="accent1"/>
              </a:solidFill>
              <a:latin typeface="黑体" panose="02010609060101010101" pitchFamily="49" charset="-122"/>
              <a:ea typeface="黑体" panose="02010609060101010101" pitchFamily="49" charset="-122"/>
            </a:endParaRPr>
          </a:p>
          <a:p>
            <a:pPr>
              <a:buFont typeface="Arial" panose="020B0604020202020204" pitchFamily="34" charset="0"/>
              <a:buNone/>
            </a:pPr>
            <a:r>
              <a:rPr lang="zh-CN" altLang="en-US" sz="2400" dirty="0">
                <a:ea typeface="宋体" panose="02010600030101010101" pitchFamily="2" charset="-122"/>
              </a:rPr>
              <a:t>找父亲困难，只能从根（父）结点遍历到子结点，不能从某个子结点返回到它的父结点。并且存在一定空间的浪费</a:t>
            </a:r>
            <a:endParaRPr lang="zh-CN" altLang="en-US" sz="2400" dirty="0">
              <a:latin typeface="宋体" panose="02010600030101010101" pitchFamily="2" charset="-122"/>
              <a:ea typeface="宋体" panose="02010600030101010101" pitchFamily="2" charset="-122"/>
            </a:endParaRPr>
          </a:p>
        </p:txBody>
      </p:sp>
      <p:sp>
        <p:nvSpPr>
          <p:cNvPr id="2" name="矩形 1"/>
          <p:cNvSpPr/>
          <p:nvPr/>
        </p:nvSpPr>
        <p:spPr>
          <a:xfrm>
            <a:off x="3032449" y="5439747"/>
            <a:ext cx="3610947" cy="5878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6621560" y="5628445"/>
            <a:ext cx="1511559" cy="483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388220" y="5765243"/>
            <a:ext cx="2519266" cy="461665"/>
          </a:xfrm>
          <a:prstGeom prst="rect">
            <a:avLst/>
          </a:prstGeom>
          <a:noFill/>
        </p:spPr>
        <p:txBody>
          <a:bodyPr wrap="square" rtlCol="0">
            <a:spAutoFit/>
          </a:bodyPr>
          <a:lstStyle/>
          <a:p>
            <a:r>
              <a:rPr lang="zh-CN" altLang="en-US" sz="2400" dirty="0" smtClean="0">
                <a:solidFill>
                  <a:schemeClr val="accent1"/>
                </a:solidFill>
              </a:rPr>
              <a:t>有改善方法否？</a:t>
            </a:r>
            <a:endParaRPr lang="zh-CN" altLang="en-US" sz="2400" dirty="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fade">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fade">
                                      <p:cBhvr>
                                        <p:cTn id="12" dur="500"/>
                                        <p:tgtEl>
                                          <p:spTgt spid="204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fade">
                                      <p:cBhvr>
                                        <p:cTn id="17" dur="500"/>
                                        <p:tgtEl>
                                          <p:spTgt spid="204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fade">
                                      <p:cBhvr>
                                        <p:cTn id="22" dur="500"/>
                                        <p:tgtEl>
                                          <p:spTgt spid="204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2" grpId="0" animBg="1"/>
      <p:bldP spid="3"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树的存储：</a:t>
            </a:r>
            <a:r>
              <a:rPr lang="zh-CN" altLang="en-US" dirty="0" smtClean="0">
                <a:solidFill>
                  <a:schemeClr val="accent1"/>
                </a:solidFill>
              </a:rPr>
              <a:t>方案二：</a:t>
            </a:r>
            <a:r>
              <a:rPr lang="zh-CN" altLang="en-US" dirty="0" smtClean="0">
                <a:solidFill>
                  <a:schemeClr val="accent1"/>
                </a:solidFill>
                <a:latin typeface="宋体" panose="02010600030101010101" pitchFamily="2" charset="-122"/>
                <a:ea typeface="宋体" panose="02010600030101010101" pitchFamily="2" charset="-122"/>
              </a:rPr>
              <a:t>孩子表示法</a:t>
            </a:r>
            <a:endParaRPr lang="zh-CN" altLang="en-US" dirty="0" smtClean="0">
              <a:solidFill>
                <a:schemeClr val="accent1"/>
              </a:solidFill>
            </a:endParaRPr>
          </a:p>
        </p:txBody>
      </p:sp>
      <p:sp>
        <p:nvSpPr>
          <p:cNvPr id="20483" name="文本框 2"/>
          <p:cNvSpPr txBox="1">
            <a:spLocks noChangeArrowheads="1"/>
          </p:cNvSpPr>
          <p:nvPr/>
        </p:nvSpPr>
        <p:spPr bwMode="auto">
          <a:xfrm>
            <a:off x="3238144" y="1521004"/>
            <a:ext cx="558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dirty="0"/>
              <a:t>将每个结点的孩子记录下来</a:t>
            </a:r>
          </a:p>
        </p:txBody>
      </p:sp>
      <p:sp>
        <p:nvSpPr>
          <p:cNvPr id="20484" name="文本框 3"/>
          <p:cNvSpPr txBox="1">
            <a:spLocks noChangeArrowheads="1"/>
          </p:cNvSpPr>
          <p:nvPr/>
        </p:nvSpPr>
        <p:spPr bwMode="auto">
          <a:xfrm>
            <a:off x="1324946" y="2357795"/>
            <a:ext cx="867747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dirty="0"/>
              <a:t>例如：</a:t>
            </a:r>
            <a:endParaRPr lang="en-US" altLang="zh-CN" sz="3200" dirty="0"/>
          </a:p>
          <a:p>
            <a:r>
              <a:rPr lang="en-US" altLang="zh-CN" sz="3200" dirty="0" err="1"/>
              <a:t>const</a:t>
            </a:r>
            <a:r>
              <a:rPr lang="en-US" altLang="zh-CN" sz="3200" dirty="0"/>
              <a:t> </a:t>
            </a:r>
            <a:r>
              <a:rPr lang="en-US" altLang="zh-CN" sz="3200" dirty="0" err="1"/>
              <a:t>int</a:t>
            </a:r>
            <a:r>
              <a:rPr lang="en-US" altLang="zh-CN" sz="3200" dirty="0"/>
              <a:t> M=5;      //</a:t>
            </a:r>
            <a:r>
              <a:rPr lang="zh-CN" altLang="en-US" sz="3200" dirty="0"/>
              <a:t>树的度</a:t>
            </a:r>
            <a:endParaRPr lang="en-US" altLang="zh-CN" sz="3200" dirty="0"/>
          </a:p>
          <a:p>
            <a:r>
              <a:rPr lang="en-US" altLang="zh-CN" sz="3200" dirty="0" err="1"/>
              <a:t>int</a:t>
            </a:r>
            <a:r>
              <a:rPr lang="en-US" altLang="zh-CN" sz="3200" dirty="0"/>
              <a:t> data[MAXSIZE</a:t>
            </a:r>
            <a:r>
              <a:rPr lang="en-US" altLang="zh-CN" sz="3200" dirty="0" smtClean="0"/>
              <a:t>],next[MAXSIZE],first[MAXSIZE];</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3381941587"/>
              </p:ext>
            </p:extLst>
          </p:nvPr>
        </p:nvGraphicFramePr>
        <p:xfrm>
          <a:off x="1920032" y="4497664"/>
          <a:ext cx="496596" cy="2225040"/>
        </p:xfrm>
        <a:graphic>
          <a:graphicData uri="http://schemas.openxmlformats.org/drawingml/2006/table">
            <a:tbl>
              <a:tblPr bandRow="1">
                <a:tableStyleId>{073A0DAA-6AF3-43AB-8588-CEC1D06C72B9}</a:tableStyleId>
              </a:tblPr>
              <a:tblGrid>
                <a:gridCol w="496596">
                  <a:extLst>
                    <a:ext uri="{9D8B030D-6E8A-4147-A177-3AD203B41FA5}">
                      <a16:colId xmlns:a16="http://schemas.microsoft.com/office/drawing/2014/main" val="2252183839"/>
                    </a:ext>
                  </a:extLst>
                </a:gridCol>
              </a:tblGrid>
              <a:tr h="370840">
                <a:tc>
                  <a:txBody>
                    <a:bodyPr/>
                    <a:lstStyle/>
                    <a:p>
                      <a:endParaRPr lang="zh-CN" altLang="en-US" dirty="0"/>
                    </a:p>
                  </a:txBody>
                  <a:tcPr/>
                </a:tc>
                <a:extLst>
                  <a:ext uri="{0D108BD9-81ED-4DB2-BD59-A6C34878D82A}">
                    <a16:rowId xmlns:a16="http://schemas.microsoft.com/office/drawing/2014/main" val="2781066115"/>
                  </a:ext>
                </a:extLst>
              </a:tr>
              <a:tr h="370840">
                <a:tc>
                  <a:txBody>
                    <a:bodyPr/>
                    <a:lstStyle/>
                    <a:p>
                      <a:endParaRPr lang="zh-CN" altLang="en-US"/>
                    </a:p>
                  </a:txBody>
                  <a:tcPr/>
                </a:tc>
                <a:extLst>
                  <a:ext uri="{0D108BD9-81ED-4DB2-BD59-A6C34878D82A}">
                    <a16:rowId xmlns:a16="http://schemas.microsoft.com/office/drawing/2014/main" val="291870038"/>
                  </a:ext>
                </a:extLst>
              </a:tr>
              <a:tr h="370840">
                <a:tc>
                  <a:txBody>
                    <a:bodyPr/>
                    <a:lstStyle/>
                    <a:p>
                      <a:endParaRPr lang="zh-CN" altLang="en-US"/>
                    </a:p>
                  </a:txBody>
                  <a:tcPr/>
                </a:tc>
                <a:extLst>
                  <a:ext uri="{0D108BD9-81ED-4DB2-BD59-A6C34878D82A}">
                    <a16:rowId xmlns:a16="http://schemas.microsoft.com/office/drawing/2014/main" val="1395791910"/>
                  </a:ext>
                </a:extLst>
              </a:tr>
              <a:tr h="370840">
                <a:tc>
                  <a:txBody>
                    <a:bodyPr/>
                    <a:lstStyle/>
                    <a:p>
                      <a:endParaRPr lang="zh-CN" altLang="en-US"/>
                    </a:p>
                  </a:txBody>
                  <a:tcPr/>
                </a:tc>
                <a:extLst>
                  <a:ext uri="{0D108BD9-81ED-4DB2-BD59-A6C34878D82A}">
                    <a16:rowId xmlns:a16="http://schemas.microsoft.com/office/drawing/2014/main" val="1688822307"/>
                  </a:ext>
                </a:extLst>
              </a:tr>
              <a:tr h="370840">
                <a:tc>
                  <a:txBody>
                    <a:bodyPr/>
                    <a:lstStyle/>
                    <a:p>
                      <a:endParaRPr lang="zh-CN" altLang="en-US"/>
                    </a:p>
                  </a:txBody>
                  <a:tcPr/>
                </a:tc>
                <a:extLst>
                  <a:ext uri="{0D108BD9-81ED-4DB2-BD59-A6C34878D82A}">
                    <a16:rowId xmlns:a16="http://schemas.microsoft.com/office/drawing/2014/main" val="3479900784"/>
                  </a:ext>
                </a:extLst>
              </a:tr>
              <a:tr h="370840">
                <a:tc>
                  <a:txBody>
                    <a:bodyPr/>
                    <a:lstStyle/>
                    <a:p>
                      <a:endParaRPr lang="zh-CN" altLang="en-US" dirty="0"/>
                    </a:p>
                  </a:txBody>
                  <a:tcPr/>
                </a:tc>
                <a:extLst>
                  <a:ext uri="{0D108BD9-81ED-4DB2-BD59-A6C34878D82A}">
                    <a16:rowId xmlns:a16="http://schemas.microsoft.com/office/drawing/2014/main" val="3808743364"/>
                  </a:ext>
                </a:extLst>
              </a:tr>
            </a:tbl>
          </a:graphicData>
        </a:graphic>
      </p:graphicFrame>
      <p:sp>
        <p:nvSpPr>
          <p:cNvPr id="6" name="文本框 5"/>
          <p:cNvSpPr txBox="1"/>
          <p:nvPr/>
        </p:nvSpPr>
        <p:spPr>
          <a:xfrm>
            <a:off x="1809101" y="4012504"/>
            <a:ext cx="718457" cy="400110"/>
          </a:xfrm>
          <a:prstGeom prst="rect">
            <a:avLst/>
          </a:prstGeom>
          <a:noFill/>
        </p:spPr>
        <p:txBody>
          <a:bodyPr wrap="square" rtlCol="0">
            <a:spAutoFit/>
          </a:bodyPr>
          <a:lstStyle/>
          <a:p>
            <a:r>
              <a:rPr lang="en-US" altLang="zh-CN" sz="2000" dirty="0" smtClean="0"/>
              <a:t>data</a:t>
            </a:r>
            <a:endParaRPr lang="zh-CN" altLang="en-US" sz="2000" dirty="0"/>
          </a:p>
        </p:txBody>
      </p:sp>
      <p:graphicFrame>
        <p:nvGraphicFramePr>
          <p:cNvPr id="13" name="表格 12"/>
          <p:cNvGraphicFramePr>
            <a:graphicFrameLocks noGrp="1"/>
          </p:cNvGraphicFramePr>
          <p:nvPr>
            <p:extLst>
              <p:ext uri="{D42A27DB-BD31-4B8C-83A1-F6EECF244321}">
                <p14:modId xmlns:p14="http://schemas.microsoft.com/office/powerpoint/2010/main" val="3381941587"/>
              </p:ext>
            </p:extLst>
          </p:nvPr>
        </p:nvGraphicFramePr>
        <p:xfrm>
          <a:off x="2825101" y="4497664"/>
          <a:ext cx="496596" cy="2225040"/>
        </p:xfrm>
        <a:graphic>
          <a:graphicData uri="http://schemas.openxmlformats.org/drawingml/2006/table">
            <a:tbl>
              <a:tblPr bandRow="1">
                <a:tableStyleId>{073A0DAA-6AF3-43AB-8588-CEC1D06C72B9}</a:tableStyleId>
              </a:tblPr>
              <a:tblGrid>
                <a:gridCol w="496596">
                  <a:extLst>
                    <a:ext uri="{9D8B030D-6E8A-4147-A177-3AD203B41FA5}">
                      <a16:colId xmlns:a16="http://schemas.microsoft.com/office/drawing/2014/main" val="2252183839"/>
                    </a:ext>
                  </a:extLst>
                </a:gridCol>
              </a:tblGrid>
              <a:tr h="370840">
                <a:tc>
                  <a:txBody>
                    <a:bodyPr/>
                    <a:lstStyle/>
                    <a:p>
                      <a:endParaRPr lang="zh-CN" altLang="en-US" dirty="0"/>
                    </a:p>
                  </a:txBody>
                  <a:tcPr/>
                </a:tc>
                <a:extLst>
                  <a:ext uri="{0D108BD9-81ED-4DB2-BD59-A6C34878D82A}">
                    <a16:rowId xmlns:a16="http://schemas.microsoft.com/office/drawing/2014/main" val="2781066115"/>
                  </a:ext>
                </a:extLst>
              </a:tr>
              <a:tr h="370840">
                <a:tc>
                  <a:txBody>
                    <a:bodyPr/>
                    <a:lstStyle/>
                    <a:p>
                      <a:endParaRPr lang="zh-CN" altLang="en-US"/>
                    </a:p>
                  </a:txBody>
                  <a:tcPr/>
                </a:tc>
                <a:extLst>
                  <a:ext uri="{0D108BD9-81ED-4DB2-BD59-A6C34878D82A}">
                    <a16:rowId xmlns:a16="http://schemas.microsoft.com/office/drawing/2014/main" val="291870038"/>
                  </a:ext>
                </a:extLst>
              </a:tr>
              <a:tr h="370840">
                <a:tc>
                  <a:txBody>
                    <a:bodyPr/>
                    <a:lstStyle/>
                    <a:p>
                      <a:endParaRPr lang="zh-CN" altLang="en-US"/>
                    </a:p>
                  </a:txBody>
                  <a:tcPr/>
                </a:tc>
                <a:extLst>
                  <a:ext uri="{0D108BD9-81ED-4DB2-BD59-A6C34878D82A}">
                    <a16:rowId xmlns:a16="http://schemas.microsoft.com/office/drawing/2014/main" val="1395791910"/>
                  </a:ext>
                </a:extLst>
              </a:tr>
              <a:tr h="370840">
                <a:tc>
                  <a:txBody>
                    <a:bodyPr/>
                    <a:lstStyle/>
                    <a:p>
                      <a:endParaRPr lang="zh-CN" altLang="en-US"/>
                    </a:p>
                  </a:txBody>
                  <a:tcPr/>
                </a:tc>
                <a:extLst>
                  <a:ext uri="{0D108BD9-81ED-4DB2-BD59-A6C34878D82A}">
                    <a16:rowId xmlns:a16="http://schemas.microsoft.com/office/drawing/2014/main" val="1688822307"/>
                  </a:ext>
                </a:extLst>
              </a:tr>
              <a:tr h="370840">
                <a:tc>
                  <a:txBody>
                    <a:bodyPr/>
                    <a:lstStyle/>
                    <a:p>
                      <a:endParaRPr lang="zh-CN" altLang="en-US"/>
                    </a:p>
                  </a:txBody>
                  <a:tcPr/>
                </a:tc>
                <a:extLst>
                  <a:ext uri="{0D108BD9-81ED-4DB2-BD59-A6C34878D82A}">
                    <a16:rowId xmlns:a16="http://schemas.microsoft.com/office/drawing/2014/main" val="3479900784"/>
                  </a:ext>
                </a:extLst>
              </a:tr>
              <a:tr h="370840">
                <a:tc>
                  <a:txBody>
                    <a:bodyPr/>
                    <a:lstStyle/>
                    <a:p>
                      <a:endParaRPr lang="zh-CN" altLang="en-US" dirty="0"/>
                    </a:p>
                  </a:txBody>
                  <a:tcPr/>
                </a:tc>
                <a:extLst>
                  <a:ext uri="{0D108BD9-81ED-4DB2-BD59-A6C34878D82A}">
                    <a16:rowId xmlns:a16="http://schemas.microsoft.com/office/drawing/2014/main" val="3808743364"/>
                  </a:ext>
                </a:extLst>
              </a:tr>
            </a:tbl>
          </a:graphicData>
        </a:graphic>
      </p:graphicFrame>
      <p:sp>
        <p:nvSpPr>
          <p:cNvPr id="14" name="文本框 13"/>
          <p:cNvSpPr txBox="1"/>
          <p:nvPr/>
        </p:nvSpPr>
        <p:spPr>
          <a:xfrm>
            <a:off x="2714170" y="4012504"/>
            <a:ext cx="718457" cy="400110"/>
          </a:xfrm>
          <a:prstGeom prst="rect">
            <a:avLst/>
          </a:prstGeom>
          <a:noFill/>
        </p:spPr>
        <p:txBody>
          <a:bodyPr wrap="square" rtlCol="0">
            <a:spAutoFit/>
          </a:bodyPr>
          <a:lstStyle/>
          <a:p>
            <a:r>
              <a:rPr lang="en-US" altLang="zh-CN" sz="2000" dirty="0" smtClean="0"/>
              <a:t>first</a:t>
            </a:r>
            <a:endParaRPr lang="zh-CN" altLang="en-US" sz="2000" dirty="0"/>
          </a:p>
        </p:txBody>
      </p:sp>
      <p:cxnSp>
        <p:nvCxnSpPr>
          <p:cNvPr id="10" name="直接箭头连接符 9"/>
          <p:cNvCxnSpPr/>
          <p:nvPr/>
        </p:nvCxnSpPr>
        <p:spPr>
          <a:xfrm>
            <a:off x="3188995" y="4673754"/>
            <a:ext cx="718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1292654825"/>
              </p:ext>
            </p:extLst>
          </p:nvPr>
        </p:nvGraphicFramePr>
        <p:xfrm>
          <a:off x="3907453" y="4497664"/>
          <a:ext cx="1289698" cy="370840"/>
        </p:xfrm>
        <a:graphic>
          <a:graphicData uri="http://schemas.openxmlformats.org/drawingml/2006/table">
            <a:tbl>
              <a:tblPr firstRow="1" bandRow="1">
                <a:tableStyleId>{073A0DAA-6AF3-43AB-8588-CEC1D06C72B9}</a:tableStyleId>
              </a:tblPr>
              <a:tblGrid>
                <a:gridCol w="644849">
                  <a:extLst>
                    <a:ext uri="{9D8B030D-6E8A-4147-A177-3AD203B41FA5}">
                      <a16:colId xmlns:a16="http://schemas.microsoft.com/office/drawing/2014/main" val="121974985"/>
                    </a:ext>
                  </a:extLst>
                </a:gridCol>
                <a:gridCol w="644849">
                  <a:extLst>
                    <a:ext uri="{9D8B030D-6E8A-4147-A177-3AD203B41FA5}">
                      <a16:colId xmlns:a16="http://schemas.microsoft.com/office/drawing/2014/main" val="2066472781"/>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46484638"/>
                  </a:ext>
                </a:extLst>
              </a:tr>
            </a:tbl>
          </a:graphicData>
        </a:graphic>
      </p:graphicFrame>
      <p:cxnSp>
        <p:nvCxnSpPr>
          <p:cNvPr id="18" name="直接箭头连接符 17"/>
          <p:cNvCxnSpPr/>
          <p:nvPr/>
        </p:nvCxnSpPr>
        <p:spPr>
          <a:xfrm>
            <a:off x="5223069" y="4673754"/>
            <a:ext cx="718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p14="http://schemas.microsoft.com/office/powerpoint/2010/main" val="85150026"/>
              </p:ext>
            </p:extLst>
          </p:nvPr>
        </p:nvGraphicFramePr>
        <p:xfrm>
          <a:off x="5941527" y="4497664"/>
          <a:ext cx="1289698" cy="370840"/>
        </p:xfrm>
        <a:graphic>
          <a:graphicData uri="http://schemas.openxmlformats.org/drawingml/2006/table">
            <a:tbl>
              <a:tblPr firstRow="1" bandRow="1">
                <a:tableStyleId>{073A0DAA-6AF3-43AB-8588-CEC1D06C72B9}</a:tableStyleId>
              </a:tblPr>
              <a:tblGrid>
                <a:gridCol w="644849">
                  <a:extLst>
                    <a:ext uri="{9D8B030D-6E8A-4147-A177-3AD203B41FA5}">
                      <a16:colId xmlns:a16="http://schemas.microsoft.com/office/drawing/2014/main" val="121974985"/>
                    </a:ext>
                  </a:extLst>
                </a:gridCol>
                <a:gridCol w="644849">
                  <a:extLst>
                    <a:ext uri="{9D8B030D-6E8A-4147-A177-3AD203B41FA5}">
                      <a16:colId xmlns:a16="http://schemas.microsoft.com/office/drawing/2014/main" val="2066472781"/>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46484638"/>
                  </a:ext>
                </a:extLst>
              </a:tr>
            </a:tbl>
          </a:graphicData>
        </a:graphic>
      </p:graphicFrame>
      <p:cxnSp>
        <p:nvCxnSpPr>
          <p:cNvPr id="20" name="直接箭头连接符 19"/>
          <p:cNvCxnSpPr/>
          <p:nvPr/>
        </p:nvCxnSpPr>
        <p:spPr>
          <a:xfrm>
            <a:off x="3188995" y="5429383"/>
            <a:ext cx="718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a:graphicFrameLocks noGrp="1"/>
          </p:cNvGraphicFramePr>
          <p:nvPr>
            <p:extLst>
              <p:ext uri="{D42A27DB-BD31-4B8C-83A1-F6EECF244321}">
                <p14:modId xmlns:p14="http://schemas.microsoft.com/office/powerpoint/2010/main" val="2636841441"/>
              </p:ext>
            </p:extLst>
          </p:nvPr>
        </p:nvGraphicFramePr>
        <p:xfrm>
          <a:off x="3907453" y="5253293"/>
          <a:ext cx="1289698" cy="370840"/>
        </p:xfrm>
        <a:graphic>
          <a:graphicData uri="http://schemas.openxmlformats.org/drawingml/2006/table">
            <a:tbl>
              <a:tblPr firstRow="1" bandRow="1">
                <a:tableStyleId>{073A0DAA-6AF3-43AB-8588-CEC1D06C72B9}</a:tableStyleId>
              </a:tblPr>
              <a:tblGrid>
                <a:gridCol w="644849">
                  <a:extLst>
                    <a:ext uri="{9D8B030D-6E8A-4147-A177-3AD203B41FA5}">
                      <a16:colId xmlns:a16="http://schemas.microsoft.com/office/drawing/2014/main" val="121974985"/>
                    </a:ext>
                  </a:extLst>
                </a:gridCol>
                <a:gridCol w="644849">
                  <a:extLst>
                    <a:ext uri="{9D8B030D-6E8A-4147-A177-3AD203B41FA5}">
                      <a16:colId xmlns:a16="http://schemas.microsoft.com/office/drawing/2014/main" val="2066472781"/>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46484638"/>
                  </a:ext>
                </a:extLst>
              </a:tr>
            </a:tbl>
          </a:graphicData>
        </a:graphic>
      </p:graphicFrame>
      <p:cxnSp>
        <p:nvCxnSpPr>
          <p:cNvPr id="22" name="直接箭头连接符 21"/>
          <p:cNvCxnSpPr/>
          <p:nvPr/>
        </p:nvCxnSpPr>
        <p:spPr>
          <a:xfrm>
            <a:off x="3188995" y="6211974"/>
            <a:ext cx="718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表格 22"/>
          <p:cNvGraphicFramePr>
            <a:graphicFrameLocks noGrp="1"/>
          </p:cNvGraphicFramePr>
          <p:nvPr>
            <p:extLst>
              <p:ext uri="{D42A27DB-BD31-4B8C-83A1-F6EECF244321}">
                <p14:modId xmlns:p14="http://schemas.microsoft.com/office/powerpoint/2010/main" val="2636841441"/>
              </p:ext>
            </p:extLst>
          </p:nvPr>
        </p:nvGraphicFramePr>
        <p:xfrm>
          <a:off x="3907453" y="6035884"/>
          <a:ext cx="1289698" cy="370840"/>
        </p:xfrm>
        <a:graphic>
          <a:graphicData uri="http://schemas.openxmlformats.org/drawingml/2006/table">
            <a:tbl>
              <a:tblPr firstRow="1" bandRow="1">
                <a:tableStyleId>{073A0DAA-6AF3-43AB-8588-CEC1D06C72B9}</a:tableStyleId>
              </a:tblPr>
              <a:tblGrid>
                <a:gridCol w="644849">
                  <a:extLst>
                    <a:ext uri="{9D8B030D-6E8A-4147-A177-3AD203B41FA5}">
                      <a16:colId xmlns:a16="http://schemas.microsoft.com/office/drawing/2014/main" val="121974985"/>
                    </a:ext>
                  </a:extLst>
                </a:gridCol>
                <a:gridCol w="644849">
                  <a:extLst>
                    <a:ext uri="{9D8B030D-6E8A-4147-A177-3AD203B41FA5}">
                      <a16:colId xmlns:a16="http://schemas.microsoft.com/office/drawing/2014/main" val="2066472781"/>
                    </a:ext>
                  </a:extLst>
                </a:gridCol>
              </a:tblGrid>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46484638"/>
                  </a:ext>
                </a:extLst>
              </a:tr>
            </a:tbl>
          </a:graphicData>
        </a:graphic>
      </p:graphicFrame>
      <p:sp>
        <p:nvSpPr>
          <p:cNvPr id="12" name="文本框 11"/>
          <p:cNvSpPr txBox="1"/>
          <p:nvPr/>
        </p:nvSpPr>
        <p:spPr>
          <a:xfrm>
            <a:off x="8257591" y="4243079"/>
            <a:ext cx="3219061" cy="646331"/>
          </a:xfrm>
          <a:prstGeom prst="rect">
            <a:avLst/>
          </a:prstGeom>
          <a:noFill/>
        </p:spPr>
        <p:txBody>
          <a:bodyPr wrap="square" rtlCol="0">
            <a:spAutoFit/>
          </a:bodyPr>
          <a:lstStyle/>
          <a:p>
            <a:pPr algn="ctr"/>
            <a:r>
              <a:rPr lang="zh-CN" altLang="en-US" sz="3600" b="1" dirty="0" smtClean="0">
                <a:solidFill>
                  <a:schemeClr val="accent1"/>
                </a:solidFill>
                <a:latin typeface="黑体" panose="02010609060101010101" pitchFamily="49" charset="-122"/>
                <a:ea typeface="黑体" panose="02010609060101010101" pitchFamily="49" charset="-122"/>
              </a:rPr>
              <a:t>使用链表即可</a:t>
            </a:r>
            <a:endParaRPr lang="zh-CN" altLang="en-US" sz="36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04523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树的存储：</a:t>
            </a:r>
            <a:r>
              <a:rPr lang="zh-CN" altLang="en-US" smtClean="0">
                <a:solidFill>
                  <a:schemeClr val="accent1"/>
                </a:solidFill>
              </a:rPr>
              <a:t>方案三：</a:t>
            </a:r>
            <a:r>
              <a:rPr lang="zh-CN" altLang="en-US" smtClean="0">
                <a:solidFill>
                  <a:schemeClr val="accent1"/>
                </a:solidFill>
                <a:latin typeface="宋体" panose="02010600030101010101" pitchFamily="2" charset="-122"/>
                <a:ea typeface="宋体" panose="02010600030101010101" pitchFamily="2" charset="-122"/>
              </a:rPr>
              <a:t>父亲孩子表示法</a:t>
            </a:r>
            <a:endParaRPr lang="zh-CN" altLang="en-US" smtClean="0">
              <a:solidFill>
                <a:schemeClr val="accent1"/>
              </a:solidFill>
            </a:endParaRPr>
          </a:p>
        </p:txBody>
      </p:sp>
      <p:sp>
        <p:nvSpPr>
          <p:cNvPr id="21507" name="文本框 2"/>
          <p:cNvSpPr txBox="1">
            <a:spLocks noChangeArrowheads="1"/>
          </p:cNvSpPr>
          <p:nvPr/>
        </p:nvSpPr>
        <p:spPr bwMode="auto">
          <a:xfrm>
            <a:off x="2219325" y="2170113"/>
            <a:ext cx="7753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a:t>将每个结点的孩子与父亲都记录下来</a:t>
            </a:r>
          </a:p>
        </p:txBody>
      </p:sp>
      <p:sp>
        <p:nvSpPr>
          <p:cNvPr id="21508" name="文本框 3"/>
          <p:cNvSpPr txBox="1">
            <a:spLocks noChangeArrowheads="1"/>
          </p:cNvSpPr>
          <p:nvPr/>
        </p:nvSpPr>
        <p:spPr bwMode="auto">
          <a:xfrm>
            <a:off x="1225550" y="2957513"/>
            <a:ext cx="94789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例如：</a:t>
            </a:r>
            <a:endParaRPr lang="en-US" altLang="zh-CN" sz="3200"/>
          </a:p>
          <a:p>
            <a:r>
              <a:rPr lang="en-US" altLang="zh-CN" sz="3200"/>
              <a:t>const int M=5;      //</a:t>
            </a:r>
            <a:r>
              <a:rPr lang="zh-CN" altLang="en-US" sz="3200"/>
              <a:t>树的度</a:t>
            </a:r>
            <a:endParaRPr lang="en-US" altLang="zh-CN" sz="3200"/>
          </a:p>
          <a:p>
            <a:r>
              <a:rPr lang="en-US" altLang="zh-CN" sz="3200"/>
              <a:t>int data[MAXSIZE],child[MAXSIZE][M],parent[MAXSIZE];</a:t>
            </a:r>
            <a:endParaRPr lang="zh-CN" altLang="en-US" sz="3200"/>
          </a:p>
        </p:txBody>
      </p:sp>
      <p:sp>
        <p:nvSpPr>
          <p:cNvPr id="6" name="下箭头 5"/>
          <p:cNvSpPr/>
          <p:nvPr/>
        </p:nvSpPr>
        <p:spPr>
          <a:xfrm>
            <a:off x="2498725" y="4537075"/>
            <a:ext cx="476250"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0" name="文本框 6"/>
          <p:cNvSpPr txBox="1">
            <a:spLocks noChangeArrowheads="1"/>
          </p:cNvSpPr>
          <p:nvPr/>
        </p:nvSpPr>
        <p:spPr bwMode="auto">
          <a:xfrm>
            <a:off x="1238250" y="5754688"/>
            <a:ext cx="2998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个结点的内容</a:t>
            </a:r>
          </a:p>
        </p:txBody>
      </p:sp>
      <p:sp>
        <p:nvSpPr>
          <p:cNvPr id="8" name="下箭头 7"/>
          <p:cNvSpPr/>
          <p:nvPr/>
        </p:nvSpPr>
        <p:spPr>
          <a:xfrm>
            <a:off x="6059488" y="4537075"/>
            <a:ext cx="474662"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2" name="文本框 8"/>
          <p:cNvSpPr txBox="1">
            <a:spLocks noChangeArrowheads="1"/>
          </p:cNvSpPr>
          <p:nvPr/>
        </p:nvSpPr>
        <p:spPr bwMode="auto">
          <a:xfrm>
            <a:off x="4797425" y="5754688"/>
            <a:ext cx="3395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个结点孩子结点</a:t>
            </a:r>
          </a:p>
        </p:txBody>
      </p:sp>
      <p:sp>
        <p:nvSpPr>
          <p:cNvPr id="10" name="下箭头 9"/>
          <p:cNvSpPr/>
          <p:nvPr/>
        </p:nvSpPr>
        <p:spPr>
          <a:xfrm>
            <a:off x="9620250" y="4537075"/>
            <a:ext cx="474663" cy="1047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4" name="文本框 10"/>
          <p:cNvSpPr txBox="1">
            <a:spLocks noChangeArrowheads="1"/>
          </p:cNvSpPr>
          <p:nvPr/>
        </p:nvSpPr>
        <p:spPr bwMode="auto">
          <a:xfrm>
            <a:off x="8358188" y="5754688"/>
            <a:ext cx="3395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个结点父亲结点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8">
                                            <p:txEl>
                                              <p:pRg st="0" end="0"/>
                                            </p:txEl>
                                          </p:spTgt>
                                        </p:tgtEl>
                                        <p:attrNameLst>
                                          <p:attrName>style.visibility</p:attrName>
                                        </p:attrNameLst>
                                      </p:cBhvr>
                                      <p:to>
                                        <p:strVal val="visible"/>
                                      </p:to>
                                    </p:set>
                                    <p:animEffect transition="in" filter="fade">
                                      <p:cBhvr>
                                        <p:cTn id="12" dur="500"/>
                                        <p:tgtEl>
                                          <p:spTgt spid="215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8">
                                            <p:txEl>
                                              <p:pRg st="1" end="1"/>
                                            </p:txEl>
                                          </p:spTgt>
                                        </p:tgtEl>
                                        <p:attrNameLst>
                                          <p:attrName>style.visibility</p:attrName>
                                        </p:attrNameLst>
                                      </p:cBhvr>
                                      <p:to>
                                        <p:strVal val="visible"/>
                                      </p:to>
                                    </p:set>
                                    <p:animEffect transition="in" filter="fade">
                                      <p:cBhvr>
                                        <p:cTn id="17" dur="500"/>
                                        <p:tgtEl>
                                          <p:spTgt spid="2150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8">
                                            <p:txEl>
                                              <p:pRg st="2" end="2"/>
                                            </p:txEl>
                                          </p:spTgt>
                                        </p:tgtEl>
                                        <p:attrNameLst>
                                          <p:attrName>style.visibility</p:attrName>
                                        </p:attrNameLst>
                                      </p:cBhvr>
                                      <p:to>
                                        <p:strVal val="visible"/>
                                      </p:to>
                                    </p:set>
                                    <p:animEffect transition="in" filter="fade">
                                      <p:cBhvr>
                                        <p:cTn id="22" dur="500"/>
                                        <p:tgtEl>
                                          <p:spTgt spid="2150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1510"/>
                                        </p:tgtEl>
                                        <p:attrNameLst>
                                          <p:attrName>style.visibility</p:attrName>
                                        </p:attrNameLst>
                                      </p:cBhvr>
                                      <p:to>
                                        <p:strVal val="visible"/>
                                      </p:to>
                                    </p:set>
                                    <p:animEffect transition="in" filter="wipe(up)">
                                      <p:cBhvr>
                                        <p:cTn id="31" dur="500"/>
                                        <p:tgtEl>
                                          <p:spTgt spid="215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1512"/>
                                        </p:tgtEl>
                                        <p:attrNameLst>
                                          <p:attrName>style.visibility</p:attrName>
                                        </p:attrNameLst>
                                      </p:cBhvr>
                                      <p:to>
                                        <p:strVal val="visible"/>
                                      </p:to>
                                    </p:set>
                                    <p:animEffect transition="in" filter="wipe(up)">
                                      <p:cBhvr>
                                        <p:cTn id="40" dur="500"/>
                                        <p:tgtEl>
                                          <p:spTgt spid="215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up)">
                                      <p:cBhvr>
                                        <p:cTn id="45" dur="500"/>
                                        <p:tgtEl>
                                          <p:spTgt spid="10"/>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21514"/>
                                        </p:tgtEl>
                                        <p:attrNameLst>
                                          <p:attrName>style.visibility</p:attrName>
                                        </p:attrNameLst>
                                      </p:cBhvr>
                                      <p:to>
                                        <p:strVal val="visible"/>
                                      </p:to>
                                    </p:set>
                                    <p:animEffect transition="in" filter="wipe(up)">
                                      <p:cBhvr>
                                        <p:cTn id="49"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build="p"/>
      <p:bldP spid="6" grpId="0" animBg="1"/>
      <p:bldP spid="21510" grpId="0"/>
      <p:bldP spid="8" grpId="0" animBg="1"/>
      <p:bldP spid="21512" grpId="0"/>
      <p:bldP spid="10" grpId="0" animBg="1"/>
      <p:bldP spid="215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树的存储：</a:t>
            </a:r>
            <a:r>
              <a:rPr lang="zh-CN" altLang="en-US" smtClean="0">
                <a:solidFill>
                  <a:schemeClr val="accent1"/>
                </a:solidFill>
              </a:rPr>
              <a:t>方案四：</a:t>
            </a:r>
            <a:r>
              <a:rPr lang="zh-CN" altLang="en-US" smtClean="0">
                <a:solidFill>
                  <a:schemeClr val="accent1"/>
                </a:solidFill>
                <a:latin typeface="宋体" panose="02010600030101010101" pitchFamily="2" charset="-122"/>
                <a:ea typeface="宋体" panose="02010600030101010101" pitchFamily="2" charset="-122"/>
              </a:rPr>
              <a:t>孩子兄弟表示法</a:t>
            </a:r>
            <a:endParaRPr lang="zh-CN" altLang="en-US" smtClean="0">
              <a:solidFill>
                <a:schemeClr val="accent1"/>
              </a:solidFill>
            </a:endParaRPr>
          </a:p>
        </p:txBody>
      </p:sp>
      <p:sp>
        <p:nvSpPr>
          <p:cNvPr id="22531" name="文本框 2"/>
          <p:cNvSpPr txBox="1">
            <a:spLocks noChangeArrowheads="1"/>
          </p:cNvSpPr>
          <p:nvPr/>
        </p:nvSpPr>
        <p:spPr bwMode="auto">
          <a:xfrm>
            <a:off x="1504950" y="2170113"/>
            <a:ext cx="9182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200"/>
              <a:t>将每个结点的第一个孩子与第一个 兄弟记录下来</a:t>
            </a:r>
          </a:p>
        </p:txBody>
      </p:sp>
      <p:sp>
        <p:nvSpPr>
          <p:cNvPr id="22532" name="文本框 3"/>
          <p:cNvSpPr txBox="1">
            <a:spLocks noChangeArrowheads="1"/>
          </p:cNvSpPr>
          <p:nvPr/>
        </p:nvSpPr>
        <p:spPr bwMode="auto">
          <a:xfrm>
            <a:off x="1225550" y="2957513"/>
            <a:ext cx="10528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例如：</a:t>
            </a:r>
            <a:endParaRPr lang="en-US" altLang="zh-CN" sz="3200"/>
          </a:p>
          <a:p>
            <a:r>
              <a:rPr lang="en-US" altLang="zh-CN" sz="3200"/>
              <a:t>int data[MAXSIZE],firstchild[MAXSIZE], next[MAXSIZE];</a:t>
            </a:r>
            <a:endParaRPr lang="zh-CN" altLang="en-US" sz="3200"/>
          </a:p>
        </p:txBody>
      </p:sp>
      <p:sp>
        <p:nvSpPr>
          <p:cNvPr id="6" name="下箭头 5"/>
          <p:cNvSpPr/>
          <p:nvPr/>
        </p:nvSpPr>
        <p:spPr>
          <a:xfrm>
            <a:off x="2498725" y="4292600"/>
            <a:ext cx="476250" cy="104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34" name="文本框 6"/>
          <p:cNvSpPr txBox="1">
            <a:spLocks noChangeArrowheads="1"/>
          </p:cNvSpPr>
          <p:nvPr/>
        </p:nvSpPr>
        <p:spPr bwMode="auto">
          <a:xfrm>
            <a:off x="1238250" y="5510213"/>
            <a:ext cx="2998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个结点的内容</a:t>
            </a:r>
          </a:p>
        </p:txBody>
      </p:sp>
      <p:sp>
        <p:nvSpPr>
          <p:cNvPr id="8" name="下箭头 7"/>
          <p:cNvSpPr/>
          <p:nvPr/>
        </p:nvSpPr>
        <p:spPr>
          <a:xfrm>
            <a:off x="6059488" y="4292600"/>
            <a:ext cx="474662" cy="104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36" name="文本框 8"/>
          <p:cNvSpPr txBox="1">
            <a:spLocks noChangeArrowheads="1"/>
          </p:cNvSpPr>
          <p:nvPr/>
        </p:nvSpPr>
        <p:spPr bwMode="auto">
          <a:xfrm>
            <a:off x="4797425" y="5510213"/>
            <a:ext cx="3395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个结点的第一个孩子结点</a:t>
            </a:r>
          </a:p>
        </p:txBody>
      </p:sp>
      <p:sp>
        <p:nvSpPr>
          <p:cNvPr id="10" name="下箭头 9"/>
          <p:cNvSpPr/>
          <p:nvPr/>
        </p:nvSpPr>
        <p:spPr>
          <a:xfrm>
            <a:off x="9620250" y="4292600"/>
            <a:ext cx="474663" cy="104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38" name="文本框 10"/>
          <p:cNvSpPr txBox="1">
            <a:spLocks noChangeArrowheads="1"/>
          </p:cNvSpPr>
          <p:nvPr/>
        </p:nvSpPr>
        <p:spPr bwMode="auto">
          <a:xfrm>
            <a:off x="8358188" y="5510213"/>
            <a:ext cx="33956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solidFill>
                  <a:schemeClr val="accent1"/>
                </a:solidFill>
              </a:rPr>
              <a:t>记录第</a:t>
            </a:r>
            <a:r>
              <a:rPr lang="en-US" altLang="zh-CN" sz="2400">
                <a:solidFill>
                  <a:schemeClr val="accent1"/>
                </a:solidFill>
              </a:rPr>
              <a:t>i</a:t>
            </a:r>
            <a:r>
              <a:rPr lang="zh-CN" altLang="en-US" sz="2400">
                <a:solidFill>
                  <a:schemeClr val="accent1"/>
                </a:solidFill>
              </a:rPr>
              <a:t>个结点的第一个结点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fade">
                                      <p:cBhvr>
                                        <p:cTn id="7" dur="5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2">
                                            <p:txEl>
                                              <p:pRg st="0" end="0"/>
                                            </p:txEl>
                                          </p:spTgt>
                                        </p:tgtEl>
                                        <p:attrNameLst>
                                          <p:attrName>style.visibility</p:attrName>
                                        </p:attrNameLst>
                                      </p:cBhvr>
                                      <p:to>
                                        <p:strVal val="visible"/>
                                      </p:to>
                                    </p:set>
                                    <p:animEffect transition="in" filter="fade">
                                      <p:cBhvr>
                                        <p:cTn id="12" dur="500"/>
                                        <p:tgtEl>
                                          <p:spTgt spid="225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2">
                                            <p:txEl>
                                              <p:pRg st="1" end="1"/>
                                            </p:txEl>
                                          </p:spTgt>
                                        </p:tgtEl>
                                        <p:attrNameLst>
                                          <p:attrName>style.visibility</p:attrName>
                                        </p:attrNameLst>
                                      </p:cBhvr>
                                      <p:to>
                                        <p:strVal val="visible"/>
                                      </p:to>
                                    </p:set>
                                    <p:animEffect transition="in" filter="fade">
                                      <p:cBhvr>
                                        <p:cTn id="17" dur="500"/>
                                        <p:tgtEl>
                                          <p:spTgt spid="225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2534"/>
                                        </p:tgtEl>
                                        <p:attrNameLst>
                                          <p:attrName>style.visibility</p:attrName>
                                        </p:attrNameLst>
                                      </p:cBhvr>
                                      <p:to>
                                        <p:strVal val="visible"/>
                                      </p:to>
                                    </p:set>
                                    <p:animEffect transition="in" filter="wipe(up)">
                                      <p:cBhvr>
                                        <p:cTn id="26" dur="500"/>
                                        <p:tgtEl>
                                          <p:spTgt spid="225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wipe(up)">
                                      <p:cBhvr>
                                        <p:cTn id="35" dur="500"/>
                                        <p:tgtEl>
                                          <p:spTgt spid="225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2538"/>
                                        </p:tgtEl>
                                        <p:attrNameLst>
                                          <p:attrName>style.visibility</p:attrName>
                                        </p:attrNameLst>
                                      </p:cBhvr>
                                      <p:to>
                                        <p:strVal val="visible"/>
                                      </p:to>
                                    </p:set>
                                    <p:animEffect transition="in" filter="wipe(up)">
                                      <p:cBhvr>
                                        <p:cTn id="44"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build="p"/>
      <p:bldP spid="6" grpId="0" animBg="1"/>
      <p:bldP spid="22534" grpId="0"/>
      <p:bldP spid="8" grpId="0" animBg="1"/>
      <p:bldP spid="22536" grpId="0"/>
      <p:bldP spid="10" grpId="0" animBg="1"/>
      <p:bldP spid="225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028113" y="1420813"/>
            <a:ext cx="538162"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sp>
        <p:nvSpPr>
          <p:cNvPr id="3" name="椭圆 2"/>
          <p:cNvSpPr/>
          <p:nvPr/>
        </p:nvSpPr>
        <p:spPr>
          <a:xfrm>
            <a:off x="7664450" y="2524125"/>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sp>
        <p:nvSpPr>
          <p:cNvPr id="4" name="椭圆 3"/>
          <p:cNvSpPr/>
          <p:nvPr/>
        </p:nvSpPr>
        <p:spPr>
          <a:xfrm>
            <a:off x="9028113" y="2524125"/>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
        <p:nvSpPr>
          <p:cNvPr id="5" name="椭圆 4"/>
          <p:cNvSpPr/>
          <p:nvPr/>
        </p:nvSpPr>
        <p:spPr>
          <a:xfrm>
            <a:off x="10393363" y="2524125"/>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
        <p:nvSpPr>
          <p:cNvPr id="6" name="椭圆 5"/>
          <p:cNvSpPr/>
          <p:nvPr/>
        </p:nvSpPr>
        <p:spPr>
          <a:xfrm>
            <a:off x="6430963" y="3568700"/>
            <a:ext cx="536575"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
        <p:nvSpPr>
          <p:cNvPr id="7" name="椭圆 6"/>
          <p:cNvSpPr/>
          <p:nvPr/>
        </p:nvSpPr>
        <p:spPr>
          <a:xfrm>
            <a:off x="8121650" y="3568700"/>
            <a:ext cx="536575"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6</a:t>
            </a:r>
            <a:endParaRPr lang="zh-CN" altLang="en-US" dirty="0">
              <a:solidFill>
                <a:schemeClr val="tx1"/>
              </a:solidFill>
            </a:endParaRPr>
          </a:p>
        </p:txBody>
      </p:sp>
      <p:sp>
        <p:nvSpPr>
          <p:cNvPr id="8" name="椭圆 7"/>
          <p:cNvSpPr/>
          <p:nvPr/>
        </p:nvSpPr>
        <p:spPr>
          <a:xfrm>
            <a:off x="10393363" y="3568700"/>
            <a:ext cx="536575"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a:t>
            </a:r>
            <a:endParaRPr lang="zh-CN" altLang="en-US" dirty="0">
              <a:solidFill>
                <a:schemeClr val="tx1"/>
              </a:solidFill>
            </a:endParaRPr>
          </a:p>
        </p:txBody>
      </p:sp>
      <p:sp>
        <p:nvSpPr>
          <p:cNvPr id="9" name="椭圆 8"/>
          <p:cNvSpPr/>
          <p:nvPr/>
        </p:nvSpPr>
        <p:spPr>
          <a:xfrm>
            <a:off x="9129713" y="4556125"/>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10" name="椭圆 9"/>
          <p:cNvSpPr/>
          <p:nvPr/>
        </p:nvSpPr>
        <p:spPr>
          <a:xfrm>
            <a:off x="11293475" y="4549775"/>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a:t>
            </a:r>
            <a:endParaRPr lang="zh-CN" altLang="en-US" dirty="0">
              <a:solidFill>
                <a:schemeClr val="tx1"/>
              </a:solidFill>
            </a:endParaRPr>
          </a:p>
        </p:txBody>
      </p:sp>
      <p:cxnSp>
        <p:nvCxnSpPr>
          <p:cNvPr id="12" name="直接连接符 11"/>
          <p:cNvCxnSpPr>
            <a:stCxn id="2" idx="3"/>
            <a:endCxn id="3" idx="7"/>
          </p:cNvCxnSpPr>
          <p:nvPr/>
        </p:nvCxnSpPr>
        <p:spPr>
          <a:xfrm flipH="1">
            <a:off x="8123238" y="1879600"/>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 idx="4"/>
            <a:endCxn id="4" idx="0"/>
          </p:cNvCxnSpPr>
          <p:nvPr/>
        </p:nvCxnSpPr>
        <p:spPr>
          <a:xfrm>
            <a:off x="9297988" y="1958975"/>
            <a:ext cx="0" cy="56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5"/>
            <a:endCxn id="5" idx="1"/>
          </p:cNvCxnSpPr>
          <p:nvPr/>
        </p:nvCxnSpPr>
        <p:spPr>
          <a:xfrm>
            <a:off x="9486900" y="1879600"/>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3"/>
            <a:endCxn id="6" idx="7"/>
          </p:cNvCxnSpPr>
          <p:nvPr/>
        </p:nvCxnSpPr>
        <p:spPr>
          <a:xfrm flipH="1">
            <a:off x="6889750" y="2982913"/>
            <a:ext cx="854075" cy="665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 idx="5"/>
            <a:endCxn id="7" idx="0"/>
          </p:cNvCxnSpPr>
          <p:nvPr/>
        </p:nvCxnSpPr>
        <p:spPr>
          <a:xfrm>
            <a:off x="8123238" y="2982913"/>
            <a:ext cx="266700" cy="58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4"/>
            <a:endCxn id="8" idx="0"/>
          </p:cNvCxnSpPr>
          <p:nvPr/>
        </p:nvCxnSpPr>
        <p:spPr>
          <a:xfrm>
            <a:off x="10661650" y="3060700"/>
            <a:ext cx="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9588500" y="4027488"/>
            <a:ext cx="882650" cy="6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5"/>
            <a:endCxn id="10" idx="1"/>
          </p:cNvCxnSpPr>
          <p:nvPr/>
        </p:nvCxnSpPr>
        <p:spPr>
          <a:xfrm>
            <a:off x="10852150" y="4027488"/>
            <a:ext cx="519113"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3571" name="标题 10"/>
          <p:cNvSpPr>
            <a:spLocks noGrp="1"/>
          </p:cNvSpPr>
          <p:nvPr>
            <p:ph type="title"/>
          </p:nvPr>
        </p:nvSpPr>
        <p:spPr/>
        <p:txBody>
          <a:bodyPr/>
          <a:lstStyle/>
          <a:p>
            <a:endParaRPr lang="zh-CN" altLang="en-US" smtClean="0"/>
          </a:p>
        </p:txBody>
      </p:sp>
      <p:sp>
        <p:nvSpPr>
          <p:cNvPr id="23572" name="标题 1"/>
          <p:cNvSpPr txBox="1">
            <a:spLocks/>
          </p:cNvSpPr>
          <p:nvPr/>
        </p:nvSpPr>
        <p:spPr bwMode="auto">
          <a:xfrm>
            <a:off x="2217738" y="7016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a:spcBef>
                <a:spcPct val="0"/>
              </a:spcBef>
              <a:buFontTx/>
              <a:buNone/>
            </a:pPr>
            <a:r>
              <a:rPr lang="zh-CN" altLang="en-US" sz="3200">
                <a:latin typeface="Broadway" panose="04040905080B02020502" pitchFamily="82" charset="0"/>
              </a:rPr>
              <a:t>树的存储：</a:t>
            </a:r>
            <a:r>
              <a:rPr lang="zh-CN" altLang="en-US" sz="3200">
                <a:solidFill>
                  <a:schemeClr val="accent1"/>
                </a:solidFill>
                <a:latin typeface="Broadway" panose="04040905080B02020502" pitchFamily="82" charset="0"/>
              </a:rPr>
              <a:t>方案四：</a:t>
            </a:r>
            <a:r>
              <a:rPr lang="zh-CN" altLang="en-US" sz="3200">
                <a:solidFill>
                  <a:schemeClr val="accent1"/>
                </a:solidFill>
                <a:latin typeface="宋体" panose="02010600030101010101" pitchFamily="2" charset="-122"/>
                <a:ea typeface="宋体" panose="02010600030101010101" pitchFamily="2" charset="-122"/>
              </a:rPr>
              <a:t>孩子兄弟表示法</a:t>
            </a:r>
            <a:endParaRPr lang="zh-CN" altLang="en-US" sz="3200">
              <a:solidFill>
                <a:schemeClr val="accent1"/>
              </a:solidFill>
              <a:latin typeface="Broadway" panose="04040905080B02020502" pitchFamily="82" charset="0"/>
            </a:endParaRPr>
          </a:p>
        </p:txBody>
      </p:sp>
      <p:graphicFrame>
        <p:nvGraphicFramePr>
          <p:cNvPr id="13" name="表格 12"/>
          <p:cNvGraphicFramePr>
            <a:graphicFrameLocks noGrp="1"/>
          </p:cNvGraphicFramePr>
          <p:nvPr/>
        </p:nvGraphicFramePr>
        <p:xfrm>
          <a:off x="2065338" y="5464175"/>
          <a:ext cx="8128000" cy="1112838"/>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946">
                <a:tc>
                  <a:txBody>
                    <a:bodyPr/>
                    <a:lstStyle/>
                    <a:p>
                      <a:r>
                        <a:rPr lang="zh-CN" altLang="en-US" sz="1800" dirty="0" smtClean="0">
                          <a:solidFill>
                            <a:schemeClr val="accent1"/>
                          </a:solidFill>
                        </a:rPr>
                        <a:t>下标</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1</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2</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3</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4</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5</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6</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7</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8</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9</a:t>
                      </a:r>
                      <a:endParaRPr lang="zh-CN" altLang="en-US" sz="1800" dirty="0">
                        <a:solidFill>
                          <a:schemeClr val="accent1"/>
                        </a:solidFill>
                      </a:endParaRPr>
                    </a:p>
                  </a:txBody>
                  <a:tcPr marT="45733" marB="45733"/>
                </a:tc>
                <a:extLst>
                  <a:ext uri="{0D108BD9-81ED-4DB2-BD59-A6C34878D82A}">
                    <a16:rowId xmlns:a16="http://schemas.microsoft.com/office/drawing/2014/main" val="10000"/>
                  </a:ext>
                </a:extLst>
              </a:tr>
              <a:tr h="370946">
                <a:tc>
                  <a:txBody>
                    <a:bodyPr/>
                    <a:lstStyle/>
                    <a:p>
                      <a:r>
                        <a:rPr lang="en-US" altLang="zh-CN" sz="1800" dirty="0" smtClean="0">
                          <a:solidFill>
                            <a:schemeClr val="accent1"/>
                          </a:solidFill>
                        </a:rPr>
                        <a:t>child</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2</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5</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7</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8</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extLst>
                  <a:ext uri="{0D108BD9-81ED-4DB2-BD59-A6C34878D82A}">
                    <a16:rowId xmlns:a16="http://schemas.microsoft.com/office/drawing/2014/main" val="10001"/>
                  </a:ext>
                </a:extLst>
              </a:tr>
              <a:tr h="370946">
                <a:tc>
                  <a:txBody>
                    <a:bodyPr/>
                    <a:lstStyle/>
                    <a:p>
                      <a:r>
                        <a:rPr lang="en-US" altLang="zh-CN" sz="1800" dirty="0" smtClean="0">
                          <a:solidFill>
                            <a:schemeClr val="accent1"/>
                          </a:solidFill>
                        </a:rPr>
                        <a:t>next</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3</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4</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6</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9</a:t>
                      </a:r>
                      <a:endParaRPr lang="zh-CN" altLang="en-US" sz="1800" dirty="0">
                        <a:solidFill>
                          <a:schemeClr val="accent1"/>
                        </a:solidFill>
                      </a:endParaRPr>
                    </a:p>
                  </a:txBody>
                  <a:tcPr marT="45733" marB="45733"/>
                </a:tc>
                <a:tc>
                  <a:txBody>
                    <a:bodyPr/>
                    <a:lstStyle/>
                    <a:p>
                      <a:r>
                        <a:rPr lang="en-US" altLang="zh-CN" sz="1800" dirty="0" smtClean="0">
                          <a:solidFill>
                            <a:schemeClr val="accent1"/>
                          </a:solidFill>
                        </a:rPr>
                        <a:t>0</a:t>
                      </a:r>
                      <a:endParaRPr lang="zh-CN" altLang="en-US" sz="1800" dirty="0">
                        <a:solidFill>
                          <a:schemeClr val="accent1"/>
                        </a:solidFill>
                      </a:endParaRPr>
                    </a:p>
                  </a:txBody>
                  <a:tcPr marT="45733" marB="45733"/>
                </a:tc>
                <a:extLst>
                  <a:ext uri="{0D108BD9-81ED-4DB2-BD59-A6C34878D82A}">
                    <a16:rowId xmlns:a16="http://schemas.microsoft.com/office/drawing/2014/main" val="10002"/>
                  </a:ext>
                </a:extLst>
              </a:tr>
            </a:tbl>
          </a:graphicData>
        </a:graphic>
      </p:graphicFrame>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1175" y="1412875"/>
            <a:ext cx="8229600" cy="1008063"/>
          </a:xfrm>
        </p:spPr>
        <p:txBody>
          <a:bodyPr/>
          <a:lstStyle/>
          <a:p>
            <a:r>
              <a:rPr lang="zh-CN" altLang="en-US" smtClean="0"/>
              <a:t>族谱</a:t>
            </a:r>
          </a:p>
        </p:txBody>
      </p:sp>
      <p:graphicFrame>
        <p:nvGraphicFramePr>
          <p:cNvPr id="4" name="内容占位符 3"/>
          <p:cNvGraphicFramePr>
            <a:graphicFrameLocks noGrp="1"/>
          </p:cNvGraphicFramePr>
          <p:nvPr>
            <p:ph idx="1"/>
          </p:nvPr>
        </p:nvGraphicFramePr>
        <p:xfrm>
          <a:off x="1981200" y="1774826"/>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1"/>
          <p:cNvSpPr txBox="1">
            <a:spLocks/>
          </p:cNvSpPr>
          <p:nvPr/>
        </p:nvSpPr>
        <p:spPr bwMode="auto">
          <a:xfrm>
            <a:off x="1992313" y="2603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3200" b="1">
                <a:solidFill>
                  <a:schemeClr val="tx1"/>
                </a:solidFill>
                <a:latin typeface="+mj-lt"/>
                <a:ea typeface="+mj-ea"/>
                <a:cs typeface="+mj-cs"/>
                <a:sym typeface="Calibri" pitchFamily="34" charset="0"/>
              </a:defRPr>
            </a:lvl1pPr>
            <a:lvl2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2pPr>
            <a:lvl3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3pPr>
            <a:lvl4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4pPr>
            <a:lvl5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5pPr>
            <a:lvl6pPr marL="13716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6pPr>
            <a:lvl7pPr marL="18288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7pPr>
            <a:lvl8pPr marL="22860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8pPr>
            <a:lvl9pPr marL="27432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9pPr>
          </a:lstStyle>
          <a:p>
            <a:pPr fontAlgn="auto">
              <a:spcAft>
                <a:spcPts val="0"/>
              </a:spcAft>
              <a:defRPr/>
            </a:pPr>
            <a:r>
              <a:rPr lang="zh-CN" altLang="en-US" dirty="0">
                <a:solidFill>
                  <a:schemeClr val="accent1">
                    <a:satMod val="150000"/>
                  </a:schemeClr>
                </a:solidFill>
              </a:rPr>
              <a:t>如何将这些记录下来？</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74063" y="2568575"/>
            <a:ext cx="538162"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sp>
        <p:nvSpPr>
          <p:cNvPr id="3" name="椭圆 2"/>
          <p:cNvSpPr/>
          <p:nvPr/>
        </p:nvSpPr>
        <p:spPr>
          <a:xfrm>
            <a:off x="7010400"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sp>
        <p:nvSpPr>
          <p:cNvPr id="4" name="椭圆 3"/>
          <p:cNvSpPr/>
          <p:nvPr/>
        </p:nvSpPr>
        <p:spPr>
          <a:xfrm>
            <a:off x="8374063" y="3671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
        <p:nvSpPr>
          <p:cNvPr id="5" name="椭圆 4"/>
          <p:cNvSpPr/>
          <p:nvPr/>
        </p:nvSpPr>
        <p:spPr>
          <a:xfrm>
            <a:off x="9739313"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
        <p:nvSpPr>
          <p:cNvPr id="6" name="椭圆 5"/>
          <p:cNvSpPr/>
          <p:nvPr/>
        </p:nvSpPr>
        <p:spPr>
          <a:xfrm>
            <a:off x="57769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
        <p:nvSpPr>
          <p:cNvPr id="7" name="椭圆 6"/>
          <p:cNvSpPr/>
          <p:nvPr/>
        </p:nvSpPr>
        <p:spPr>
          <a:xfrm>
            <a:off x="7467600"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6</a:t>
            </a:r>
            <a:endParaRPr lang="zh-CN" altLang="en-US" dirty="0">
              <a:solidFill>
                <a:schemeClr val="tx1"/>
              </a:solidFill>
            </a:endParaRPr>
          </a:p>
        </p:txBody>
      </p:sp>
      <p:sp>
        <p:nvSpPr>
          <p:cNvPr id="8" name="椭圆 7"/>
          <p:cNvSpPr/>
          <p:nvPr/>
        </p:nvSpPr>
        <p:spPr>
          <a:xfrm>
            <a:off x="97393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a:t>
            </a:r>
            <a:endParaRPr lang="zh-CN" altLang="en-US" dirty="0">
              <a:solidFill>
                <a:schemeClr val="tx1"/>
              </a:solidFill>
            </a:endParaRPr>
          </a:p>
        </p:txBody>
      </p:sp>
      <p:sp>
        <p:nvSpPr>
          <p:cNvPr id="9" name="椭圆 8"/>
          <p:cNvSpPr/>
          <p:nvPr/>
        </p:nvSpPr>
        <p:spPr>
          <a:xfrm>
            <a:off x="8475663" y="5703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10" name="椭圆 9"/>
          <p:cNvSpPr/>
          <p:nvPr/>
        </p:nvSpPr>
        <p:spPr>
          <a:xfrm>
            <a:off x="10639425" y="569753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a:t>
            </a:r>
            <a:endParaRPr lang="zh-CN" altLang="en-US" dirty="0">
              <a:solidFill>
                <a:schemeClr val="tx1"/>
              </a:solidFill>
            </a:endParaRPr>
          </a:p>
        </p:txBody>
      </p:sp>
      <p:cxnSp>
        <p:nvCxnSpPr>
          <p:cNvPr id="12" name="直接连接符 11"/>
          <p:cNvCxnSpPr>
            <a:stCxn id="2" idx="3"/>
            <a:endCxn id="3" idx="7"/>
          </p:cNvCxnSpPr>
          <p:nvPr/>
        </p:nvCxnSpPr>
        <p:spPr>
          <a:xfrm flipH="1">
            <a:off x="7469188"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 idx="4"/>
            <a:endCxn id="4" idx="0"/>
          </p:cNvCxnSpPr>
          <p:nvPr/>
        </p:nvCxnSpPr>
        <p:spPr>
          <a:xfrm>
            <a:off x="8643938" y="3106738"/>
            <a:ext cx="0" cy="56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5"/>
            <a:endCxn id="5" idx="1"/>
          </p:cNvCxnSpPr>
          <p:nvPr/>
        </p:nvCxnSpPr>
        <p:spPr>
          <a:xfrm>
            <a:off x="8832850"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3"/>
            <a:endCxn id="6" idx="7"/>
          </p:cNvCxnSpPr>
          <p:nvPr/>
        </p:nvCxnSpPr>
        <p:spPr>
          <a:xfrm flipH="1">
            <a:off x="6235700" y="4130675"/>
            <a:ext cx="854075" cy="66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 idx="5"/>
            <a:endCxn id="7" idx="0"/>
          </p:cNvCxnSpPr>
          <p:nvPr/>
        </p:nvCxnSpPr>
        <p:spPr>
          <a:xfrm>
            <a:off x="7469188" y="4130675"/>
            <a:ext cx="266700" cy="58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4"/>
            <a:endCxn id="8" idx="0"/>
          </p:cNvCxnSpPr>
          <p:nvPr/>
        </p:nvCxnSpPr>
        <p:spPr>
          <a:xfrm>
            <a:off x="10007600" y="4208463"/>
            <a:ext cx="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8934450" y="5175250"/>
            <a:ext cx="882650" cy="608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5"/>
            <a:endCxn id="10" idx="1"/>
          </p:cNvCxnSpPr>
          <p:nvPr/>
        </p:nvCxnSpPr>
        <p:spPr>
          <a:xfrm>
            <a:off x="10198100" y="5175250"/>
            <a:ext cx="519113"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3"/>
          <p:cNvSpPr txBox="1">
            <a:spLocks noChangeArrowheads="1"/>
          </p:cNvSpPr>
          <p:nvPr/>
        </p:nvSpPr>
        <p:spPr bwMode="auto">
          <a:xfrm>
            <a:off x="625475" y="1743075"/>
            <a:ext cx="1134745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a:lnSpc>
                <a:spcPct val="80000"/>
              </a:lnSpc>
              <a:buFontTx/>
              <a:buNone/>
            </a:pPr>
            <a:r>
              <a:rPr lang="zh-CN" altLang="en-US">
                <a:latin typeface="宋体" panose="02010600030101010101" pitchFamily="2" charset="-122"/>
                <a:ea typeface="宋体" panose="02010600030101010101" pitchFamily="2" charset="-122"/>
              </a:rPr>
              <a:t>	    在应用树结构解决问题时，往往要求按照某种次序获得树中全部结点的信息，这种操作叫作树的遍历。遍历的方法有多种，常用的有：</a:t>
            </a:r>
          </a:p>
          <a:p>
            <a:pPr>
              <a:lnSpc>
                <a:spcPct val="80000"/>
              </a:lnSpc>
              <a:buFontTx/>
              <a:buNone/>
            </a:pPr>
            <a:r>
              <a:rPr lang="zh-CN" altLang="en-US">
                <a:latin typeface="宋体" panose="02010600030101010101" pitchFamily="2" charset="-122"/>
                <a:ea typeface="宋体" panose="02010600030101010101" pitchFamily="2" charset="-122"/>
              </a:rPr>
              <a:t>　　A、</a:t>
            </a:r>
            <a:r>
              <a:rPr lang="zh-CN" altLang="en-US">
                <a:solidFill>
                  <a:schemeClr val="accent1"/>
                </a:solidFill>
                <a:latin typeface="黑体" panose="02010609060101010101" pitchFamily="49" charset="-122"/>
                <a:ea typeface="黑体" panose="02010609060101010101" pitchFamily="49" charset="-122"/>
              </a:rPr>
              <a:t>先序（根）遍历：</a:t>
            </a:r>
            <a:endParaRPr lang="en-US" altLang="zh-CN">
              <a:solidFill>
                <a:schemeClr val="accent1"/>
              </a:solidFill>
              <a:latin typeface="黑体" panose="02010609060101010101" pitchFamily="49" charset="-122"/>
              <a:ea typeface="黑体" panose="02010609060101010101" pitchFamily="49" charset="-122"/>
            </a:endParaRPr>
          </a:p>
          <a:p>
            <a:pPr>
              <a:lnSpc>
                <a:spcPct val="80000"/>
              </a:lnSpc>
              <a:buFontTx/>
              <a:buNone/>
            </a:pP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先访问根结点，再从左到右按照先</a:t>
            </a:r>
            <a:r>
              <a:rPr lang="en-US" altLang="zh-CN">
                <a:latin typeface="宋体" panose="02010600030101010101" pitchFamily="2" charset="-122"/>
                <a:ea typeface="宋体" panose="02010600030101010101" pitchFamily="2" charset="-122"/>
              </a:rPr>
              <a:t>序思</a:t>
            </a:r>
          </a:p>
          <a:p>
            <a:pPr>
              <a:lnSpc>
                <a:spcPct val="80000"/>
              </a:lnSpc>
              <a:buFontTx/>
              <a:buNone/>
            </a:pPr>
            <a:r>
              <a:rPr lang="en-US" altLang="zh-CN">
                <a:latin typeface="宋体" panose="02010600030101010101" pitchFamily="2" charset="-122"/>
                <a:ea typeface="宋体" panose="02010600030101010101" pitchFamily="2" charset="-122"/>
              </a:rPr>
              <a:t>		想遍历</a:t>
            </a:r>
            <a:r>
              <a:rPr lang="zh-CN" altLang="en-US">
                <a:latin typeface="宋体" panose="02010600030101010101" pitchFamily="2" charset="-122"/>
                <a:ea typeface="宋体" panose="02010600030101010101" pitchFamily="2" charset="-122"/>
              </a:rPr>
              <a:t>各棵子树。如右图结果为</a:t>
            </a:r>
            <a:r>
              <a:rPr lang="en-US" altLang="zh-CN">
                <a:latin typeface="宋体" panose="02010600030101010101" pitchFamily="2" charset="-122"/>
                <a:ea typeface="宋体" panose="02010600030101010101" pitchFamily="2" charset="-122"/>
              </a:rPr>
              <a:t>：</a:t>
            </a:r>
          </a:p>
          <a:p>
            <a:pPr>
              <a:lnSpc>
                <a:spcPct val="80000"/>
              </a:lnSpc>
              <a:buFontTx/>
              <a:buNone/>
            </a:pPr>
            <a:r>
              <a:rPr lang="en-US" altLang="zh-CN">
                <a:latin typeface="宋体" panose="02010600030101010101" pitchFamily="2" charset="-122"/>
                <a:ea typeface="宋体" panose="02010600030101010101" pitchFamily="2" charset="-122"/>
              </a:rPr>
              <a:t>		</a:t>
            </a:r>
            <a:r>
              <a:rPr lang="zh-CN" altLang="en-US">
                <a:solidFill>
                  <a:schemeClr val="accent1"/>
                </a:solidFill>
                <a:latin typeface="宋体" panose="02010600030101010101" pitchFamily="2" charset="-122"/>
                <a:ea typeface="宋体" panose="02010600030101010101" pitchFamily="2" charset="-122"/>
              </a:rPr>
              <a:t>125634789</a:t>
            </a:r>
          </a:p>
          <a:p>
            <a:pPr>
              <a:lnSpc>
                <a:spcPct val="80000"/>
              </a:lnSpc>
              <a:buFontTx/>
              <a:buNone/>
            </a:pPr>
            <a:r>
              <a:rPr lang="zh-CN" altLang="en-US">
                <a:latin typeface="宋体" panose="02010600030101010101" pitchFamily="2" charset="-122"/>
                <a:ea typeface="宋体" panose="02010600030101010101" pitchFamily="2" charset="-122"/>
              </a:rPr>
              <a:t>　　</a:t>
            </a:r>
          </a:p>
        </p:txBody>
      </p:sp>
      <p:sp>
        <p:nvSpPr>
          <p:cNvPr id="24596" name="标题 28"/>
          <p:cNvSpPr>
            <a:spLocks noGrp="1"/>
          </p:cNvSpPr>
          <p:nvPr>
            <p:ph type="title"/>
          </p:nvPr>
        </p:nvSpPr>
        <p:spPr/>
        <p:txBody>
          <a:bodyPr/>
          <a:lstStyle/>
          <a:p>
            <a:r>
              <a:rPr lang="zh-CN" altLang="en-US" smtClean="0">
                <a:solidFill>
                  <a:schemeClr val="accent1"/>
                </a:solidFill>
              </a:rPr>
              <a:t>树的遍历</a:t>
            </a:r>
            <a:endParaRPr lang="zh-CN" altLang="en-US"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500"/>
                                        <p:tgtEl>
                                          <p:spTgt spid="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500"/>
                                        <p:tgtEl>
                                          <p:spTgt spid="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fade">
                                      <p:cBhvr>
                                        <p:cTn id="22" dur="500"/>
                                        <p:tgtEl>
                                          <p:spTgt spid="2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fade">
                                      <p:cBhvr>
                                        <p:cTn id="27" dur="500"/>
                                        <p:tgtEl>
                                          <p:spTgt spid="2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transition="in" filter="fade">
                                      <p:cBhvr>
                                        <p:cTn id="32" dur="500"/>
                                        <p:tgtEl>
                                          <p:spTgt spid="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74063" y="2568575"/>
            <a:ext cx="538162"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sp>
        <p:nvSpPr>
          <p:cNvPr id="3" name="椭圆 2"/>
          <p:cNvSpPr/>
          <p:nvPr/>
        </p:nvSpPr>
        <p:spPr>
          <a:xfrm>
            <a:off x="7010400"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sp>
        <p:nvSpPr>
          <p:cNvPr id="4" name="椭圆 3"/>
          <p:cNvSpPr/>
          <p:nvPr/>
        </p:nvSpPr>
        <p:spPr>
          <a:xfrm>
            <a:off x="8374063" y="3671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
        <p:nvSpPr>
          <p:cNvPr id="5" name="椭圆 4"/>
          <p:cNvSpPr/>
          <p:nvPr/>
        </p:nvSpPr>
        <p:spPr>
          <a:xfrm>
            <a:off x="9739313"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
        <p:nvSpPr>
          <p:cNvPr id="6" name="椭圆 5"/>
          <p:cNvSpPr/>
          <p:nvPr/>
        </p:nvSpPr>
        <p:spPr>
          <a:xfrm>
            <a:off x="57769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
        <p:nvSpPr>
          <p:cNvPr id="7" name="椭圆 6"/>
          <p:cNvSpPr/>
          <p:nvPr/>
        </p:nvSpPr>
        <p:spPr>
          <a:xfrm>
            <a:off x="7467600"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6</a:t>
            </a:r>
            <a:endParaRPr lang="zh-CN" altLang="en-US" dirty="0">
              <a:solidFill>
                <a:schemeClr val="tx1"/>
              </a:solidFill>
            </a:endParaRPr>
          </a:p>
        </p:txBody>
      </p:sp>
      <p:sp>
        <p:nvSpPr>
          <p:cNvPr id="8" name="椭圆 7"/>
          <p:cNvSpPr/>
          <p:nvPr/>
        </p:nvSpPr>
        <p:spPr>
          <a:xfrm>
            <a:off x="97393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a:t>
            </a:r>
            <a:endParaRPr lang="zh-CN" altLang="en-US" dirty="0">
              <a:solidFill>
                <a:schemeClr val="tx1"/>
              </a:solidFill>
            </a:endParaRPr>
          </a:p>
        </p:txBody>
      </p:sp>
      <p:sp>
        <p:nvSpPr>
          <p:cNvPr id="9" name="椭圆 8"/>
          <p:cNvSpPr/>
          <p:nvPr/>
        </p:nvSpPr>
        <p:spPr>
          <a:xfrm>
            <a:off x="8475663" y="5703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10" name="椭圆 9"/>
          <p:cNvSpPr/>
          <p:nvPr/>
        </p:nvSpPr>
        <p:spPr>
          <a:xfrm>
            <a:off x="10639425" y="569753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a:t>
            </a:r>
            <a:endParaRPr lang="zh-CN" altLang="en-US" dirty="0">
              <a:solidFill>
                <a:schemeClr val="tx1"/>
              </a:solidFill>
            </a:endParaRPr>
          </a:p>
        </p:txBody>
      </p:sp>
      <p:cxnSp>
        <p:nvCxnSpPr>
          <p:cNvPr id="12" name="直接连接符 11"/>
          <p:cNvCxnSpPr>
            <a:stCxn id="2" idx="3"/>
            <a:endCxn id="3" idx="7"/>
          </p:cNvCxnSpPr>
          <p:nvPr/>
        </p:nvCxnSpPr>
        <p:spPr>
          <a:xfrm flipH="1">
            <a:off x="7469188"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 idx="4"/>
            <a:endCxn id="4" idx="0"/>
          </p:cNvCxnSpPr>
          <p:nvPr/>
        </p:nvCxnSpPr>
        <p:spPr>
          <a:xfrm>
            <a:off x="8643938" y="3106738"/>
            <a:ext cx="0" cy="56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5"/>
            <a:endCxn id="5" idx="1"/>
          </p:cNvCxnSpPr>
          <p:nvPr/>
        </p:nvCxnSpPr>
        <p:spPr>
          <a:xfrm>
            <a:off x="8832850"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3"/>
            <a:endCxn id="6" idx="7"/>
          </p:cNvCxnSpPr>
          <p:nvPr/>
        </p:nvCxnSpPr>
        <p:spPr>
          <a:xfrm flipH="1">
            <a:off x="6235700" y="4130675"/>
            <a:ext cx="854075" cy="66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 idx="5"/>
            <a:endCxn id="7" idx="0"/>
          </p:cNvCxnSpPr>
          <p:nvPr/>
        </p:nvCxnSpPr>
        <p:spPr>
          <a:xfrm>
            <a:off x="7469188" y="4130675"/>
            <a:ext cx="266700" cy="58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4"/>
            <a:endCxn id="8" idx="0"/>
          </p:cNvCxnSpPr>
          <p:nvPr/>
        </p:nvCxnSpPr>
        <p:spPr>
          <a:xfrm>
            <a:off x="10007600" y="4208463"/>
            <a:ext cx="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8934450" y="5175250"/>
            <a:ext cx="882650" cy="608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5"/>
            <a:endCxn id="10" idx="1"/>
          </p:cNvCxnSpPr>
          <p:nvPr/>
        </p:nvCxnSpPr>
        <p:spPr>
          <a:xfrm>
            <a:off x="10198100" y="5175250"/>
            <a:ext cx="519113"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3"/>
          <p:cNvSpPr txBox="1">
            <a:spLocks noChangeArrowheads="1"/>
          </p:cNvSpPr>
          <p:nvPr/>
        </p:nvSpPr>
        <p:spPr bwMode="auto">
          <a:xfrm>
            <a:off x="625475" y="1743075"/>
            <a:ext cx="1134745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a:lnSpc>
                <a:spcPct val="80000"/>
              </a:lnSpc>
              <a:buFontTx/>
              <a:buNone/>
            </a:pPr>
            <a:r>
              <a:rPr lang="zh-CN" altLang="en-US">
                <a:latin typeface="宋体" panose="02010600030101010101" pitchFamily="2" charset="-122"/>
                <a:ea typeface="宋体" panose="02010600030101010101" pitchFamily="2" charset="-122"/>
              </a:rPr>
              <a:t>	    在应用树结构解决问题时，往往要求按照某种次序获得树中全部结点的信息，这种操作叫作树的遍历。遍历的方法有多种，常用的有：</a:t>
            </a:r>
          </a:p>
          <a:p>
            <a:pPr>
              <a:lnSpc>
                <a:spcPct val="80000"/>
              </a:lnSpc>
              <a:buFontTx/>
              <a:buNone/>
            </a:pPr>
            <a:r>
              <a:rPr lang="zh-CN" altLang="en-US">
                <a:latin typeface="宋体" panose="02010600030101010101" pitchFamily="2" charset="-122"/>
                <a:ea typeface="宋体" panose="02010600030101010101" pitchFamily="2" charset="-122"/>
              </a:rPr>
              <a:t>　　B、</a:t>
            </a:r>
            <a:r>
              <a:rPr lang="zh-CN" altLang="en-US">
                <a:solidFill>
                  <a:schemeClr val="accent1"/>
                </a:solidFill>
                <a:latin typeface="黑体" panose="02010609060101010101" pitchFamily="49" charset="-122"/>
                <a:ea typeface="黑体" panose="02010609060101010101" pitchFamily="49" charset="-122"/>
              </a:rPr>
              <a:t>后序（根）遍历</a:t>
            </a:r>
            <a:r>
              <a:rPr lang="zh-CN" altLang="en-US">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a:lnSpc>
                <a:spcPct val="80000"/>
              </a:lnSpc>
              <a:buFontTx/>
              <a:buNone/>
            </a:pP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先从左到右遍历各棵子树，再访问根结点。</a:t>
            </a:r>
            <a:endParaRPr lang="en-US" altLang="zh-CN">
              <a:latin typeface="宋体" panose="02010600030101010101" pitchFamily="2" charset="-122"/>
              <a:ea typeface="宋体" panose="02010600030101010101" pitchFamily="2" charset="-122"/>
            </a:endParaRPr>
          </a:p>
          <a:p>
            <a:pPr>
              <a:lnSpc>
                <a:spcPct val="80000"/>
              </a:lnSpc>
              <a:buFontTx/>
              <a:buNone/>
            </a:pP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如图后序遍历的结果为：</a:t>
            </a:r>
            <a:endParaRPr lang="en-US" altLang="zh-CN">
              <a:latin typeface="宋体" panose="02010600030101010101" pitchFamily="2" charset="-122"/>
              <a:ea typeface="宋体" panose="02010600030101010101" pitchFamily="2" charset="-122"/>
            </a:endParaRPr>
          </a:p>
          <a:p>
            <a:pPr>
              <a:lnSpc>
                <a:spcPct val="80000"/>
              </a:lnSpc>
              <a:buFontTx/>
              <a:buNone/>
            </a:pPr>
            <a:r>
              <a:rPr lang="en-US" altLang="zh-CN">
                <a:latin typeface="宋体" panose="02010600030101010101" pitchFamily="2" charset="-122"/>
                <a:ea typeface="宋体" panose="02010600030101010101" pitchFamily="2" charset="-122"/>
              </a:rPr>
              <a:t>		</a:t>
            </a:r>
            <a:r>
              <a:rPr lang="zh-CN" altLang="en-US">
                <a:solidFill>
                  <a:schemeClr val="accent1"/>
                </a:solidFill>
                <a:latin typeface="黑体" panose="02010609060101010101" pitchFamily="49" charset="-122"/>
                <a:ea typeface="黑体" panose="02010609060101010101" pitchFamily="49" charset="-122"/>
              </a:rPr>
              <a:t>562389741</a:t>
            </a:r>
          </a:p>
          <a:p>
            <a:pPr>
              <a:lnSpc>
                <a:spcPct val="80000"/>
              </a:lnSpc>
              <a:buFontTx/>
              <a:buNone/>
            </a:pPr>
            <a:r>
              <a:rPr lang="zh-CN" altLang="en-US">
                <a:latin typeface="宋体" panose="02010600030101010101" pitchFamily="2" charset="-122"/>
                <a:ea typeface="宋体" panose="02010600030101010101" pitchFamily="2" charset="-122"/>
              </a:rPr>
              <a:t>　　</a:t>
            </a:r>
          </a:p>
        </p:txBody>
      </p:sp>
      <p:sp>
        <p:nvSpPr>
          <p:cNvPr id="25620" name="标题 28"/>
          <p:cNvSpPr>
            <a:spLocks noGrp="1"/>
          </p:cNvSpPr>
          <p:nvPr>
            <p:ph type="title"/>
          </p:nvPr>
        </p:nvSpPr>
        <p:spPr/>
        <p:txBody>
          <a:bodyPr/>
          <a:lstStyle/>
          <a:p>
            <a:r>
              <a:rPr lang="zh-CN" altLang="en-US" smtClean="0">
                <a:solidFill>
                  <a:schemeClr val="accent1"/>
                </a:solidFill>
              </a:rPr>
              <a:t>树的遍历</a:t>
            </a:r>
            <a:endParaRPr lang="zh-CN" altLang="en-US"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fade">
                                      <p:cBhvr>
                                        <p:cTn id="7" dur="500"/>
                                        <p:tgtEl>
                                          <p:spTgt spid="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2" end="2"/>
                                            </p:txEl>
                                          </p:spTgt>
                                        </p:tgtEl>
                                        <p:attrNameLst>
                                          <p:attrName>style.visibility</p:attrName>
                                        </p:attrNameLst>
                                      </p:cBhvr>
                                      <p:to>
                                        <p:strVal val="visible"/>
                                      </p:to>
                                    </p:set>
                                    <p:animEffect transition="in" filter="fade">
                                      <p:cBhvr>
                                        <p:cTn id="12" dur="500"/>
                                        <p:tgtEl>
                                          <p:spTgt spid="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animEffect transition="in" filter="fade">
                                      <p:cBhvr>
                                        <p:cTn id="17" dur="500"/>
                                        <p:tgtEl>
                                          <p:spTgt spid="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animEffect transition="in" filter="fade">
                                      <p:cBhvr>
                                        <p:cTn id="27" dur="500"/>
                                        <p:tgtEl>
                                          <p:spTgt spid="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74063" y="2568575"/>
            <a:ext cx="538162"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sp>
        <p:nvSpPr>
          <p:cNvPr id="3" name="椭圆 2"/>
          <p:cNvSpPr/>
          <p:nvPr/>
        </p:nvSpPr>
        <p:spPr>
          <a:xfrm>
            <a:off x="7010400"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sp>
        <p:nvSpPr>
          <p:cNvPr id="4" name="椭圆 3"/>
          <p:cNvSpPr/>
          <p:nvPr/>
        </p:nvSpPr>
        <p:spPr>
          <a:xfrm>
            <a:off x="8374063" y="3671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
        <p:nvSpPr>
          <p:cNvPr id="5" name="椭圆 4"/>
          <p:cNvSpPr/>
          <p:nvPr/>
        </p:nvSpPr>
        <p:spPr>
          <a:xfrm>
            <a:off x="9739313"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
        <p:nvSpPr>
          <p:cNvPr id="6" name="椭圆 5"/>
          <p:cNvSpPr/>
          <p:nvPr/>
        </p:nvSpPr>
        <p:spPr>
          <a:xfrm>
            <a:off x="57769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
        <p:nvSpPr>
          <p:cNvPr id="7" name="椭圆 6"/>
          <p:cNvSpPr/>
          <p:nvPr/>
        </p:nvSpPr>
        <p:spPr>
          <a:xfrm>
            <a:off x="7467600"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6</a:t>
            </a:r>
            <a:endParaRPr lang="zh-CN" altLang="en-US" dirty="0">
              <a:solidFill>
                <a:schemeClr val="tx1"/>
              </a:solidFill>
            </a:endParaRPr>
          </a:p>
        </p:txBody>
      </p:sp>
      <p:sp>
        <p:nvSpPr>
          <p:cNvPr id="8" name="椭圆 7"/>
          <p:cNvSpPr/>
          <p:nvPr/>
        </p:nvSpPr>
        <p:spPr>
          <a:xfrm>
            <a:off x="97393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a:t>
            </a:r>
            <a:endParaRPr lang="zh-CN" altLang="en-US" dirty="0">
              <a:solidFill>
                <a:schemeClr val="tx1"/>
              </a:solidFill>
            </a:endParaRPr>
          </a:p>
        </p:txBody>
      </p:sp>
      <p:sp>
        <p:nvSpPr>
          <p:cNvPr id="9" name="椭圆 8"/>
          <p:cNvSpPr/>
          <p:nvPr/>
        </p:nvSpPr>
        <p:spPr>
          <a:xfrm>
            <a:off x="8475663" y="5703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10" name="椭圆 9"/>
          <p:cNvSpPr/>
          <p:nvPr/>
        </p:nvSpPr>
        <p:spPr>
          <a:xfrm>
            <a:off x="10639425" y="569753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a:t>
            </a:r>
            <a:endParaRPr lang="zh-CN" altLang="en-US" dirty="0">
              <a:solidFill>
                <a:schemeClr val="tx1"/>
              </a:solidFill>
            </a:endParaRPr>
          </a:p>
        </p:txBody>
      </p:sp>
      <p:cxnSp>
        <p:nvCxnSpPr>
          <p:cNvPr id="12" name="直接连接符 11"/>
          <p:cNvCxnSpPr>
            <a:stCxn id="2" idx="3"/>
            <a:endCxn id="3" idx="7"/>
          </p:cNvCxnSpPr>
          <p:nvPr/>
        </p:nvCxnSpPr>
        <p:spPr>
          <a:xfrm flipH="1">
            <a:off x="7469188"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 idx="4"/>
            <a:endCxn id="4" idx="0"/>
          </p:cNvCxnSpPr>
          <p:nvPr/>
        </p:nvCxnSpPr>
        <p:spPr>
          <a:xfrm>
            <a:off x="8643938" y="3106738"/>
            <a:ext cx="0" cy="56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5"/>
            <a:endCxn id="5" idx="1"/>
          </p:cNvCxnSpPr>
          <p:nvPr/>
        </p:nvCxnSpPr>
        <p:spPr>
          <a:xfrm>
            <a:off x="8832850"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3"/>
            <a:endCxn id="6" idx="7"/>
          </p:cNvCxnSpPr>
          <p:nvPr/>
        </p:nvCxnSpPr>
        <p:spPr>
          <a:xfrm flipH="1">
            <a:off x="6235700" y="4130675"/>
            <a:ext cx="854075" cy="66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 idx="5"/>
            <a:endCxn id="7" idx="0"/>
          </p:cNvCxnSpPr>
          <p:nvPr/>
        </p:nvCxnSpPr>
        <p:spPr>
          <a:xfrm>
            <a:off x="7469188" y="4130675"/>
            <a:ext cx="266700" cy="58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4"/>
            <a:endCxn id="8" idx="0"/>
          </p:cNvCxnSpPr>
          <p:nvPr/>
        </p:nvCxnSpPr>
        <p:spPr>
          <a:xfrm>
            <a:off x="10007600" y="4208463"/>
            <a:ext cx="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8934450" y="5175250"/>
            <a:ext cx="882650" cy="608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5"/>
            <a:endCxn id="10" idx="1"/>
          </p:cNvCxnSpPr>
          <p:nvPr/>
        </p:nvCxnSpPr>
        <p:spPr>
          <a:xfrm>
            <a:off x="10198100" y="5175250"/>
            <a:ext cx="519113"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3"/>
          <p:cNvSpPr txBox="1">
            <a:spLocks noChangeArrowheads="1"/>
          </p:cNvSpPr>
          <p:nvPr/>
        </p:nvSpPr>
        <p:spPr bwMode="auto">
          <a:xfrm>
            <a:off x="625475" y="1743075"/>
            <a:ext cx="1134745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a:lnSpc>
                <a:spcPct val="80000"/>
              </a:lnSpc>
              <a:buFontTx/>
              <a:buNone/>
            </a:pPr>
            <a:r>
              <a:rPr lang="zh-CN" altLang="en-US" dirty="0">
                <a:latin typeface="宋体" panose="02010600030101010101" pitchFamily="2" charset="-122"/>
                <a:ea typeface="宋体" panose="02010600030101010101" pitchFamily="2" charset="-122"/>
              </a:rPr>
              <a:t>	    在应用树结构解决问题时，往往要求按照某种次序获得树中全部结点的信息，这种操作叫作树的遍历。遍历的方法有多种，常用的有：</a:t>
            </a:r>
          </a:p>
          <a:p>
            <a:pPr>
              <a:lnSpc>
                <a:spcPct val="80000"/>
              </a:lnSpc>
              <a:buFontTx/>
              <a:buNone/>
            </a:pPr>
            <a:r>
              <a:rPr lang="zh-CN" altLang="en-US" dirty="0">
                <a:latin typeface="宋体" panose="02010600030101010101" pitchFamily="2" charset="-122"/>
                <a:ea typeface="宋体" panose="02010600030101010101" pitchFamily="2" charset="-122"/>
              </a:rPr>
              <a:t>　　C、</a:t>
            </a:r>
            <a:r>
              <a:rPr lang="zh-CN" altLang="en-US" dirty="0">
                <a:solidFill>
                  <a:schemeClr val="accent1"/>
                </a:solidFill>
                <a:latin typeface="黑体" panose="02010609060101010101" pitchFamily="49" charset="-122"/>
                <a:ea typeface="黑体" panose="02010609060101010101" pitchFamily="49" charset="-122"/>
              </a:rPr>
              <a:t>层次遍历</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80000"/>
              </a:lnSpc>
              <a:buFontTx/>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按层次从小到大逐个访问，同一层</a:t>
            </a:r>
            <a:endParaRPr lang="en-US" altLang="zh-CN" dirty="0">
              <a:latin typeface="宋体" panose="02010600030101010101" pitchFamily="2" charset="-122"/>
              <a:ea typeface="宋体" panose="02010600030101010101" pitchFamily="2" charset="-122"/>
            </a:endParaRPr>
          </a:p>
          <a:p>
            <a:pPr>
              <a:lnSpc>
                <a:spcPct val="80000"/>
              </a:lnSpc>
              <a:buFontTx/>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次按照从左到右的次序。</a:t>
            </a:r>
          </a:p>
          <a:p>
            <a:pPr>
              <a:lnSpc>
                <a:spcPct val="80000"/>
              </a:lnSpc>
              <a:buFontTx/>
              <a:buNone/>
            </a:pPr>
            <a:r>
              <a:rPr lang="zh-CN" altLang="en-US" dirty="0">
                <a:latin typeface="宋体" panose="02010600030101010101" pitchFamily="2" charset="-122"/>
                <a:ea typeface="宋体" panose="02010600030101010101" pitchFamily="2" charset="-122"/>
              </a:rPr>
              <a:t>		如图层次遍历的结果为：</a:t>
            </a:r>
            <a:endParaRPr lang="en-US" altLang="zh-CN" dirty="0">
              <a:latin typeface="宋体" panose="02010600030101010101" pitchFamily="2" charset="-122"/>
              <a:ea typeface="宋体" panose="02010600030101010101" pitchFamily="2" charset="-122"/>
            </a:endParaRPr>
          </a:p>
          <a:p>
            <a:pPr>
              <a:lnSpc>
                <a:spcPct val="80000"/>
              </a:lnSpc>
              <a:buFontTx/>
              <a:buNone/>
            </a:pPr>
            <a:r>
              <a:rPr lang="en-US" altLang="zh-CN" dirty="0">
                <a:latin typeface="宋体" panose="02010600030101010101" pitchFamily="2" charset="-122"/>
                <a:ea typeface="宋体" panose="02010600030101010101" pitchFamily="2" charset="-122"/>
              </a:rPr>
              <a:t>		</a:t>
            </a:r>
            <a:r>
              <a:rPr lang="zh-CN" altLang="en-US" dirty="0">
                <a:solidFill>
                  <a:schemeClr val="accent1"/>
                </a:solidFill>
                <a:latin typeface="黑体" panose="02010609060101010101" pitchFamily="49" charset="-122"/>
                <a:ea typeface="黑体" panose="02010609060101010101" pitchFamily="49" charset="-122"/>
              </a:rPr>
              <a:t>123456789</a:t>
            </a:r>
          </a:p>
          <a:p>
            <a:pPr>
              <a:lnSpc>
                <a:spcPct val="80000"/>
              </a:lnSpc>
              <a:buFontTx/>
              <a:buNone/>
            </a:pPr>
            <a:r>
              <a:rPr lang="zh-CN" altLang="en-US" dirty="0">
                <a:latin typeface="宋体" panose="02010600030101010101" pitchFamily="2" charset="-122"/>
                <a:ea typeface="宋体" panose="02010600030101010101" pitchFamily="2" charset="-122"/>
              </a:rPr>
              <a:t>　　</a:t>
            </a:r>
          </a:p>
        </p:txBody>
      </p:sp>
      <p:sp>
        <p:nvSpPr>
          <p:cNvPr id="26644" name="标题 28"/>
          <p:cNvSpPr>
            <a:spLocks noGrp="1"/>
          </p:cNvSpPr>
          <p:nvPr>
            <p:ph type="title"/>
          </p:nvPr>
        </p:nvSpPr>
        <p:spPr/>
        <p:txBody>
          <a:bodyPr/>
          <a:lstStyle/>
          <a:p>
            <a:r>
              <a:rPr lang="zh-CN" altLang="en-US" smtClean="0">
                <a:solidFill>
                  <a:schemeClr val="accent1"/>
                </a:solidFill>
              </a:rPr>
              <a:t>树的遍历</a:t>
            </a:r>
            <a:endParaRPr lang="zh-CN" altLang="en-US" smtClean="0"/>
          </a:p>
        </p:txBody>
      </p:sp>
      <p:sp>
        <p:nvSpPr>
          <p:cNvPr id="11" name="文本框 10"/>
          <p:cNvSpPr txBox="1"/>
          <p:nvPr/>
        </p:nvSpPr>
        <p:spPr>
          <a:xfrm>
            <a:off x="4607070" y="5449193"/>
            <a:ext cx="3185487"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solidFill>
                  <a:schemeClr val="accent1"/>
                </a:solidFill>
                <a:latin typeface="黑体" panose="02010609060101010101" pitchFamily="49" charset="-122"/>
                <a:ea typeface="黑体" panose="02010609060101010101" pitchFamily="49" charset="-122"/>
              </a:rPr>
              <a:t>注意：</a:t>
            </a:r>
            <a:endParaRPr lang="en-US" altLang="zh-CN" dirty="0" smtClean="0">
              <a:solidFill>
                <a:schemeClr val="accent1"/>
              </a:solidFill>
              <a:latin typeface="黑体" panose="02010609060101010101" pitchFamily="49" charset="-122"/>
              <a:ea typeface="黑体" panose="02010609060101010101" pitchFamily="49" charset="-122"/>
            </a:endParaRPr>
          </a:p>
          <a:p>
            <a:r>
              <a:rPr lang="zh-CN" altLang="en-US" dirty="0" smtClean="0"/>
              <a:t>该遍历方式使用较多，</a:t>
            </a:r>
            <a:r>
              <a:rPr lang="zh-CN" altLang="en-US" dirty="0" smtClean="0">
                <a:solidFill>
                  <a:schemeClr val="accent1"/>
                </a:solidFill>
              </a:rPr>
              <a:t>思考</a:t>
            </a:r>
            <a:r>
              <a:rPr lang="zh-CN" altLang="en-US" dirty="0" smtClean="0"/>
              <a:t>：</a:t>
            </a:r>
            <a:endParaRPr lang="en-US" altLang="zh-CN" dirty="0" smtClean="0"/>
          </a:p>
          <a:p>
            <a:r>
              <a:rPr lang="zh-CN" altLang="en-US" dirty="0" smtClean="0"/>
              <a:t>适合使用什么方式存储树？</a:t>
            </a:r>
            <a:endParaRPr lang="en-US" altLang="zh-CN" dirty="0" smtClean="0"/>
          </a:p>
          <a:p>
            <a:r>
              <a:rPr lang="zh-CN" altLang="en-US" sz="2400" dirty="0" smtClean="0">
                <a:solidFill>
                  <a:schemeClr val="accent1"/>
                </a:solidFill>
              </a:rPr>
              <a:t>孩子表示法</a:t>
            </a:r>
            <a:endParaRPr lang="zh-CN" altLang="en-US" sz="2400" dirty="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fade">
                                      <p:cBhvr>
                                        <p:cTn id="7" dur="500"/>
                                        <p:tgtEl>
                                          <p:spTgt spid="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2" end="2"/>
                                            </p:txEl>
                                          </p:spTgt>
                                        </p:tgtEl>
                                        <p:attrNameLst>
                                          <p:attrName>style.visibility</p:attrName>
                                        </p:attrNameLst>
                                      </p:cBhvr>
                                      <p:to>
                                        <p:strVal val="visible"/>
                                      </p:to>
                                    </p:set>
                                    <p:animEffect transition="in" filter="fade">
                                      <p:cBhvr>
                                        <p:cTn id="12" dur="500"/>
                                        <p:tgtEl>
                                          <p:spTgt spid="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animEffect transition="in" filter="fade">
                                      <p:cBhvr>
                                        <p:cTn id="17" dur="500"/>
                                        <p:tgtEl>
                                          <p:spTgt spid="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animEffect transition="in" filter="fade">
                                      <p:cBhvr>
                                        <p:cTn id="27" dur="500"/>
                                        <p:tgtEl>
                                          <p:spTgt spid="2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xEl>
                                              <p:pRg st="6" end="6"/>
                                            </p:txEl>
                                          </p:spTgt>
                                        </p:tgtEl>
                                        <p:attrNameLst>
                                          <p:attrName>style.visibility</p:attrName>
                                        </p:attrNameLst>
                                      </p:cBhvr>
                                      <p:to>
                                        <p:strVal val="visible"/>
                                      </p:to>
                                    </p:set>
                                    <p:animEffect transition="in" filter="fade">
                                      <p:cBhvr>
                                        <p:cTn id="32" dur="500"/>
                                        <p:tgtEl>
                                          <p:spTgt spid="2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bg/>
                                          </p:spTgt>
                                        </p:tgtEl>
                                        <p:attrNameLst>
                                          <p:attrName>style.visibility</p:attrName>
                                        </p:attrNameLst>
                                      </p:cBhvr>
                                      <p:to>
                                        <p:strVal val="visible"/>
                                      </p:to>
                                    </p:set>
                                    <p:animEffect transition="in" filter="fade">
                                      <p:cBhvr>
                                        <p:cTn id="37" dur="500"/>
                                        <p:tgtEl>
                                          <p:spTgt spid="11">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fade">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fade">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fade">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animEffect transition="in" filter="fade">
                                      <p:cBhvr>
                                        <p:cTn id="5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11"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374063" y="2568575"/>
            <a:ext cx="538162" cy="538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1</a:t>
            </a:r>
            <a:endParaRPr lang="zh-CN" altLang="en-US" dirty="0">
              <a:solidFill>
                <a:schemeClr val="tx1"/>
              </a:solidFill>
            </a:endParaRPr>
          </a:p>
        </p:txBody>
      </p:sp>
      <p:sp>
        <p:nvSpPr>
          <p:cNvPr id="3" name="椭圆 2"/>
          <p:cNvSpPr/>
          <p:nvPr/>
        </p:nvSpPr>
        <p:spPr>
          <a:xfrm>
            <a:off x="7010400"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2</a:t>
            </a:r>
            <a:endParaRPr lang="zh-CN" altLang="en-US" dirty="0">
              <a:solidFill>
                <a:schemeClr val="tx1"/>
              </a:solidFill>
            </a:endParaRPr>
          </a:p>
        </p:txBody>
      </p:sp>
      <p:sp>
        <p:nvSpPr>
          <p:cNvPr id="4" name="椭圆 3"/>
          <p:cNvSpPr/>
          <p:nvPr/>
        </p:nvSpPr>
        <p:spPr>
          <a:xfrm>
            <a:off x="8374063" y="3671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3</a:t>
            </a:r>
            <a:endParaRPr lang="zh-CN" altLang="en-US" dirty="0">
              <a:solidFill>
                <a:schemeClr val="tx1"/>
              </a:solidFill>
            </a:endParaRPr>
          </a:p>
        </p:txBody>
      </p:sp>
      <p:sp>
        <p:nvSpPr>
          <p:cNvPr id="5" name="椭圆 4"/>
          <p:cNvSpPr/>
          <p:nvPr/>
        </p:nvSpPr>
        <p:spPr>
          <a:xfrm>
            <a:off x="9739313" y="367188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4</a:t>
            </a:r>
            <a:endParaRPr lang="zh-CN" altLang="en-US" dirty="0">
              <a:solidFill>
                <a:schemeClr val="tx1"/>
              </a:solidFill>
            </a:endParaRPr>
          </a:p>
        </p:txBody>
      </p:sp>
      <p:sp>
        <p:nvSpPr>
          <p:cNvPr id="6" name="椭圆 5"/>
          <p:cNvSpPr/>
          <p:nvPr/>
        </p:nvSpPr>
        <p:spPr>
          <a:xfrm>
            <a:off x="57769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5</a:t>
            </a:r>
            <a:endParaRPr lang="zh-CN" altLang="en-US" dirty="0">
              <a:solidFill>
                <a:schemeClr val="tx1"/>
              </a:solidFill>
            </a:endParaRPr>
          </a:p>
        </p:txBody>
      </p:sp>
      <p:sp>
        <p:nvSpPr>
          <p:cNvPr id="7" name="椭圆 6"/>
          <p:cNvSpPr/>
          <p:nvPr/>
        </p:nvSpPr>
        <p:spPr>
          <a:xfrm>
            <a:off x="7467600"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6</a:t>
            </a:r>
            <a:endParaRPr lang="zh-CN" altLang="en-US" dirty="0">
              <a:solidFill>
                <a:schemeClr val="tx1"/>
              </a:solidFill>
            </a:endParaRPr>
          </a:p>
        </p:txBody>
      </p:sp>
      <p:sp>
        <p:nvSpPr>
          <p:cNvPr id="8" name="椭圆 7"/>
          <p:cNvSpPr/>
          <p:nvPr/>
        </p:nvSpPr>
        <p:spPr>
          <a:xfrm>
            <a:off x="9739313" y="4716463"/>
            <a:ext cx="536575" cy="538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a:t>
            </a:r>
            <a:endParaRPr lang="zh-CN" altLang="en-US" dirty="0">
              <a:solidFill>
                <a:schemeClr val="tx1"/>
              </a:solidFill>
            </a:endParaRPr>
          </a:p>
        </p:txBody>
      </p:sp>
      <p:sp>
        <p:nvSpPr>
          <p:cNvPr id="9" name="椭圆 8"/>
          <p:cNvSpPr/>
          <p:nvPr/>
        </p:nvSpPr>
        <p:spPr>
          <a:xfrm>
            <a:off x="8475663" y="5703888"/>
            <a:ext cx="538162"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10" name="椭圆 9"/>
          <p:cNvSpPr/>
          <p:nvPr/>
        </p:nvSpPr>
        <p:spPr>
          <a:xfrm>
            <a:off x="10639425" y="5697538"/>
            <a:ext cx="536575" cy="536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9</a:t>
            </a:r>
            <a:endParaRPr lang="zh-CN" altLang="en-US" dirty="0">
              <a:solidFill>
                <a:schemeClr val="tx1"/>
              </a:solidFill>
            </a:endParaRPr>
          </a:p>
        </p:txBody>
      </p:sp>
      <p:cxnSp>
        <p:nvCxnSpPr>
          <p:cNvPr id="12" name="直接连接符 11"/>
          <p:cNvCxnSpPr>
            <a:stCxn id="2" idx="3"/>
            <a:endCxn id="3" idx="7"/>
          </p:cNvCxnSpPr>
          <p:nvPr/>
        </p:nvCxnSpPr>
        <p:spPr>
          <a:xfrm flipH="1">
            <a:off x="7469188"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 idx="4"/>
            <a:endCxn id="4" idx="0"/>
          </p:cNvCxnSpPr>
          <p:nvPr/>
        </p:nvCxnSpPr>
        <p:spPr>
          <a:xfrm>
            <a:off x="8643938" y="3106738"/>
            <a:ext cx="0" cy="565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 idx="5"/>
            <a:endCxn id="5" idx="1"/>
          </p:cNvCxnSpPr>
          <p:nvPr/>
        </p:nvCxnSpPr>
        <p:spPr>
          <a:xfrm>
            <a:off x="8832850" y="3027363"/>
            <a:ext cx="98425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3"/>
            <a:endCxn id="6" idx="7"/>
          </p:cNvCxnSpPr>
          <p:nvPr/>
        </p:nvCxnSpPr>
        <p:spPr>
          <a:xfrm flipH="1">
            <a:off x="6235700" y="4130675"/>
            <a:ext cx="854075" cy="66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 idx="5"/>
            <a:endCxn id="7" idx="0"/>
          </p:cNvCxnSpPr>
          <p:nvPr/>
        </p:nvCxnSpPr>
        <p:spPr>
          <a:xfrm>
            <a:off x="7469188" y="4130675"/>
            <a:ext cx="266700" cy="585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4"/>
            <a:endCxn id="8" idx="0"/>
          </p:cNvCxnSpPr>
          <p:nvPr/>
        </p:nvCxnSpPr>
        <p:spPr>
          <a:xfrm>
            <a:off x="10007600" y="4208463"/>
            <a:ext cx="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8934450" y="5175250"/>
            <a:ext cx="882650" cy="608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5"/>
            <a:endCxn id="10" idx="1"/>
          </p:cNvCxnSpPr>
          <p:nvPr/>
        </p:nvCxnSpPr>
        <p:spPr>
          <a:xfrm>
            <a:off x="10198100" y="5175250"/>
            <a:ext cx="519113" cy="600075"/>
          </a:xfrm>
          <a:prstGeom prst="line">
            <a:avLst/>
          </a:prstGeom>
        </p:spPr>
        <p:style>
          <a:lnRef idx="1">
            <a:schemeClr val="accent1"/>
          </a:lnRef>
          <a:fillRef idx="0">
            <a:schemeClr val="accent1"/>
          </a:fillRef>
          <a:effectRef idx="0">
            <a:schemeClr val="accent1"/>
          </a:effectRef>
          <a:fontRef idx="minor">
            <a:schemeClr val="tx1"/>
          </a:fontRef>
        </p:style>
      </p:cxnSp>
      <p:sp>
        <p:nvSpPr>
          <p:cNvPr id="27667" name="Rectangle 3"/>
          <p:cNvSpPr txBox="1">
            <a:spLocks noChangeArrowheads="1"/>
          </p:cNvSpPr>
          <p:nvPr/>
        </p:nvSpPr>
        <p:spPr bwMode="auto">
          <a:xfrm>
            <a:off x="625475" y="1743075"/>
            <a:ext cx="113474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a:lnSpc>
                <a:spcPct val="80000"/>
              </a:lnSpc>
              <a:buFontTx/>
              <a:buNone/>
            </a:pPr>
            <a:r>
              <a:rPr lang="zh-CN" altLang="en-US">
                <a:latin typeface="宋体" panose="02010600030101010101" pitchFamily="2" charset="-122"/>
                <a:ea typeface="宋体" panose="02010600030101010101" pitchFamily="2" charset="-122"/>
              </a:rPr>
              <a:t>	    在应用树结构解决问题时，往往要求按照某种次序获得树中全部结点的信息，这种操作叫作树的遍历。遍历的方法有多种，常用的有：</a:t>
            </a:r>
          </a:p>
          <a:p>
            <a:pPr>
              <a:lnSpc>
                <a:spcPct val="80000"/>
              </a:lnSpc>
              <a:buFontTx/>
              <a:buNone/>
            </a:pPr>
            <a:r>
              <a:rPr lang="zh-CN" altLang="en-US">
                <a:latin typeface="宋体" panose="02010600030101010101" pitchFamily="2" charset="-122"/>
                <a:ea typeface="宋体" panose="02010600030101010101" pitchFamily="2" charset="-122"/>
              </a:rPr>
              <a:t>　　　　</a:t>
            </a:r>
          </a:p>
        </p:txBody>
      </p:sp>
      <p:sp>
        <p:nvSpPr>
          <p:cNvPr id="27668" name="标题 28"/>
          <p:cNvSpPr>
            <a:spLocks noGrp="1"/>
          </p:cNvSpPr>
          <p:nvPr>
            <p:ph type="title"/>
          </p:nvPr>
        </p:nvSpPr>
        <p:spPr/>
        <p:txBody>
          <a:bodyPr/>
          <a:lstStyle/>
          <a:p>
            <a:r>
              <a:rPr lang="zh-CN" altLang="en-US" smtClean="0">
                <a:solidFill>
                  <a:schemeClr val="accent1"/>
                </a:solidFill>
              </a:rPr>
              <a:t>树的遍历</a:t>
            </a:r>
            <a:endParaRPr lang="zh-CN" altLang="en-US" smtClean="0"/>
          </a:p>
        </p:txBody>
      </p:sp>
      <p:sp>
        <p:nvSpPr>
          <p:cNvPr id="11" name="矩形 10"/>
          <p:cNvSpPr>
            <a:spLocks noChangeArrowheads="1"/>
          </p:cNvSpPr>
          <p:nvPr/>
        </p:nvSpPr>
        <p:spPr bwMode="auto">
          <a:xfrm>
            <a:off x="1227138" y="2894013"/>
            <a:ext cx="4913312"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nSpc>
                <a:spcPct val="150000"/>
              </a:lnSpc>
            </a:pPr>
            <a:r>
              <a:rPr lang="zh-CN" altLang="en-US" sz="2800" b="1">
                <a:solidFill>
                  <a:schemeClr val="accent1"/>
                </a:solidFill>
                <a:latin typeface="黑体" panose="02010609060101010101" pitchFamily="49" charset="-122"/>
                <a:ea typeface="黑体" panose="02010609060101010101" pitchFamily="49" charset="-122"/>
              </a:rPr>
              <a:t>叶结点遍历：</a:t>
            </a:r>
            <a:endParaRPr lang="en-US" altLang="zh-CN" sz="2800" b="1">
              <a:solidFill>
                <a:schemeClr val="accent1"/>
              </a:solidFill>
              <a:latin typeface="黑体" panose="02010609060101010101" pitchFamily="49" charset="-122"/>
              <a:ea typeface="黑体" panose="02010609060101010101" pitchFamily="49" charset="-122"/>
            </a:endParaRPr>
          </a:p>
          <a:p>
            <a:pPr>
              <a:lnSpc>
                <a:spcPct val="150000"/>
              </a:lnSpc>
            </a:pPr>
            <a:r>
              <a:rPr lang="zh-CN" altLang="en-US">
                <a:latin typeface="宋体" panose="02010600030101010101" pitchFamily="2" charset="-122"/>
                <a:ea typeface="宋体" panose="02010600030101010101" pitchFamily="2" charset="-122"/>
              </a:rPr>
              <a:t>有时把所有的数据信息都存放在叶结点中，而其余结点都是用来表示数据之间的某种分支或层次关系，这种情况就用这种方法。</a:t>
            </a:r>
            <a:endParaRPr lang="en-US" altLang="zh-CN">
              <a:latin typeface="宋体" panose="02010600030101010101" pitchFamily="2" charset="-122"/>
              <a:ea typeface="宋体" panose="02010600030101010101" pitchFamily="2" charset="-122"/>
            </a:endParaRPr>
          </a:p>
          <a:p>
            <a:pPr>
              <a:lnSpc>
                <a:spcPct val="150000"/>
              </a:lnSpc>
            </a:pPr>
            <a:r>
              <a:rPr lang="zh-CN" altLang="en-US">
                <a:latin typeface="宋体" panose="02010600030101010101" pitchFamily="2" charset="-122"/>
                <a:ea typeface="宋体" panose="02010600030101010101" pitchFamily="2" charset="-122"/>
              </a:rPr>
              <a:t>如图按照这个思想访问的结果为</a:t>
            </a:r>
            <a:endParaRPr lang="en-US" altLang="zh-CN">
              <a:latin typeface="宋体" panose="02010600030101010101" pitchFamily="2" charset="-122"/>
              <a:ea typeface="宋体" panose="02010600030101010101" pitchFamily="2" charset="-122"/>
            </a:endParaRPr>
          </a:p>
          <a:p>
            <a:pPr>
              <a:lnSpc>
                <a:spcPct val="150000"/>
              </a:lnSpc>
            </a:pPr>
            <a:r>
              <a:rPr lang="zh-CN" altLang="en-US" sz="3200">
                <a:solidFill>
                  <a:schemeClr val="accent1"/>
                </a:solidFill>
                <a:latin typeface="宋体" panose="02010600030101010101" pitchFamily="2" charset="-122"/>
                <a:ea typeface="宋体" panose="02010600030101010101" pitchFamily="2" charset="-122"/>
              </a:rPr>
              <a:t>56389</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065337" y="549275"/>
            <a:ext cx="9803201" cy="719138"/>
          </a:xfrm>
        </p:spPr>
        <p:txBody>
          <a:bodyPr/>
          <a:lstStyle/>
          <a:p>
            <a:r>
              <a:rPr lang="zh-CN" altLang="en-US" b="1" dirty="0" smtClean="0">
                <a:latin typeface="黑体" panose="02010609060101010101" pitchFamily="49" charset="-122"/>
                <a:ea typeface="黑体" panose="02010609060101010101" pitchFamily="49" charset="-122"/>
              </a:rPr>
              <a:t>找树根和</a:t>
            </a:r>
            <a:r>
              <a:rPr lang="zh-CN" altLang="en-US" b="1" dirty="0" smtClean="0">
                <a:latin typeface="黑体" panose="02010609060101010101" pitchFamily="49" charset="-122"/>
                <a:ea typeface="黑体" panose="02010609060101010101" pitchFamily="49" charset="-122"/>
              </a:rPr>
              <a:t>孩子（</a:t>
            </a:r>
            <a:r>
              <a:rPr lang="en-US" altLang="zh-CN" b="1" dirty="0" smtClean="0">
                <a:latin typeface="黑体" panose="02010609060101010101" pitchFamily="49" charset="-122"/>
                <a:ea typeface="黑体" panose="02010609060101010101" pitchFamily="49" charset="-122"/>
              </a:rPr>
              <a:t>fz.openjudge.cn/tree/001/</a:t>
            </a:r>
            <a:r>
              <a:rPr lang="zh-CN" altLang="en-US" b="1" dirty="0" smtClean="0">
                <a:latin typeface="黑体" panose="02010609060101010101" pitchFamily="49" charset="-122"/>
                <a:ea typeface="黑体" panose="02010609060101010101" pitchFamily="49" charset="-122"/>
              </a:rPr>
              <a:t>）</a:t>
            </a:r>
            <a:endParaRPr lang="zh-CN" altLang="en-US" b="1" dirty="0" smtClean="0">
              <a:latin typeface="黑体" panose="02010609060101010101" pitchFamily="49" charset="-122"/>
              <a:ea typeface="黑体" panose="02010609060101010101" pitchFamily="49" charset="-122"/>
            </a:endParaRPr>
          </a:p>
        </p:txBody>
      </p:sp>
      <p:sp>
        <p:nvSpPr>
          <p:cNvPr id="28675" name="Rectangle 2"/>
          <p:cNvSpPr txBox="1">
            <a:spLocks noChangeArrowheads="1"/>
          </p:cNvSpPr>
          <p:nvPr/>
        </p:nvSpPr>
        <p:spPr bwMode="auto">
          <a:xfrm>
            <a:off x="457200" y="1122363"/>
            <a:ext cx="10601325" cy="398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a:buFontTx/>
              <a:buNone/>
            </a:pPr>
            <a:endParaRPr lang="zh-CN" altLang="en-US" sz="2000">
              <a:latin typeface="宋体" panose="02010600030101010101" pitchFamily="2" charset="-122"/>
              <a:ea typeface="宋体" panose="02010600030101010101" pitchFamily="2" charset="-122"/>
            </a:endParaRPr>
          </a:p>
        </p:txBody>
      </p:sp>
      <p:sp>
        <p:nvSpPr>
          <p:cNvPr id="4" name="Text Box 3"/>
          <p:cNvSpPr txBox="1">
            <a:spLocks noChangeArrowheads="1"/>
          </p:cNvSpPr>
          <p:nvPr/>
        </p:nvSpPr>
        <p:spPr bwMode="auto">
          <a:xfrm>
            <a:off x="7656513" y="2276475"/>
            <a:ext cx="2197100" cy="3786188"/>
          </a:xfrm>
          <a:prstGeom prst="rect">
            <a:avLst/>
          </a:prstGeom>
          <a:noFill/>
          <a:ln>
            <a:noFill/>
          </a:ln>
          <a:effectLst>
            <a:outerShdw dist="17961" dir="135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400" dirty="0"/>
              <a:t>【输入样例】</a:t>
            </a:r>
          </a:p>
          <a:p>
            <a:pPr>
              <a:defRPr/>
            </a:pPr>
            <a:r>
              <a:rPr lang="zh-CN" altLang="zh-CN" sz="2400" dirty="0"/>
              <a:t>　　8 7</a:t>
            </a:r>
          </a:p>
          <a:p>
            <a:pPr>
              <a:defRPr/>
            </a:pPr>
            <a:r>
              <a:rPr lang="zh-CN" altLang="zh-CN" sz="2400" dirty="0"/>
              <a:t>　　4 1</a:t>
            </a:r>
          </a:p>
          <a:p>
            <a:pPr>
              <a:defRPr/>
            </a:pPr>
            <a:r>
              <a:rPr lang="zh-CN" altLang="zh-CN" sz="2400" dirty="0"/>
              <a:t>　　4 2</a:t>
            </a:r>
          </a:p>
          <a:p>
            <a:pPr>
              <a:defRPr/>
            </a:pPr>
            <a:r>
              <a:rPr lang="zh-CN" altLang="zh-CN" sz="2400" dirty="0"/>
              <a:t>　　1 3</a:t>
            </a:r>
          </a:p>
          <a:p>
            <a:pPr>
              <a:defRPr/>
            </a:pPr>
            <a:r>
              <a:rPr lang="zh-CN" altLang="zh-CN" sz="2400" dirty="0"/>
              <a:t>　　1 5</a:t>
            </a:r>
          </a:p>
          <a:p>
            <a:pPr>
              <a:defRPr/>
            </a:pPr>
            <a:r>
              <a:rPr lang="zh-CN" altLang="zh-CN" sz="2400" dirty="0"/>
              <a:t>　　2 6</a:t>
            </a:r>
          </a:p>
          <a:p>
            <a:pPr>
              <a:defRPr/>
            </a:pPr>
            <a:r>
              <a:rPr lang="zh-CN" altLang="zh-CN" sz="2400" dirty="0"/>
              <a:t>　　2 7</a:t>
            </a:r>
          </a:p>
          <a:p>
            <a:pPr>
              <a:defRPr/>
            </a:pPr>
            <a:r>
              <a:rPr lang="zh-CN" altLang="zh-CN" sz="2400" dirty="0"/>
              <a:t>　　2 8</a:t>
            </a:r>
          </a:p>
          <a:p>
            <a:pPr>
              <a:defRPr/>
            </a:pPr>
            <a:endParaRPr lang="zh-CN" altLang="zh-CN" sz="2400" dirty="0"/>
          </a:p>
        </p:txBody>
      </p:sp>
      <p:sp>
        <p:nvSpPr>
          <p:cNvPr id="5" name="Text Box 4"/>
          <p:cNvSpPr txBox="1">
            <a:spLocks noChangeArrowheads="1"/>
          </p:cNvSpPr>
          <p:nvPr/>
        </p:nvSpPr>
        <p:spPr bwMode="auto">
          <a:xfrm>
            <a:off x="9498013" y="2276475"/>
            <a:ext cx="2200275" cy="1570038"/>
          </a:xfrm>
          <a:prstGeom prst="rect">
            <a:avLst/>
          </a:prstGeom>
          <a:noFill/>
          <a:ln>
            <a:noFill/>
          </a:ln>
          <a:effectLst>
            <a:outerShdw dist="17961" dir="13500000" algn="ctr" rotWithShape="0">
              <a:schemeClr val="accent1">
                <a:gamma/>
                <a:shade val="60000"/>
                <a:invGamma/>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400" dirty="0"/>
              <a:t>【输出样例】</a:t>
            </a:r>
          </a:p>
          <a:p>
            <a:pPr>
              <a:defRPr/>
            </a:pPr>
            <a:r>
              <a:rPr lang="zh-CN" altLang="zh-CN" sz="2400" dirty="0"/>
              <a:t>　　4</a:t>
            </a:r>
          </a:p>
          <a:p>
            <a:pPr>
              <a:defRPr/>
            </a:pPr>
            <a:r>
              <a:rPr lang="zh-CN" altLang="zh-CN" sz="2400" dirty="0"/>
              <a:t>　　2 </a:t>
            </a:r>
          </a:p>
          <a:p>
            <a:pPr>
              <a:defRPr/>
            </a:pPr>
            <a:r>
              <a:rPr lang="zh-CN" altLang="zh-CN" sz="2400" dirty="0"/>
              <a:t>　　6 7 8</a:t>
            </a:r>
          </a:p>
        </p:txBody>
      </p:sp>
      <p:sp>
        <p:nvSpPr>
          <p:cNvPr id="28678" name="矩形 5"/>
          <p:cNvSpPr>
            <a:spLocks noChangeArrowheads="1"/>
          </p:cNvSpPr>
          <p:nvPr/>
        </p:nvSpPr>
        <p:spPr bwMode="auto">
          <a:xfrm>
            <a:off x="563563" y="2079625"/>
            <a:ext cx="70929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t>　　给定一棵树，输出树的根</a:t>
            </a:r>
            <a:r>
              <a:rPr lang="en-US" altLang="zh-CN" sz="2400"/>
              <a:t>root</a:t>
            </a:r>
            <a:r>
              <a:rPr lang="zh-CN" altLang="en-US" sz="2400"/>
              <a:t>，孩子最多的结点</a:t>
            </a:r>
            <a:r>
              <a:rPr lang="en-US" altLang="zh-CN" sz="2400"/>
              <a:t>max</a:t>
            </a:r>
            <a:r>
              <a:rPr lang="zh-CN" altLang="en-US" sz="2400"/>
              <a:t>以及他的孩子</a:t>
            </a:r>
          </a:p>
          <a:p>
            <a:r>
              <a:rPr lang="en-US" altLang="zh-CN" sz="2400"/>
              <a:t>【</a:t>
            </a:r>
            <a:r>
              <a:rPr lang="zh-CN" altLang="en-US" sz="2400"/>
              <a:t>输入格式</a:t>
            </a:r>
            <a:r>
              <a:rPr lang="en-US" altLang="zh-CN" sz="2400"/>
              <a:t>】</a:t>
            </a:r>
          </a:p>
          <a:p>
            <a:r>
              <a:rPr lang="zh-CN" altLang="en-US" sz="2400"/>
              <a:t>第一行：</a:t>
            </a:r>
            <a:r>
              <a:rPr lang="en-US" altLang="zh-CN" sz="2400"/>
              <a:t>n</a:t>
            </a:r>
            <a:r>
              <a:rPr lang="zh-CN" altLang="en-US" sz="2400"/>
              <a:t>（结点数</a:t>
            </a:r>
            <a:r>
              <a:rPr lang="en-US" altLang="zh-CN" sz="2400"/>
              <a:t>&lt;=100</a:t>
            </a:r>
            <a:r>
              <a:rPr lang="zh-CN" altLang="en-US" sz="2400"/>
              <a:t>），</a:t>
            </a:r>
            <a:r>
              <a:rPr lang="en-US" altLang="zh-CN" sz="2400"/>
              <a:t>m</a:t>
            </a:r>
            <a:r>
              <a:rPr lang="zh-CN" altLang="en-US" sz="2400"/>
              <a:t>（边数</a:t>
            </a:r>
            <a:r>
              <a:rPr lang="en-US" altLang="zh-CN" sz="2400"/>
              <a:t>&lt;=200</a:t>
            </a:r>
            <a:r>
              <a:rPr lang="zh-CN" altLang="en-US" sz="2400"/>
              <a:t>）。 　　</a:t>
            </a:r>
          </a:p>
          <a:p>
            <a:r>
              <a:rPr lang="zh-CN" altLang="en-US" sz="2400"/>
              <a:t>以下</a:t>
            </a:r>
            <a:r>
              <a:rPr lang="en-US" altLang="zh-CN" sz="2400"/>
              <a:t>m</a:t>
            </a:r>
            <a:r>
              <a:rPr lang="zh-CN" altLang="en-US" sz="2400"/>
              <a:t>行；每行两个结点</a:t>
            </a:r>
            <a:r>
              <a:rPr lang="en-US" altLang="zh-CN" sz="2400"/>
              <a:t>x</a:t>
            </a:r>
            <a:r>
              <a:rPr lang="zh-CN" altLang="en-US" sz="2400"/>
              <a:t>和</a:t>
            </a:r>
            <a:r>
              <a:rPr lang="en-US" altLang="zh-CN" sz="2400"/>
              <a:t>y</a:t>
            </a:r>
            <a:r>
              <a:rPr lang="zh-CN" altLang="en-US" sz="2400"/>
              <a:t>，</a:t>
            </a:r>
          </a:p>
          <a:p>
            <a:r>
              <a:rPr lang="zh-CN" altLang="en-US" sz="2400"/>
              <a:t>表示</a:t>
            </a:r>
            <a:r>
              <a:rPr lang="en-US" altLang="zh-CN" sz="2400"/>
              <a:t>y</a:t>
            </a:r>
            <a:r>
              <a:rPr lang="zh-CN" altLang="en-US" sz="2400"/>
              <a:t>是</a:t>
            </a:r>
            <a:r>
              <a:rPr lang="en-US" altLang="zh-CN" sz="2400"/>
              <a:t>x</a:t>
            </a:r>
            <a:r>
              <a:rPr lang="zh-CN" altLang="en-US" sz="2400"/>
              <a:t>的孩子</a:t>
            </a:r>
            <a:r>
              <a:rPr lang="en-US" altLang="zh-CN" sz="2400"/>
              <a:t>(x,y&lt;=1000)</a:t>
            </a:r>
            <a:r>
              <a:rPr lang="zh-CN" altLang="en-US" sz="2400"/>
              <a:t>。</a:t>
            </a:r>
          </a:p>
          <a:p>
            <a:r>
              <a:rPr lang="en-US" altLang="zh-CN" sz="2400"/>
              <a:t>【</a:t>
            </a:r>
            <a:r>
              <a:rPr lang="zh-CN" altLang="en-US" sz="2400"/>
              <a:t>输出格式</a:t>
            </a:r>
            <a:r>
              <a:rPr lang="en-US" altLang="zh-CN" sz="2400"/>
              <a:t>】</a:t>
            </a:r>
          </a:p>
          <a:p>
            <a:r>
              <a:rPr lang="zh-CN" altLang="en-US" sz="2400"/>
              <a:t>第一行：树根：</a:t>
            </a:r>
            <a:r>
              <a:rPr lang="en-US" altLang="zh-CN" sz="2400"/>
              <a:t>root</a:t>
            </a:r>
            <a:r>
              <a:rPr lang="zh-CN" altLang="en-US" sz="2400"/>
              <a:t>。 　　</a:t>
            </a:r>
          </a:p>
          <a:p>
            <a:r>
              <a:rPr lang="zh-CN" altLang="en-US" sz="2400"/>
              <a:t>第二行：孩子最多的结点</a:t>
            </a:r>
            <a:r>
              <a:rPr lang="en-US" altLang="zh-CN" sz="2400"/>
              <a:t>max</a:t>
            </a:r>
            <a:r>
              <a:rPr lang="zh-CN" altLang="en-US" sz="2400"/>
              <a:t>。 　　</a:t>
            </a:r>
          </a:p>
          <a:p>
            <a:r>
              <a:rPr lang="zh-CN" altLang="en-US" sz="2400"/>
              <a:t>第三行：</a:t>
            </a:r>
            <a:r>
              <a:rPr lang="en-US" altLang="zh-CN" sz="2400"/>
              <a:t>max</a:t>
            </a:r>
            <a:r>
              <a:rPr lang="zh-CN" altLang="en-US" sz="2400"/>
              <a:t>的孩子。</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p:cNvSpPr txBox="1">
            <a:spLocks noChangeArrowheads="1"/>
          </p:cNvSpPr>
          <p:nvPr/>
        </p:nvSpPr>
        <p:spPr bwMode="auto">
          <a:xfrm>
            <a:off x="3157538" y="2876550"/>
            <a:ext cx="5876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3600"/>
              <a:t>完成本题目，顺带休息会</a:t>
            </a:r>
            <a:r>
              <a:rPr lang="en-US" altLang="zh-CN" sz="3600"/>
              <a:t>~</a:t>
            </a:r>
            <a:endParaRPr lang="zh-CN" altLang="en-US" sz="360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ctrTitle"/>
          </p:nvPr>
        </p:nvSpPr>
        <p:spPr>
          <a:xfrm>
            <a:off x="1993900" y="3300413"/>
            <a:ext cx="8061325" cy="1152525"/>
          </a:xfrm>
        </p:spPr>
        <p:txBody>
          <a:bodyPr/>
          <a:lstStyle/>
          <a:p>
            <a:r>
              <a:rPr lang="zh-CN" altLang="en-US" b="1" smtClean="0"/>
              <a:t>二叉树</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二叉树的定义</a:t>
            </a:r>
            <a:endParaRPr lang="zh-CN" altLang="en-US" dirty="0">
              <a:solidFill>
                <a:schemeClr val="accent1">
                  <a:satMod val="150000"/>
                </a:schemeClr>
              </a:solidFill>
            </a:endParaRPr>
          </a:p>
        </p:txBody>
      </p:sp>
      <p:sp>
        <p:nvSpPr>
          <p:cNvPr id="3" name="内容占位符 2"/>
          <p:cNvSpPr>
            <a:spLocks noGrp="1"/>
          </p:cNvSpPr>
          <p:nvPr>
            <p:ph idx="1"/>
          </p:nvPr>
        </p:nvSpPr>
        <p:spPr/>
        <p:txBody>
          <a:bodyPr/>
          <a:lstStyle/>
          <a:p>
            <a:pPr>
              <a:lnSpc>
                <a:spcPct val="90000"/>
              </a:lnSpc>
            </a:pPr>
            <a:r>
              <a:rPr kumimoji="1" lang="zh-CN" altLang="en-US" b="1" smtClean="0">
                <a:latin typeface="Times New Roman" panose="02020603050405020304" pitchFamily="18" charset="0"/>
                <a:ea typeface="楷体_GB2312" pitchFamily="49" charset="-122"/>
              </a:rPr>
              <a:t>二叉树（</a:t>
            </a:r>
            <a:r>
              <a:rPr kumimoji="1" lang="en-US" altLang="zh-CN" b="1" smtClean="0">
                <a:latin typeface="Times New Roman" panose="02020603050405020304" pitchFamily="18" charset="0"/>
                <a:ea typeface="楷体_GB2312" pitchFamily="49" charset="-122"/>
              </a:rPr>
              <a:t>binary tree</a:t>
            </a:r>
            <a:r>
              <a:rPr kumimoji="1" lang="zh-CN" altLang="en-US" b="1" smtClean="0">
                <a:latin typeface="Times New Roman" panose="02020603050405020304" pitchFamily="18" charset="0"/>
                <a:ea typeface="楷体_GB2312" pitchFamily="49" charset="-122"/>
              </a:rPr>
              <a:t>）是</a:t>
            </a:r>
            <a:r>
              <a:rPr kumimoji="1" lang="en-US" altLang="zh-CN" b="1" smtClean="0">
                <a:latin typeface="Times New Roman" panose="02020603050405020304" pitchFamily="18" charset="0"/>
                <a:ea typeface="楷体_GB2312" pitchFamily="49" charset="-122"/>
              </a:rPr>
              <a:t>n(n</a:t>
            </a:r>
            <a:r>
              <a:rPr kumimoji="1" lang="en-US" altLang="zh-CN" b="1" smtClean="0">
                <a:latin typeface="Times New Roman" panose="02020603050405020304" pitchFamily="18" charset="0"/>
                <a:ea typeface="楷体_GB2312" pitchFamily="49" charset="-122"/>
                <a:sym typeface="Symbol" panose="05050102010706020507" pitchFamily="18" charset="2"/>
              </a:rPr>
              <a:t>0)</a:t>
            </a:r>
            <a:r>
              <a:rPr kumimoji="1" lang="zh-CN" altLang="zh-CN" b="1" smtClean="0">
                <a:latin typeface="Times New Roman" panose="02020603050405020304" pitchFamily="18" charset="0"/>
                <a:ea typeface="楷体_GB2312" pitchFamily="49" charset="-122"/>
                <a:sym typeface="Symbol" panose="05050102010706020507" pitchFamily="18" charset="2"/>
              </a:rPr>
              <a:t>个结点的有限集，它或为空树(</a:t>
            </a:r>
            <a:r>
              <a:rPr kumimoji="1" lang="en-US" altLang="zh-CN" b="1" smtClean="0">
                <a:latin typeface="Times New Roman" panose="02020603050405020304" pitchFamily="18" charset="0"/>
                <a:ea typeface="楷体_GB2312" pitchFamily="49" charset="-122"/>
                <a:sym typeface="Symbol" panose="05050102010706020507" pitchFamily="18" charset="2"/>
              </a:rPr>
              <a:t>n=0)</a:t>
            </a:r>
            <a:r>
              <a:rPr kumimoji="1" lang="zh-CN" altLang="en-US" b="1" smtClean="0">
                <a:latin typeface="Times New Roman" panose="02020603050405020304" pitchFamily="18" charset="0"/>
                <a:ea typeface="楷体_GB2312" pitchFamily="49" charset="-122"/>
                <a:sym typeface="Symbol" panose="05050102010706020507" pitchFamily="18" charset="2"/>
              </a:rPr>
              <a:t>，</a:t>
            </a:r>
            <a:r>
              <a:rPr kumimoji="1" lang="zh-CN" altLang="zh-CN" b="1" smtClean="0">
                <a:latin typeface="Times New Roman" panose="02020603050405020304" pitchFamily="18" charset="0"/>
                <a:ea typeface="楷体_GB2312" pitchFamily="49" charset="-122"/>
                <a:sym typeface="Symbol" panose="05050102010706020507" pitchFamily="18" charset="2"/>
              </a:rPr>
              <a:t>或由一个根结点和两棵分别称为左子树和右子树的互不相交的二叉树构成。</a:t>
            </a:r>
            <a:endParaRPr kumimoji="1" lang="en-US" altLang="zh-CN" b="1" smtClean="0">
              <a:latin typeface="Times New Roman" panose="02020603050405020304" pitchFamily="18" charset="0"/>
              <a:ea typeface="楷体_GB2312" pitchFamily="49" charset="-122"/>
              <a:sym typeface="Symbol" panose="05050102010706020507" pitchFamily="18" charset="2"/>
            </a:endParaRPr>
          </a:p>
          <a:p>
            <a:pPr>
              <a:lnSpc>
                <a:spcPct val="90000"/>
              </a:lnSpc>
            </a:pPr>
            <a:endParaRPr kumimoji="1" lang="zh-CN" altLang="en-US" b="1" smtClean="0">
              <a:latin typeface="Times New Roman" panose="02020603050405020304" pitchFamily="18" charset="0"/>
              <a:ea typeface="楷体_GB2312" pitchFamily="49" charset="-122"/>
              <a:sym typeface="Symbol" panose="05050102010706020507" pitchFamily="18" charset="2"/>
            </a:endParaRPr>
          </a:p>
          <a:p>
            <a:pPr>
              <a:lnSpc>
                <a:spcPct val="90000"/>
              </a:lnSpc>
              <a:buFont typeface="Wingdings 2" panose="05020102010507070707" pitchFamily="18" charset="2"/>
              <a:buNone/>
            </a:pPr>
            <a:r>
              <a:rPr kumimoji="1" lang="zh-CN" altLang="zh-CN" smtClean="0">
                <a:solidFill>
                  <a:schemeClr val="accent1"/>
                </a:solidFill>
                <a:latin typeface="黑体" panose="02010609060101010101" pitchFamily="49" charset="-122"/>
                <a:ea typeface="黑体" panose="02010609060101010101" pitchFamily="49" charset="-122"/>
                <a:sym typeface="Symbol" panose="05050102010706020507" pitchFamily="18" charset="2"/>
              </a:rPr>
              <a:t>特点</a:t>
            </a:r>
            <a:endParaRPr kumimoji="1" lang="en-US" altLang="zh-CN" smtClean="0">
              <a:solidFill>
                <a:schemeClr val="accent1"/>
              </a:solidFill>
              <a:latin typeface="黑体" panose="02010609060101010101" pitchFamily="49" charset="-122"/>
              <a:ea typeface="黑体" panose="02010609060101010101" pitchFamily="49" charset="-122"/>
              <a:sym typeface="Symbol" panose="05050102010706020507" pitchFamily="18" charset="2"/>
            </a:endParaRPr>
          </a:p>
          <a:p>
            <a:pPr>
              <a:lnSpc>
                <a:spcPct val="90000"/>
              </a:lnSpc>
            </a:pPr>
            <a:r>
              <a:rPr kumimoji="1" lang="zh-CN" altLang="en-US" b="1" smtClean="0">
                <a:latin typeface="Times New Roman" panose="02020603050405020304" pitchFamily="18" charset="0"/>
                <a:ea typeface="楷体_GB2312" pitchFamily="49" charset="-122"/>
                <a:sym typeface="Symbol" panose="05050102010706020507" pitchFamily="18" charset="2"/>
              </a:rPr>
              <a:t>每个结点至多有</a:t>
            </a:r>
            <a:r>
              <a:rPr kumimoji="1" lang="en-US" altLang="zh-CN" b="1" smtClean="0">
                <a:latin typeface="Times New Roman" panose="02020603050405020304" pitchFamily="18" charset="0"/>
                <a:ea typeface="楷体_GB2312" pitchFamily="49" charset="-122"/>
                <a:sym typeface="Symbol" panose="05050102010706020507" pitchFamily="18" charset="2"/>
              </a:rPr>
              <a:t>2</a:t>
            </a:r>
            <a:r>
              <a:rPr kumimoji="1" lang="zh-CN" altLang="en-US" b="1" smtClean="0">
                <a:latin typeface="Times New Roman" panose="02020603050405020304" pitchFamily="18" charset="0"/>
                <a:ea typeface="楷体_GB2312" pitchFamily="49" charset="-122"/>
                <a:sym typeface="Symbol" panose="05050102010706020507" pitchFamily="18" charset="2"/>
              </a:rPr>
              <a:t>棵子树，即度</a:t>
            </a:r>
            <a:r>
              <a:rPr kumimoji="1" lang="en-US" altLang="zh-CN" b="1" smtClean="0">
                <a:latin typeface="Times New Roman" panose="02020603050405020304" pitchFamily="18" charset="0"/>
                <a:ea typeface="楷体_GB2312" pitchFamily="49" charset="-122"/>
                <a:sym typeface="Symbol" panose="05050102010706020507" pitchFamily="18" charset="2"/>
              </a:rPr>
              <a:t>&lt;=2</a:t>
            </a:r>
            <a:r>
              <a:rPr kumimoji="1" lang="zh-CN" altLang="en-US" b="1" smtClean="0">
                <a:latin typeface="Times New Roman" panose="02020603050405020304" pitchFamily="18" charset="0"/>
                <a:ea typeface="楷体_GB2312" pitchFamily="49" charset="-122"/>
                <a:sym typeface="Symbol" panose="05050102010706020507" pitchFamily="18" charset="2"/>
              </a:rPr>
              <a:t>；</a:t>
            </a:r>
            <a:endParaRPr kumimoji="1" lang="en-US" altLang="zh-CN" b="1" smtClean="0">
              <a:latin typeface="Times New Roman" panose="02020603050405020304" pitchFamily="18" charset="0"/>
              <a:ea typeface="楷体_GB2312" pitchFamily="49" charset="-122"/>
              <a:sym typeface="Symbol" panose="05050102010706020507" pitchFamily="18" charset="2"/>
            </a:endParaRPr>
          </a:p>
          <a:p>
            <a:pPr>
              <a:lnSpc>
                <a:spcPct val="90000"/>
              </a:lnSpc>
            </a:pPr>
            <a:r>
              <a:rPr kumimoji="1" lang="zh-CN" altLang="en-US" b="1" smtClean="0">
                <a:latin typeface="Times New Roman" panose="02020603050405020304" pitchFamily="18" charset="0"/>
                <a:ea typeface="楷体_GB2312" pitchFamily="49" charset="-122"/>
                <a:sym typeface="Symbol" panose="05050102010706020507" pitchFamily="18" charset="2"/>
              </a:rPr>
              <a:t>二叉树的子树有序，且有左、右之分，且其次序不能任意颠倒</a:t>
            </a:r>
            <a:endParaRPr kumimoji="1" lang="zh-CN" altLang="zh-CN" b="1" smtClean="0">
              <a:latin typeface="Times New Roman" panose="02020603050405020304" pitchFamily="18" charset="0"/>
              <a:ea typeface="楷体_GB2312" pitchFamily="49" charset="-122"/>
              <a:sym typeface="Symbol" panose="05050102010706020507" pitchFamily="18" charset="2"/>
            </a:endParaRPr>
          </a:p>
          <a:p>
            <a:endParaRPr lang="zh-CN" altLang="en-US" smtClean="0"/>
          </a:p>
        </p:txBody>
      </p:sp>
      <p:sp>
        <p:nvSpPr>
          <p:cNvPr id="4" name="矩形标注 3"/>
          <p:cNvSpPr/>
          <p:nvPr/>
        </p:nvSpPr>
        <p:spPr>
          <a:xfrm>
            <a:off x="7596188" y="2901950"/>
            <a:ext cx="1500187" cy="500063"/>
          </a:xfrm>
          <a:prstGeom prst="wedgeRectCallout">
            <a:avLst>
              <a:gd name="adj1" fmla="val 8555"/>
              <a:gd name="adj2" fmla="val -1366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递归</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en-US" altLang="zh-CN" dirty="0" smtClean="0">
                <a:solidFill>
                  <a:schemeClr val="accent1">
                    <a:satMod val="150000"/>
                  </a:schemeClr>
                </a:solidFill>
              </a:rPr>
              <a:t>5</a:t>
            </a:r>
            <a:r>
              <a:rPr lang="zh-CN" altLang="en-US" dirty="0" smtClean="0">
                <a:solidFill>
                  <a:schemeClr val="accent1">
                    <a:satMod val="150000"/>
                  </a:schemeClr>
                </a:solidFill>
              </a:rPr>
              <a:t>种基本形态</a:t>
            </a:r>
            <a:endParaRPr lang="zh-CN" altLang="en-US" dirty="0">
              <a:solidFill>
                <a:schemeClr val="accent1">
                  <a:satMod val="150000"/>
                </a:schemeClr>
              </a:solidFill>
            </a:endParaRPr>
          </a:p>
        </p:txBody>
      </p:sp>
      <p:grpSp>
        <p:nvGrpSpPr>
          <p:cNvPr id="3" name="组合 22"/>
          <p:cNvGrpSpPr>
            <a:grpSpLocks/>
          </p:cNvGrpSpPr>
          <p:nvPr/>
        </p:nvGrpSpPr>
        <p:grpSpPr bwMode="auto">
          <a:xfrm>
            <a:off x="1293813" y="2936875"/>
            <a:ext cx="1524000" cy="2016125"/>
            <a:chOff x="261918" y="3143248"/>
            <a:chExt cx="1524000" cy="2015795"/>
          </a:xfrm>
        </p:grpSpPr>
        <p:sp>
          <p:nvSpPr>
            <p:cNvPr id="33816" name="Text Box 2"/>
            <p:cNvSpPr txBox="1">
              <a:spLocks noChangeArrowheads="1"/>
            </p:cNvSpPr>
            <p:nvPr/>
          </p:nvSpPr>
          <p:spPr bwMode="auto">
            <a:xfrm>
              <a:off x="261918" y="4143380"/>
              <a:ext cx="152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400" b="1">
                  <a:latin typeface="Times New Roman" panose="02020603050405020304" pitchFamily="18" charset="0"/>
                  <a:ea typeface="华文楷体" panose="02010600040101010101" pitchFamily="2" charset="-122"/>
                </a:rPr>
                <a:t>    (a)</a:t>
              </a:r>
            </a:p>
            <a:p>
              <a:pPr>
                <a:spcBef>
                  <a:spcPct val="50000"/>
                </a:spcBef>
              </a:pPr>
              <a:r>
                <a:rPr kumimoji="1" lang="zh-CN" altLang="en-US" sz="2400" b="1">
                  <a:latin typeface="Times New Roman" panose="02020603050405020304" pitchFamily="18" charset="0"/>
                  <a:ea typeface="华文楷体" panose="02010600040101010101" pitchFamily="2" charset="-122"/>
                </a:rPr>
                <a:t>空二叉树</a:t>
              </a:r>
            </a:p>
          </p:txBody>
        </p:sp>
        <p:sp>
          <p:nvSpPr>
            <p:cNvPr id="33817" name="Oval 3"/>
            <p:cNvSpPr>
              <a:spLocks noChangeArrowheads="1"/>
            </p:cNvSpPr>
            <p:nvPr/>
          </p:nvSpPr>
          <p:spPr bwMode="auto">
            <a:xfrm>
              <a:off x="571472" y="3282930"/>
              <a:ext cx="609600" cy="4572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b="1">
                <a:solidFill>
                  <a:schemeClr val="accent1"/>
                </a:solidFill>
                <a:latin typeface="Corbel" panose="020B0503020204020204" pitchFamily="34" charset="0"/>
                <a:ea typeface="华文楷体" panose="02010600040101010101" pitchFamily="2" charset="-122"/>
              </a:endParaRPr>
            </a:p>
          </p:txBody>
        </p:sp>
        <p:sp>
          <p:nvSpPr>
            <p:cNvPr id="33818" name="Line 4"/>
            <p:cNvSpPr>
              <a:spLocks noChangeShapeType="1"/>
            </p:cNvSpPr>
            <p:nvPr/>
          </p:nvSpPr>
          <p:spPr bwMode="auto">
            <a:xfrm flipH="1">
              <a:off x="747682" y="3143248"/>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组合 23"/>
          <p:cNvGrpSpPr>
            <a:grpSpLocks/>
          </p:cNvGrpSpPr>
          <p:nvPr/>
        </p:nvGrpSpPr>
        <p:grpSpPr bwMode="auto">
          <a:xfrm>
            <a:off x="3055938" y="2909888"/>
            <a:ext cx="1676400" cy="2043112"/>
            <a:chOff x="1714480" y="3298842"/>
            <a:chExt cx="1676400" cy="2043629"/>
          </a:xfrm>
        </p:grpSpPr>
        <p:sp>
          <p:nvSpPr>
            <p:cNvPr id="33814" name="Oval 5"/>
            <p:cNvSpPr>
              <a:spLocks noChangeArrowheads="1"/>
            </p:cNvSpPr>
            <p:nvPr/>
          </p:nvSpPr>
          <p:spPr bwMode="auto">
            <a:xfrm>
              <a:off x="2033574" y="3298842"/>
              <a:ext cx="609600" cy="4572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chemeClr val="accent1"/>
                  </a:solidFill>
                  <a:latin typeface="Times New Roman" panose="02020603050405020304" pitchFamily="18" charset="0"/>
                  <a:ea typeface="华文楷体" panose="02010600040101010101" pitchFamily="2" charset="-122"/>
                </a:rPr>
                <a:t>A</a:t>
              </a:r>
            </a:p>
          </p:txBody>
        </p:sp>
        <p:sp>
          <p:nvSpPr>
            <p:cNvPr id="33815" name="Text Box 17"/>
            <p:cNvSpPr txBox="1">
              <a:spLocks noChangeArrowheads="1"/>
            </p:cNvSpPr>
            <p:nvPr/>
          </p:nvSpPr>
          <p:spPr bwMode="auto">
            <a:xfrm>
              <a:off x="1714480" y="4142142"/>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kumimoji="1" lang="en-US" altLang="zh-CN" sz="2400" b="1">
                  <a:latin typeface="Times New Roman" panose="02020603050405020304" pitchFamily="18" charset="0"/>
                  <a:ea typeface="华文楷体" panose="02010600040101010101" pitchFamily="2" charset="-122"/>
                </a:rPr>
                <a:t>     (b)</a:t>
              </a:r>
            </a:p>
            <a:p>
              <a:r>
                <a:rPr kumimoji="1" lang="zh-CN" altLang="en-US" sz="2400" b="1">
                  <a:latin typeface="Times New Roman" panose="02020603050405020304" pitchFamily="18" charset="0"/>
                  <a:ea typeface="华文楷体" panose="02010600040101010101" pitchFamily="2" charset="-122"/>
                </a:rPr>
                <a:t>根和空的左右子树</a:t>
              </a:r>
            </a:p>
          </p:txBody>
        </p:sp>
      </p:grpSp>
      <p:grpSp>
        <p:nvGrpSpPr>
          <p:cNvPr id="24" name="组合 24"/>
          <p:cNvGrpSpPr>
            <a:grpSpLocks/>
          </p:cNvGrpSpPr>
          <p:nvPr/>
        </p:nvGrpSpPr>
        <p:grpSpPr bwMode="auto">
          <a:xfrm>
            <a:off x="4972050" y="2720975"/>
            <a:ext cx="1724025" cy="2232025"/>
            <a:chOff x="2143108" y="4205302"/>
            <a:chExt cx="1723549" cy="2232766"/>
          </a:xfrm>
        </p:grpSpPr>
        <p:sp>
          <p:nvSpPr>
            <p:cNvPr id="33810" name="Oval 6"/>
            <p:cNvSpPr>
              <a:spLocks noChangeArrowheads="1"/>
            </p:cNvSpPr>
            <p:nvPr/>
          </p:nvSpPr>
          <p:spPr bwMode="auto">
            <a:xfrm>
              <a:off x="2881298" y="4205302"/>
              <a:ext cx="609600" cy="4572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chemeClr val="accent1"/>
                  </a:solidFill>
                  <a:latin typeface="Times New Roman" panose="02020603050405020304" pitchFamily="18" charset="0"/>
                  <a:ea typeface="华文楷体" panose="02010600040101010101" pitchFamily="2" charset="-122"/>
                </a:rPr>
                <a:t>A</a:t>
              </a:r>
            </a:p>
          </p:txBody>
        </p:sp>
        <p:sp>
          <p:nvSpPr>
            <p:cNvPr id="33811" name="Oval 7"/>
            <p:cNvSpPr>
              <a:spLocks noChangeArrowheads="1"/>
            </p:cNvSpPr>
            <p:nvPr/>
          </p:nvSpPr>
          <p:spPr bwMode="auto">
            <a:xfrm>
              <a:off x="2500298" y="5043502"/>
              <a:ext cx="609600" cy="4572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B</a:t>
              </a:r>
            </a:p>
          </p:txBody>
        </p:sp>
        <p:sp>
          <p:nvSpPr>
            <p:cNvPr id="33812" name="Line 13"/>
            <p:cNvSpPr>
              <a:spLocks noChangeShapeType="1"/>
            </p:cNvSpPr>
            <p:nvPr/>
          </p:nvSpPr>
          <p:spPr bwMode="auto">
            <a:xfrm flipH="1">
              <a:off x="2881298" y="46625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Text Box 18"/>
            <p:cNvSpPr txBox="1">
              <a:spLocks noChangeArrowheads="1"/>
            </p:cNvSpPr>
            <p:nvPr/>
          </p:nvSpPr>
          <p:spPr bwMode="auto">
            <a:xfrm>
              <a:off x="2143108" y="5607071"/>
              <a:ext cx="172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kumimoji="1" lang="en-US" altLang="zh-CN" sz="2400" b="1">
                  <a:latin typeface="Times New Roman" panose="02020603050405020304" pitchFamily="18" charset="0"/>
                  <a:ea typeface="华文楷体" panose="02010600040101010101" pitchFamily="2" charset="-122"/>
                </a:rPr>
                <a:t>      (c)</a:t>
              </a:r>
            </a:p>
            <a:p>
              <a:r>
                <a:rPr kumimoji="1" lang="zh-CN" altLang="en-US" sz="2400" b="1">
                  <a:latin typeface="Times New Roman" panose="02020603050405020304" pitchFamily="18" charset="0"/>
                  <a:ea typeface="华文楷体" panose="02010600040101010101" pitchFamily="2" charset="-122"/>
                </a:rPr>
                <a:t>根和左子树</a:t>
              </a:r>
            </a:p>
          </p:txBody>
        </p:sp>
      </p:grpSp>
      <p:grpSp>
        <p:nvGrpSpPr>
          <p:cNvPr id="25" name="组合 25"/>
          <p:cNvGrpSpPr>
            <a:grpSpLocks/>
          </p:cNvGrpSpPr>
          <p:nvPr/>
        </p:nvGrpSpPr>
        <p:grpSpPr bwMode="auto">
          <a:xfrm>
            <a:off x="6934200" y="2765425"/>
            <a:ext cx="1724025" cy="2187575"/>
            <a:chOff x="3357554" y="4225947"/>
            <a:chExt cx="1723549" cy="2188319"/>
          </a:xfrm>
        </p:grpSpPr>
        <p:sp>
          <p:nvSpPr>
            <p:cNvPr id="33806" name="Oval 8"/>
            <p:cNvSpPr>
              <a:spLocks noChangeArrowheads="1"/>
            </p:cNvSpPr>
            <p:nvPr/>
          </p:nvSpPr>
          <p:spPr bwMode="auto">
            <a:xfrm>
              <a:off x="3643306" y="4225947"/>
              <a:ext cx="609600" cy="4572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chemeClr val="accent1"/>
                  </a:solidFill>
                  <a:latin typeface="Times New Roman" panose="02020603050405020304" pitchFamily="18" charset="0"/>
                  <a:ea typeface="华文楷体" panose="02010600040101010101" pitchFamily="2" charset="-122"/>
                </a:rPr>
                <a:t>A</a:t>
              </a:r>
            </a:p>
          </p:txBody>
        </p:sp>
        <p:sp>
          <p:nvSpPr>
            <p:cNvPr id="33807" name="Oval 9"/>
            <p:cNvSpPr>
              <a:spLocks noChangeArrowheads="1"/>
            </p:cNvSpPr>
            <p:nvPr/>
          </p:nvSpPr>
          <p:spPr bwMode="auto">
            <a:xfrm>
              <a:off x="4329106" y="5064147"/>
              <a:ext cx="609600" cy="4572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B</a:t>
              </a:r>
            </a:p>
          </p:txBody>
        </p:sp>
        <p:sp>
          <p:nvSpPr>
            <p:cNvPr id="33808" name="Line 14"/>
            <p:cNvSpPr>
              <a:spLocks noChangeShapeType="1"/>
            </p:cNvSpPr>
            <p:nvPr/>
          </p:nvSpPr>
          <p:spPr bwMode="auto">
            <a:xfrm>
              <a:off x="4100506" y="4606947"/>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Text Box 19"/>
            <p:cNvSpPr txBox="1">
              <a:spLocks noChangeArrowheads="1"/>
            </p:cNvSpPr>
            <p:nvPr/>
          </p:nvSpPr>
          <p:spPr bwMode="auto">
            <a:xfrm>
              <a:off x="3357554" y="5583269"/>
              <a:ext cx="172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(d)</a:t>
              </a:r>
            </a:p>
            <a:p>
              <a:pPr algn="ctr"/>
              <a:r>
                <a:rPr kumimoji="1" lang="zh-CN" altLang="en-US" sz="2400" b="1">
                  <a:latin typeface="Times New Roman" panose="02020603050405020304" pitchFamily="18" charset="0"/>
                  <a:ea typeface="华文楷体" panose="02010600040101010101" pitchFamily="2" charset="-122"/>
                </a:rPr>
                <a:t>根和右子树</a:t>
              </a:r>
            </a:p>
          </p:txBody>
        </p:sp>
      </p:grpSp>
      <p:grpSp>
        <p:nvGrpSpPr>
          <p:cNvPr id="26" name="组合 26"/>
          <p:cNvGrpSpPr>
            <a:grpSpLocks/>
          </p:cNvGrpSpPr>
          <p:nvPr/>
        </p:nvGrpSpPr>
        <p:grpSpPr bwMode="auto">
          <a:xfrm>
            <a:off x="8897938" y="2716213"/>
            <a:ext cx="2032000" cy="2236787"/>
            <a:chOff x="6286512" y="3451242"/>
            <a:chExt cx="2031325" cy="2237515"/>
          </a:xfrm>
        </p:grpSpPr>
        <p:sp>
          <p:nvSpPr>
            <p:cNvPr id="33800" name="Oval 10"/>
            <p:cNvSpPr>
              <a:spLocks noChangeArrowheads="1"/>
            </p:cNvSpPr>
            <p:nvPr/>
          </p:nvSpPr>
          <p:spPr bwMode="auto">
            <a:xfrm>
              <a:off x="7072282" y="3451242"/>
              <a:ext cx="609600" cy="4572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a:solidFill>
                    <a:schemeClr val="accent1"/>
                  </a:solidFill>
                  <a:latin typeface="Times New Roman" panose="02020603050405020304" pitchFamily="18" charset="0"/>
                  <a:ea typeface="华文楷体" panose="02010600040101010101" pitchFamily="2" charset="-122"/>
                </a:rPr>
                <a:t>A</a:t>
              </a:r>
            </a:p>
          </p:txBody>
        </p:sp>
        <p:sp>
          <p:nvSpPr>
            <p:cNvPr id="33801" name="Oval 11"/>
            <p:cNvSpPr>
              <a:spLocks noChangeArrowheads="1"/>
            </p:cNvSpPr>
            <p:nvPr/>
          </p:nvSpPr>
          <p:spPr bwMode="auto">
            <a:xfrm>
              <a:off x="7636799" y="4279926"/>
              <a:ext cx="609600" cy="4572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a:latin typeface="Times New Roman" panose="02020603050405020304" pitchFamily="18" charset="0"/>
                  <a:ea typeface="华文楷体" panose="02010600040101010101" pitchFamily="2" charset="-122"/>
                </a:rPr>
                <a:t>C</a:t>
              </a:r>
            </a:p>
          </p:txBody>
        </p:sp>
        <p:sp>
          <p:nvSpPr>
            <p:cNvPr id="33802" name="Oval 12"/>
            <p:cNvSpPr>
              <a:spLocks noChangeArrowheads="1"/>
            </p:cNvSpPr>
            <p:nvPr/>
          </p:nvSpPr>
          <p:spPr bwMode="auto">
            <a:xfrm>
              <a:off x="6538882" y="4289442"/>
              <a:ext cx="609600" cy="4572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a:latin typeface="Times New Roman" panose="02020603050405020304" pitchFamily="18" charset="0"/>
                  <a:ea typeface="华文楷体" panose="02010600040101010101" pitchFamily="2" charset="-122"/>
                </a:rPr>
                <a:t>B</a:t>
              </a:r>
            </a:p>
          </p:txBody>
        </p:sp>
        <p:sp>
          <p:nvSpPr>
            <p:cNvPr id="33803" name="Line 15"/>
            <p:cNvSpPr>
              <a:spLocks noChangeShapeType="1"/>
            </p:cNvSpPr>
            <p:nvPr/>
          </p:nvSpPr>
          <p:spPr bwMode="auto">
            <a:xfrm flipH="1">
              <a:off x="6843682" y="3908442"/>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6"/>
            <p:cNvSpPr>
              <a:spLocks noChangeShapeType="1"/>
            </p:cNvSpPr>
            <p:nvPr/>
          </p:nvSpPr>
          <p:spPr bwMode="auto">
            <a:xfrm>
              <a:off x="7529481" y="3908442"/>
              <a:ext cx="359727" cy="400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Text Box 20"/>
            <p:cNvSpPr txBox="1">
              <a:spLocks noChangeArrowheads="1"/>
            </p:cNvSpPr>
            <p:nvPr/>
          </p:nvSpPr>
          <p:spPr bwMode="auto">
            <a:xfrm>
              <a:off x="6286512" y="4857760"/>
              <a:ext cx="2031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 (e)</a:t>
              </a:r>
            </a:p>
            <a:p>
              <a:pPr algn="ctr"/>
              <a:r>
                <a:rPr kumimoji="1" lang="zh-CN" altLang="en-US" sz="2400" b="1">
                  <a:latin typeface="Times New Roman" panose="02020603050405020304" pitchFamily="18" charset="0"/>
                  <a:ea typeface="华文楷体" panose="02010600040101010101" pitchFamily="2" charset="-122"/>
                </a:rPr>
                <a:t>根和左右子树</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二叉树 </a:t>
            </a:r>
            <a:r>
              <a:rPr lang="en-US" altLang="zh-CN" dirty="0" err="1" smtClean="0">
                <a:solidFill>
                  <a:schemeClr val="accent1">
                    <a:satMod val="150000"/>
                  </a:schemeClr>
                </a:solidFill>
              </a:rPr>
              <a:t>vs</a:t>
            </a:r>
            <a:r>
              <a:rPr lang="en-US" altLang="zh-CN" dirty="0" smtClean="0">
                <a:solidFill>
                  <a:schemeClr val="accent1">
                    <a:satMod val="150000"/>
                  </a:schemeClr>
                </a:solidFill>
              </a:rPr>
              <a:t> </a:t>
            </a:r>
            <a:r>
              <a:rPr lang="zh-CN" altLang="en-US" dirty="0" smtClean="0">
                <a:solidFill>
                  <a:schemeClr val="accent1">
                    <a:satMod val="150000"/>
                  </a:schemeClr>
                </a:solidFill>
              </a:rPr>
              <a:t>树</a:t>
            </a:r>
            <a:endParaRPr lang="zh-CN" altLang="en-US" dirty="0">
              <a:solidFill>
                <a:schemeClr val="accent1">
                  <a:satMod val="150000"/>
                </a:schemeClr>
              </a:solidFill>
            </a:endParaRPr>
          </a:p>
        </p:txBody>
      </p:sp>
      <p:sp>
        <p:nvSpPr>
          <p:cNvPr id="34819" name="内容占位符 2"/>
          <p:cNvSpPr>
            <a:spLocks noGrp="1"/>
          </p:cNvSpPr>
          <p:nvPr>
            <p:ph idx="1"/>
          </p:nvPr>
        </p:nvSpPr>
        <p:spPr/>
        <p:txBody>
          <a:bodyPr/>
          <a:lstStyle/>
          <a:p>
            <a:r>
              <a:rPr lang="zh-CN" altLang="en-US" b="1" smtClean="0"/>
              <a:t>思考：如果一棵树度不大于</a:t>
            </a:r>
            <a:r>
              <a:rPr lang="en-US" altLang="zh-CN" b="1" smtClean="0"/>
              <a:t>2</a:t>
            </a:r>
            <a:r>
              <a:rPr lang="zh-CN" altLang="en-US" b="1" smtClean="0"/>
              <a:t>，它一定是一棵二叉树么？</a:t>
            </a:r>
          </a:p>
        </p:txBody>
      </p:sp>
      <p:grpSp>
        <p:nvGrpSpPr>
          <p:cNvPr id="6" name="组合 9"/>
          <p:cNvGrpSpPr>
            <a:grpSpLocks/>
          </p:cNvGrpSpPr>
          <p:nvPr/>
        </p:nvGrpSpPr>
        <p:grpSpPr bwMode="auto">
          <a:xfrm>
            <a:off x="3810000" y="3000375"/>
            <a:ext cx="642938" cy="1928813"/>
            <a:chOff x="2071670" y="3143248"/>
            <a:chExt cx="642942" cy="1928826"/>
          </a:xfrm>
        </p:grpSpPr>
        <p:sp>
          <p:nvSpPr>
            <p:cNvPr id="4" name="椭圆 3"/>
            <p:cNvSpPr/>
            <p:nvPr/>
          </p:nvSpPr>
          <p:spPr>
            <a:xfrm>
              <a:off x="2071670" y="314324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2071670" y="4429132"/>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 name="直接连接符 6"/>
            <p:cNvCxnSpPr>
              <a:stCxn id="4" idx="4"/>
              <a:endCxn id="5" idx="0"/>
            </p:cNvCxnSpPr>
            <p:nvPr/>
          </p:nvCxnSpPr>
          <p:spPr>
            <a:xfrm rot="5400000">
              <a:off x="2071670" y="4108455"/>
              <a:ext cx="642942" cy="1588"/>
            </a:xfrm>
            <a:prstGeom prst="line">
              <a:avLst/>
            </a:prstGeom>
          </p:spPr>
          <p:style>
            <a:lnRef idx="3">
              <a:schemeClr val="dk1"/>
            </a:lnRef>
            <a:fillRef idx="0">
              <a:schemeClr val="dk1"/>
            </a:fillRef>
            <a:effectRef idx="2">
              <a:schemeClr val="dk1"/>
            </a:effectRef>
            <a:fontRef idx="minor">
              <a:schemeClr val="tx1"/>
            </a:fontRef>
          </p:style>
        </p:cxnSp>
      </p:grpSp>
      <p:sp>
        <p:nvSpPr>
          <p:cNvPr id="8" name="矩形 7"/>
          <p:cNvSpPr/>
          <p:nvPr/>
        </p:nvSpPr>
        <p:spPr>
          <a:xfrm>
            <a:off x="4667250" y="3455988"/>
            <a:ext cx="4214813" cy="830262"/>
          </a:xfrm>
          <a:prstGeom prst="rect">
            <a:avLst/>
          </a:prstGeom>
        </p:spPr>
        <p:txBody>
          <a:bodyPr>
            <a:spAutoFit/>
          </a:bodyPr>
          <a:lstStyle/>
          <a:p>
            <a:pPr fontAlgn="auto">
              <a:spcBef>
                <a:spcPts val="0"/>
              </a:spcBef>
              <a:spcAft>
                <a:spcPts val="0"/>
              </a:spcAft>
              <a:defRPr/>
            </a:pPr>
            <a:r>
              <a:rPr lang="zh-CN" altLang="en-US" sz="2400" b="1" dirty="0">
                <a:solidFill>
                  <a:schemeClr val="tx1">
                    <a:lumMod val="75000"/>
                    <a:lumOff val="25000"/>
                  </a:schemeClr>
                </a:solidFill>
                <a:latin typeface="+mn-lt"/>
                <a:ea typeface="+mn-ea"/>
              </a:rPr>
              <a:t>树的根仅有一棵子树</a:t>
            </a:r>
            <a:endParaRPr lang="en-US" altLang="zh-CN" sz="2400" b="1" dirty="0">
              <a:solidFill>
                <a:schemeClr val="tx1">
                  <a:lumMod val="75000"/>
                  <a:lumOff val="25000"/>
                </a:schemeClr>
              </a:solidFill>
              <a:latin typeface="+mn-lt"/>
              <a:ea typeface="+mn-ea"/>
            </a:endParaRPr>
          </a:p>
          <a:p>
            <a:pPr fontAlgn="auto">
              <a:spcBef>
                <a:spcPts val="0"/>
              </a:spcBef>
              <a:spcAft>
                <a:spcPts val="0"/>
              </a:spcAft>
              <a:defRPr/>
            </a:pPr>
            <a:r>
              <a:rPr lang="en-US" altLang="zh-CN" sz="2400" b="1" dirty="0">
                <a:solidFill>
                  <a:schemeClr val="tx1">
                    <a:lumMod val="75000"/>
                    <a:lumOff val="25000"/>
                  </a:schemeClr>
                </a:solidFill>
                <a:latin typeface="+mn-lt"/>
                <a:ea typeface="+mn-ea"/>
              </a:rPr>
              <a:t>——</a:t>
            </a:r>
            <a:r>
              <a:rPr lang="zh-CN" altLang="en-US" sz="2400" b="1" dirty="0">
                <a:solidFill>
                  <a:schemeClr val="tx1">
                    <a:lumMod val="75000"/>
                    <a:lumOff val="25000"/>
                  </a:schemeClr>
                </a:solidFill>
                <a:latin typeface="+mn-lt"/>
                <a:ea typeface="+mn-ea"/>
              </a:rPr>
              <a:t>无次序可分，无左右可言</a:t>
            </a:r>
            <a:endParaRPr lang="en-US" altLang="zh-CN" sz="2400" b="1" dirty="0">
              <a:solidFill>
                <a:schemeClr val="tx1">
                  <a:lumMod val="75000"/>
                  <a:lumOff val="25000"/>
                </a:schemeClr>
              </a:solidFill>
              <a:latin typeface="+mn-lt"/>
              <a:ea typeface="+mn-ea"/>
            </a:endParaRPr>
          </a:p>
        </p:txBody>
      </p:sp>
      <p:sp>
        <p:nvSpPr>
          <p:cNvPr id="9" name="矩形 8"/>
          <p:cNvSpPr>
            <a:spLocks noChangeArrowheads="1"/>
          </p:cNvSpPr>
          <p:nvPr/>
        </p:nvSpPr>
        <p:spPr bwMode="auto">
          <a:xfrm>
            <a:off x="3024188" y="5357813"/>
            <a:ext cx="5000625" cy="5238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sz="2800" b="1" smtClean="0">
                <a:latin typeface="Corbel" panose="020B0503020204020204" pitchFamily="34" charset="0"/>
                <a:ea typeface="华文楷体" panose="02010600040101010101" pitchFamily="2" charset="-122"/>
              </a:rPr>
              <a:t>二叉树结点的子树区分左右</a:t>
            </a:r>
            <a:endParaRPr lang="zh-CN" altLang="en-US" sz="2800" smtClean="0">
              <a:latin typeface="Corbel" panose="020B0503020204020204" pitchFamily="34" charset="0"/>
              <a:ea typeface="华文楷体" panose="0201060004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793875"/>
            <a:ext cx="737076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bwMode="auto">
          <a:xfrm>
            <a:off x="1992313" y="2603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spcBef>
                <a:spcPct val="0"/>
              </a:spcBef>
              <a:spcAft>
                <a:spcPct val="0"/>
              </a:spcAft>
              <a:defRPr sz="3200" b="1">
                <a:solidFill>
                  <a:schemeClr val="tx1"/>
                </a:solidFill>
                <a:latin typeface="+mj-lt"/>
                <a:ea typeface="+mj-ea"/>
                <a:cs typeface="+mj-cs"/>
                <a:sym typeface="Calibri" pitchFamily="34" charset="0"/>
              </a:defRPr>
            </a:lvl1pPr>
            <a:lvl2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2pPr>
            <a:lvl3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3pPr>
            <a:lvl4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4pPr>
            <a:lvl5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5pPr>
            <a:lvl6pPr marL="13716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6pPr>
            <a:lvl7pPr marL="18288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7pPr>
            <a:lvl8pPr marL="22860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8pPr>
            <a:lvl9pPr marL="27432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9pPr>
          </a:lstStyle>
          <a:p>
            <a:pPr fontAlgn="auto">
              <a:spcAft>
                <a:spcPts val="0"/>
              </a:spcAft>
              <a:defRPr/>
            </a:pPr>
            <a:r>
              <a:rPr lang="zh-CN" altLang="en-US" dirty="0">
                <a:solidFill>
                  <a:schemeClr val="accent1">
                    <a:satMod val="150000"/>
                  </a:schemeClr>
                </a:solidFill>
              </a:rPr>
              <a:t>如何将这些记录下来？</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fade">
                                      <p:cBhvr>
                                        <p:cTn id="7" dur="5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例</a:t>
            </a:r>
            <a:endParaRPr lang="zh-CN" altLang="en-US" dirty="0">
              <a:solidFill>
                <a:schemeClr val="accent1">
                  <a:satMod val="150000"/>
                </a:schemeClr>
              </a:solidFill>
            </a:endParaRPr>
          </a:p>
        </p:txBody>
      </p:sp>
      <p:sp>
        <p:nvSpPr>
          <p:cNvPr id="4" name="Text Box 55"/>
          <p:cNvSpPr txBox="1">
            <a:spLocks noChangeArrowheads="1"/>
          </p:cNvSpPr>
          <p:nvPr/>
        </p:nvSpPr>
        <p:spPr bwMode="auto">
          <a:xfrm>
            <a:off x="1905000" y="3028950"/>
            <a:ext cx="2762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zh-CN" altLang="en-US" sz="2800" b="1">
                <a:latin typeface="楷体_GB2312" pitchFamily="49" charset="-122"/>
                <a:ea typeface="楷体_GB2312" pitchFamily="49" charset="-122"/>
              </a:rPr>
              <a:t>三个结点的树		</a:t>
            </a:r>
          </a:p>
        </p:txBody>
      </p:sp>
      <p:grpSp>
        <p:nvGrpSpPr>
          <p:cNvPr id="3" name="Group 56"/>
          <p:cNvGrpSpPr>
            <a:grpSpLocks/>
          </p:cNvGrpSpPr>
          <p:nvPr/>
        </p:nvGrpSpPr>
        <p:grpSpPr bwMode="auto">
          <a:xfrm>
            <a:off x="1752600" y="3721100"/>
            <a:ext cx="457200" cy="2273300"/>
            <a:chOff x="288" y="2260"/>
            <a:chExt cx="288" cy="1432"/>
          </a:xfrm>
        </p:grpSpPr>
        <p:sp>
          <p:nvSpPr>
            <p:cNvPr id="35858" name="Oval 57"/>
            <p:cNvSpPr>
              <a:spLocks noChangeArrowheads="1"/>
            </p:cNvSpPr>
            <p:nvPr/>
          </p:nvSpPr>
          <p:spPr bwMode="auto">
            <a:xfrm>
              <a:off x="288" y="2784"/>
              <a:ext cx="288" cy="336"/>
            </a:xfrm>
            <a:prstGeom prst="ellipse">
              <a:avLst/>
            </a:prstGeom>
            <a:solidFill>
              <a:srgbClr val="CCFFFF"/>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35859" name="Oval 58"/>
            <p:cNvSpPr>
              <a:spLocks noChangeArrowheads="1"/>
            </p:cNvSpPr>
            <p:nvPr/>
          </p:nvSpPr>
          <p:spPr bwMode="auto">
            <a:xfrm>
              <a:off x="288" y="3364"/>
              <a:ext cx="165" cy="328"/>
            </a:xfrm>
            <a:prstGeom prst="ellipse">
              <a:avLst/>
            </a:prstGeom>
            <a:solidFill>
              <a:srgbClr val="CCFFFF"/>
            </a:solidFill>
            <a:ln w="9525">
              <a:solidFill>
                <a:schemeClr val="tx1"/>
              </a:solidFill>
              <a:round/>
              <a:headEnd/>
              <a:tailEnd/>
            </a:ln>
          </p:spPr>
          <p:txBody>
            <a:bodyPr wrap="none"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35860" name="Line 59"/>
            <p:cNvSpPr>
              <a:spLocks noChangeShapeType="1"/>
            </p:cNvSpPr>
            <p:nvPr/>
          </p:nvSpPr>
          <p:spPr bwMode="auto">
            <a:xfrm>
              <a:off x="432"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5861" name="Line 60"/>
            <p:cNvSpPr>
              <a:spLocks noChangeShapeType="1"/>
            </p:cNvSpPr>
            <p:nvPr/>
          </p:nvSpPr>
          <p:spPr bwMode="auto">
            <a:xfrm>
              <a:off x="432" y="31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5862" name="Oval 61"/>
            <p:cNvSpPr>
              <a:spLocks noChangeArrowheads="1"/>
            </p:cNvSpPr>
            <p:nvPr/>
          </p:nvSpPr>
          <p:spPr bwMode="auto">
            <a:xfrm>
              <a:off x="288" y="2260"/>
              <a:ext cx="165" cy="328"/>
            </a:xfrm>
            <a:prstGeom prst="ellipse">
              <a:avLst/>
            </a:prstGeom>
            <a:solidFill>
              <a:srgbClr val="CCFFFF"/>
            </a:solidFill>
            <a:ln w="9525">
              <a:solidFill>
                <a:schemeClr val="tx1"/>
              </a:solidFill>
              <a:round/>
              <a:headEnd/>
              <a:tailEnd/>
            </a:ln>
          </p:spPr>
          <p:txBody>
            <a:bodyPr wrap="none"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grpSp>
      <p:grpSp>
        <p:nvGrpSpPr>
          <p:cNvPr id="5" name="Group 62"/>
          <p:cNvGrpSpPr>
            <a:grpSpLocks/>
          </p:cNvGrpSpPr>
          <p:nvPr/>
        </p:nvGrpSpPr>
        <p:grpSpPr bwMode="auto">
          <a:xfrm>
            <a:off x="2590800" y="3873500"/>
            <a:ext cx="1176338" cy="1663700"/>
            <a:chOff x="960" y="2260"/>
            <a:chExt cx="741" cy="1048"/>
          </a:xfrm>
        </p:grpSpPr>
        <p:sp>
          <p:nvSpPr>
            <p:cNvPr id="35853" name="Oval 63"/>
            <p:cNvSpPr>
              <a:spLocks noChangeArrowheads="1"/>
            </p:cNvSpPr>
            <p:nvPr/>
          </p:nvSpPr>
          <p:spPr bwMode="auto">
            <a:xfrm>
              <a:off x="1536" y="2980"/>
              <a:ext cx="165" cy="328"/>
            </a:xfrm>
            <a:prstGeom prst="ellipse">
              <a:avLst/>
            </a:prstGeom>
            <a:solidFill>
              <a:srgbClr val="FBE8FE"/>
            </a:solidFill>
            <a:ln w="9525">
              <a:solidFill>
                <a:schemeClr val="tx1"/>
              </a:solidFill>
              <a:round/>
              <a:headEnd/>
              <a:tailEnd/>
            </a:ln>
          </p:spPr>
          <p:txBody>
            <a:bodyPr wrap="none"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35854" name="Oval 64"/>
            <p:cNvSpPr>
              <a:spLocks noChangeArrowheads="1"/>
            </p:cNvSpPr>
            <p:nvPr/>
          </p:nvSpPr>
          <p:spPr bwMode="auto">
            <a:xfrm>
              <a:off x="1248" y="2260"/>
              <a:ext cx="165" cy="328"/>
            </a:xfrm>
            <a:prstGeom prst="ellipse">
              <a:avLst/>
            </a:prstGeom>
            <a:solidFill>
              <a:srgbClr val="FBE8FE"/>
            </a:solidFill>
            <a:ln w="9525">
              <a:solidFill>
                <a:schemeClr val="tx1"/>
              </a:solidFill>
              <a:round/>
              <a:headEnd/>
              <a:tailEnd/>
            </a:ln>
          </p:spPr>
          <p:txBody>
            <a:bodyPr wrap="none"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35855" name="Oval 65"/>
            <p:cNvSpPr>
              <a:spLocks noChangeArrowheads="1"/>
            </p:cNvSpPr>
            <p:nvPr/>
          </p:nvSpPr>
          <p:spPr bwMode="auto">
            <a:xfrm>
              <a:off x="960" y="2980"/>
              <a:ext cx="165" cy="328"/>
            </a:xfrm>
            <a:prstGeom prst="ellipse">
              <a:avLst/>
            </a:prstGeom>
            <a:solidFill>
              <a:srgbClr val="FBE8FE"/>
            </a:solidFill>
            <a:ln w="9525">
              <a:solidFill>
                <a:schemeClr val="tx1"/>
              </a:solidFill>
              <a:round/>
              <a:headEnd/>
              <a:tailEnd/>
            </a:ln>
          </p:spPr>
          <p:txBody>
            <a:bodyPr wrap="none"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35856" name="Line 66"/>
            <p:cNvSpPr>
              <a:spLocks noChangeShapeType="1"/>
            </p:cNvSpPr>
            <p:nvPr/>
          </p:nvSpPr>
          <p:spPr bwMode="auto">
            <a:xfrm flipH="1">
              <a:off x="1104" y="2592"/>
              <a:ext cx="2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5857" name="Line 67"/>
            <p:cNvSpPr>
              <a:spLocks noChangeShapeType="1"/>
            </p:cNvSpPr>
            <p:nvPr/>
          </p:nvSpPr>
          <p:spPr bwMode="auto">
            <a:xfrm>
              <a:off x="1440" y="2592"/>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grpSp>
      <p:grpSp>
        <p:nvGrpSpPr>
          <p:cNvPr id="11" name="Group 68"/>
          <p:cNvGrpSpPr>
            <a:grpSpLocks/>
          </p:cNvGrpSpPr>
          <p:nvPr/>
        </p:nvGrpSpPr>
        <p:grpSpPr bwMode="auto">
          <a:xfrm>
            <a:off x="4419602" y="3644918"/>
            <a:ext cx="947738" cy="2120900"/>
            <a:chOff x="2208" y="2308"/>
            <a:chExt cx="597" cy="1336"/>
          </a:xfrm>
          <a:solidFill>
            <a:schemeClr val="accent5">
              <a:lumMod val="75000"/>
            </a:schemeClr>
          </a:solidFill>
        </p:grpSpPr>
        <p:sp>
          <p:nvSpPr>
            <p:cNvPr id="18" name="Line 69"/>
            <p:cNvSpPr>
              <a:spLocks noChangeShapeType="1"/>
            </p:cNvSpPr>
            <p:nvPr/>
          </p:nvSpPr>
          <p:spPr bwMode="auto">
            <a:xfrm flipH="1">
              <a:off x="2592" y="2640"/>
              <a:ext cx="96" cy="144"/>
            </a:xfrm>
            <a:prstGeom prst="line">
              <a:avLst/>
            </a:prstGeom>
            <a:grpFill/>
            <a:ln w="38100">
              <a:solidFill>
                <a:schemeClr val="accent3">
                  <a:lumMod val="75000"/>
                </a:schemeClr>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sp>
          <p:nvSpPr>
            <p:cNvPr id="19" name="Line 70"/>
            <p:cNvSpPr>
              <a:spLocks noChangeShapeType="1"/>
            </p:cNvSpPr>
            <p:nvPr/>
          </p:nvSpPr>
          <p:spPr bwMode="auto">
            <a:xfrm flipH="1">
              <a:off x="2400" y="3072"/>
              <a:ext cx="96" cy="240"/>
            </a:xfrm>
            <a:prstGeom prst="line">
              <a:avLst/>
            </a:prstGeom>
            <a:grpFill/>
            <a:ln w="38100">
              <a:solidFill>
                <a:schemeClr val="accent3">
                  <a:lumMod val="75000"/>
                </a:schemeClr>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sp>
          <p:nvSpPr>
            <p:cNvPr id="20" name="Oval 71"/>
            <p:cNvSpPr>
              <a:spLocks noChangeArrowheads="1"/>
            </p:cNvSpPr>
            <p:nvPr/>
          </p:nvSpPr>
          <p:spPr bwMode="auto">
            <a:xfrm>
              <a:off x="2400" y="2788"/>
              <a:ext cx="165" cy="328"/>
            </a:xfrm>
            <a:prstGeom prst="ellipse">
              <a:avLst/>
            </a:prstGeom>
            <a:grpFill/>
            <a:ln w="9525">
              <a:solidFill>
                <a:srgbClr val="008000"/>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21" name="Oval 72"/>
            <p:cNvSpPr>
              <a:spLocks noChangeArrowheads="1"/>
            </p:cNvSpPr>
            <p:nvPr/>
          </p:nvSpPr>
          <p:spPr bwMode="auto">
            <a:xfrm>
              <a:off x="2640" y="2308"/>
              <a:ext cx="165" cy="328"/>
            </a:xfrm>
            <a:prstGeom prst="ellipse">
              <a:avLst/>
            </a:prstGeom>
            <a:grpFill/>
            <a:ln w="9525">
              <a:solidFill>
                <a:srgbClr val="008000"/>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22" name="Oval 73"/>
            <p:cNvSpPr>
              <a:spLocks noChangeArrowheads="1"/>
            </p:cNvSpPr>
            <p:nvPr/>
          </p:nvSpPr>
          <p:spPr bwMode="auto">
            <a:xfrm>
              <a:off x="2208" y="3316"/>
              <a:ext cx="165" cy="328"/>
            </a:xfrm>
            <a:prstGeom prst="ellipse">
              <a:avLst/>
            </a:prstGeom>
            <a:grpFill/>
            <a:ln w="9525">
              <a:solidFill>
                <a:srgbClr val="008000"/>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grpSp>
      <p:grpSp>
        <p:nvGrpSpPr>
          <p:cNvPr id="17" name="Group 74"/>
          <p:cNvGrpSpPr>
            <a:grpSpLocks/>
          </p:cNvGrpSpPr>
          <p:nvPr/>
        </p:nvGrpSpPr>
        <p:grpSpPr bwMode="auto">
          <a:xfrm>
            <a:off x="5715003" y="3644918"/>
            <a:ext cx="719138" cy="2273300"/>
            <a:chOff x="2640" y="2212"/>
            <a:chExt cx="453" cy="1432"/>
          </a:xfrm>
          <a:solidFill>
            <a:schemeClr val="accent5">
              <a:lumMod val="75000"/>
            </a:schemeClr>
          </a:solidFill>
        </p:grpSpPr>
        <p:grpSp>
          <p:nvGrpSpPr>
            <p:cNvPr id="23" name="Group 75"/>
            <p:cNvGrpSpPr>
              <a:grpSpLocks/>
            </p:cNvGrpSpPr>
            <p:nvPr/>
          </p:nvGrpSpPr>
          <p:grpSpPr bwMode="auto">
            <a:xfrm>
              <a:off x="2640" y="2212"/>
              <a:ext cx="453" cy="1432"/>
              <a:chOff x="3120" y="2308"/>
              <a:chExt cx="453" cy="1432"/>
            </a:xfrm>
            <a:grpFill/>
          </p:grpSpPr>
          <p:sp>
            <p:nvSpPr>
              <p:cNvPr id="27" name="Oval 76"/>
              <p:cNvSpPr>
                <a:spLocks noChangeArrowheads="1"/>
              </p:cNvSpPr>
              <p:nvPr/>
            </p:nvSpPr>
            <p:spPr bwMode="auto">
              <a:xfrm>
                <a:off x="3312" y="2308"/>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28" name="Oval 77"/>
              <p:cNvSpPr>
                <a:spLocks noChangeArrowheads="1"/>
              </p:cNvSpPr>
              <p:nvPr/>
            </p:nvSpPr>
            <p:spPr bwMode="auto">
              <a:xfrm>
                <a:off x="3120" y="2836"/>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29" name="Oval 78"/>
              <p:cNvSpPr>
                <a:spLocks noChangeArrowheads="1"/>
              </p:cNvSpPr>
              <p:nvPr/>
            </p:nvSpPr>
            <p:spPr bwMode="auto">
              <a:xfrm>
                <a:off x="3408" y="3412"/>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grpSp>
        <p:sp>
          <p:nvSpPr>
            <p:cNvPr id="25" name="Line 79"/>
            <p:cNvSpPr>
              <a:spLocks noChangeShapeType="1"/>
            </p:cNvSpPr>
            <p:nvPr/>
          </p:nvSpPr>
          <p:spPr bwMode="auto">
            <a:xfrm flipH="1">
              <a:off x="2832" y="2544"/>
              <a:ext cx="96" cy="192"/>
            </a:xfrm>
            <a:prstGeom prst="line">
              <a:avLst/>
            </a:prstGeom>
            <a:grpFill/>
            <a:ln w="38100">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sp>
          <p:nvSpPr>
            <p:cNvPr id="26" name="Line 80"/>
            <p:cNvSpPr>
              <a:spLocks noChangeShapeType="1"/>
            </p:cNvSpPr>
            <p:nvPr/>
          </p:nvSpPr>
          <p:spPr bwMode="auto">
            <a:xfrm>
              <a:off x="2832" y="3072"/>
              <a:ext cx="192" cy="288"/>
            </a:xfrm>
            <a:prstGeom prst="line">
              <a:avLst/>
            </a:prstGeom>
            <a:grpFill/>
            <a:ln w="38100">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grpSp>
      <p:grpSp>
        <p:nvGrpSpPr>
          <p:cNvPr id="24" name="Group 81"/>
          <p:cNvGrpSpPr>
            <a:grpSpLocks/>
          </p:cNvGrpSpPr>
          <p:nvPr/>
        </p:nvGrpSpPr>
        <p:grpSpPr bwMode="auto">
          <a:xfrm>
            <a:off x="6959604" y="3756043"/>
            <a:ext cx="719138" cy="2197100"/>
            <a:chOff x="3984" y="2308"/>
            <a:chExt cx="453" cy="1384"/>
          </a:xfrm>
          <a:solidFill>
            <a:schemeClr val="accent5">
              <a:lumMod val="75000"/>
            </a:schemeClr>
          </a:solidFill>
        </p:grpSpPr>
        <p:sp>
          <p:nvSpPr>
            <p:cNvPr id="31" name="Oval 82"/>
            <p:cNvSpPr>
              <a:spLocks noChangeArrowheads="1"/>
            </p:cNvSpPr>
            <p:nvPr/>
          </p:nvSpPr>
          <p:spPr bwMode="auto">
            <a:xfrm>
              <a:off x="3984" y="2308"/>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32" name="Oval 83"/>
            <p:cNvSpPr>
              <a:spLocks noChangeArrowheads="1"/>
            </p:cNvSpPr>
            <p:nvPr/>
          </p:nvSpPr>
          <p:spPr bwMode="auto">
            <a:xfrm>
              <a:off x="4272" y="2788"/>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33" name="Oval 84"/>
            <p:cNvSpPr>
              <a:spLocks noChangeArrowheads="1"/>
            </p:cNvSpPr>
            <p:nvPr/>
          </p:nvSpPr>
          <p:spPr bwMode="auto">
            <a:xfrm>
              <a:off x="3984" y="3364"/>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34" name="Line 85"/>
            <p:cNvSpPr>
              <a:spLocks noChangeShapeType="1"/>
            </p:cNvSpPr>
            <p:nvPr/>
          </p:nvSpPr>
          <p:spPr bwMode="auto">
            <a:xfrm>
              <a:off x="4224" y="2592"/>
              <a:ext cx="144" cy="240"/>
            </a:xfrm>
            <a:prstGeom prst="line">
              <a:avLst/>
            </a:prstGeom>
            <a:grpFill/>
            <a:ln w="28575">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sp>
          <p:nvSpPr>
            <p:cNvPr id="35" name="Line 86"/>
            <p:cNvSpPr>
              <a:spLocks noChangeShapeType="1"/>
            </p:cNvSpPr>
            <p:nvPr/>
          </p:nvSpPr>
          <p:spPr bwMode="auto">
            <a:xfrm flipH="1">
              <a:off x="4224" y="3120"/>
              <a:ext cx="144" cy="240"/>
            </a:xfrm>
            <a:prstGeom prst="line">
              <a:avLst/>
            </a:prstGeom>
            <a:grpFill/>
            <a:ln w="28575">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grpSp>
      <p:grpSp>
        <p:nvGrpSpPr>
          <p:cNvPr id="30" name="Group 87"/>
          <p:cNvGrpSpPr>
            <a:grpSpLocks/>
          </p:cNvGrpSpPr>
          <p:nvPr/>
        </p:nvGrpSpPr>
        <p:grpSpPr bwMode="auto">
          <a:xfrm>
            <a:off x="8001004" y="3721118"/>
            <a:ext cx="871538" cy="2273300"/>
            <a:chOff x="4752" y="2308"/>
            <a:chExt cx="549" cy="1432"/>
          </a:xfrm>
          <a:solidFill>
            <a:schemeClr val="accent5">
              <a:lumMod val="75000"/>
            </a:schemeClr>
          </a:solidFill>
        </p:grpSpPr>
        <p:sp>
          <p:nvSpPr>
            <p:cNvPr id="37" name="Oval 88"/>
            <p:cNvSpPr>
              <a:spLocks noChangeArrowheads="1"/>
            </p:cNvSpPr>
            <p:nvPr/>
          </p:nvSpPr>
          <p:spPr bwMode="auto">
            <a:xfrm>
              <a:off x="4752" y="2308"/>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38" name="Oval 89"/>
            <p:cNvSpPr>
              <a:spLocks noChangeArrowheads="1"/>
            </p:cNvSpPr>
            <p:nvPr/>
          </p:nvSpPr>
          <p:spPr bwMode="auto">
            <a:xfrm>
              <a:off x="4944" y="2836"/>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39" name="Oval 90"/>
            <p:cNvSpPr>
              <a:spLocks noChangeArrowheads="1"/>
            </p:cNvSpPr>
            <p:nvPr/>
          </p:nvSpPr>
          <p:spPr bwMode="auto">
            <a:xfrm>
              <a:off x="5136" y="3412"/>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40" name="Line 91"/>
            <p:cNvSpPr>
              <a:spLocks noChangeShapeType="1"/>
            </p:cNvSpPr>
            <p:nvPr/>
          </p:nvSpPr>
          <p:spPr bwMode="auto">
            <a:xfrm>
              <a:off x="4896" y="2640"/>
              <a:ext cx="144" cy="240"/>
            </a:xfrm>
            <a:prstGeom prst="line">
              <a:avLst/>
            </a:prstGeom>
            <a:grpFill/>
            <a:ln w="38100">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sp>
          <p:nvSpPr>
            <p:cNvPr id="41" name="Line 92"/>
            <p:cNvSpPr>
              <a:spLocks noChangeShapeType="1"/>
            </p:cNvSpPr>
            <p:nvPr/>
          </p:nvSpPr>
          <p:spPr bwMode="auto">
            <a:xfrm>
              <a:off x="5136" y="3168"/>
              <a:ext cx="96" cy="288"/>
            </a:xfrm>
            <a:prstGeom prst="line">
              <a:avLst/>
            </a:prstGeom>
            <a:grpFill/>
            <a:ln w="38100">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grpSp>
      <p:grpSp>
        <p:nvGrpSpPr>
          <p:cNvPr id="36" name="Group 93"/>
          <p:cNvGrpSpPr>
            <a:grpSpLocks/>
          </p:cNvGrpSpPr>
          <p:nvPr/>
        </p:nvGrpSpPr>
        <p:grpSpPr bwMode="auto">
          <a:xfrm>
            <a:off x="9220204" y="3644918"/>
            <a:ext cx="947738" cy="1663700"/>
            <a:chOff x="4848" y="2212"/>
            <a:chExt cx="597" cy="1048"/>
          </a:xfrm>
          <a:solidFill>
            <a:schemeClr val="accent5">
              <a:lumMod val="75000"/>
            </a:schemeClr>
          </a:solidFill>
        </p:grpSpPr>
        <p:sp>
          <p:nvSpPr>
            <p:cNvPr id="43" name="Oval 94"/>
            <p:cNvSpPr>
              <a:spLocks noChangeArrowheads="1"/>
            </p:cNvSpPr>
            <p:nvPr/>
          </p:nvSpPr>
          <p:spPr bwMode="auto">
            <a:xfrm>
              <a:off x="5040" y="2212"/>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44" name="Oval 95"/>
            <p:cNvSpPr>
              <a:spLocks noChangeArrowheads="1"/>
            </p:cNvSpPr>
            <p:nvPr/>
          </p:nvSpPr>
          <p:spPr bwMode="auto">
            <a:xfrm>
              <a:off x="4848" y="2884"/>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45" name="Oval 96"/>
            <p:cNvSpPr>
              <a:spLocks noChangeArrowheads="1"/>
            </p:cNvSpPr>
            <p:nvPr/>
          </p:nvSpPr>
          <p:spPr bwMode="auto">
            <a:xfrm>
              <a:off x="5280" y="2932"/>
              <a:ext cx="165" cy="328"/>
            </a:xfrm>
            <a:prstGeom prst="ellipse">
              <a:avLst/>
            </a:prstGeom>
            <a:grpFill/>
            <a:ln w="9525">
              <a:solidFill>
                <a:srgbClr val="FF6699"/>
              </a:solidFill>
              <a:round/>
              <a:headEnd/>
              <a:tailEnd/>
            </a:ln>
            <a:effectLst/>
          </p:spPr>
          <p:txBody>
            <a:bodyPr wrap="none" lIns="92075" tIns="46038" rIns="92075" bIns="46038" anchor="ctr">
              <a:spAutoFit/>
            </a:bodyPr>
            <a:lstStyle/>
            <a:p>
              <a:pPr fontAlgn="auto">
                <a:spcBef>
                  <a:spcPts val="0"/>
                </a:spcBef>
                <a:spcAft>
                  <a:spcPts val="0"/>
                </a:spcAft>
                <a:defRPr/>
              </a:pPr>
              <a:endParaRPr lang="zh-CN" altLang="en-US">
                <a:latin typeface="+mn-lt"/>
                <a:ea typeface="+mn-ea"/>
              </a:endParaRPr>
            </a:p>
          </p:txBody>
        </p:sp>
        <p:sp>
          <p:nvSpPr>
            <p:cNvPr id="46" name="Line 97"/>
            <p:cNvSpPr>
              <a:spLocks noChangeShapeType="1"/>
            </p:cNvSpPr>
            <p:nvPr/>
          </p:nvSpPr>
          <p:spPr bwMode="auto">
            <a:xfrm flipH="1">
              <a:off x="4992" y="2544"/>
              <a:ext cx="144" cy="336"/>
            </a:xfrm>
            <a:prstGeom prst="line">
              <a:avLst/>
            </a:prstGeom>
            <a:grpFill/>
            <a:ln w="28575">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sp>
          <p:nvSpPr>
            <p:cNvPr id="47" name="Line 98"/>
            <p:cNvSpPr>
              <a:spLocks noChangeShapeType="1"/>
            </p:cNvSpPr>
            <p:nvPr/>
          </p:nvSpPr>
          <p:spPr bwMode="auto">
            <a:xfrm>
              <a:off x="5184" y="2496"/>
              <a:ext cx="192" cy="432"/>
            </a:xfrm>
            <a:prstGeom prst="line">
              <a:avLst/>
            </a:prstGeom>
            <a:grpFill/>
            <a:ln w="28575">
              <a:solidFill>
                <a:srgbClr val="FF6699"/>
              </a:solidFill>
              <a:round/>
              <a:headEnd/>
              <a:tailEnd/>
            </a:ln>
            <a:effectLst/>
          </p:spPr>
          <p:txBody>
            <a:bodyPr lIns="92075" tIns="46038" rIns="92075" bIns="46038">
              <a:spAutoFit/>
            </a:bodyPr>
            <a:lstStyle/>
            <a:p>
              <a:pPr fontAlgn="auto">
                <a:spcBef>
                  <a:spcPts val="0"/>
                </a:spcBef>
                <a:spcAft>
                  <a:spcPts val="0"/>
                </a:spcAft>
                <a:defRPr/>
              </a:pPr>
              <a:endParaRPr lang="zh-CN" altLang="en-US">
                <a:latin typeface="+mn-lt"/>
                <a:ea typeface="+mn-ea"/>
              </a:endParaRPr>
            </a:p>
          </p:txBody>
        </p:sp>
      </p:grpSp>
      <p:sp>
        <p:nvSpPr>
          <p:cNvPr id="35851" name="TextBox 47"/>
          <p:cNvSpPr txBox="1">
            <a:spLocks noChangeArrowheads="1"/>
          </p:cNvSpPr>
          <p:nvPr/>
        </p:nvSpPr>
        <p:spPr bwMode="auto">
          <a:xfrm>
            <a:off x="1630363" y="1752600"/>
            <a:ext cx="8466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sz="2400" b="1">
                <a:latin typeface="Corbel" panose="020B0503020204020204" pitchFamily="34" charset="0"/>
                <a:ea typeface="华文楷体" panose="02010600040101010101" pitchFamily="2" charset="-122"/>
              </a:rPr>
              <a:t>3</a:t>
            </a:r>
            <a:r>
              <a:rPr lang="zh-CN" altLang="en-US" sz="2400" b="1">
                <a:latin typeface="Corbel" panose="020B0503020204020204" pitchFamily="34" charset="0"/>
                <a:ea typeface="华文楷体" panose="02010600040101010101" pitchFamily="2" charset="-122"/>
              </a:rPr>
              <a:t>个结点构成的树可能有多少形态，</a:t>
            </a:r>
            <a:r>
              <a:rPr lang="en-US" altLang="zh-CN" sz="2400" b="1">
                <a:latin typeface="Corbel" panose="020B0503020204020204" pitchFamily="34" charset="0"/>
                <a:ea typeface="华文楷体" panose="02010600040101010101" pitchFamily="2" charset="-122"/>
              </a:rPr>
              <a:t>3</a:t>
            </a:r>
            <a:r>
              <a:rPr lang="zh-CN" altLang="en-US" sz="2400" b="1">
                <a:latin typeface="Corbel" panose="020B0503020204020204" pitchFamily="34" charset="0"/>
                <a:ea typeface="华文楷体" panose="02010600040101010101" pitchFamily="2" charset="-122"/>
              </a:rPr>
              <a:t>个结点构成的二叉树呢？</a:t>
            </a:r>
          </a:p>
        </p:txBody>
      </p:sp>
      <p:sp>
        <p:nvSpPr>
          <p:cNvPr id="49" name="矩形 48"/>
          <p:cNvSpPr>
            <a:spLocks noChangeArrowheads="1"/>
          </p:cNvSpPr>
          <p:nvPr/>
        </p:nvSpPr>
        <p:spPr bwMode="auto">
          <a:xfrm>
            <a:off x="5824538" y="3000375"/>
            <a:ext cx="305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kumimoji="1" lang="zh-CN" altLang="en-US" sz="2800" b="1">
                <a:latin typeface="楷体_GB2312" pitchFamily="49" charset="-122"/>
                <a:ea typeface="楷体_GB2312" pitchFamily="49" charset="-122"/>
              </a:rPr>
              <a:t>三个结点的二叉树</a:t>
            </a:r>
            <a:endParaRPr lang="zh-CN" altLang="en-US" sz="2800">
              <a:latin typeface="Corbel" panose="020B0503020204020204" pitchFamily="34" charset="0"/>
              <a:ea typeface="华文楷体" panose="0201060004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ppt_h/2"/>
                                          </p:val>
                                        </p:tav>
                                        <p:tav tm="100000">
                                          <p:val>
                                            <p:strVal val="#ppt_y"/>
                                          </p:val>
                                        </p:tav>
                                      </p:tavLst>
                                    </p:anim>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7"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ppt_h/2"/>
                                          </p:val>
                                        </p:tav>
                                        <p:tav tm="100000">
                                          <p:val>
                                            <p:strVal val="#ppt_y"/>
                                          </p:val>
                                        </p:tav>
                                      </p:tavLst>
                                    </p:anim>
                                    <p:anim calcmode="lin" valueType="num">
                                      <p:cBhvr>
                                        <p:cTn id="21" dur="500" fill="hold"/>
                                        <p:tgtEl>
                                          <p:spTgt spid="5"/>
                                        </p:tgtEl>
                                        <p:attrNameLst>
                                          <p:attrName>ppt_w</p:attrName>
                                        </p:attrNameLst>
                                      </p:cBhvr>
                                      <p:tavLst>
                                        <p:tav tm="0">
                                          <p:val>
                                            <p:strVal val="#ppt_w"/>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ppt_h/2"/>
                                          </p:val>
                                        </p:tav>
                                        <p:tav tm="100000">
                                          <p:val>
                                            <p:strVal val="#ppt_y"/>
                                          </p:val>
                                        </p:tav>
                                      </p:tavLst>
                                    </p:anim>
                                    <p:anim calcmode="lin" valueType="num">
                                      <p:cBhvr>
                                        <p:cTn id="33" dur="500" fill="hold"/>
                                        <p:tgtEl>
                                          <p:spTgt spid="11"/>
                                        </p:tgtEl>
                                        <p:attrNameLst>
                                          <p:attrName>ppt_w</p:attrName>
                                        </p:attrNameLst>
                                      </p:cBhvr>
                                      <p:tavLst>
                                        <p:tav tm="0">
                                          <p:val>
                                            <p:strVal val="#ppt_w"/>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childTnLst>
                                </p:cTn>
                              </p:par>
                              <p:par>
                                <p:cTn id="35" presetID="17"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ppt_h/2"/>
                                          </p:val>
                                        </p:tav>
                                        <p:tav tm="100000">
                                          <p:val>
                                            <p:strVal val="#ppt_y"/>
                                          </p:val>
                                        </p:tav>
                                      </p:tavLst>
                                    </p:anim>
                                    <p:anim calcmode="lin" valueType="num">
                                      <p:cBhvr>
                                        <p:cTn id="39" dur="500" fill="hold"/>
                                        <p:tgtEl>
                                          <p:spTgt spid="17"/>
                                        </p:tgtEl>
                                        <p:attrNameLst>
                                          <p:attrName>ppt_w</p:attrName>
                                        </p:attrNameLst>
                                      </p:cBhvr>
                                      <p:tavLst>
                                        <p:tav tm="0">
                                          <p:val>
                                            <p:strVal val="#ppt_w"/>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childTnLst>
                                </p:cTn>
                              </p:par>
                              <p:par>
                                <p:cTn id="41" presetID="17" presetClass="entr" presetSubtype="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ppt_h/2"/>
                                          </p:val>
                                        </p:tav>
                                        <p:tav tm="100000">
                                          <p:val>
                                            <p:strVal val="#ppt_y"/>
                                          </p:val>
                                        </p:tav>
                                      </p:tavLst>
                                    </p:anim>
                                    <p:anim calcmode="lin" valueType="num">
                                      <p:cBhvr>
                                        <p:cTn id="45" dur="500" fill="hold"/>
                                        <p:tgtEl>
                                          <p:spTgt spid="24"/>
                                        </p:tgtEl>
                                        <p:attrNameLst>
                                          <p:attrName>ppt_w</p:attrName>
                                        </p:attrNameLst>
                                      </p:cBhvr>
                                      <p:tavLst>
                                        <p:tav tm="0">
                                          <p:val>
                                            <p:strVal val="#ppt_w"/>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ppt_x</p:attrName>
                                        </p:attrNameLst>
                                      </p:cBhvr>
                                      <p:tavLst>
                                        <p:tav tm="0">
                                          <p:val>
                                            <p:strVal val="#ppt_x"/>
                                          </p:val>
                                        </p:tav>
                                        <p:tav tm="100000">
                                          <p:val>
                                            <p:strVal val="#ppt_x"/>
                                          </p:val>
                                        </p:tav>
                                      </p:tavLst>
                                    </p:anim>
                                    <p:anim calcmode="lin" valueType="num">
                                      <p:cBhvr>
                                        <p:cTn id="50" dur="500" fill="hold"/>
                                        <p:tgtEl>
                                          <p:spTgt spid="30"/>
                                        </p:tgtEl>
                                        <p:attrNameLst>
                                          <p:attrName>ppt_y</p:attrName>
                                        </p:attrNameLst>
                                      </p:cBhvr>
                                      <p:tavLst>
                                        <p:tav tm="0">
                                          <p:val>
                                            <p:strVal val="#ppt_y-#ppt_h/2"/>
                                          </p:val>
                                        </p:tav>
                                        <p:tav tm="100000">
                                          <p:val>
                                            <p:strVal val="#ppt_y"/>
                                          </p:val>
                                        </p:tav>
                                      </p:tavLst>
                                    </p:anim>
                                    <p:anim calcmode="lin" valueType="num">
                                      <p:cBhvr>
                                        <p:cTn id="51" dur="500" fill="hold"/>
                                        <p:tgtEl>
                                          <p:spTgt spid="30"/>
                                        </p:tgtEl>
                                        <p:attrNameLst>
                                          <p:attrName>ppt_w</p:attrName>
                                        </p:attrNameLst>
                                      </p:cBhvr>
                                      <p:tavLst>
                                        <p:tav tm="0">
                                          <p:val>
                                            <p:strVal val="#ppt_w"/>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ppt_x</p:attrName>
                                        </p:attrNameLst>
                                      </p:cBhvr>
                                      <p:tavLst>
                                        <p:tav tm="0">
                                          <p:val>
                                            <p:strVal val="#ppt_x"/>
                                          </p:val>
                                        </p:tav>
                                        <p:tav tm="100000">
                                          <p:val>
                                            <p:strVal val="#ppt_x"/>
                                          </p:val>
                                        </p:tav>
                                      </p:tavLst>
                                    </p:anim>
                                    <p:anim calcmode="lin" valueType="num">
                                      <p:cBhvr>
                                        <p:cTn id="56" dur="500" fill="hold"/>
                                        <p:tgtEl>
                                          <p:spTgt spid="36"/>
                                        </p:tgtEl>
                                        <p:attrNameLst>
                                          <p:attrName>ppt_y</p:attrName>
                                        </p:attrNameLst>
                                      </p:cBhvr>
                                      <p:tavLst>
                                        <p:tav tm="0">
                                          <p:val>
                                            <p:strVal val="#ppt_y-#ppt_h/2"/>
                                          </p:val>
                                        </p:tav>
                                        <p:tav tm="100000">
                                          <p:val>
                                            <p:strVal val="#ppt_y"/>
                                          </p:val>
                                        </p:tav>
                                      </p:tavLst>
                                    </p:anim>
                                    <p:anim calcmode="lin" valueType="num">
                                      <p:cBhvr>
                                        <p:cTn id="57" dur="500" fill="hold"/>
                                        <p:tgtEl>
                                          <p:spTgt spid="36"/>
                                        </p:tgtEl>
                                        <p:attrNameLst>
                                          <p:attrName>ppt_w</p:attrName>
                                        </p:attrNameLst>
                                      </p:cBhvr>
                                      <p:tavLst>
                                        <p:tav tm="0">
                                          <p:val>
                                            <p:strVal val="#ppt_w"/>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二叉树的性质</a:t>
            </a:r>
            <a:endParaRPr lang="zh-CN" altLang="en-US" dirty="0">
              <a:solidFill>
                <a:schemeClr val="accent1">
                  <a:satMod val="150000"/>
                </a:schemeClr>
              </a:solidFill>
            </a:endParaRPr>
          </a:p>
        </p:txBody>
      </p:sp>
      <p:sp>
        <p:nvSpPr>
          <p:cNvPr id="18435" name="内容占位符 2"/>
          <p:cNvSpPr>
            <a:spLocks noGrp="1"/>
          </p:cNvSpPr>
          <p:nvPr>
            <p:ph idx="1"/>
          </p:nvPr>
        </p:nvSpPr>
        <p:spPr>
          <a:xfrm>
            <a:off x="625475" y="1743075"/>
            <a:ext cx="10972800" cy="884238"/>
          </a:xfrm>
        </p:spPr>
        <p:txBody>
          <a:bodyPr/>
          <a:lstStyle/>
          <a:p>
            <a:pPr>
              <a:lnSpc>
                <a:spcPct val="80000"/>
              </a:lnSpc>
            </a:pPr>
            <a:r>
              <a:rPr lang="zh-CN" altLang="en-US" b="1" smtClean="0">
                <a:latin typeface="楷体_GB2312" pitchFamily="49" charset="-122"/>
                <a:ea typeface="楷体_GB2312" pitchFamily="49" charset="-122"/>
              </a:rPr>
              <a:t>性质</a:t>
            </a:r>
            <a:r>
              <a:rPr lang="en-US" altLang="zh-CN" b="1" smtClean="0">
                <a:latin typeface="楷体_GB2312" pitchFamily="49" charset="-122"/>
                <a:ea typeface="楷体_GB2312" pitchFamily="49" charset="-122"/>
              </a:rPr>
              <a:t>1  </a:t>
            </a:r>
            <a:r>
              <a:rPr lang="zh-CN" altLang="en-US" b="1" smtClean="0">
                <a:latin typeface="楷体_GB2312" pitchFamily="49" charset="-122"/>
                <a:ea typeface="楷体_GB2312" pitchFamily="49" charset="-122"/>
              </a:rPr>
              <a:t>在二叉树的第</a:t>
            </a:r>
            <a:r>
              <a:rPr lang="en-US" altLang="zh-CN" b="1" smtClean="0">
                <a:latin typeface="楷体_GB2312" pitchFamily="49" charset="-122"/>
                <a:ea typeface="楷体_GB2312" pitchFamily="49" charset="-122"/>
              </a:rPr>
              <a:t>i</a:t>
            </a:r>
            <a:r>
              <a:rPr lang="zh-CN" altLang="en-US" b="1" smtClean="0">
                <a:latin typeface="楷体_GB2312" pitchFamily="49" charset="-122"/>
                <a:ea typeface="楷体_GB2312" pitchFamily="49" charset="-122"/>
              </a:rPr>
              <a:t>层上至多有</a:t>
            </a:r>
            <a:r>
              <a:rPr lang="en-US" altLang="zh-CN" b="1" smtClean="0">
                <a:solidFill>
                  <a:srgbClr val="FF0000"/>
                </a:solidFill>
                <a:latin typeface="楷体_GB2312" pitchFamily="49" charset="-122"/>
                <a:ea typeface="楷体_GB2312" pitchFamily="49" charset="-122"/>
              </a:rPr>
              <a:t>2</a:t>
            </a:r>
            <a:r>
              <a:rPr lang="en-US" altLang="zh-CN" b="1" baseline="30000" smtClean="0">
                <a:solidFill>
                  <a:srgbClr val="FF0000"/>
                </a:solidFill>
                <a:latin typeface="楷体_GB2312" pitchFamily="49" charset="-122"/>
                <a:ea typeface="楷体_GB2312" pitchFamily="49" charset="-122"/>
              </a:rPr>
              <a:t>i-1</a:t>
            </a:r>
            <a:r>
              <a:rPr lang="zh-CN" altLang="en-US" b="1" smtClean="0">
                <a:solidFill>
                  <a:srgbClr val="FF0000"/>
                </a:solidFill>
                <a:latin typeface="楷体_GB2312" pitchFamily="49" charset="-122"/>
                <a:ea typeface="楷体_GB2312" pitchFamily="49" charset="-122"/>
              </a:rPr>
              <a:t>个</a:t>
            </a:r>
            <a:r>
              <a:rPr lang="zh-CN" altLang="en-US" b="1" smtClean="0">
                <a:latin typeface="楷体_GB2312" pitchFamily="49" charset="-122"/>
                <a:ea typeface="楷体_GB2312" pitchFamily="49" charset="-122"/>
              </a:rPr>
              <a:t>结</a:t>
            </a:r>
            <a:r>
              <a:rPr lang="en-US" altLang="zh-CN" b="1" smtClean="0">
                <a:latin typeface="楷体_GB2312" pitchFamily="49" charset="-122"/>
                <a:ea typeface="楷体_GB2312" pitchFamily="49" charset="-122"/>
              </a:rPr>
              <a:t>(i&gt;=1)</a:t>
            </a:r>
            <a:endParaRPr lang="zh-CN" altLang="en-US" b="1" smtClean="0">
              <a:latin typeface="楷体_GB2312" pitchFamily="49" charset="-122"/>
              <a:ea typeface="楷体_GB2312" pitchFamily="49" charset="-122"/>
            </a:endParaRPr>
          </a:p>
          <a:p>
            <a:pPr>
              <a:lnSpc>
                <a:spcPct val="80000"/>
              </a:lnSpc>
              <a:buFontTx/>
              <a:buNone/>
            </a:pPr>
            <a:endParaRPr lang="zh-CN" altLang="en-US" b="1" smtClean="0">
              <a:solidFill>
                <a:srgbClr val="002060"/>
              </a:solidFill>
              <a:latin typeface="楷体_GB2312" pitchFamily="49" charset="-122"/>
              <a:ea typeface="楷体_GB2312" pitchFamily="49" charset="-122"/>
            </a:endParaRPr>
          </a:p>
        </p:txBody>
      </p:sp>
      <p:sp>
        <p:nvSpPr>
          <p:cNvPr id="4" name="矩形 3"/>
          <p:cNvSpPr/>
          <p:nvPr/>
        </p:nvSpPr>
        <p:spPr>
          <a:xfrm>
            <a:off x="2881313" y="3571875"/>
            <a:ext cx="6715125" cy="2678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zh-CN" altLang="en-US" sz="2400" b="1" dirty="0">
                <a:solidFill>
                  <a:schemeClr val="tx1"/>
                </a:solidFill>
                <a:latin typeface="楷体_GB2312" pitchFamily="49" charset="-122"/>
                <a:ea typeface="楷体_GB2312" pitchFamily="49" charset="-122"/>
              </a:rPr>
              <a:t>用归纳法证明</a:t>
            </a:r>
          </a:p>
          <a:p>
            <a:pPr marL="633222" indent="-514350" fontAlgn="auto">
              <a:spcBef>
                <a:spcPts val="0"/>
              </a:spcBef>
              <a:spcAft>
                <a:spcPts val="0"/>
              </a:spcAft>
              <a:buFont typeface="+mj-ea"/>
              <a:buAutoNum type="circleNumDbPlain"/>
              <a:defRPr/>
            </a:pPr>
            <a:r>
              <a:rPr lang="zh-CN" altLang="en-US" sz="2400" b="1" dirty="0">
                <a:solidFill>
                  <a:schemeClr val="tx1"/>
                </a:solidFill>
                <a:latin typeface="楷体_GB2312" pitchFamily="49" charset="-122"/>
                <a:ea typeface="楷体_GB2312" pitchFamily="49" charset="-122"/>
              </a:rPr>
              <a:t>当</a:t>
            </a:r>
            <a:r>
              <a:rPr lang="en-US" altLang="zh-CN" sz="2400" b="1" dirty="0" err="1">
                <a:solidFill>
                  <a:schemeClr val="tx1"/>
                </a:solidFill>
                <a:latin typeface="楷体_GB2312" pitchFamily="49" charset="-122"/>
                <a:ea typeface="楷体_GB2312" pitchFamily="49" charset="-122"/>
              </a:rPr>
              <a:t>i</a:t>
            </a:r>
            <a:r>
              <a:rPr lang="en-US" altLang="zh-CN" sz="2400" b="1" dirty="0">
                <a:solidFill>
                  <a:schemeClr val="tx1"/>
                </a:solidFill>
                <a:latin typeface="楷体_GB2312" pitchFamily="49" charset="-122"/>
                <a:ea typeface="楷体_GB2312" pitchFamily="49" charset="-122"/>
              </a:rPr>
              <a:t>=1</a:t>
            </a:r>
            <a:r>
              <a:rPr lang="zh-CN" altLang="en-US" sz="2400" b="1" dirty="0">
                <a:solidFill>
                  <a:schemeClr val="tx1"/>
                </a:solidFill>
                <a:latin typeface="楷体_GB2312" pitchFamily="49" charset="-122"/>
                <a:ea typeface="楷体_GB2312" pitchFamily="49" charset="-122"/>
              </a:rPr>
              <a:t>时，仅根结点，</a:t>
            </a:r>
            <a:r>
              <a:rPr lang="en-US" altLang="zh-CN" sz="2400" b="1" dirty="0">
                <a:solidFill>
                  <a:schemeClr val="tx1"/>
                </a:solidFill>
                <a:latin typeface="楷体_GB2312" pitchFamily="49" charset="-122"/>
                <a:ea typeface="楷体_GB2312" pitchFamily="49" charset="-122"/>
              </a:rPr>
              <a:t>2</a:t>
            </a:r>
            <a:r>
              <a:rPr lang="en-US" altLang="zh-CN" sz="2400" b="1" baseline="30000" dirty="0">
                <a:solidFill>
                  <a:schemeClr val="tx1"/>
                </a:solidFill>
                <a:latin typeface="楷体_GB2312" pitchFamily="49" charset="-122"/>
                <a:ea typeface="楷体_GB2312" pitchFamily="49" charset="-122"/>
              </a:rPr>
              <a:t>i-1</a:t>
            </a:r>
            <a:r>
              <a:rPr lang="en-US" altLang="zh-CN" sz="2400" b="1" dirty="0">
                <a:solidFill>
                  <a:schemeClr val="tx1"/>
                </a:solidFill>
                <a:latin typeface="楷体_GB2312" pitchFamily="49" charset="-122"/>
                <a:ea typeface="楷体_GB2312" pitchFamily="49" charset="-122"/>
              </a:rPr>
              <a:t>=2</a:t>
            </a:r>
            <a:r>
              <a:rPr lang="en-US" altLang="zh-CN" sz="2400" b="1" baseline="30000" dirty="0">
                <a:solidFill>
                  <a:schemeClr val="tx1"/>
                </a:solidFill>
                <a:latin typeface="楷体_GB2312" pitchFamily="49" charset="-122"/>
                <a:ea typeface="楷体_GB2312" pitchFamily="49" charset="-122"/>
              </a:rPr>
              <a:t>0</a:t>
            </a:r>
            <a:r>
              <a:rPr lang="en-US" altLang="zh-CN" sz="2400" b="1" dirty="0">
                <a:solidFill>
                  <a:schemeClr val="tx1"/>
                </a:solidFill>
                <a:latin typeface="楷体_GB2312" pitchFamily="49" charset="-122"/>
                <a:ea typeface="楷体_GB2312" pitchFamily="49" charset="-122"/>
              </a:rPr>
              <a:t> =1,</a:t>
            </a:r>
            <a:r>
              <a:rPr lang="zh-CN" altLang="en-US" sz="2400" b="1" dirty="0">
                <a:solidFill>
                  <a:schemeClr val="tx1"/>
                </a:solidFill>
                <a:latin typeface="楷体_GB2312" pitchFamily="49" charset="-122"/>
                <a:ea typeface="楷体_GB2312" pitchFamily="49" charset="-122"/>
              </a:rPr>
              <a:t>成立</a:t>
            </a:r>
            <a:endParaRPr lang="en-US" altLang="zh-CN" sz="2400" b="1" dirty="0">
              <a:solidFill>
                <a:schemeClr val="tx1"/>
              </a:solidFill>
              <a:latin typeface="楷体_GB2312" pitchFamily="49" charset="-122"/>
              <a:ea typeface="楷体_GB2312" pitchFamily="49" charset="-122"/>
            </a:endParaRPr>
          </a:p>
          <a:p>
            <a:pPr marL="633222" indent="-514350" fontAlgn="auto">
              <a:spcBef>
                <a:spcPts val="0"/>
              </a:spcBef>
              <a:spcAft>
                <a:spcPts val="0"/>
              </a:spcAft>
              <a:buFont typeface="+mj-ea"/>
              <a:buAutoNum type="circleNumDbPlain"/>
              <a:defRPr/>
            </a:pPr>
            <a:r>
              <a:rPr lang="zh-CN" altLang="en-US" sz="2400" b="1" dirty="0">
                <a:solidFill>
                  <a:schemeClr val="tx1"/>
                </a:solidFill>
                <a:latin typeface="楷体_GB2312" pitchFamily="49" charset="-122"/>
                <a:ea typeface="楷体_GB2312" pitchFamily="49" charset="-122"/>
              </a:rPr>
              <a:t>设</a:t>
            </a:r>
            <a:r>
              <a:rPr lang="en-US" altLang="zh-CN" sz="2400" b="1" dirty="0" err="1">
                <a:solidFill>
                  <a:schemeClr val="tx1"/>
                </a:solidFill>
                <a:latin typeface="楷体_GB2312" pitchFamily="49" charset="-122"/>
                <a:ea typeface="楷体_GB2312" pitchFamily="49" charset="-122"/>
              </a:rPr>
              <a:t>i</a:t>
            </a:r>
            <a:r>
              <a:rPr lang="en-US" altLang="zh-CN" sz="2400" b="1" dirty="0">
                <a:solidFill>
                  <a:schemeClr val="tx1"/>
                </a:solidFill>
                <a:latin typeface="楷体_GB2312" pitchFamily="49" charset="-122"/>
                <a:ea typeface="楷体_GB2312" pitchFamily="49" charset="-122"/>
              </a:rPr>
              <a:t>=j</a:t>
            </a:r>
            <a:r>
              <a:rPr lang="zh-CN" altLang="en-US" sz="2400" b="1" dirty="0">
                <a:solidFill>
                  <a:schemeClr val="tx1"/>
                </a:solidFill>
                <a:latin typeface="楷体_GB2312" pitchFamily="49" charset="-122"/>
                <a:ea typeface="楷体_GB2312" pitchFamily="49" charset="-122"/>
              </a:rPr>
              <a:t>时成立，即</a:t>
            </a:r>
            <a:r>
              <a:rPr lang="en-US" altLang="zh-CN" sz="2400" b="1" dirty="0">
                <a:solidFill>
                  <a:schemeClr val="tx1"/>
                </a:solidFill>
                <a:latin typeface="楷体_GB2312" pitchFamily="49" charset="-122"/>
                <a:ea typeface="楷体_GB2312" pitchFamily="49" charset="-122"/>
              </a:rPr>
              <a:t>j</a:t>
            </a:r>
            <a:r>
              <a:rPr lang="zh-CN" altLang="en-US" sz="2400" b="1" dirty="0">
                <a:solidFill>
                  <a:schemeClr val="tx1"/>
                </a:solidFill>
                <a:latin typeface="楷体_GB2312" pitchFamily="49" charset="-122"/>
                <a:ea typeface="楷体_GB2312" pitchFamily="49" charset="-122"/>
              </a:rPr>
              <a:t>层上至多有</a:t>
            </a:r>
            <a:r>
              <a:rPr lang="en-US" altLang="zh-CN" sz="2400" b="1" dirty="0">
                <a:solidFill>
                  <a:schemeClr val="tx1"/>
                </a:solidFill>
                <a:latin typeface="楷体_GB2312" pitchFamily="49" charset="-122"/>
                <a:ea typeface="楷体_GB2312" pitchFamily="49" charset="-122"/>
              </a:rPr>
              <a:t>2</a:t>
            </a:r>
            <a:r>
              <a:rPr lang="en-US" altLang="zh-CN" sz="2400" b="1" baseline="30000" dirty="0">
                <a:solidFill>
                  <a:schemeClr val="tx1"/>
                </a:solidFill>
                <a:latin typeface="楷体_GB2312" pitchFamily="49" charset="-122"/>
                <a:ea typeface="楷体_GB2312" pitchFamily="49" charset="-122"/>
              </a:rPr>
              <a:t>j-1</a:t>
            </a:r>
            <a:r>
              <a:rPr lang="zh-CN" altLang="en-US" sz="2400" b="1" dirty="0">
                <a:solidFill>
                  <a:schemeClr val="tx1"/>
                </a:solidFill>
                <a:latin typeface="楷体_GB2312" pitchFamily="49" charset="-122"/>
                <a:ea typeface="楷体_GB2312" pitchFamily="49" charset="-122"/>
              </a:rPr>
              <a:t>个结</a:t>
            </a:r>
            <a:endParaRPr lang="en-US" altLang="zh-CN" sz="2400" b="1" dirty="0">
              <a:solidFill>
                <a:schemeClr val="tx1"/>
              </a:solidFill>
              <a:latin typeface="楷体_GB2312" pitchFamily="49" charset="-122"/>
              <a:ea typeface="楷体_GB2312" pitchFamily="49" charset="-122"/>
            </a:endParaRPr>
          </a:p>
          <a:p>
            <a:pPr marL="633222" indent="-514350" fontAlgn="auto">
              <a:spcBef>
                <a:spcPts val="0"/>
              </a:spcBef>
              <a:spcAft>
                <a:spcPts val="0"/>
              </a:spcAft>
              <a:defRPr/>
            </a:pPr>
            <a:r>
              <a:rPr lang="en-US" altLang="zh-CN" sz="2400" b="1" dirty="0">
                <a:solidFill>
                  <a:schemeClr val="tx1"/>
                </a:solidFill>
                <a:latin typeface="楷体_GB2312" pitchFamily="49" charset="-122"/>
                <a:ea typeface="楷体_GB2312" pitchFamily="49" charset="-122"/>
              </a:rPr>
              <a:t>	</a:t>
            </a:r>
            <a:r>
              <a:rPr lang="zh-CN" altLang="en-US" sz="2400" b="1" dirty="0">
                <a:solidFill>
                  <a:schemeClr val="tx1"/>
                </a:solidFill>
                <a:latin typeface="楷体_GB2312" pitchFamily="49" charset="-122"/>
                <a:ea typeface="楷体_GB2312" pitchFamily="49" charset="-122"/>
              </a:rPr>
              <a:t>由于二叉树结点的度最大为</a:t>
            </a:r>
            <a:r>
              <a:rPr lang="en-US" altLang="zh-CN" sz="2400" b="1" dirty="0">
                <a:solidFill>
                  <a:schemeClr val="tx1"/>
                </a:solidFill>
                <a:latin typeface="楷体_GB2312" pitchFamily="49" charset="-122"/>
                <a:ea typeface="楷体_GB2312" pitchFamily="49" charset="-122"/>
              </a:rPr>
              <a:t>2</a:t>
            </a:r>
            <a:r>
              <a:rPr lang="zh-CN" altLang="en-US" sz="2400" b="1" dirty="0">
                <a:solidFill>
                  <a:schemeClr val="tx1"/>
                </a:solidFill>
                <a:latin typeface="楷体_GB2312" pitchFamily="49" charset="-122"/>
                <a:ea typeface="楷体_GB2312" pitchFamily="49" charset="-122"/>
              </a:rPr>
              <a:t>，故在第</a:t>
            </a:r>
            <a:r>
              <a:rPr lang="en-US" altLang="zh-CN" sz="2400" b="1" dirty="0">
                <a:solidFill>
                  <a:schemeClr val="tx1"/>
                </a:solidFill>
                <a:latin typeface="楷体_GB2312" pitchFamily="49" charset="-122"/>
                <a:ea typeface="楷体_GB2312" pitchFamily="49" charset="-122"/>
              </a:rPr>
              <a:t>j+1</a:t>
            </a:r>
            <a:r>
              <a:rPr lang="zh-CN" altLang="en-US" sz="2400" b="1" dirty="0">
                <a:solidFill>
                  <a:schemeClr val="tx1"/>
                </a:solidFill>
                <a:latin typeface="楷体_GB2312" pitchFamily="49" charset="-122"/>
                <a:ea typeface="楷体_GB2312" pitchFamily="49" charset="-122"/>
              </a:rPr>
              <a:t>层上最大结点数为第</a:t>
            </a:r>
            <a:r>
              <a:rPr lang="en-US" altLang="zh-CN" sz="2400" b="1" dirty="0">
                <a:solidFill>
                  <a:schemeClr val="tx1"/>
                </a:solidFill>
                <a:latin typeface="楷体_GB2312" pitchFamily="49" charset="-122"/>
                <a:ea typeface="楷体_GB2312" pitchFamily="49" charset="-122"/>
              </a:rPr>
              <a:t>j</a:t>
            </a:r>
            <a:r>
              <a:rPr lang="zh-CN" altLang="en-US" sz="2400" b="1" dirty="0">
                <a:solidFill>
                  <a:schemeClr val="tx1"/>
                </a:solidFill>
                <a:latin typeface="楷体_GB2312" pitchFamily="49" charset="-122"/>
                <a:ea typeface="楷体_GB2312" pitchFamily="49" charset="-122"/>
              </a:rPr>
              <a:t>层上最大结点数的</a:t>
            </a:r>
            <a:r>
              <a:rPr lang="en-US" altLang="zh-CN" sz="2400" b="1" dirty="0">
                <a:solidFill>
                  <a:schemeClr val="tx1"/>
                </a:solidFill>
                <a:latin typeface="楷体_GB2312" pitchFamily="49" charset="-122"/>
                <a:ea typeface="楷体_GB2312" pitchFamily="49" charset="-122"/>
              </a:rPr>
              <a:t>2</a:t>
            </a:r>
            <a:r>
              <a:rPr lang="zh-CN" altLang="en-US" sz="2400" b="1" dirty="0">
                <a:solidFill>
                  <a:schemeClr val="tx1"/>
                </a:solidFill>
                <a:latin typeface="楷体_GB2312" pitchFamily="49" charset="-122"/>
                <a:ea typeface="楷体_GB2312" pitchFamily="49" charset="-122"/>
              </a:rPr>
              <a:t>倍，即</a:t>
            </a:r>
            <a:r>
              <a:rPr lang="en-US" altLang="zh-CN" sz="2400" b="1" dirty="0">
                <a:solidFill>
                  <a:schemeClr val="tx1"/>
                </a:solidFill>
                <a:latin typeface="楷体_GB2312" pitchFamily="49" charset="-122"/>
                <a:ea typeface="楷体_GB2312" pitchFamily="49" charset="-122"/>
              </a:rPr>
              <a:t>2×2</a:t>
            </a:r>
            <a:r>
              <a:rPr lang="en-US" altLang="zh-CN" sz="2400" b="1" baseline="30000" dirty="0">
                <a:solidFill>
                  <a:schemeClr val="tx1"/>
                </a:solidFill>
                <a:latin typeface="楷体_GB2312" pitchFamily="49" charset="-122"/>
                <a:ea typeface="楷体_GB2312" pitchFamily="49" charset="-122"/>
              </a:rPr>
              <a:t>j-1</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2</a:t>
            </a:r>
            <a:r>
              <a:rPr lang="en-US" altLang="zh-CN" sz="2400" b="1" baseline="30000" dirty="0">
                <a:solidFill>
                  <a:schemeClr val="tx1"/>
                </a:solidFill>
                <a:latin typeface="楷体_GB2312" pitchFamily="49" charset="-122"/>
                <a:ea typeface="楷体_GB2312" pitchFamily="49" charset="-122"/>
              </a:rPr>
              <a:t>j</a:t>
            </a:r>
            <a:r>
              <a:rPr lang="zh-CN" altLang="en-US" sz="2400" b="1" dirty="0">
                <a:solidFill>
                  <a:schemeClr val="tx1"/>
                </a:solidFill>
                <a:latin typeface="楷体_GB2312" pitchFamily="49" charset="-122"/>
                <a:ea typeface="楷体_GB2312" pitchFamily="49" charset="-122"/>
              </a:rPr>
              <a:t>。故</a:t>
            </a:r>
            <a:r>
              <a:rPr lang="en-US" altLang="zh-CN" sz="2400" b="1" dirty="0" err="1">
                <a:solidFill>
                  <a:schemeClr val="tx1"/>
                </a:solidFill>
                <a:latin typeface="楷体_GB2312" pitchFamily="49" charset="-122"/>
                <a:ea typeface="楷体_GB2312" pitchFamily="49" charset="-122"/>
              </a:rPr>
              <a:t>i</a:t>
            </a:r>
            <a:r>
              <a:rPr lang="en-US" altLang="zh-CN" sz="2400" b="1" dirty="0">
                <a:solidFill>
                  <a:schemeClr val="tx1"/>
                </a:solidFill>
                <a:latin typeface="楷体_GB2312" pitchFamily="49" charset="-122"/>
                <a:ea typeface="楷体_GB2312" pitchFamily="49" charset="-122"/>
              </a:rPr>
              <a:t>=j+1</a:t>
            </a:r>
            <a:r>
              <a:rPr lang="zh-CN" altLang="en-US" sz="2400" b="1" dirty="0">
                <a:solidFill>
                  <a:schemeClr val="tx1"/>
                </a:solidFill>
                <a:latin typeface="楷体_GB2312" pitchFamily="49" charset="-122"/>
                <a:ea typeface="楷体_GB2312" pitchFamily="49" charset="-122"/>
              </a:rPr>
              <a:t>时成立</a:t>
            </a:r>
          </a:p>
          <a:p>
            <a:pPr fontAlgn="auto">
              <a:spcBef>
                <a:spcPts val="0"/>
              </a:spcBef>
              <a:spcAft>
                <a:spcPts val="0"/>
              </a:spcAft>
              <a:defRPr/>
            </a:pPr>
            <a:r>
              <a:rPr lang="zh-CN" altLang="en-US" sz="2400" dirty="0"/>
              <a:t>由</a:t>
            </a:r>
            <a:r>
              <a:rPr lang="en-US" altLang="zh-CN" sz="2400" dirty="0"/>
              <a:t>1</a:t>
            </a:r>
            <a:r>
              <a:rPr lang="zh-CN" altLang="en-US" sz="2400" dirty="0"/>
              <a:t>、</a:t>
            </a:r>
            <a:r>
              <a:rPr lang="en-US" altLang="zh-CN" sz="2400" dirty="0"/>
              <a:t>2</a:t>
            </a:r>
            <a:r>
              <a:rPr lang="zh-CN" altLang="en-US" sz="2400" dirty="0"/>
              <a:t>得证</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二叉树的性质</a:t>
            </a:r>
            <a:endParaRPr lang="zh-CN" altLang="en-US" dirty="0">
              <a:solidFill>
                <a:schemeClr val="accent1">
                  <a:satMod val="150000"/>
                </a:schemeClr>
              </a:solidFill>
            </a:endParaRPr>
          </a:p>
        </p:txBody>
      </p:sp>
      <p:sp>
        <p:nvSpPr>
          <p:cNvPr id="3" name="内容占位符 2"/>
          <p:cNvSpPr>
            <a:spLocks noGrp="1"/>
          </p:cNvSpPr>
          <p:nvPr>
            <p:ph idx="1"/>
          </p:nvPr>
        </p:nvSpPr>
        <p:spPr/>
        <p:txBody>
          <a:bodyPr rtlCol="0">
            <a:normAutofit/>
          </a:bodyPr>
          <a:lstStyle/>
          <a:p>
            <a:pPr marL="457200" indent="-457200" algn="just" fontAlgn="auto">
              <a:spcBef>
                <a:spcPts val="0"/>
              </a:spcBef>
              <a:spcAft>
                <a:spcPts val="0"/>
              </a:spcAft>
              <a:buFont typeface="Wingdings 2"/>
              <a:buChar char=""/>
              <a:defRPr/>
            </a:pPr>
            <a:r>
              <a:rPr lang="zh-CN" altLang="en-US" b="1" dirty="0" smtClean="0">
                <a:latin typeface="Arial Narrow" pitchFamily="34" charset="0"/>
                <a:ea typeface="楷体_GB2312" pitchFamily="49" charset="-122"/>
              </a:rPr>
              <a:t>性质</a:t>
            </a:r>
            <a:r>
              <a:rPr lang="en-US" altLang="zh-CN" b="1" dirty="0" smtClean="0">
                <a:latin typeface="Arial Narrow" pitchFamily="34" charset="0"/>
                <a:ea typeface="楷体_GB2312" pitchFamily="49" charset="-122"/>
              </a:rPr>
              <a:t>2  </a:t>
            </a:r>
            <a:r>
              <a:rPr lang="zh-CN" altLang="en-US" b="1" dirty="0" smtClean="0">
                <a:solidFill>
                  <a:srgbClr val="002060"/>
                </a:solidFill>
                <a:latin typeface="Arial Narrow" pitchFamily="34" charset="0"/>
                <a:ea typeface="楷体_GB2312" pitchFamily="49" charset="-122"/>
              </a:rPr>
              <a:t>一</a:t>
            </a:r>
            <a:r>
              <a:rPr lang="zh-CN" altLang="en-US" b="1" dirty="0" smtClean="0">
                <a:latin typeface="Arial Narrow" pitchFamily="34" charset="0"/>
                <a:ea typeface="楷体_GB2312" pitchFamily="49" charset="-122"/>
              </a:rPr>
              <a:t>棵深度为</a:t>
            </a:r>
            <a:r>
              <a:rPr lang="en-US" altLang="zh-CN" b="1" dirty="0" smtClean="0">
                <a:latin typeface="Arial Narrow" pitchFamily="34" charset="0"/>
                <a:ea typeface="楷体_GB2312" pitchFamily="49" charset="-122"/>
              </a:rPr>
              <a:t>k</a:t>
            </a:r>
            <a:r>
              <a:rPr lang="zh-CN" altLang="en-US" b="1" dirty="0" smtClean="0">
                <a:latin typeface="Arial Narrow" pitchFamily="34" charset="0"/>
                <a:ea typeface="楷体_GB2312" pitchFamily="49" charset="-122"/>
              </a:rPr>
              <a:t>的二叉树中，最多具有</a:t>
            </a:r>
            <a:r>
              <a:rPr lang="en-US" altLang="zh-CN" b="1" dirty="0" smtClean="0">
                <a:solidFill>
                  <a:srgbClr val="FF0000"/>
                </a:solidFill>
                <a:latin typeface="Times New Roman" pitchFamily="18" charset="0"/>
                <a:ea typeface="楷体_GB2312" pitchFamily="49" charset="-122"/>
                <a:cs typeface="Times New Roman" pitchFamily="18" charset="0"/>
              </a:rPr>
              <a:t>2</a:t>
            </a:r>
            <a:r>
              <a:rPr lang="en-US" altLang="zh-CN" b="1" baseline="30000" dirty="0" smtClean="0">
                <a:solidFill>
                  <a:srgbClr val="FF0000"/>
                </a:solidFill>
                <a:latin typeface="Times New Roman" pitchFamily="18" charset="0"/>
                <a:ea typeface="楷体_GB2312" pitchFamily="49" charset="-122"/>
                <a:cs typeface="Times New Roman" pitchFamily="18" charset="0"/>
              </a:rPr>
              <a:t>k</a:t>
            </a:r>
            <a:r>
              <a:rPr lang="zh-CN" altLang="en-US" b="1" dirty="0" smtClean="0">
                <a:solidFill>
                  <a:srgbClr val="FF0000"/>
                </a:solidFill>
                <a:latin typeface="Times New Roman" pitchFamily="18" charset="0"/>
                <a:ea typeface="楷体_GB2312" pitchFamily="49" charset="-122"/>
                <a:cs typeface="Times New Roman" pitchFamily="18" charset="0"/>
              </a:rPr>
              <a:t> </a:t>
            </a:r>
            <a:r>
              <a:rPr lang="en-US" altLang="zh-CN" b="1" dirty="0" smtClean="0">
                <a:solidFill>
                  <a:srgbClr val="FF0000"/>
                </a:solidFill>
                <a:latin typeface="Times New Roman" pitchFamily="18" charset="0"/>
                <a:ea typeface="楷体_GB2312" pitchFamily="49" charset="-122"/>
                <a:cs typeface="Times New Roman" pitchFamily="18" charset="0"/>
              </a:rPr>
              <a:t>- 1</a:t>
            </a:r>
            <a:r>
              <a:rPr lang="zh-CN" altLang="en-US" b="1" dirty="0" smtClean="0">
                <a:latin typeface="Arial Narrow" pitchFamily="34" charset="0"/>
                <a:ea typeface="楷体_GB2312" pitchFamily="49" charset="-122"/>
              </a:rPr>
              <a:t>个结点</a:t>
            </a:r>
          </a:p>
          <a:p>
            <a:pPr marL="438912" indent="-320040" fontAlgn="auto">
              <a:spcBef>
                <a:spcPts val="0"/>
              </a:spcBef>
              <a:spcAft>
                <a:spcPts val="0"/>
              </a:spcAft>
              <a:buFont typeface="Wingdings 2"/>
              <a:buChar char=""/>
              <a:defRPr/>
            </a:pPr>
            <a:endParaRPr lang="zh-CN" altLang="en-US" dirty="0"/>
          </a:p>
        </p:txBody>
      </p:sp>
      <p:sp>
        <p:nvSpPr>
          <p:cNvPr id="4" name="矩形 3"/>
          <p:cNvSpPr/>
          <p:nvPr/>
        </p:nvSpPr>
        <p:spPr>
          <a:xfrm>
            <a:off x="2738438" y="3571875"/>
            <a:ext cx="6929437" cy="26781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zh-CN" altLang="en-US" sz="2400" b="1" dirty="0">
                <a:latin typeface="Arial Narrow" pitchFamily="34" charset="0"/>
                <a:ea typeface="楷体_GB2312" pitchFamily="49" charset="-122"/>
              </a:rPr>
              <a:t> 证明：由性质</a:t>
            </a:r>
            <a:r>
              <a:rPr lang="en-US" altLang="zh-CN" sz="2400" b="1" dirty="0">
                <a:latin typeface="Arial Narrow" pitchFamily="34" charset="0"/>
                <a:ea typeface="楷体_GB2312" pitchFamily="49" charset="-122"/>
              </a:rPr>
              <a:t>1</a:t>
            </a:r>
            <a:r>
              <a:rPr lang="zh-CN" altLang="en-US" sz="2400" b="1" dirty="0">
                <a:latin typeface="Arial Narrow" pitchFamily="34" charset="0"/>
                <a:ea typeface="楷体_GB2312" pitchFamily="49" charset="-122"/>
              </a:rPr>
              <a:t>，第</a:t>
            </a:r>
            <a:r>
              <a:rPr lang="en-US" altLang="zh-CN" sz="2400" b="1" dirty="0" err="1">
                <a:latin typeface="Arial Narrow" pitchFamily="34" charset="0"/>
                <a:ea typeface="楷体_GB2312" pitchFamily="49" charset="-122"/>
              </a:rPr>
              <a:t>i</a:t>
            </a:r>
            <a:r>
              <a:rPr lang="zh-CN" altLang="en-US" sz="2400" b="1" dirty="0">
                <a:latin typeface="Arial Narrow" pitchFamily="34" charset="0"/>
                <a:ea typeface="楷体_GB2312" pitchFamily="49" charset="-122"/>
              </a:rPr>
              <a:t>层上的结点数最多为</a:t>
            </a:r>
            <a:r>
              <a:rPr lang="en-US" altLang="zh-CN" sz="2400" b="1" dirty="0">
                <a:latin typeface="Arial Narrow" pitchFamily="34" charset="0"/>
                <a:ea typeface="楷体_GB2312" pitchFamily="49" charset="-122"/>
              </a:rPr>
              <a:t>2</a:t>
            </a:r>
            <a:r>
              <a:rPr lang="en-US" altLang="zh-CN" sz="2400" b="1" baseline="30000" dirty="0">
                <a:latin typeface="Arial Narrow" pitchFamily="34" charset="0"/>
                <a:ea typeface="楷体_GB2312" pitchFamily="49" charset="-122"/>
              </a:rPr>
              <a:t>i-1</a:t>
            </a:r>
            <a:r>
              <a:rPr lang="zh-CN" altLang="en-US" sz="2400" b="1" dirty="0">
                <a:latin typeface="Arial Narrow" pitchFamily="34" charset="0"/>
                <a:ea typeface="楷体_GB2312" pitchFamily="49" charset="-122"/>
              </a:rPr>
              <a:t>，</a:t>
            </a:r>
            <a:r>
              <a:rPr lang="en-US" altLang="zh-CN" sz="2400" b="1" dirty="0">
                <a:latin typeface="Arial Narrow" pitchFamily="34" charset="0"/>
                <a:ea typeface="楷体_GB2312" pitchFamily="49" charset="-122"/>
              </a:rPr>
              <a:t>k</a:t>
            </a:r>
            <a:r>
              <a:rPr lang="zh-CN" altLang="en-US" sz="2400" b="1" dirty="0">
                <a:latin typeface="Arial Narrow" pitchFamily="34" charset="0"/>
                <a:ea typeface="楷体_GB2312" pitchFamily="49" charset="-122"/>
              </a:rPr>
              <a:t>层的二叉树的结点数最多为</a:t>
            </a:r>
            <a:endParaRPr lang="en-US" altLang="zh-CN" sz="2400" b="1" dirty="0">
              <a:latin typeface="Arial Narrow" pitchFamily="34" charset="0"/>
              <a:ea typeface="楷体_GB2312" pitchFamily="49" charset="-122"/>
            </a:endParaRPr>
          </a:p>
          <a:p>
            <a:pPr fontAlgn="auto">
              <a:spcBef>
                <a:spcPts val="0"/>
              </a:spcBef>
              <a:spcAft>
                <a:spcPts val="0"/>
              </a:spcAft>
              <a:defRPr/>
            </a:pPr>
            <a:endParaRPr lang="en-US" altLang="zh-CN" sz="2400" b="1" dirty="0">
              <a:latin typeface="Arial Narrow" pitchFamily="34" charset="0"/>
              <a:ea typeface="楷体_GB2312" pitchFamily="49" charset="-122"/>
            </a:endParaRPr>
          </a:p>
          <a:p>
            <a:pPr fontAlgn="auto">
              <a:spcBef>
                <a:spcPts val="0"/>
              </a:spcBef>
              <a:spcAft>
                <a:spcPts val="0"/>
              </a:spcAft>
              <a:defRPr/>
            </a:pPr>
            <a:endParaRPr lang="en-US" altLang="zh-CN" sz="2400" b="1" dirty="0">
              <a:latin typeface="Arial Narrow" pitchFamily="34" charset="0"/>
              <a:ea typeface="楷体_GB2312" pitchFamily="49" charset="-122"/>
            </a:endParaRPr>
          </a:p>
          <a:p>
            <a:pPr fontAlgn="auto">
              <a:spcBef>
                <a:spcPts val="0"/>
              </a:spcBef>
              <a:spcAft>
                <a:spcPts val="0"/>
              </a:spcAft>
              <a:defRPr/>
            </a:pPr>
            <a:endParaRPr lang="en-US" altLang="zh-CN" sz="2400" b="1" dirty="0">
              <a:latin typeface="Arial Narrow" pitchFamily="34" charset="0"/>
              <a:ea typeface="楷体_GB2312" pitchFamily="49" charset="-122"/>
            </a:endParaRPr>
          </a:p>
          <a:p>
            <a:pPr fontAlgn="auto">
              <a:spcBef>
                <a:spcPts val="0"/>
              </a:spcBef>
              <a:spcAft>
                <a:spcPts val="0"/>
              </a:spcAft>
              <a:defRPr/>
            </a:pPr>
            <a:endParaRPr lang="en-US" altLang="zh-CN" sz="2400" b="1" dirty="0">
              <a:latin typeface="Arial Narrow" pitchFamily="34" charset="0"/>
              <a:ea typeface="楷体_GB2312" pitchFamily="49" charset="-122"/>
            </a:endParaRPr>
          </a:p>
          <a:p>
            <a:pPr fontAlgn="auto">
              <a:spcBef>
                <a:spcPts val="0"/>
              </a:spcBef>
              <a:spcAft>
                <a:spcPts val="0"/>
              </a:spcAft>
              <a:defRPr/>
            </a:pPr>
            <a:endParaRPr lang="zh-CN" altLang="en-US" sz="2400" dirty="0"/>
          </a:p>
        </p:txBody>
      </p:sp>
      <p:graphicFrame>
        <p:nvGraphicFramePr>
          <p:cNvPr id="1026" name="Object 2"/>
          <p:cNvGraphicFramePr>
            <a:graphicFrameLocks noChangeAspect="1"/>
          </p:cNvGraphicFramePr>
          <p:nvPr/>
        </p:nvGraphicFramePr>
        <p:xfrm>
          <a:off x="4913313" y="4714875"/>
          <a:ext cx="2552700" cy="1143000"/>
        </p:xfrm>
        <a:graphic>
          <a:graphicData uri="http://schemas.openxmlformats.org/presentationml/2006/ole">
            <mc:AlternateContent xmlns:mc="http://schemas.openxmlformats.org/markup-compatibility/2006">
              <mc:Choice xmlns:v="urn:schemas-microsoft-com:vml" Requires="v">
                <p:oleObj spid="_x0000_s37896" name="公式" r:id="rId3" imgW="965200" imgH="431800" progId="Equation.3">
                  <p:embed/>
                </p:oleObj>
              </mc:Choice>
              <mc:Fallback>
                <p:oleObj name="公式" r:id="rId3" imgW="9652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313" y="4714875"/>
                        <a:ext cx="2552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二叉树的性质</a:t>
            </a:r>
            <a:endParaRPr lang="zh-CN" altLang="en-US" dirty="0">
              <a:solidFill>
                <a:schemeClr val="accent1">
                  <a:satMod val="150000"/>
                </a:schemeClr>
              </a:solidFill>
            </a:endParaRPr>
          </a:p>
        </p:txBody>
      </p:sp>
      <p:sp>
        <p:nvSpPr>
          <p:cNvPr id="38915" name="内容占位符 2"/>
          <p:cNvSpPr>
            <a:spLocks noGrp="1"/>
          </p:cNvSpPr>
          <p:nvPr>
            <p:ph idx="1"/>
          </p:nvPr>
        </p:nvSpPr>
        <p:spPr/>
        <p:txBody>
          <a:bodyPr/>
          <a:lstStyle/>
          <a:p>
            <a:r>
              <a:rPr lang="zh-CN" altLang="en-US" b="1" smtClean="0">
                <a:latin typeface="楷体_GB2312" pitchFamily="49" charset="-122"/>
                <a:ea typeface="楷体_GB2312" pitchFamily="49" charset="-122"/>
              </a:rPr>
              <a:t>性质</a:t>
            </a:r>
            <a:r>
              <a:rPr lang="en-US" altLang="zh-CN" b="1" smtClean="0">
                <a:latin typeface="楷体_GB2312" pitchFamily="49" charset="-122"/>
                <a:ea typeface="楷体_GB2312" pitchFamily="49" charset="-122"/>
              </a:rPr>
              <a:t>3  </a:t>
            </a:r>
            <a:r>
              <a:rPr lang="zh-CN" altLang="en-US" b="1" smtClean="0">
                <a:latin typeface="楷体_GB2312" pitchFamily="49" charset="-122"/>
                <a:ea typeface="楷体_GB2312" pitchFamily="49" charset="-122"/>
              </a:rPr>
              <a:t>对任何一棵二叉树，如果其叶子结点数为</a:t>
            </a:r>
            <a:r>
              <a:rPr lang="en-US" altLang="zh-CN" b="1" smtClean="0">
                <a:latin typeface="楷体_GB2312" pitchFamily="49" charset="-122"/>
                <a:ea typeface="楷体_GB2312" pitchFamily="49" charset="-122"/>
              </a:rPr>
              <a:t>n</a:t>
            </a:r>
            <a:r>
              <a:rPr lang="en-US" altLang="zh-CN" b="1" baseline="-18000" smtClean="0">
                <a:latin typeface="楷体_GB2312" pitchFamily="49" charset="-122"/>
                <a:ea typeface="楷体_GB2312" pitchFamily="49" charset="-122"/>
              </a:rPr>
              <a:t>0</a:t>
            </a:r>
            <a:r>
              <a:rPr lang="zh-CN" altLang="en-US" b="1" smtClean="0">
                <a:latin typeface="楷体_GB2312" pitchFamily="49" charset="-122"/>
                <a:ea typeface="楷体_GB2312" pitchFamily="49" charset="-122"/>
              </a:rPr>
              <a:t>，度为</a:t>
            </a: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的结点数为</a:t>
            </a:r>
            <a:r>
              <a:rPr lang="en-US" altLang="zh-CN" b="1" smtClean="0">
                <a:latin typeface="楷体_GB2312" pitchFamily="49" charset="-122"/>
                <a:ea typeface="楷体_GB2312" pitchFamily="49" charset="-122"/>
              </a:rPr>
              <a:t>n</a:t>
            </a:r>
            <a:r>
              <a:rPr lang="en-US" altLang="zh-CN" b="1" baseline="-18000"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，则</a:t>
            </a:r>
            <a:r>
              <a:rPr lang="en-US" altLang="zh-CN" b="1" smtClean="0">
                <a:solidFill>
                  <a:srgbClr val="FF0000"/>
                </a:solidFill>
                <a:latin typeface="楷体_GB2312" pitchFamily="49" charset="-122"/>
                <a:ea typeface="楷体_GB2312" pitchFamily="49" charset="-122"/>
              </a:rPr>
              <a:t>n</a:t>
            </a:r>
            <a:r>
              <a:rPr lang="en-US" altLang="zh-CN" b="1" baseline="-18000" smtClean="0">
                <a:solidFill>
                  <a:srgbClr val="FF0000"/>
                </a:solidFill>
                <a:latin typeface="楷体_GB2312" pitchFamily="49" charset="-122"/>
                <a:ea typeface="楷体_GB2312" pitchFamily="49" charset="-122"/>
              </a:rPr>
              <a:t>0</a:t>
            </a:r>
            <a:r>
              <a:rPr lang="zh-CN" altLang="en-US" b="1" smtClean="0">
                <a:solidFill>
                  <a:srgbClr val="FF0000"/>
                </a:solidFill>
                <a:latin typeface="楷体_GB2312" pitchFamily="49" charset="-122"/>
                <a:ea typeface="楷体_GB2312" pitchFamily="49" charset="-122"/>
              </a:rPr>
              <a:t>＝</a:t>
            </a:r>
            <a:r>
              <a:rPr lang="en-US" altLang="zh-CN" b="1" smtClean="0">
                <a:solidFill>
                  <a:srgbClr val="FF0000"/>
                </a:solidFill>
                <a:latin typeface="楷体_GB2312" pitchFamily="49" charset="-122"/>
                <a:ea typeface="楷体_GB2312" pitchFamily="49" charset="-122"/>
              </a:rPr>
              <a:t>n</a:t>
            </a:r>
            <a:r>
              <a:rPr lang="en-US" altLang="zh-CN" b="1" baseline="-18000" smtClean="0">
                <a:solidFill>
                  <a:srgbClr val="FF0000"/>
                </a:solidFill>
                <a:latin typeface="楷体_GB2312" pitchFamily="49" charset="-122"/>
                <a:ea typeface="楷体_GB2312" pitchFamily="49" charset="-122"/>
              </a:rPr>
              <a:t>2</a:t>
            </a:r>
            <a:r>
              <a:rPr lang="zh-CN" altLang="en-US" b="1" smtClean="0">
                <a:solidFill>
                  <a:srgbClr val="FF0000"/>
                </a:solidFill>
                <a:latin typeface="楷体_GB2312" pitchFamily="49" charset="-122"/>
                <a:ea typeface="楷体_GB2312" pitchFamily="49" charset="-122"/>
              </a:rPr>
              <a:t>＋</a:t>
            </a:r>
            <a:r>
              <a:rPr lang="en-US" altLang="zh-CN" b="1" smtClean="0">
                <a:solidFill>
                  <a:srgbClr val="FF0000"/>
                </a:solidFill>
                <a:latin typeface="楷体_GB2312" pitchFamily="49" charset="-122"/>
                <a:ea typeface="楷体_GB2312" pitchFamily="49" charset="-122"/>
              </a:rPr>
              <a:t>1</a:t>
            </a:r>
            <a:r>
              <a:rPr lang="zh-CN" altLang="en-US" b="1" smtClean="0">
                <a:solidFill>
                  <a:srgbClr val="FF0000"/>
                </a:solidFill>
                <a:latin typeface="楷体_GB2312" pitchFamily="49" charset="-122"/>
                <a:ea typeface="楷体_GB2312" pitchFamily="49" charset="-122"/>
              </a:rPr>
              <a:t>。</a:t>
            </a:r>
          </a:p>
          <a:p>
            <a:endParaRPr lang="zh-CN" altLang="en-US" smtClean="0"/>
          </a:p>
        </p:txBody>
      </p:sp>
      <p:sp>
        <p:nvSpPr>
          <p:cNvPr id="5" name="矩形 4"/>
          <p:cNvSpPr/>
          <p:nvPr/>
        </p:nvSpPr>
        <p:spPr>
          <a:xfrm>
            <a:off x="1919288" y="3808413"/>
            <a:ext cx="8429625" cy="235743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80000"/>
              </a:lnSpc>
              <a:spcBef>
                <a:spcPts val="0"/>
              </a:spcBef>
              <a:spcAft>
                <a:spcPts val="0"/>
              </a:spcAft>
              <a:defRPr/>
            </a:pPr>
            <a:endParaRPr lang="en-US" altLang="zh-CN" sz="2400" b="1" dirty="0">
              <a:latin typeface="楷体_GB2312" pitchFamily="49" charset="-122"/>
              <a:ea typeface="楷体_GB2312" pitchFamily="49" charset="-122"/>
            </a:endParaRPr>
          </a:p>
          <a:p>
            <a:pPr fontAlgn="auto">
              <a:lnSpc>
                <a:spcPct val="80000"/>
              </a:lnSpc>
              <a:spcBef>
                <a:spcPts val="0"/>
              </a:spcBef>
              <a:spcAft>
                <a:spcPts val="0"/>
              </a:spcAft>
              <a:defRPr/>
            </a:pPr>
            <a:r>
              <a:rPr lang="zh-CN" altLang="en-US" sz="2400" b="1" dirty="0">
                <a:latin typeface="楷体_GB2312" pitchFamily="49" charset="-122"/>
                <a:ea typeface="楷体_GB2312" pitchFamily="49" charset="-122"/>
              </a:rPr>
              <a:t>设结点数为</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n</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0</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2	</a:t>
            </a: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 n</a:t>
            </a:r>
            <a:r>
              <a:rPr lang="en-US" altLang="zh-CN" sz="2400" b="1" baseline="-18000"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为度为</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的结点数</a:t>
            </a:r>
            <a:r>
              <a:rPr lang="en-US" altLang="zh-CN" sz="2400" b="1" dirty="0">
                <a:latin typeface="楷体_GB2312" pitchFamily="49" charset="-122"/>
                <a:ea typeface="楷体_GB2312" pitchFamily="49" charset="-122"/>
              </a:rPr>
              <a:t>)</a:t>
            </a:r>
          </a:p>
          <a:p>
            <a:pPr fontAlgn="auto">
              <a:lnSpc>
                <a:spcPct val="80000"/>
              </a:lnSpc>
              <a:spcBef>
                <a:spcPts val="0"/>
              </a:spcBef>
              <a:spcAft>
                <a:spcPts val="0"/>
              </a:spcAft>
              <a:defRPr/>
            </a:pPr>
            <a:endParaRPr lang="en-US" altLang="zh-CN" sz="2400" b="1" dirty="0">
              <a:latin typeface="楷体_GB2312" pitchFamily="49" charset="-122"/>
              <a:ea typeface="楷体_GB2312" pitchFamily="49" charset="-122"/>
            </a:endParaRPr>
          </a:p>
          <a:p>
            <a:pPr fontAlgn="auto">
              <a:lnSpc>
                <a:spcPct val="80000"/>
              </a:lnSpc>
              <a:spcBef>
                <a:spcPts val="0"/>
              </a:spcBef>
              <a:spcAft>
                <a:spcPts val="0"/>
              </a:spcAft>
              <a:defRPr/>
            </a:pPr>
            <a:r>
              <a:rPr lang="zh-CN" altLang="en-US" sz="2400" b="1" dirty="0">
                <a:latin typeface="楷体_GB2312" pitchFamily="49" charset="-122"/>
                <a:ea typeface="楷体_GB2312" pitchFamily="49" charset="-122"/>
              </a:rPr>
              <a:t>设树中的分支数为</a:t>
            </a:r>
            <a:r>
              <a:rPr lang="en-US" altLang="zh-CN" sz="2400" b="1" dirty="0">
                <a:latin typeface="楷体_GB2312" pitchFamily="49" charset="-122"/>
                <a:ea typeface="楷体_GB2312" pitchFamily="49" charset="-122"/>
              </a:rPr>
              <a:t>m</a:t>
            </a:r>
            <a:r>
              <a:rPr lang="zh-CN" altLang="en-US" sz="2400" b="1" dirty="0">
                <a:latin typeface="楷体_GB2312" pitchFamily="49" charset="-122"/>
                <a:ea typeface="楷体_GB2312" pitchFamily="49" charset="-122"/>
              </a:rPr>
              <a:t>，得  </a:t>
            </a:r>
            <a:r>
              <a:rPr lang="en-US" altLang="zh-CN" sz="2400" b="1" dirty="0">
                <a:solidFill>
                  <a:srgbClr val="FF0000"/>
                </a:solidFill>
                <a:latin typeface="楷体_GB2312" pitchFamily="49" charset="-122"/>
                <a:ea typeface="楷体_GB2312" pitchFamily="49" charset="-122"/>
              </a:rPr>
              <a:t>m = n-1</a:t>
            </a:r>
          </a:p>
          <a:p>
            <a:pPr fontAlgn="auto">
              <a:lnSpc>
                <a:spcPct val="80000"/>
              </a:lnSpc>
              <a:spcBef>
                <a:spcPts val="0"/>
              </a:spcBef>
              <a:spcAft>
                <a:spcPts val="0"/>
              </a:spcAft>
              <a:defRPr/>
            </a:pPr>
            <a:r>
              <a:rPr lang="en-US" altLang="zh-CN" sz="2400" b="1" dirty="0">
                <a:solidFill>
                  <a:srgbClr val="FF0000"/>
                </a:solidFill>
                <a:latin typeface="楷体_GB2312" pitchFamily="49" charset="-122"/>
                <a:ea typeface="楷体_GB2312" pitchFamily="49" charset="-122"/>
              </a:rPr>
              <a:t>				 = n</a:t>
            </a:r>
            <a:r>
              <a:rPr lang="en-US" altLang="zh-CN" sz="2400" b="1" baseline="-18000" dirty="0">
                <a:solidFill>
                  <a:srgbClr val="FF0000"/>
                </a:solidFill>
                <a:latin typeface="楷体_GB2312" pitchFamily="49" charset="-122"/>
                <a:ea typeface="楷体_GB2312" pitchFamily="49" charset="-122"/>
              </a:rPr>
              <a:t>0</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2 </a:t>
            </a:r>
            <a:r>
              <a:rPr lang="en-US" altLang="zh-CN" sz="2400" b="1" dirty="0">
                <a:solidFill>
                  <a:srgbClr val="FF0000"/>
                </a:solidFill>
                <a:latin typeface="楷体_GB2312" pitchFamily="49" charset="-122"/>
                <a:ea typeface="楷体_GB2312" pitchFamily="49" charset="-122"/>
              </a:rPr>
              <a:t>-1</a:t>
            </a:r>
          </a:p>
          <a:p>
            <a:pPr fontAlgn="auto">
              <a:lnSpc>
                <a:spcPct val="80000"/>
              </a:lnSpc>
              <a:spcBef>
                <a:spcPts val="0"/>
              </a:spcBef>
              <a:spcAft>
                <a:spcPts val="0"/>
              </a:spcAft>
              <a:defRPr/>
            </a:pPr>
            <a:r>
              <a:rPr lang="en-US" altLang="zh-CN" sz="2400" b="1" dirty="0">
                <a:solidFill>
                  <a:srgbClr val="FF0000"/>
                </a:solidFill>
                <a:latin typeface="楷体_GB2312" pitchFamily="49" charset="-122"/>
                <a:ea typeface="楷体_GB2312" pitchFamily="49" charset="-122"/>
              </a:rPr>
              <a:t>				 = n</a:t>
            </a:r>
            <a:r>
              <a:rPr lang="en-US" altLang="zh-CN" sz="2400" b="1" baseline="-18000"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2 * n</a:t>
            </a:r>
            <a:r>
              <a:rPr lang="en-US" altLang="zh-CN" sz="2400" b="1" baseline="-18000" dirty="0">
                <a:solidFill>
                  <a:srgbClr val="FF0000"/>
                </a:solidFill>
                <a:latin typeface="楷体_GB2312" pitchFamily="49" charset="-122"/>
                <a:ea typeface="楷体_GB2312" pitchFamily="49" charset="-122"/>
              </a:rPr>
              <a:t>2</a:t>
            </a:r>
          </a:p>
          <a:p>
            <a:pPr fontAlgn="auto">
              <a:lnSpc>
                <a:spcPct val="80000"/>
              </a:lnSpc>
              <a:spcBef>
                <a:spcPts val="0"/>
              </a:spcBef>
              <a:spcAft>
                <a:spcPts val="0"/>
              </a:spcAft>
              <a:defRPr/>
            </a:pPr>
            <a:endParaRPr lang="en-US" altLang="zh-CN" sz="2400" b="1" baseline="-18000" dirty="0">
              <a:solidFill>
                <a:srgbClr val="FF0000"/>
              </a:solidFill>
              <a:latin typeface="楷体_GB2312" pitchFamily="49" charset="-122"/>
              <a:ea typeface="楷体_GB2312" pitchFamily="49" charset="-122"/>
            </a:endParaRPr>
          </a:p>
          <a:p>
            <a:pPr algn="ctr" fontAlgn="auto">
              <a:lnSpc>
                <a:spcPct val="80000"/>
              </a:lnSpc>
              <a:spcBef>
                <a:spcPts val="0"/>
              </a:spcBef>
              <a:spcAft>
                <a:spcPts val="0"/>
              </a:spcAft>
              <a:defRPr/>
            </a:pPr>
            <a:r>
              <a:rPr lang="zh-CN" altLang="en-US" sz="2400" b="1" dirty="0">
                <a:latin typeface="楷体_GB2312" pitchFamily="49" charset="-122"/>
                <a:ea typeface="楷体_GB2312" pitchFamily="49" charset="-122"/>
              </a:rPr>
              <a:t>得证，</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0</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n</a:t>
            </a:r>
            <a:r>
              <a:rPr lang="en-US" altLang="zh-CN" sz="2400" b="1" baseline="-18000" dirty="0">
                <a:solidFill>
                  <a:srgbClr val="FF0000"/>
                </a:solidFill>
                <a:latin typeface="楷体_GB2312" pitchFamily="49" charset="-122"/>
                <a:ea typeface="楷体_GB2312" pitchFamily="49" charset="-122"/>
              </a:rPr>
              <a:t>2</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1</a:t>
            </a:r>
            <a:endParaRPr lang="en-US" altLang="zh-CN" sz="2400" b="1" dirty="0">
              <a:latin typeface="楷体_GB2312" pitchFamily="49" charset="-122"/>
              <a:ea typeface="楷体_GB2312"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sz="4800" dirty="0">
                <a:solidFill>
                  <a:schemeClr val="accent1">
                    <a:satMod val="150000"/>
                  </a:schemeClr>
                </a:solidFill>
              </a:rPr>
              <a:t>特殊形式</a:t>
            </a:r>
            <a:endParaRPr lang="zh-CN" altLang="en-US" dirty="0">
              <a:solidFill>
                <a:schemeClr val="accent1">
                  <a:satMod val="150000"/>
                </a:schemeClr>
              </a:solidFill>
            </a:endParaRPr>
          </a:p>
        </p:txBody>
      </p:sp>
      <p:sp>
        <p:nvSpPr>
          <p:cNvPr id="40963" name="内容占位符 2"/>
          <p:cNvSpPr>
            <a:spLocks noGrp="1"/>
          </p:cNvSpPr>
          <p:nvPr>
            <p:ph idx="1"/>
          </p:nvPr>
        </p:nvSpPr>
        <p:spPr/>
        <p:txBody>
          <a:bodyPr/>
          <a:lstStyle/>
          <a:p>
            <a:r>
              <a:rPr lang="zh-CN" altLang="en-US" b="1" smtClean="0">
                <a:solidFill>
                  <a:srgbClr val="FF0000"/>
                </a:solidFill>
                <a:ea typeface="楷体_GB2312" pitchFamily="49" charset="-122"/>
              </a:rPr>
              <a:t>满二叉树：</a:t>
            </a:r>
            <a:r>
              <a:rPr kumimoji="1" lang="zh-CN" altLang="en-US" b="1" smtClean="0">
                <a:latin typeface="Times New Roman" panose="02020603050405020304" pitchFamily="18" charset="0"/>
                <a:ea typeface="楷体_GB2312" pitchFamily="49" charset="-122"/>
              </a:rPr>
              <a:t>二叉树中每一层的结点数都达到最大</a:t>
            </a:r>
          </a:p>
          <a:p>
            <a:endParaRPr lang="en-US" altLang="zh-CN" b="1" baseline="30000" smtClean="0">
              <a:solidFill>
                <a:srgbClr val="002060"/>
              </a:solidFill>
              <a:ea typeface="楷体_GB2312" pitchFamily="49" charset="-122"/>
            </a:endParaRPr>
          </a:p>
          <a:p>
            <a:endParaRPr lang="zh-CN" altLang="en-US" smtClean="0"/>
          </a:p>
        </p:txBody>
      </p:sp>
      <p:grpSp>
        <p:nvGrpSpPr>
          <p:cNvPr id="40964" name="Group 4"/>
          <p:cNvGrpSpPr>
            <a:grpSpLocks/>
          </p:cNvGrpSpPr>
          <p:nvPr/>
        </p:nvGrpSpPr>
        <p:grpSpPr bwMode="auto">
          <a:xfrm>
            <a:off x="3581400" y="3581400"/>
            <a:ext cx="4495800" cy="2286000"/>
            <a:chOff x="1296" y="1872"/>
            <a:chExt cx="2832" cy="1440"/>
          </a:xfrm>
        </p:grpSpPr>
        <p:sp>
          <p:nvSpPr>
            <p:cNvPr id="40965" name="Oval 5"/>
            <p:cNvSpPr>
              <a:spLocks noChangeArrowheads="1"/>
            </p:cNvSpPr>
            <p:nvPr/>
          </p:nvSpPr>
          <p:spPr bwMode="auto">
            <a:xfrm>
              <a:off x="1872" y="2400"/>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2</a:t>
              </a:r>
            </a:p>
          </p:txBody>
        </p:sp>
        <p:sp>
          <p:nvSpPr>
            <p:cNvPr id="40966" name="Oval 6"/>
            <p:cNvSpPr>
              <a:spLocks noChangeArrowheads="1"/>
            </p:cNvSpPr>
            <p:nvPr/>
          </p:nvSpPr>
          <p:spPr bwMode="auto">
            <a:xfrm>
              <a:off x="1296" y="3024"/>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4</a:t>
              </a:r>
            </a:p>
          </p:txBody>
        </p:sp>
        <p:sp>
          <p:nvSpPr>
            <p:cNvPr id="40967" name="Oval 7"/>
            <p:cNvSpPr>
              <a:spLocks noChangeArrowheads="1"/>
            </p:cNvSpPr>
            <p:nvPr/>
          </p:nvSpPr>
          <p:spPr bwMode="auto">
            <a:xfrm>
              <a:off x="2112" y="3024"/>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5</a:t>
              </a:r>
            </a:p>
          </p:txBody>
        </p:sp>
        <p:sp>
          <p:nvSpPr>
            <p:cNvPr id="40968" name="Oval 8"/>
            <p:cNvSpPr>
              <a:spLocks noChangeArrowheads="1"/>
            </p:cNvSpPr>
            <p:nvPr/>
          </p:nvSpPr>
          <p:spPr bwMode="auto">
            <a:xfrm>
              <a:off x="3168" y="2448"/>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3</a:t>
              </a:r>
            </a:p>
          </p:txBody>
        </p:sp>
        <p:sp>
          <p:nvSpPr>
            <p:cNvPr id="40969" name="Oval 9"/>
            <p:cNvSpPr>
              <a:spLocks noChangeArrowheads="1"/>
            </p:cNvSpPr>
            <p:nvPr/>
          </p:nvSpPr>
          <p:spPr bwMode="auto">
            <a:xfrm>
              <a:off x="2832" y="3072"/>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6</a:t>
              </a:r>
            </a:p>
          </p:txBody>
        </p:sp>
        <p:sp>
          <p:nvSpPr>
            <p:cNvPr id="40970" name="Oval 10"/>
            <p:cNvSpPr>
              <a:spLocks noChangeArrowheads="1"/>
            </p:cNvSpPr>
            <p:nvPr/>
          </p:nvSpPr>
          <p:spPr bwMode="auto">
            <a:xfrm>
              <a:off x="3648" y="3024"/>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7</a:t>
              </a:r>
            </a:p>
          </p:txBody>
        </p:sp>
        <p:sp>
          <p:nvSpPr>
            <p:cNvPr id="40971" name="Oval 11"/>
            <p:cNvSpPr>
              <a:spLocks noChangeArrowheads="1"/>
            </p:cNvSpPr>
            <p:nvPr/>
          </p:nvSpPr>
          <p:spPr bwMode="auto">
            <a:xfrm>
              <a:off x="2592" y="1872"/>
              <a:ext cx="384" cy="336"/>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1</a:t>
              </a:r>
            </a:p>
          </p:txBody>
        </p:sp>
        <p:sp>
          <p:nvSpPr>
            <p:cNvPr id="40972" name="Line 12"/>
            <p:cNvSpPr>
              <a:spLocks noChangeShapeType="1"/>
            </p:cNvSpPr>
            <p:nvPr/>
          </p:nvSpPr>
          <p:spPr bwMode="auto">
            <a:xfrm>
              <a:off x="2976" y="2160"/>
              <a:ext cx="288" cy="2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3" name="Line 13"/>
            <p:cNvSpPr>
              <a:spLocks noChangeShapeType="1"/>
            </p:cNvSpPr>
            <p:nvPr/>
          </p:nvSpPr>
          <p:spPr bwMode="auto">
            <a:xfrm>
              <a:off x="3600" y="2688"/>
              <a:ext cx="240" cy="336"/>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4" name="Line 14"/>
            <p:cNvSpPr>
              <a:spLocks noChangeShapeType="1"/>
            </p:cNvSpPr>
            <p:nvPr/>
          </p:nvSpPr>
          <p:spPr bwMode="auto">
            <a:xfrm flipH="1">
              <a:off x="3120" y="2688"/>
              <a:ext cx="192" cy="384"/>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5" name="Line 15"/>
            <p:cNvSpPr>
              <a:spLocks noChangeShapeType="1"/>
            </p:cNvSpPr>
            <p:nvPr/>
          </p:nvSpPr>
          <p:spPr bwMode="auto">
            <a:xfrm>
              <a:off x="2160" y="2640"/>
              <a:ext cx="144" cy="384"/>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6" name="Line 16"/>
            <p:cNvSpPr>
              <a:spLocks noChangeShapeType="1"/>
            </p:cNvSpPr>
            <p:nvPr/>
          </p:nvSpPr>
          <p:spPr bwMode="auto">
            <a:xfrm flipH="1">
              <a:off x="1536" y="2592"/>
              <a:ext cx="384" cy="43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7" name="Line 17"/>
            <p:cNvSpPr>
              <a:spLocks noChangeShapeType="1"/>
            </p:cNvSpPr>
            <p:nvPr/>
          </p:nvSpPr>
          <p:spPr bwMode="auto">
            <a:xfrm flipH="1">
              <a:off x="2256" y="2112"/>
              <a:ext cx="336" cy="2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特殊形式</a:t>
            </a:r>
            <a:endParaRPr lang="zh-CN" altLang="en-US" dirty="0">
              <a:solidFill>
                <a:schemeClr val="accent1">
                  <a:satMod val="150000"/>
                </a:schemeClr>
              </a:solidFill>
            </a:endParaRPr>
          </a:p>
        </p:txBody>
      </p:sp>
      <p:sp>
        <p:nvSpPr>
          <p:cNvPr id="43011" name="内容占位符 2"/>
          <p:cNvSpPr>
            <a:spLocks noGrp="1"/>
          </p:cNvSpPr>
          <p:nvPr>
            <p:ph idx="1"/>
          </p:nvPr>
        </p:nvSpPr>
        <p:spPr/>
        <p:txBody>
          <a:bodyPr/>
          <a:lstStyle/>
          <a:p>
            <a:pPr>
              <a:buClr>
                <a:schemeClr val="accent2"/>
              </a:buClr>
              <a:buSzPct val="75000"/>
            </a:pPr>
            <a:r>
              <a:rPr kumimoji="1" lang="zh-CN" altLang="en-US" b="1" smtClean="0">
                <a:solidFill>
                  <a:srgbClr val="FF0000"/>
                </a:solidFill>
                <a:latin typeface="Times New Roman" panose="02020603050405020304" pitchFamily="18" charset="0"/>
                <a:ea typeface="楷体_GB2312" pitchFamily="49" charset="-122"/>
              </a:rPr>
              <a:t>完全二叉树</a:t>
            </a:r>
            <a:r>
              <a:rPr kumimoji="1" lang="zh-CN" altLang="en-US" b="1" smtClean="0">
                <a:solidFill>
                  <a:schemeClr val="folHlink"/>
                </a:solidFill>
                <a:latin typeface="Times New Roman" panose="02020603050405020304" pitchFamily="18" charset="0"/>
                <a:ea typeface="楷体_GB2312" pitchFamily="49" charset="-122"/>
              </a:rPr>
              <a:t>：</a:t>
            </a:r>
            <a:r>
              <a:rPr kumimoji="1" lang="zh-CN" altLang="en-US" smtClean="0">
                <a:latin typeface="Times New Roman" panose="02020603050405020304" pitchFamily="18" charset="0"/>
                <a:ea typeface="楷体_GB2312" pitchFamily="49" charset="-122"/>
              </a:rPr>
              <a:t> </a:t>
            </a:r>
            <a:r>
              <a:rPr kumimoji="1" lang="zh-CN" altLang="en-US" b="1" smtClean="0">
                <a:latin typeface="Times New Roman" panose="02020603050405020304" pitchFamily="18" charset="0"/>
                <a:ea typeface="楷体_GB2312" pitchFamily="49" charset="-122"/>
              </a:rPr>
              <a:t>除最后一层外</a:t>
            </a:r>
            <a:r>
              <a:rPr kumimoji="1" lang="en-US" altLang="zh-CN" b="1" smtClean="0">
                <a:latin typeface="Times New Roman" panose="02020603050405020304" pitchFamily="18" charset="0"/>
                <a:ea typeface="楷体_GB2312" pitchFamily="49" charset="-122"/>
              </a:rPr>
              <a:t>, </a:t>
            </a:r>
            <a:r>
              <a:rPr kumimoji="1" lang="zh-CN" altLang="en-US" b="1" smtClean="0">
                <a:latin typeface="Times New Roman" panose="02020603050405020304" pitchFamily="18" charset="0"/>
                <a:ea typeface="楷体_GB2312" pitchFamily="49" charset="-122"/>
              </a:rPr>
              <a:t>其余各层都是满的</a:t>
            </a:r>
            <a:r>
              <a:rPr kumimoji="1" lang="en-US" altLang="zh-CN" b="1" smtClean="0">
                <a:latin typeface="Times New Roman" panose="02020603050405020304" pitchFamily="18" charset="0"/>
                <a:ea typeface="楷体_GB2312" pitchFamily="49" charset="-122"/>
              </a:rPr>
              <a:t>;</a:t>
            </a:r>
            <a:r>
              <a:rPr kumimoji="1" lang="zh-CN" altLang="en-US" b="1" smtClean="0">
                <a:latin typeface="Times New Roman" panose="02020603050405020304" pitchFamily="18" charset="0"/>
                <a:ea typeface="楷体_GB2312" pitchFamily="49" charset="-122"/>
              </a:rPr>
              <a:t>最后一层或者是满的，或者是</a:t>
            </a:r>
            <a:r>
              <a:rPr kumimoji="1" lang="zh-CN" altLang="en-US" b="1" smtClean="0">
                <a:solidFill>
                  <a:srgbClr val="FF0000"/>
                </a:solidFill>
                <a:latin typeface="Times New Roman" panose="02020603050405020304" pitchFamily="18" charset="0"/>
                <a:ea typeface="楷体_GB2312" pitchFamily="49" charset="-122"/>
              </a:rPr>
              <a:t>右边缺少连续</a:t>
            </a:r>
            <a:r>
              <a:rPr kumimoji="1" lang="zh-CN" altLang="en-US" b="1" smtClean="0">
                <a:latin typeface="Times New Roman" panose="02020603050405020304" pitchFamily="18" charset="0"/>
                <a:ea typeface="楷体_GB2312" pitchFamily="49" charset="-122"/>
              </a:rPr>
              <a:t>的若干结点。</a:t>
            </a:r>
          </a:p>
          <a:p>
            <a:endParaRPr lang="zh-CN" altLang="en-US" smtClean="0"/>
          </a:p>
        </p:txBody>
      </p:sp>
      <p:grpSp>
        <p:nvGrpSpPr>
          <p:cNvPr id="4" name="Group 129"/>
          <p:cNvGrpSpPr>
            <a:grpSpLocks/>
          </p:cNvGrpSpPr>
          <p:nvPr/>
        </p:nvGrpSpPr>
        <p:grpSpPr bwMode="auto">
          <a:xfrm>
            <a:off x="4953000" y="3786188"/>
            <a:ext cx="4824413" cy="2857500"/>
            <a:chOff x="816" y="1152"/>
            <a:chExt cx="2913" cy="1728"/>
          </a:xfrm>
        </p:grpSpPr>
        <p:sp>
          <p:nvSpPr>
            <p:cNvPr id="43013" name="Oval 130"/>
            <p:cNvSpPr>
              <a:spLocks noChangeArrowheads="1"/>
            </p:cNvSpPr>
            <p:nvPr/>
          </p:nvSpPr>
          <p:spPr bwMode="auto">
            <a:xfrm>
              <a:off x="2256" y="1152"/>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a:t>
              </a:r>
            </a:p>
          </p:txBody>
        </p:sp>
        <p:sp>
          <p:nvSpPr>
            <p:cNvPr id="43014" name="Oval 131"/>
            <p:cNvSpPr>
              <a:spLocks noChangeArrowheads="1"/>
            </p:cNvSpPr>
            <p:nvPr/>
          </p:nvSpPr>
          <p:spPr bwMode="auto">
            <a:xfrm>
              <a:off x="2928" y="1536"/>
              <a:ext cx="384" cy="384"/>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3</a:t>
              </a:r>
            </a:p>
          </p:txBody>
        </p:sp>
        <p:sp>
          <p:nvSpPr>
            <p:cNvPr id="43015" name="Oval 132"/>
            <p:cNvSpPr>
              <a:spLocks noChangeArrowheads="1"/>
            </p:cNvSpPr>
            <p:nvPr/>
          </p:nvSpPr>
          <p:spPr bwMode="auto">
            <a:xfrm>
              <a:off x="1632"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10</a:t>
              </a:r>
            </a:p>
          </p:txBody>
        </p:sp>
        <p:sp>
          <p:nvSpPr>
            <p:cNvPr id="43016" name="Oval 133"/>
            <p:cNvSpPr>
              <a:spLocks noChangeArrowheads="1"/>
            </p:cNvSpPr>
            <p:nvPr/>
          </p:nvSpPr>
          <p:spPr bwMode="auto">
            <a:xfrm>
              <a:off x="1440" y="153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2</a:t>
              </a:r>
            </a:p>
          </p:txBody>
        </p:sp>
        <p:sp>
          <p:nvSpPr>
            <p:cNvPr id="43017" name="Oval 134"/>
            <p:cNvSpPr>
              <a:spLocks noChangeArrowheads="1"/>
            </p:cNvSpPr>
            <p:nvPr/>
          </p:nvSpPr>
          <p:spPr bwMode="auto">
            <a:xfrm>
              <a:off x="3345" y="209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7</a:t>
              </a:r>
            </a:p>
          </p:txBody>
        </p:sp>
        <p:sp>
          <p:nvSpPr>
            <p:cNvPr id="43018" name="Oval 135"/>
            <p:cNvSpPr>
              <a:spLocks noChangeArrowheads="1"/>
            </p:cNvSpPr>
            <p:nvPr/>
          </p:nvSpPr>
          <p:spPr bwMode="auto">
            <a:xfrm>
              <a:off x="2640" y="206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6</a:t>
              </a:r>
            </a:p>
          </p:txBody>
        </p:sp>
        <p:sp>
          <p:nvSpPr>
            <p:cNvPr id="43019" name="Oval 136"/>
            <p:cNvSpPr>
              <a:spLocks noChangeArrowheads="1"/>
            </p:cNvSpPr>
            <p:nvPr/>
          </p:nvSpPr>
          <p:spPr bwMode="auto">
            <a:xfrm>
              <a:off x="1824" y="201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5</a:t>
              </a:r>
            </a:p>
          </p:txBody>
        </p:sp>
        <p:sp>
          <p:nvSpPr>
            <p:cNvPr id="43020" name="Oval 137"/>
            <p:cNvSpPr>
              <a:spLocks noChangeArrowheads="1"/>
            </p:cNvSpPr>
            <p:nvPr/>
          </p:nvSpPr>
          <p:spPr bwMode="auto">
            <a:xfrm>
              <a:off x="1056" y="201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4</a:t>
              </a:r>
            </a:p>
          </p:txBody>
        </p:sp>
        <p:sp>
          <p:nvSpPr>
            <p:cNvPr id="43021" name="Oval 138"/>
            <p:cNvSpPr>
              <a:spLocks noChangeArrowheads="1"/>
            </p:cNvSpPr>
            <p:nvPr/>
          </p:nvSpPr>
          <p:spPr bwMode="auto">
            <a:xfrm>
              <a:off x="1248" y="2544"/>
              <a:ext cx="336"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9</a:t>
              </a:r>
            </a:p>
          </p:txBody>
        </p:sp>
        <p:sp>
          <p:nvSpPr>
            <p:cNvPr id="43022" name="Oval 139"/>
            <p:cNvSpPr>
              <a:spLocks noChangeArrowheads="1"/>
            </p:cNvSpPr>
            <p:nvPr/>
          </p:nvSpPr>
          <p:spPr bwMode="auto">
            <a:xfrm>
              <a:off x="816"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8</a:t>
              </a:r>
            </a:p>
          </p:txBody>
        </p:sp>
        <p:sp>
          <p:nvSpPr>
            <p:cNvPr id="43023" name="Line 140"/>
            <p:cNvSpPr>
              <a:spLocks noChangeShapeType="1"/>
            </p:cNvSpPr>
            <p:nvPr/>
          </p:nvSpPr>
          <p:spPr bwMode="auto">
            <a:xfrm flipH="1">
              <a:off x="1776" y="1344"/>
              <a:ext cx="48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41"/>
            <p:cNvSpPr>
              <a:spLocks noChangeShapeType="1"/>
            </p:cNvSpPr>
            <p:nvPr/>
          </p:nvSpPr>
          <p:spPr bwMode="auto">
            <a:xfrm flipH="1">
              <a:off x="1296" y="1776"/>
              <a:ext cx="144"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142"/>
            <p:cNvSpPr>
              <a:spLocks noChangeShapeType="1"/>
            </p:cNvSpPr>
            <p:nvPr/>
          </p:nvSpPr>
          <p:spPr bwMode="auto">
            <a:xfrm>
              <a:off x="1776" y="1776"/>
              <a:ext cx="144"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143"/>
            <p:cNvSpPr>
              <a:spLocks noChangeShapeType="1"/>
            </p:cNvSpPr>
            <p:nvPr/>
          </p:nvSpPr>
          <p:spPr bwMode="auto">
            <a:xfrm flipH="1">
              <a:off x="1056" y="2304"/>
              <a:ext cx="9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144"/>
            <p:cNvSpPr>
              <a:spLocks noChangeShapeType="1"/>
            </p:cNvSpPr>
            <p:nvPr/>
          </p:nvSpPr>
          <p:spPr bwMode="auto">
            <a:xfrm>
              <a:off x="1344" y="2304"/>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145"/>
            <p:cNvSpPr>
              <a:spLocks noChangeShapeType="1"/>
            </p:cNvSpPr>
            <p:nvPr/>
          </p:nvSpPr>
          <p:spPr bwMode="auto">
            <a:xfrm flipH="1">
              <a:off x="2832" y="182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Oval 146"/>
            <p:cNvSpPr>
              <a:spLocks noChangeArrowheads="1"/>
            </p:cNvSpPr>
            <p:nvPr/>
          </p:nvSpPr>
          <p:spPr bwMode="auto">
            <a:xfrm>
              <a:off x="2064"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11</a:t>
              </a:r>
            </a:p>
          </p:txBody>
        </p:sp>
        <p:sp>
          <p:nvSpPr>
            <p:cNvPr id="43030" name="Oval 147"/>
            <p:cNvSpPr>
              <a:spLocks noChangeArrowheads="1"/>
            </p:cNvSpPr>
            <p:nvPr/>
          </p:nvSpPr>
          <p:spPr bwMode="auto">
            <a:xfrm>
              <a:off x="2496"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12</a:t>
              </a:r>
            </a:p>
          </p:txBody>
        </p:sp>
        <p:sp>
          <p:nvSpPr>
            <p:cNvPr id="43031" name="Line 148"/>
            <p:cNvSpPr>
              <a:spLocks noChangeShapeType="1"/>
            </p:cNvSpPr>
            <p:nvPr/>
          </p:nvSpPr>
          <p:spPr bwMode="auto">
            <a:xfrm>
              <a:off x="2640" y="1392"/>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149"/>
            <p:cNvSpPr>
              <a:spLocks noChangeShapeType="1"/>
            </p:cNvSpPr>
            <p:nvPr/>
          </p:nvSpPr>
          <p:spPr bwMode="auto">
            <a:xfrm>
              <a:off x="3312" y="182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150"/>
            <p:cNvSpPr>
              <a:spLocks noChangeShapeType="1"/>
            </p:cNvSpPr>
            <p:nvPr/>
          </p:nvSpPr>
          <p:spPr bwMode="auto">
            <a:xfrm flipH="1">
              <a:off x="1824" y="230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151"/>
            <p:cNvSpPr>
              <a:spLocks noChangeShapeType="1"/>
            </p:cNvSpPr>
            <p:nvPr/>
          </p:nvSpPr>
          <p:spPr bwMode="auto">
            <a:xfrm>
              <a:off x="2112" y="230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152"/>
            <p:cNvSpPr>
              <a:spLocks noChangeShapeType="1"/>
            </p:cNvSpPr>
            <p:nvPr/>
          </p:nvSpPr>
          <p:spPr bwMode="auto">
            <a:xfrm flipH="1">
              <a:off x="2688" y="2400"/>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例</a:t>
            </a:r>
            <a:endParaRPr lang="zh-CN" altLang="en-US" dirty="0">
              <a:solidFill>
                <a:schemeClr val="accent1">
                  <a:satMod val="150000"/>
                </a:schemeClr>
              </a:solidFill>
            </a:endParaRPr>
          </a:p>
        </p:txBody>
      </p:sp>
      <p:grpSp>
        <p:nvGrpSpPr>
          <p:cNvPr id="3" name="组合 26"/>
          <p:cNvGrpSpPr>
            <a:grpSpLocks/>
          </p:cNvGrpSpPr>
          <p:nvPr/>
        </p:nvGrpSpPr>
        <p:grpSpPr bwMode="auto">
          <a:xfrm>
            <a:off x="2809875" y="4102100"/>
            <a:ext cx="1928813" cy="2398713"/>
            <a:chOff x="2105044" y="2615040"/>
            <a:chExt cx="2506617" cy="2616239"/>
          </a:xfrm>
        </p:grpSpPr>
        <p:sp>
          <p:nvSpPr>
            <p:cNvPr id="44064" name="Oval 34"/>
            <p:cNvSpPr>
              <a:spLocks noChangeArrowheads="1"/>
            </p:cNvSpPr>
            <p:nvPr/>
          </p:nvSpPr>
          <p:spPr bwMode="auto">
            <a:xfrm>
              <a:off x="2522814" y="2615040"/>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1</a:t>
              </a:r>
            </a:p>
          </p:txBody>
        </p:sp>
        <p:sp>
          <p:nvSpPr>
            <p:cNvPr id="44065" name="Oval 35"/>
            <p:cNvSpPr>
              <a:spLocks noChangeArrowheads="1"/>
            </p:cNvSpPr>
            <p:nvPr/>
          </p:nvSpPr>
          <p:spPr bwMode="auto">
            <a:xfrm>
              <a:off x="2105044" y="3532924"/>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2</a:t>
              </a:r>
            </a:p>
          </p:txBody>
        </p:sp>
        <p:sp>
          <p:nvSpPr>
            <p:cNvPr id="44066" name="Oval 36"/>
            <p:cNvSpPr>
              <a:spLocks noChangeArrowheads="1"/>
            </p:cNvSpPr>
            <p:nvPr/>
          </p:nvSpPr>
          <p:spPr bwMode="auto">
            <a:xfrm>
              <a:off x="3358353" y="3647659"/>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3</a:t>
              </a:r>
            </a:p>
          </p:txBody>
        </p:sp>
        <p:sp>
          <p:nvSpPr>
            <p:cNvPr id="44067" name="Oval 37"/>
            <p:cNvSpPr>
              <a:spLocks noChangeArrowheads="1"/>
            </p:cNvSpPr>
            <p:nvPr/>
          </p:nvSpPr>
          <p:spPr bwMode="auto">
            <a:xfrm>
              <a:off x="2439260" y="4657602"/>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4</a:t>
              </a:r>
            </a:p>
          </p:txBody>
        </p:sp>
        <p:sp>
          <p:nvSpPr>
            <p:cNvPr id="44068" name="Oval 38"/>
            <p:cNvSpPr>
              <a:spLocks noChangeArrowheads="1"/>
            </p:cNvSpPr>
            <p:nvPr/>
          </p:nvSpPr>
          <p:spPr bwMode="auto">
            <a:xfrm>
              <a:off x="3776122" y="4613478"/>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5</a:t>
              </a:r>
            </a:p>
          </p:txBody>
        </p:sp>
        <p:sp>
          <p:nvSpPr>
            <p:cNvPr id="44069" name="Line 44"/>
            <p:cNvSpPr>
              <a:spLocks noChangeShapeType="1"/>
            </p:cNvSpPr>
            <p:nvPr/>
          </p:nvSpPr>
          <p:spPr bwMode="auto">
            <a:xfrm flipH="1">
              <a:off x="2439260" y="3188718"/>
              <a:ext cx="334216" cy="34420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45"/>
            <p:cNvSpPr>
              <a:spLocks noChangeShapeType="1"/>
            </p:cNvSpPr>
            <p:nvPr/>
          </p:nvSpPr>
          <p:spPr bwMode="auto">
            <a:xfrm>
              <a:off x="3191245" y="3188718"/>
              <a:ext cx="334216" cy="4589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Line 47"/>
            <p:cNvSpPr>
              <a:spLocks noChangeShapeType="1"/>
            </p:cNvSpPr>
            <p:nvPr/>
          </p:nvSpPr>
          <p:spPr bwMode="auto">
            <a:xfrm>
              <a:off x="2606367" y="4106601"/>
              <a:ext cx="334216" cy="688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2" name="Line 48"/>
            <p:cNvSpPr>
              <a:spLocks noChangeShapeType="1"/>
            </p:cNvSpPr>
            <p:nvPr/>
          </p:nvSpPr>
          <p:spPr bwMode="auto">
            <a:xfrm>
              <a:off x="3859676" y="4221337"/>
              <a:ext cx="334216" cy="4589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25"/>
          <p:cNvGrpSpPr>
            <a:grpSpLocks/>
          </p:cNvGrpSpPr>
          <p:nvPr/>
        </p:nvGrpSpPr>
        <p:grpSpPr bwMode="auto">
          <a:xfrm>
            <a:off x="6881813" y="3857625"/>
            <a:ext cx="2055812" cy="2714625"/>
            <a:chOff x="4945877" y="2500305"/>
            <a:chExt cx="2840833" cy="3143273"/>
          </a:xfrm>
        </p:grpSpPr>
        <p:sp>
          <p:nvSpPr>
            <p:cNvPr id="44055" name="Oval 39"/>
            <p:cNvSpPr>
              <a:spLocks noChangeArrowheads="1"/>
            </p:cNvSpPr>
            <p:nvPr/>
          </p:nvSpPr>
          <p:spPr bwMode="auto">
            <a:xfrm>
              <a:off x="5864970" y="2500305"/>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1</a:t>
              </a:r>
            </a:p>
          </p:txBody>
        </p:sp>
        <p:sp>
          <p:nvSpPr>
            <p:cNvPr id="44056" name="Oval 40"/>
            <p:cNvSpPr>
              <a:spLocks noChangeArrowheads="1"/>
            </p:cNvSpPr>
            <p:nvPr/>
          </p:nvSpPr>
          <p:spPr bwMode="auto">
            <a:xfrm>
              <a:off x="4945877" y="3807811"/>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2</a:t>
              </a:r>
            </a:p>
          </p:txBody>
        </p:sp>
        <p:sp>
          <p:nvSpPr>
            <p:cNvPr id="44057" name="Oval 41"/>
            <p:cNvSpPr>
              <a:spLocks noChangeArrowheads="1"/>
            </p:cNvSpPr>
            <p:nvPr/>
          </p:nvSpPr>
          <p:spPr bwMode="auto">
            <a:xfrm>
              <a:off x="6282740" y="3877130"/>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3</a:t>
              </a:r>
            </a:p>
          </p:txBody>
        </p:sp>
        <p:sp>
          <p:nvSpPr>
            <p:cNvPr id="44058" name="Oval 42"/>
            <p:cNvSpPr>
              <a:spLocks noChangeArrowheads="1"/>
            </p:cNvSpPr>
            <p:nvPr/>
          </p:nvSpPr>
          <p:spPr bwMode="auto">
            <a:xfrm>
              <a:off x="5614308" y="5069901"/>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4</a:t>
              </a:r>
            </a:p>
          </p:txBody>
        </p:sp>
        <p:sp>
          <p:nvSpPr>
            <p:cNvPr id="44059" name="Oval 43"/>
            <p:cNvSpPr>
              <a:spLocks noChangeArrowheads="1"/>
            </p:cNvSpPr>
            <p:nvPr/>
          </p:nvSpPr>
          <p:spPr bwMode="auto">
            <a:xfrm>
              <a:off x="6951171" y="4955165"/>
              <a:ext cx="835539" cy="573677"/>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latin typeface="Times New Roman" panose="02020603050405020304" pitchFamily="18" charset="0"/>
                  <a:ea typeface="华文楷体" panose="02010600040101010101" pitchFamily="2" charset="-122"/>
                </a:rPr>
                <a:t>5</a:t>
              </a:r>
            </a:p>
          </p:txBody>
        </p:sp>
        <p:sp>
          <p:nvSpPr>
            <p:cNvPr id="44060" name="Line 49"/>
            <p:cNvSpPr>
              <a:spLocks noChangeShapeType="1"/>
            </p:cNvSpPr>
            <p:nvPr/>
          </p:nvSpPr>
          <p:spPr bwMode="auto">
            <a:xfrm flipH="1">
              <a:off x="5530754" y="3073982"/>
              <a:ext cx="584877" cy="688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50"/>
            <p:cNvSpPr>
              <a:spLocks noChangeShapeType="1"/>
            </p:cNvSpPr>
            <p:nvPr/>
          </p:nvSpPr>
          <p:spPr bwMode="auto">
            <a:xfrm>
              <a:off x="6449847" y="3073982"/>
              <a:ext cx="334216" cy="8031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51"/>
            <p:cNvSpPr>
              <a:spLocks noChangeShapeType="1"/>
            </p:cNvSpPr>
            <p:nvPr/>
          </p:nvSpPr>
          <p:spPr bwMode="auto">
            <a:xfrm flipH="1">
              <a:off x="6199186" y="4450807"/>
              <a:ext cx="417770" cy="688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Line 52"/>
            <p:cNvSpPr>
              <a:spLocks noChangeShapeType="1"/>
            </p:cNvSpPr>
            <p:nvPr/>
          </p:nvSpPr>
          <p:spPr bwMode="auto">
            <a:xfrm>
              <a:off x="6951171" y="4450807"/>
              <a:ext cx="250662" cy="5736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
          <p:cNvGrpSpPr>
            <a:grpSpLocks/>
          </p:cNvGrpSpPr>
          <p:nvPr/>
        </p:nvGrpSpPr>
        <p:grpSpPr bwMode="auto">
          <a:xfrm>
            <a:off x="5095875" y="1500188"/>
            <a:ext cx="2500313" cy="2500312"/>
            <a:chOff x="1296" y="1872"/>
            <a:chExt cx="2352" cy="1351"/>
          </a:xfrm>
        </p:grpSpPr>
        <p:sp>
          <p:nvSpPr>
            <p:cNvPr id="44048" name="Oval 5"/>
            <p:cNvSpPr>
              <a:spLocks noChangeArrowheads="1"/>
            </p:cNvSpPr>
            <p:nvPr/>
          </p:nvSpPr>
          <p:spPr bwMode="auto">
            <a:xfrm>
              <a:off x="1872" y="2400"/>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2</a:t>
              </a:r>
            </a:p>
          </p:txBody>
        </p:sp>
        <p:sp>
          <p:nvSpPr>
            <p:cNvPr id="44049" name="Oval 6"/>
            <p:cNvSpPr>
              <a:spLocks noChangeArrowheads="1"/>
            </p:cNvSpPr>
            <p:nvPr/>
          </p:nvSpPr>
          <p:spPr bwMode="auto">
            <a:xfrm>
              <a:off x="1296" y="2983"/>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4</a:t>
              </a:r>
            </a:p>
          </p:txBody>
        </p:sp>
        <p:sp>
          <p:nvSpPr>
            <p:cNvPr id="44050" name="Oval 8"/>
            <p:cNvSpPr>
              <a:spLocks noChangeArrowheads="1"/>
            </p:cNvSpPr>
            <p:nvPr/>
          </p:nvSpPr>
          <p:spPr bwMode="auto">
            <a:xfrm>
              <a:off x="3168" y="2448"/>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3</a:t>
              </a:r>
            </a:p>
          </p:txBody>
        </p:sp>
        <p:sp>
          <p:nvSpPr>
            <p:cNvPr id="44051" name="Oval 11"/>
            <p:cNvSpPr>
              <a:spLocks noChangeArrowheads="1"/>
            </p:cNvSpPr>
            <p:nvPr/>
          </p:nvSpPr>
          <p:spPr bwMode="auto">
            <a:xfrm>
              <a:off x="2592" y="1872"/>
              <a:ext cx="384" cy="336"/>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1</a:t>
              </a:r>
            </a:p>
          </p:txBody>
        </p:sp>
        <p:sp>
          <p:nvSpPr>
            <p:cNvPr id="44052" name="Line 12"/>
            <p:cNvSpPr>
              <a:spLocks noChangeShapeType="1"/>
            </p:cNvSpPr>
            <p:nvPr/>
          </p:nvSpPr>
          <p:spPr bwMode="auto">
            <a:xfrm>
              <a:off x="2976" y="2160"/>
              <a:ext cx="288" cy="2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16"/>
            <p:cNvSpPr>
              <a:spLocks noChangeShapeType="1"/>
            </p:cNvSpPr>
            <p:nvPr/>
          </p:nvSpPr>
          <p:spPr bwMode="auto">
            <a:xfrm flipH="1">
              <a:off x="1566" y="2592"/>
              <a:ext cx="384" cy="43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54" name="Line 17"/>
            <p:cNvSpPr>
              <a:spLocks noChangeShapeType="1"/>
            </p:cNvSpPr>
            <p:nvPr/>
          </p:nvSpPr>
          <p:spPr bwMode="auto">
            <a:xfrm flipH="1">
              <a:off x="2256" y="2112"/>
              <a:ext cx="336" cy="2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4"/>
          <p:cNvGrpSpPr>
            <a:grpSpLocks/>
          </p:cNvGrpSpPr>
          <p:nvPr/>
        </p:nvGrpSpPr>
        <p:grpSpPr bwMode="auto">
          <a:xfrm>
            <a:off x="2024063" y="1643063"/>
            <a:ext cx="1887537" cy="1509712"/>
            <a:chOff x="1872" y="1872"/>
            <a:chExt cx="1776" cy="816"/>
          </a:xfrm>
        </p:grpSpPr>
        <p:sp>
          <p:nvSpPr>
            <p:cNvPr id="44043" name="Oval 5"/>
            <p:cNvSpPr>
              <a:spLocks noChangeArrowheads="1"/>
            </p:cNvSpPr>
            <p:nvPr/>
          </p:nvSpPr>
          <p:spPr bwMode="auto">
            <a:xfrm>
              <a:off x="1872" y="2400"/>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2</a:t>
              </a:r>
            </a:p>
          </p:txBody>
        </p:sp>
        <p:sp>
          <p:nvSpPr>
            <p:cNvPr id="44044" name="Oval 8"/>
            <p:cNvSpPr>
              <a:spLocks noChangeArrowheads="1"/>
            </p:cNvSpPr>
            <p:nvPr/>
          </p:nvSpPr>
          <p:spPr bwMode="auto">
            <a:xfrm>
              <a:off x="3168" y="2448"/>
              <a:ext cx="480" cy="240"/>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3</a:t>
              </a:r>
            </a:p>
          </p:txBody>
        </p:sp>
        <p:sp>
          <p:nvSpPr>
            <p:cNvPr id="44045" name="Oval 11"/>
            <p:cNvSpPr>
              <a:spLocks noChangeArrowheads="1"/>
            </p:cNvSpPr>
            <p:nvPr/>
          </p:nvSpPr>
          <p:spPr bwMode="auto">
            <a:xfrm>
              <a:off x="2592" y="1872"/>
              <a:ext cx="384" cy="336"/>
            </a:xfrm>
            <a:prstGeom prst="ellipse">
              <a:avLst/>
            </a:prstGeom>
            <a:solidFill>
              <a:schemeClr val="accent2"/>
            </a:solidFill>
            <a:ln w="2540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latin typeface="Times New Roman" panose="02020603050405020304" pitchFamily="18" charset="0"/>
                  <a:ea typeface="华文楷体" panose="02010600040101010101" pitchFamily="2" charset="-122"/>
                </a:rPr>
                <a:t>1</a:t>
              </a:r>
            </a:p>
          </p:txBody>
        </p:sp>
        <p:sp>
          <p:nvSpPr>
            <p:cNvPr id="44046" name="Line 12"/>
            <p:cNvSpPr>
              <a:spLocks noChangeShapeType="1"/>
            </p:cNvSpPr>
            <p:nvPr/>
          </p:nvSpPr>
          <p:spPr bwMode="auto">
            <a:xfrm>
              <a:off x="2976" y="2160"/>
              <a:ext cx="288" cy="2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7" name="Line 17"/>
            <p:cNvSpPr>
              <a:spLocks noChangeShapeType="1"/>
            </p:cNvSpPr>
            <p:nvPr/>
          </p:nvSpPr>
          <p:spPr bwMode="auto">
            <a:xfrm flipH="1">
              <a:off x="2256" y="2112"/>
              <a:ext cx="336" cy="2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0" name="TextBox 49"/>
          <p:cNvSpPr txBox="1">
            <a:spLocks noChangeArrowheads="1"/>
          </p:cNvSpPr>
          <p:nvPr/>
        </p:nvSpPr>
        <p:spPr bwMode="auto">
          <a:xfrm>
            <a:off x="3738563" y="1928813"/>
            <a:ext cx="800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b="1">
                <a:solidFill>
                  <a:srgbClr val="C00000"/>
                </a:solidFill>
                <a:latin typeface="Corbel" panose="020B0503020204020204" pitchFamily="34" charset="0"/>
                <a:ea typeface="华文楷体" panose="02010600040101010101" pitchFamily="2" charset="-122"/>
              </a:rPr>
              <a:t>满</a:t>
            </a:r>
            <a:endParaRPr lang="en-US" altLang="zh-CN" sz="2400" b="1">
              <a:solidFill>
                <a:srgbClr val="C00000"/>
              </a:solidFill>
              <a:latin typeface="Corbel" panose="020B0503020204020204" pitchFamily="34" charset="0"/>
              <a:ea typeface="华文楷体" panose="02010600040101010101" pitchFamily="2" charset="-122"/>
            </a:endParaRPr>
          </a:p>
          <a:p>
            <a:r>
              <a:rPr lang="zh-CN" altLang="en-US" sz="2400" b="1">
                <a:solidFill>
                  <a:srgbClr val="C00000"/>
                </a:solidFill>
                <a:latin typeface="Corbel" panose="020B0503020204020204" pitchFamily="34" charset="0"/>
                <a:ea typeface="华文楷体" panose="02010600040101010101" pitchFamily="2" charset="-122"/>
              </a:rPr>
              <a:t>完全</a:t>
            </a:r>
          </a:p>
        </p:txBody>
      </p:sp>
      <p:sp>
        <p:nvSpPr>
          <p:cNvPr id="51" name="TextBox 50"/>
          <p:cNvSpPr txBox="1">
            <a:spLocks noChangeArrowheads="1"/>
          </p:cNvSpPr>
          <p:nvPr/>
        </p:nvSpPr>
        <p:spPr bwMode="auto">
          <a:xfrm>
            <a:off x="7810500" y="18573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b="1">
                <a:solidFill>
                  <a:srgbClr val="C00000"/>
                </a:solidFill>
                <a:latin typeface="Corbel" panose="020B0503020204020204" pitchFamily="34" charset="0"/>
                <a:ea typeface="华文楷体" panose="02010600040101010101" pitchFamily="2" charset="-122"/>
              </a:rPr>
              <a:t>完全</a:t>
            </a:r>
          </a:p>
        </p:txBody>
      </p:sp>
      <p:sp>
        <p:nvSpPr>
          <p:cNvPr id="52" name="TextBox 51"/>
          <p:cNvSpPr txBox="1">
            <a:spLocks noChangeArrowheads="1"/>
          </p:cNvSpPr>
          <p:nvPr/>
        </p:nvSpPr>
        <p:spPr bwMode="auto">
          <a:xfrm>
            <a:off x="4238625" y="4500563"/>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b="1">
                <a:solidFill>
                  <a:srgbClr val="C00000"/>
                </a:solidFill>
                <a:latin typeface="Corbel" panose="020B0503020204020204" pitchFamily="34" charset="0"/>
                <a:ea typeface="华文楷体" panose="02010600040101010101" pitchFamily="2" charset="-122"/>
              </a:rPr>
              <a:t>非完全</a:t>
            </a:r>
          </a:p>
        </p:txBody>
      </p:sp>
      <p:sp>
        <p:nvSpPr>
          <p:cNvPr id="53" name="TextBox 52"/>
          <p:cNvSpPr txBox="1">
            <a:spLocks noChangeArrowheads="1"/>
          </p:cNvSpPr>
          <p:nvPr/>
        </p:nvSpPr>
        <p:spPr bwMode="auto">
          <a:xfrm>
            <a:off x="8559800" y="446722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b="1">
                <a:solidFill>
                  <a:srgbClr val="C00000"/>
                </a:solidFill>
                <a:latin typeface="Corbel" panose="020B0503020204020204" pitchFamily="34" charset="0"/>
                <a:ea typeface="华文楷体" panose="02010600040101010101" pitchFamily="2" charset="-122"/>
              </a:rPr>
              <a:t>非完全</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r>
              <a:rPr lang="zh-CN" altLang="en-US" smtClean="0">
                <a:solidFill>
                  <a:srgbClr val="347FD8"/>
                </a:solidFill>
              </a:rPr>
              <a:t>完全叉树的性质</a:t>
            </a:r>
          </a:p>
        </p:txBody>
      </p:sp>
      <p:sp>
        <p:nvSpPr>
          <p:cNvPr id="45059" name="内容占位符 2"/>
          <p:cNvSpPr>
            <a:spLocks noGrp="1"/>
          </p:cNvSpPr>
          <p:nvPr>
            <p:ph idx="4294967295"/>
          </p:nvPr>
        </p:nvSpPr>
        <p:spPr/>
        <p:txBody>
          <a:bodyPr/>
          <a:lstStyle/>
          <a:p>
            <a:r>
              <a:rPr lang="zh-CN" altLang="en-US" b="1" smtClean="0">
                <a:latin typeface="黑体" panose="02010609060101010101" pitchFamily="49" charset="-122"/>
                <a:ea typeface="黑体" panose="02010609060101010101" pitchFamily="49" charset="-122"/>
              </a:rPr>
              <a:t>具有</a:t>
            </a:r>
            <a:r>
              <a:rPr lang="en-US" altLang="zh-CN" b="1" smtClean="0">
                <a:latin typeface="黑体" panose="02010609060101010101" pitchFamily="49" charset="-122"/>
                <a:ea typeface="黑体" panose="02010609060101010101" pitchFamily="49" charset="-122"/>
              </a:rPr>
              <a:t>n</a:t>
            </a:r>
            <a:r>
              <a:rPr lang="zh-CN" altLang="en-US" b="1" smtClean="0">
                <a:latin typeface="黑体" panose="02010609060101010101" pitchFamily="49" charset="-122"/>
                <a:ea typeface="黑体" panose="02010609060101010101" pitchFamily="49" charset="-122"/>
              </a:rPr>
              <a:t>个结点的完全二叉树的深度为</a:t>
            </a:r>
            <a:r>
              <a:rPr lang="en-US" altLang="zh-CN" b="1" smtClean="0">
                <a:solidFill>
                  <a:srgbClr val="FF0000"/>
                </a:solidFill>
                <a:latin typeface="黑体" panose="02010609060101010101" pitchFamily="49" charset="-122"/>
                <a:ea typeface="黑体" panose="02010609060101010101" pitchFamily="49" charset="-122"/>
              </a:rPr>
              <a:t>[log</a:t>
            </a:r>
            <a:r>
              <a:rPr lang="en-US" altLang="zh-CN" b="1" baseline="-25000" smtClean="0">
                <a:solidFill>
                  <a:srgbClr val="FF0000"/>
                </a:solidFill>
                <a:latin typeface="黑体" panose="02010609060101010101" pitchFamily="49" charset="-122"/>
                <a:ea typeface="黑体" panose="02010609060101010101" pitchFamily="49" charset="-122"/>
              </a:rPr>
              <a:t>2</a:t>
            </a:r>
            <a:r>
              <a:rPr lang="en-US" altLang="zh-CN" b="1" smtClean="0">
                <a:solidFill>
                  <a:srgbClr val="FF0000"/>
                </a:solidFill>
                <a:latin typeface="黑体" panose="02010609060101010101" pitchFamily="49" charset="-122"/>
                <a:ea typeface="黑体" panose="02010609060101010101" pitchFamily="49" charset="-122"/>
              </a:rPr>
              <a:t>n]</a:t>
            </a:r>
            <a:r>
              <a:rPr lang="zh-CN" altLang="en-US" b="1" smtClean="0">
                <a:solidFill>
                  <a:srgbClr val="FF0000"/>
                </a:solidFill>
                <a:latin typeface="黑体" panose="02010609060101010101" pitchFamily="49" charset="-122"/>
                <a:ea typeface="黑体" panose="02010609060101010101" pitchFamily="49" charset="-122"/>
              </a:rPr>
              <a:t>＋</a:t>
            </a:r>
            <a:r>
              <a:rPr lang="en-US" altLang="zh-CN" b="1" smtClean="0">
                <a:solidFill>
                  <a:srgbClr val="FF0000"/>
                </a:solidFill>
                <a:latin typeface="黑体" panose="02010609060101010101" pitchFamily="49" charset="-122"/>
                <a:ea typeface="黑体" panose="02010609060101010101" pitchFamily="49" charset="-122"/>
              </a:rPr>
              <a:t>1</a:t>
            </a:r>
            <a:endParaRPr lang="zh-CN" altLang="en-US" b="1" smtClean="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2595563" y="3214688"/>
            <a:ext cx="7215187" cy="3108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zh-CN" altLang="en-US" sz="2800" b="1" dirty="0">
                <a:latin typeface="黑体" pitchFamily="2" charset="-122"/>
                <a:ea typeface="黑体" pitchFamily="2" charset="-122"/>
              </a:rPr>
              <a:t>设二叉树的深度为</a:t>
            </a:r>
            <a:r>
              <a:rPr lang="en-US" altLang="zh-CN" sz="2800" b="1" dirty="0">
                <a:latin typeface="黑体" pitchFamily="2" charset="-122"/>
                <a:ea typeface="黑体" pitchFamily="2" charset="-122"/>
              </a:rPr>
              <a:t>k</a:t>
            </a:r>
            <a:r>
              <a:rPr lang="zh-CN" altLang="en-US" sz="2800" b="1" dirty="0">
                <a:latin typeface="黑体" pitchFamily="2" charset="-122"/>
                <a:ea typeface="黑体" pitchFamily="2" charset="-122"/>
              </a:rPr>
              <a:t>，结点数为</a:t>
            </a:r>
            <a:r>
              <a:rPr lang="en-US" altLang="zh-CN" sz="2800" b="1" dirty="0">
                <a:latin typeface="黑体" pitchFamily="2" charset="-122"/>
                <a:ea typeface="黑体" pitchFamily="2" charset="-122"/>
              </a:rPr>
              <a:t>n</a:t>
            </a:r>
          </a:p>
          <a:p>
            <a:pPr fontAlgn="auto">
              <a:spcBef>
                <a:spcPts val="0"/>
              </a:spcBef>
              <a:spcAft>
                <a:spcPts val="0"/>
              </a:spcAft>
              <a:defRPr/>
            </a:pPr>
            <a:r>
              <a:rPr lang="en-US" altLang="zh-CN" sz="2800" b="1" dirty="0">
                <a:solidFill>
                  <a:srgbClr val="FF0000"/>
                </a:solidFill>
                <a:latin typeface="黑体" pitchFamily="2" charset="-122"/>
                <a:ea typeface="黑体" pitchFamily="2" charset="-122"/>
              </a:rPr>
              <a:t>2</a:t>
            </a:r>
            <a:r>
              <a:rPr lang="en-US" altLang="zh-CN" sz="2800" b="1" baseline="30000" dirty="0">
                <a:solidFill>
                  <a:srgbClr val="FF0000"/>
                </a:solidFill>
                <a:latin typeface="黑体" pitchFamily="2" charset="-122"/>
                <a:ea typeface="黑体" pitchFamily="2" charset="-122"/>
              </a:rPr>
              <a:t>k-1</a:t>
            </a:r>
            <a:r>
              <a:rPr lang="en-US" altLang="zh-CN" sz="2800" b="1" dirty="0">
                <a:solidFill>
                  <a:srgbClr val="FF0000"/>
                </a:solidFill>
                <a:latin typeface="黑体" pitchFamily="2" charset="-122"/>
                <a:ea typeface="黑体" pitchFamily="2" charset="-122"/>
              </a:rPr>
              <a:t>-1 &lt; n &lt;=2</a:t>
            </a:r>
            <a:r>
              <a:rPr lang="en-US" altLang="zh-CN" sz="2800" b="1" baseline="30000" dirty="0">
                <a:solidFill>
                  <a:srgbClr val="FF0000"/>
                </a:solidFill>
                <a:latin typeface="黑体" pitchFamily="2" charset="-122"/>
                <a:ea typeface="黑体" pitchFamily="2" charset="-122"/>
              </a:rPr>
              <a:t>k</a:t>
            </a:r>
            <a:r>
              <a:rPr lang="en-US" altLang="zh-CN" sz="2800" b="1" dirty="0">
                <a:solidFill>
                  <a:srgbClr val="FF0000"/>
                </a:solidFill>
                <a:latin typeface="黑体" pitchFamily="2" charset="-122"/>
                <a:ea typeface="黑体" pitchFamily="2" charset="-122"/>
              </a:rPr>
              <a:t>-1</a:t>
            </a:r>
            <a:r>
              <a:rPr lang="zh-CN" altLang="en-US" sz="2800" b="1" dirty="0">
                <a:latin typeface="黑体" pitchFamily="2" charset="-122"/>
                <a:ea typeface="黑体" pitchFamily="2" charset="-122"/>
              </a:rPr>
              <a:t>（据性质</a:t>
            </a:r>
            <a:r>
              <a:rPr lang="en-US" altLang="zh-CN" sz="2800" b="1" dirty="0">
                <a:latin typeface="黑体" pitchFamily="2" charset="-122"/>
                <a:ea typeface="黑体" pitchFamily="2" charset="-122"/>
              </a:rPr>
              <a:t>2</a:t>
            </a:r>
            <a:r>
              <a:rPr lang="zh-CN" altLang="en-US" sz="2800" b="1" dirty="0">
                <a:latin typeface="黑体" pitchFamily="2" charset="-122"/>
                <a:ea typeface="黑体" pitchFamily="2" charset="-122"/>
              </a:rPr>
              <a:t>及完全二叉树的定义）</a:t>
            </a:r>
            <a:endParaRPr lang="en-US" altLang="zh-CN" sz="2800" b="1" dirty="0">
              <a:latin typeface="黑体" pitchFamily="2" charset="-122"/>
              <a:ea typeface="黑体" pitchFamily="2" charset="-122"/>
            </a:endParaRPr>
          </a:p>
          <a:p>
            <a:pPr fontAlgn="auto">
              <a:spcBef>
                <a:spcPts val="0"/>
              </a:spcBef>
              <a:spcAft>
                <a:spcPts val="0"/>
              </a:spcAft>
              <a:defRPr/>
            </a:pPr>
            <a:r>
              <a:rPr lang="en-US" altLang="zh-CN" sz="2800" b="1" dirty="0">
                <a:solidFill>
                  <a:srgbClr val="FF0000"/>
                </a:solidFill>
                <a:latin typeface="黑体" pitchFamily="2" charset="-122"/>
                <a:ea typeface="黑体" pitchFamily="2" charset="-122"/>
              </a:rPr>
              <a:t>2</a:t>
            </a:r>
            <a:r>
              <a:rPr lang="en-US" altLang="zh-CN" sz="2800" b="1" baseline="30000" dirty="0">
                <a:solidFill>
                  <a:srgbClr val="FF0000"/>
                </a:solidFill>
                <a:latin typeface="黑体" pitchFamily="2" charset="-122"/>
                <a:ea typeface="黑体" pitchFamily="2" charset="-122"/>
              </a:rPr>
              <a:t>k-1</a:t>
            </a:r>
            <a:r>
              <a:rPr lang="en-US" altLang="zh-CN" sz="2800" b="1" dirty="0">
                <a:solidFill>
                  <a:srgbClr val="FF0000"/>
                </a:solidFill>
                <a:latin typeface="黑体" pitchFamily="2" charset="-122"/>
                <a:ea typeface="黑体" pitchFamily="2" charset="-122"/>
              </a:rPr>
              <a:t> &lt;= n &lt;2</a:t>
            </a:r>
            <a:r>
              <a:rPr lang="en-US" altLang="zh-CN" sz="2800" b="1" baseline="30000" dirty="0">
                <a:solidFill>
                  <a:srgbClr val="FF0000"/>
                </a:solidFill>
                <a:latin typeface="黑体" pitchFamily="2" charset="-122"/>
                <a:ea typeface="黑体" pitchFamily="2" charset="-122"/>
              </a:rPr>
              <a:t>k</a:t>
            </a:r>
            <a:endParaRPr lang="en-US" altLang="zh-CN" sz="2800" b="1" dirty="0">
              <a:latin typeface="黑体" pitchFamily="2" charset="-122"/>
              <a:ea typeface="黑体" pitchFamily="2" charset="-122"/>
            </a:endParaRPr>
          </a:p>
          <a:p>
            <a:pPr fontAlgn="auto">
              <a:spcBef>
                <a:spcPts val="0"/>
              </a:spcBef>
              <a:spcAft>
                <a:spcPts val="0"/>
              </a:spcAft>
              <a:defRPr/>
            </a:pPr>
            <a:r>
              <a:rPr lang="zh-CN" altLang="en-US" sz="2800" b="1" dirty="0">
                <a:latin typeface="黑体" pitchFamily="2" charset="-122"/>
                <a:ea typeface="黑体" pitchFamily="2" charset="-122"/>
              </a:rPr>
              <a:t>取对数得：</a:t>
            </a:r>
            <a:r>
              <a:rPr lang="en-US" altLang="zh-CN" sz="2800" b="1" dirty="0">
                <a:solidFill>
                  <a:srgbClr val="FF0000"/>
                </a:solidFill>
                <a:latin typeface="黑体" pitchFamily="2" charset="-122"/>
                <a:ea typeface="黑体" pitchFamily="2" charset="-122"/>
              </a:rPr>
              <a:t>k -1&lt;=log</a:t>
            </a:r>
            <a:r>
              <a:rPr lang="en-US" altLang="zh-CN" sz="2800" b="1" baseline="-25000" dirty="0">
                <a:solidFill>
                  <a:srgbClr val="FF0000"/>
                </a:solidFill>
                <a:latin typeface="黑体" pitchFamily="2" charset="-122"/>
                <a:ea typeface="黑体" pitchFamily="2" charset="-122"/>
              </a:rPr>
              <a:t>2</a:t>
            </a:r>
            <a:r>
              <a:rPr lang="en-US" altLang="zh-CN" sz="2800" b="1" dirty="0">
                <a:solidFill>
                  <a:srgbClr val="FF0000"/>
                </a:solidFill>
                <a:latin typeface="黑体" pitchFamily="2" charset="-122"/>
                <a:ea typeface="黑体" pitchFamily="2" charset="-122"/>
              </a:rPr>
              <a:t>n &lt; k </a:t>
            </a:r>
          </a:p>
          <a:p>
            <a:pPr fontAlgn="auto">
              <a:spcBef>
                <a:spcPts val="0"/>
              </a:spcBef>
              <a:spcAft>
                <a:spcPts val="0"/>
              </a:spcAft>
              <a:defRPr/>
            </a:pPr>
            <a:r>
              <a:rPr lang="en-US" altLang="zh-CN" sz="2800" b="1" dirty="0">
                <a:solidFill>
                  <a:srgbClr val="FF0000"/>
                </a:solidFill>
                <a:latin typeface="黑体" pitchFamily="2" charset="-122"/>
                <a:ea typeface="黑体" pitchFamily="2" charset="-122"/>
              </a:rPr>
              <a:t>[log</a:t>
            </a:r>
            <a:r>
              <a:rPr lang="en-US" altLang="zh-CN" sz="2800" b="1" baseline="-25000" dirty="0">
                <a:solidFill>
                  <a:srgbClr val="FF0000"/>
                </a:solidFill>
                <a:latin typeface="黑体" pitchFamily="2" charset="-122"/>
                <a:ea typeface="黑体" pitchFamily="2" charset="-122"/>
              </a:rPr>
              <a:t>2</a:t>
            </a:r>
            <a:r>
              <a:rPr lang="en-US" altLang="zh-CN" sz="2800" b="1" dirty="0">
                <a:solidFill>
                  <a:srgbClr val="FF0000"/>
                </a:solidFill>
                <a:latin typeface="黑体" pitchFamily="2" charset="-122"/>
                <a:ea typeface="黑体" pitchFamily="2" charset="-122"/>
              </a:rPr>
              <a:t>n]=k-1</a:t>
            </a:r>
          </a:p>
          <a:p>
            <a:pPr fontAlgn="auto">
              <a:spcBef>
                <a:spcPts val="0"/>
              </a:spcBef>
              <a:spcAft>
                <a:spcPts val="0"/>
              </a:spcAft>
              <a:defRPr/>
            </a:pPr>
            <a:r>
              <a:rPr lang="zh-CN" altLang="en-US" sz="2800" b="1" dirty="0">
                <a:latin typeface="黑体" pitchFamily="2" charset="-122"/>
                <a:ea typeface="黑体" pitchFamily="2" charset="-122"/>
              </a:rPr>
              <a:t>得证：</a:t>
            </a:r>
            <a:r>
              <a:rPr lang="en-US" altLang="zh-CN" sz="2800" b="1" dirty="0">
                <a:latin typeface="黑体" pitchFamily="2" charset="-122"/>
                <a:ea typeface="黑体" pitchFamily="2" charset="-122"/>
              </a:rPr>
              <a:t>k</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[log2n]</a:t>
            </a:r>
            <a:r>
              <a:rPr lang="zh-CN" altLang="en-US" sz="2800" b="1" dirty="0">
                <a:latin typeface="黑体" pitchFamily="2" charset="-122"/>
                <a:ea typeface="黑体" pitchFamily="2" charset="-122"/>
              </a:rPr>
              <a:t>＋</a:t>
            </a:r>
            <a:r>
              <a:rPr lang="en-US" altLang="zh-CN" sz="2800" b="1" dirty="0">
                <a:latin typeface="黑体" pitchFamily="2" charset="-122"/>
                <a:ea typeface="黑体" pitchFamily="2" charset="-122"/>
              </a:rPr>
              <a:t>1</a:t>
            </a:r>
            <a:endParaRPr lang="zh-CN" altLang="en-US" sz="28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二叉树的性质</a:t>
            </a:r>
            <a:endParaRPr lang="zh-CN" altLang="en-US" dirty="0">
              <a:solidFill>
                <a:schemeClr val="accent1">
                  <a:satMod val="150000"/>
                </a:schemeClr>
              </a:solidFill>
            </a:endParaRPr>
          </a:p>
        </p:txBody>
      </p:sp>
      <p:sp>
        <p:nvSpPr>
          <p:cNvPr id="3" name="内容占位符 2"/>
          <p:cNvSpPr>
            <a:spLocks noGrp="1"/>
          </p:cNvSpPr>
          <p:nvPr>
            <p:ph idx="1"/>
          </p:nvPr>
        </p:nvSpPr>
        <p:spPr/>
        <p:txBody>
          <a:bodyPr rtlCol="0">
            <a:normAutofit/>
          </a:bodyPr>
          <a:lstStyle/>
          <a:p>
            <a:pPr marL="457200" indent="-457200" algn="just" fontAlgn="auto">
              <a:spcBef>
                <a:spcPts val="0"/>
              </a:spcBef>
              <a:spcAft>
                <a:spcPts val="0"/>
              </a:spcAft>
              <a:buFont typeface="Wingdings 2"/>
              <a:buChar char=""/>
              <a:defRPr/>
            </a:pPr>
            <a:r>
              <a:rPr lang="zh-CN" altLang="en-US" b="1" dirty="0" smtClean="0">
                <a:latin typeface="黑体" pitchFamily="2" charset="-122"/>
                <a:ea typeface="黑体" pitchFamily="2" charset="-122"/>
              </a:rPr>
              <a:t>性质</a:t>
            </a:r>
            <a:r>
              <a:rPr lang="en-US" altLang="zh-CN" b="1" dirty="0" smtClean="0">
                <a:latin typeface="黑体" pitchFamily="2" charset="-122"/>
                <a:ea typeface="黑体" pitchFamily="2" charset="-122"/>
              </a:rPr>
              <a:t>5  </a:t>
            </a:r>
            <a:r>
              <a:rPr lang="zh-CN" altLang="en-US" b="1" dirty="0" smtClean="0">
                <a:latin typeface="Arial Narrow" pitchFamily="34" charset="0"/>
                <a:ea typeface="楷体_GB2312" pitchFamily="49" charset="-122"/>
              </a:rPr>
              <a:t>对有</a:t>
            </a:r>
            <a:r>
              <a:rPr lang="en-US" altLang="zh-CN" b="1" dirty="0" smtClean="0">
                <a:latin typeface="Arial Narrow" pitchFamily="34" charset="0"/>
                <a:ea typeface="楷体_GB2312" pitchFamily="49" charset="-122"/>
              </a:rPr>
              <a:t>n</a:t>
            </a:r>
            <a:r>
              <a:rPr lang="zh-CN" altLang="en-US" b="1" dirty="0" smtClean="0">
                <a:latin typeface="Arial Narrow" pitchFamily="34" charset="0"/>
                <a:ea typeface="楷体_GB2312" pitchFamily="49" charset="-122"/>
              </a:rPr>
              <a:t>个结点的完全二叉树，按顺序（</a:t>
            </a:r>
            <a:r>
              <a:rPr lang="en-US" altLang="zh-CN" b="1" dirty="0" smtClean="0">
                <a:latin typeface="Arial Narrow" pitchFamily="34" charset="0"/>
                <a:ea typeface="楷体_GB2312" pitchFamily="49" charset="-122"/>
              </a:rPr>
              <a:t>1~n</a:t>
            </a:r>
            <a:r>
              <a:rPr lang="zh-CN" altLang="en-US" b="1" dirty="0" smtClean="0">
                <a:latin typeface="Arial Narrow" pitchFamily="34" charset="0"/>
                <a:ea typeface="楷体_GB2312" pitchFamily="49" charset="-122"/>
              </a:rPr>
              <a:t>）对结点进行编号。结点</a:t>
            </a:r>
            <a:r>
              <a:rPr lang="en-US" altLang="zh-CN" b="1" dirty="0" err="1" smtClean="0">
                <a:latin typeface="Arial Narrow" pitchFamily="34" charset="0"/>
                <a:ea typeface="楷体_GB2312" pitchFamily="49" charset="-122"/>
              </a:rPr>
              <a:t>i</a:t>
            </a:r>
            <a:r>
              <a:rPr lang="zh-CN" altLang="en-US" b="1" dirty="0" smtClean="0">
                <a:latin typeface="Arial Narrow" pitchFamily="34" charset="0"/>
                <a:ea typeface="楷体_GB2312" pitchFamily="49" charset="-122"/>
              </a:rPr>
              <a:t>满足以下性质</a:t>
            </a:r>
            <a:endParaRPr lang="en-US" altLang="zh-CN" b="1" dirty="0" smtClean="0">
              <a:latin typeface="Arial Narrow" pitchFamily="34" charset="0"/>
              <a:ea typeface="楷体_GB2312" pitchFamily="49" charset="-122"/>
            </a:endParaRPr>
          </a:p>
          <a:p>
            <a:pPr marL="457200" indent="-457200" algn="just" fontAlgn="auto">
              <a:spcBef>
                <a:spcPts val="0"/>
              </a:spcBef>
              <a:spcAft>
                <a:spcPts val="0"/>
              </a:spcAft>
              <a:buFont typeface="Wingdings 2"/>
              <a:buChar char=""/>
              <a:defRPr/>
            </a:pPr>
            <a:endParaRPr lang="en-US" altLang="zh-CN" b="1" dirty="0" smtClean="0">
              <a:latin typeface="Arial Narrow" pitchFamily="34" charset="0"/>
              <a:ea typeface="楷体_GB2312" pitchFamily="49" charset="-122"/>
            </a:endParaRPr>
          </a:p>
          <a:p>
            <a:pPr marL="457200" indent="-457200" algn="just" fontAlgn="auto">
              <a:spcBef>
                <a:spcPts val="0"/>
              </a:spcBef>
              <a:spcAft>
                <a:spcPts val="0"/>
              </a:spcAft>
              <a:buFont typeface="Wingdings 2"/>
              <a:buChar char=""/>
              <a:defRPr/>
            </a:pPr>
            <a:endParaRPr lang="en-US" altLang="zh-CN" b="1" dirty="0" smtClean="0">
              <a:latin typeface="Arial Narrow" pitchFamily="34" charset="0"/>
              <a:ea typeface="楷体_GB2312" pitchFamily="49" charset="-122"/>
            </a:endParaRPr>
          </a:p>
          <a:p>
            <a:pPr marL="457200" indent="-457200" algn="just" fontAlgn="auto">
              <a:spcBef>
                <a:spcPts val="0"/>
              </a:spcBef>
              <a:spcAft>
                <a:spcPts val="0"/>
              </a:spcAft>
              <a:buFont typeface="Wingdings 2"/>
              <a:buChar char=""/>
              <a:defRPr/>
            </a:pPr>
            <a:endParaRPr lang="en-US" altLang="zh-CN" b="1" dirty="0" smtClean="0">
              <a:latin typeface="Arial Narrow" pitchFamily="34" charset="0"/>
              <a:ea typeface="楷体_GB2312" pitchFamily="49" charset="-122"/>
            </a:endParaRPr>
          </a:p>
          <a:p>
            <a:pPr marL="457200" indent="-457200" algn="just" fontAlgn="auto">
              <a:spcBef>
                <a:spcPts val="0"/>
              </a:spcBef>
              <a:spcAft>
                <a:spcPts val="0"/>
              </a:spcAft>
              <a:buFont typeface="Wingdings 2"/>
              <a:buChar char=""/>
              <a:defRPr/>
            </a:pPr>
            <a:endParaRPr lang="en-US" altLang="zh-CN" b="1" dirty="0" smtClean="0">
              <a:latin typeface="Arial Narrow" pitchFamily="34" charset="0"/>
              <a:ea typeface="楷体_GB2312" pitchFamily="49" charset="-122"/>
            </a:endParaRPr>
          </a:p>
          <a:p>
            <a:pPr marL="514350" indent="-514350" algn="just" fontAlgn="auto">
              <a:spcBef>
                <a:spcPts val="0"/>
              </a:spcBef>
              <a:spcAft>
                <a:spcPts val="0"/>
              </a:spcAft>
              <a:buFont typeface="+mj-ea"/>
              <a:buAutoNum type="circleNumDbPlain"/>
              <a:defRPr/>
            </a:pPr>
            <a:endParaRPr lang="en-US" altLang="zh-CN" b="1" dirty="0" smtClean="0">
              <a:latin typeface="Arial Narrow" pitchFamily="34" charset="0"/>
              <a:ea typeface="楷体_GB2312" pitchFamily="49" charset="-122"/>
            </a:endParaRPr>
          </a:p>
        </p:txBody>
      </p:sp>
      <p:grpSp>
        <p:nvGrpSpPr>
          <p:cNvPr id="4" name="Group 31"/>
          <p:cNvGrpSpPr>
            <a:grpSpLocks/>
          </p:cNvGrpSpPr>
          <p:nvPr/>
        </p:nvGrpSpPr>
        <p:grpSpPr bwMode="auto">
          <a:xfrm>
            <a:off x="4381500" y="3929063"/>
            <a:ext cx="5857875" cy="2314575"/>
            <a:chOff x="816" y="1152"/>
            <a:chExt cx="3024" cy="1728"/>
          </a:xfrm>
        </p:grpSpPr>
        <p:sp>
          <p:nvSpPr>
            <p:cNvPr id="47109" name="Oval 32"/>
            <p:cNvSpPr>
              <a:spLocks noChangeArrowheads="1"/>
            </p:cNvSpPr>
            <p:nvPr/>
          </p:nvSpPr>
          <p:spPr bwMode="auto">
            <a:xfrm>
              <a:off x="2256" y="1152"/>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a:t>
              </a:r>
            </a:p>
          </p:txBody>
        </p:sp>
        <p:sp>
          <p:nvSpPr>
            <p:cNvPr id="47110" name="Oval 33"/>
            <p:cNvSpPr>
              <a:spLocks noChangeArrowheads="1"/>
            </p:cNvSpPr>
            <p:nvPr/>
          </p:nvSpPr>
          <p:spPr bwMode="auto">
            <a:xfrm>
              <a:off x="2928" y="1536"/>
              <a:ext cx="384" cy="384"/>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3</a:t>
              </a:r>
            </a:p>
          </p:txBody>
        </p:sp>
        <p:sp>
          <p:nvSpPr>
            <p:cNvPr id="47111" name="Oval 34"/>
            <p:cNvSpPr>
              <a:spLocks noChangeArrowheads="1"/>
            </p:cNvSpPr>
            <p:nvPr/>
          </p:nvSpPr>
          <p:spPr bwMode="auto">
            <a:xfrm>
              <a:off x="1632"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10</a:t>
              </a:r>
            </a:p>
          </p:txBody>
        </p:sp>
        <p:sp>
          <p:nvSpPr>
            <p:cNvPr id="47112" name="Oval 35"/>
            <p:cNvSpPr>
              <a:spLocks noChangeArrowheads="1"/>
            </p:cNvSpPr>
            <p:nvPr/>
          </p:nvSpPr>
          <p:spPr bwMode="auto">
            <a:xfrm>
              <a:off x="1440" y="153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2</a:t>
              </a:r>
            </a:p>
          </p:txBody>
        </p:sp>
        <p:sp>
          <p:nvSpPr>
            <p:cNvPr id="47113" name="Oval 36"/>
            <p:cNvSpPr>
              <a:spLocks noChangeArrowheads="1"/>
            </p:cNvSpPr>
            <p:nvPr/>
          </p:nvSpPr>
          <p:spPr bwMode="auto">
            <a:xfrm>
              <a:off x="3456" y="206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7</a:t>
              </a:r>
            </a:p>
          </p:txBody>
        </p:sp>
        <p:sp>
          <p:nvSpPr>
            <p:cNvPr id="47114" name="Oval 37"/>
            <p:cNvSpPr>
              <a:spLocks noChangeArrowheads="1"/>
            </p:cNvSpPr>
            <p:nvPr/>
          </p:nvSpPr>
          <p:spPr bwMode="auto">
            <a:xfrm>
              <a:off x="2640" y="206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6</a:t>
              </a:r>
            </a:p>
          </p:txBody>
        </p:sp>
        <p:sp>
          <p:nvSpPr>
            <p:cNvPr id="47115" name="Oval 38"/>
            <p:cNvSpPr>
              <a:spLocks noChangeArrowheads="1"/>
            </p:cNvSpPr>
            <p:nvPr/>
          </p:nvSpPr>
          <p:spPr bwMode="auto">
            <a:xfrm>
              <a:off x="1824" y="201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5</a:t>
              </a:r>
            </a:p>
          </p:txBody>
        </p:sp>
        <p:sp>
          <p:nvSpPr>
            <p:cNvPr id="47116" name="Oval 39"/>
            <p:cNvSpPr>
              <a:spLocks noChangeArrowheads="1"/>
            </p:cNvSpPr>
            <p:nvPr/>
          </p:nvSpPr>
          <p:spPr bwMode="auto">
            <a:xfrm>
              <a:off x="1056" y="201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4</a:t>
              </a:r>
            </a:p>
          </p:txBody>
        </p:sp>
        <p:sp>
          <p:nvSpPr>
            <p:cNvPr id="47117" name="Oval 40"/>
            <p:cNvSpPr>
              <a:spLocks noChangeArrowheads="1"/>
            </p:cNvSpPr>
            <p:nvPr/>
          </p:nvSpPr>
          <p:spPr bwMode="auto">
            <a:xfrm>
              <a:off x="1248" y="2544"/>
              <a:ext cx="336"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9</a:t>
              </a:r>
            </a:p>
          </p:txBody>
        </p:sp>
        <p:sp>
          <p:nvSpPr>
            <p:cNvPr id="47118" name="Oval 41"/>
            <p:cNvSpPr>
              <a:spLocks noChangeArrowheads="1"/>
            </p:cNvSpPr>
            <p:nvPr/>
          </p:nvSpPr>
          <p:spPr bwMode="auto">
            <a:xfrm>
              <a:off x="816"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8</a:t>
              </a:r>
            </a:p>
          </p:txBody>
        </p:sp>
        <p:sp>
          <p:nvSpPr>
            <p:cNvPr id="47119" name="Line 42"/>
            <p:cNvSpPr>
              <a:spLocks noChangeShapeType="1"/>
            </p:cNvSpPr>
            <p:nvPr/>
          </p:nvSpPr>
          <p:spPr bwMode="auto">
            <a:xfrm flipH="1">
              <a:off x="1776" y="1344"/>
              <a:ext cx="48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Line 43"/>
            <p:cNvSpPr>
              <a:spLocks noChangeShapeType="1"/>
            </p:cNvSpPr>
            <p:nvPr/>
          </p:nvSpPr>
          <p:spPr bwMode="auto">
            <a:xfrm flipH="1">
              <a:off x="1296" y="1776"/>
              <a:ext cx="144"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44"/>
            <p:cNvSpPr>
              <a:spLocks noChangeShapeType="1"/>
            </p:cNvSpPr>
            <p:nvPr/>
          </p:nvSpPr>
          <p:spPr bwMode="auto">
            <a:xfrm>
              <a:off x="1776" y="1776"/>
              <a:ext cx="144"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Line 45"/>
            <p:cNvSpPr>
              <a:spLocks noChangeShapeType="1"/>
            </p:cNvSpPr>
            <p:nvPr/>
          </p:nvSpPr>
          <p:spPr bwMode="auto">
            <a:xfrm flipH="1">
              <a:off x="1056" y="2304"/>
              <a:ext cx="9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46"/>
            <p:cNvSpPr>
              <a:spLocks noChangeShapeType="1"/>
            </p:cNvSpPr>
            <p:nvPr/>
          </p:nvSpPr>
          <p:spPr bwMode="auto">
            <a:xfrm>
              <a:off x="1344" y="2304"/>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47"/>
            <p:cNvSpPr>
              <a:spLocks noChangeShapeType="1"/>
            </p:cNvSpPr>
            <p:nvPr/>
          </p:nvSpPr>
          <p:spPr bwMode="auto">
            <a:xfrm flipH="1">
              <a:off x="2832" y="182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Oval 48"/>
            <p:cNvSpPr>
              <a:spLocks noChangeArrowheads="1"/>
            </p:cNvSpPr>
            <p:nvPr/>
          </p:nvSpPr>
          <p:spPr bwMode="auto">
            <a:xfrm>
              <a:off x="2064"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11</a:t>
              </a:r>
            </a:p>
          </p:txBody>
        </p:sp>
        <p:sp>
          <p:nvSpPr>
            <p:cNvPr id="47126" name="Oval 49"/>
            <p:cNvSpPr>
              <a:spLocks noChangeArrowheads="1"/>
            </p:cNvSpPr>
            <p:nvPr/>
          </p:nvSpPr>
          <p:spPr bwMode="auto">
            <a:xfrm>
              <a:off x="2496"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12</a:t>
              </a:r>
            </a:p>
          </p:txBody>
        </p:sp>
        <p:sp>
          <p:nvSpPr>
            <p:cNvPr id="47127" name="Line 50"/>
            <p:cNvSpPr>
              <a:spLocks noChangeShapeType="1"/>
            </p:cNvSpPr>
            <p:nvPr/>
          </p:nvSpPr>
          <p:spPr bwMode="auto">
            <a:xfrm>
              <a:off x="2640" y="1392"/>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51"/>
            <p:cNvSpPr>
              <a:spLocks noChangeShapeType="1"/>
            </p:cNvSpPr>
            <p:nvPr/>
          </p:nvSpPr>
          <p:spPr bwMode="auto">
            <a:xfrm>
              <a:off x="3312" y="182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Line 52"/>
            <p:cNvSpPr>
              <a:spLocks noChangeShapeType="1"/>
            </p:cNvSpPr>
            <p:nvPr/>
          </p:nvSpPr>
          <p:spPr bwMode="auto">
            <a:xfrm flipH="1">
              <a:off x="1824" y="230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53"/>
            <p:cNvSpPr>
              <a:spLocks noChangeShapeType="1"/>
            </p:cNvSpPr>
            <p:nvPr/>
          </p:nvSpPr>
          <p:spPr bwMode="auto">
            <a:xfrm>
              <a:off x="2112" y="230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54"/>
            <p:cNvSpPr>
              <a:spLocks noChangeShapeType="1"/>
            </p:cNvSpPr>
            <p:nvPr/>
          </p:nvSpPr>
          <p:spPr bwMode="auto">
            <a:xfrm flipH="1">
              <a:off x="2688" y="2400"/>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881188" y="517525"/>
            <a:ext cx="8229600" cy="4625975"/>
          </a:xfrm>
        </p:spPr>
        <p:txBody>
          <a:bodyPr/>
          <a:lstStyle/>
          <a:p>
            <a:pPr marL="631825" indent="-514350">
              <a:spcBef>
                <a:spcPct val="50000"/>
              </a:spcBef>
              <a:buFontTx/>
              <a:buNone/>
            </a:pPr>
            <a:r>
              <a:rPr kumimoji="1" lang="en-US" altLang="zh-CN" b="1" smtClean="0">
                <a:latin typeface="Times New Roman" panose="02020603050405020304" pitchFamily="18" charset="0"/>
                <a:ea typeface="楷体_GB2312" pitchFamily="49" charset="-122"/>
              </a:rPr>
              <a:t>1</a:t>
            </a:r>
            <a:r>
              <a:rPr kumimoji="1" lang="zh-CN" altLang="en-US" b="1" smtClean="0">
                <a:latin typeface="Times New Roman" panose="02020603050405020304" pitchFamily="18" charset="0"/>
                <a:ea typeface="楷体_GB2312" pitchFamily="49" charset="-122"/>
              </a:rPr>
              <a:t>）如果</a:t>
            </a:r>
            <a:r>
              <a:rPr kumimoji="1" lang="en-US" altLang="zh-CN" b="1" smtClean="0">
                <a:latin typeface="Times New Roman" panose="02020603050405020304" pitchFamily="18" charset="0"/>
                <a:ea typeface="楷体_GB2312" pitchFamily="49" charset="-122"/>
              </a:rPr>
              <a:t>i = 1, </a:t>
            </a:r>
            <a:r>
              <a:rPr kumimoji="1" lang="zh-CN" altLang="en-US" b="1" smtClean="0">
                <a:latin typeface="Times New Roman" panose="02020603050405020304" pitchFamily="18" charset="0"/>
                <a:ea typeface="楷体_GB2312" pitchFamily="49" charset="-122"/>
              </a:rPr>
              <a:t>则结点</a:t>
            </a:r>
            <a:r>
              <a:rPr kumimoji="1" lang="en-US" altLang="zh-CN" b="1" smtClean="0">
                <a:latin typeface="Times New Roman" panose="02020603050405020304" pitchFamily="18" charset="0"/>
                <a:ea typeface="楷体_GB2312" pitchFamily="49" charset="-122"/>
              </a:rPr>
              <a:t>i</a:t>
            </a:r>
            <a:r>
              <a:rPr kumimoji="1" lang="zh-CN" altLang="en-US" b="1" smtClean="0">
                <a:latin typeface="Times New Roman" panose="02020603050405020304" pitchFamily="18" charset="0"/>
                <a:ea typeface="楷体_GB2312" pitchFamily="49" charset="-122"/>
              </a:rPr>
              <a:t>是根</a:t>
            </a:r>
            <a:endParaRPr kumimoji="1" lang="en-US" altLang="zh-CN" b="1" smtClean="0">
              <a:latin typeface="Times New Roman" panose="02020603050405020304" pitchFamily="18" charset="0"/>
              <a:ea typeface="楷体_GB2312" pitchFamily="49" charset="-122"/>
            </a:endParaRPr>
          </a:p>
          <a:p>
            <a:pPr marL="631825" indent="-514350">
              <a:spcBef>
                <a:spcPct val="50000"/>
              </a:spcBef>
              <a:buFontTx/>
              <a:buNone/>
            </a:pPr>
            <a:r>
              <a:rPr kumimoji="1" lang="en-US" altLang="zh-CN" b="1" smtClean="0">
                <a:latin typeface="Times New Roman" panose="02020603050405020304" pitchFamily="18" charset="0"/>
                <a:ea typeface="楷体_GB2312" pitchFamily="49" charset="-122"/>
              </a:rPr>
              <a:t>      </a:t>
            </a:r>
            <a:r>
              <a:rPr kumimoji="1" lang="zh-CN" altLang="en-US" b="1" smtClean="0">
                <a:latin typeface="Times New Roman" panose="02020603050405020304" pitchFamily="18" charset="0"/>
                <a:ea typeface="楷体_GB2312" pitchFamily="49" charset="-122"/>
              </a:rPr>
              <a:t>如果</a:t>
            </a:r>
            <a:r>
              <a:rPr kumimoji="1" lang="en-US" altLang="zh-CN" b="1" smtClean="0">
                <a:latin typeface="Times New Roman" panose="02020603050405020304" pitchFamily="18" charset="0"/>
                <a:ea typeface="楷体_GB2312" pitchFamily="49" charset="-122"/>
              </a:rPr>
              <a:t>i&gt;1, </a:t>
            </a:r>
            <a:r>
              <a:rPr kumimoji="1" lang="zh-CN" altLang="en-US" b="1" smtClean="0">
                <a:latin typeface="Times New Roman" panose="02020603050405020304" pitchFamily="18" charset="0"/>
                <a:ea typeface="楷体_GB2312" pitchFamily="49" charset="-122"/>
              </a:rPr>
              <a:t>则其双亲</a:t>
            </a:r>
            <a:r>
              <a:rPr kumimoji="1" lang="en-US" altLang="zh-CN" b="1" smtClean="0">
                <a:latin typeface="Times New Roman" panose="02020603050405020304" pitchFamily="18" charset="0"/>
                <a:ea typeface="楷体_GB2312" pitchFamily="49" charset="-122"/>
              </a:rPr>
              <a:t>parent(i)</a:t>
            </a:r>
            <a:r>
              <a:rPr kumimoji="1" lang="zh-CN" altLang="en-US" b="1" smtClean="0">
                <a:latin typeface="Times New Roman" panose="02020603050405020304" pitchFamily="18" charset="0"/>
                <a:ea typeface="楷体_GB2312" pitchFamily="49" charset="-122"/>
              </a:rPr>
              <a:t>是结点</a:t>
            </a:r>
            <a:r>
              <a:rPr kumimoji="1" lang="zh-CN" altLang="zh-CN" b="1" smtClean="0">
                <a:latin typeface="Times New Roman" panose="02020603050405020304" pitchFamily="18" charset="0"/>
                <a:ea typeface="楷体_GB2312" pitchFamily="49" charset="-122"/>
                <a:sym typeface="Symbol" panose="05050102010706020507" pitchFamily="18" charset="2"/>
              </a:rPr>
              <a:t></a:t>
            </a:r>
            <a:r>
              <a:rPr kumimoji="1" lang="en-US" altLang="zh-CN" b="1" smtClean="0">
                <a:latin typeface="Times New Roman" panose="02020603050405020304" pitchFamily="18" charset="0"/>
                <a:ea typeface="楷体_GB2312" pitchFamily="49" charset="-122"/>
              </a:rPr>
              <a:t>i/2</a:t>
            </a:r>
            <a:r>
              <a:rPr kumimoji="1" lang="en-US" altLang="zh-CN" b="1" smtClean="0">
                <a:latin typeface="Times New Roman" panose="02020603050405020304" pitchFamily="18" charset="0"/>
                <a:ea typeface="楷体_GB2312" pitchFamily="49" charset="-122"/>
                <a:sym typeface="Symbol" panose="05050102010706020507" pitchFamily="18" charset="2"/>
              </a:rPr>
              <a:t></a:t>
            </a:r>
            <a:r>
              <a:rPr kumimoji="1" lang="en-US" altLang="zh-CN" b="1" smtClean="0">
                <a:latin typeface="Times New Roman" panose="02020603050405020304" pitchFamily="18" charset="0"/>
                <a:ea typeface="楷体_GB2312" pitchFamily="49" charset="-122"/>
              </a:rPr>
              <a:t> </a:t>
            </a:r>
          </a:p>
          <a:p>
            <a:pPr marL="631825" indent="-514350">
              <a:spcBef>
                <a:spcPct val="50000"/>
              </a:spcBef>
              <a:buFontTx/>
              <a:buNone/>
            </a:pPr>
            <a:r>
              <a:rPr kumimoji="1" lang="en-US" altLang="zh-CN" b="1" smtClean="0">
                <a:latin typeface="Times New Roman" panose="02020603050405020304" pitchFamily="18" charset="0"/>
                <a:ea typeface="楷体_GB2312" pitchFamily="49" charset="-122"/>
              </a:rPr>
              <a:t>2</a:t>
            </a:r>
            <a:r>
              <a:rPr kumimoji="1" lang="zh-CN" altLang="en-US" b="1" smtClean="0">
                <a:latin typeface="Times New Roman" panose="02020603050405020304" pitchFamily="18" charset="0"/>
                <a:ea typeface="楷体_GB2312" pitchFamily="49" charset="-122"/>
              </a:rPr>
              <a:t>）</a:t>
            </a:r>
            <a:r>
              <a:rPr kumimoji="1" lang="zh-CN" altLang="zh-CN" b="1" smtClean="0">
                <a:latin typeface="Times New Roman" panose="02020603050405020304" pitchFamily="18" charset="0"/>
                <a:ea typeface="楷体_GB2312" pitchFamily="49" charset="-122"/>
              </a:rPr>
              <a:t>如果</a:t>
            </a:r>
            <a:r>
              <a:rPr kumimoji="1" lang="en-US" altLang="zh-CN" b="1" smtClean="0">
                <a:latin typeface="Times New Roman" panose="02020603050405020304" pitchFamily="18" charset="0"/>
                <a:ea typeface="楷体_GB2312" pitchFamily="49" charset="-122"/>
              </a:rPr>
              <a:t>2i&gt;n</a:t>
            </a:r>
            <a:r>
              <a:rPr kumimoji="1" lang="zh-CN" altLang="en-US" b="1" smtClean="0">
                <a:latin typeface="Times New Roman" panose="02020603050405020304" pitchFamily="18" charset="0"/>
                <a:ea typeface="楷体_GB2312" pitchFamily="49" charset="-122"/>
              </a:rPr>
              <a:t>，则结点</a:t>
            </a:r>
            <a:r>
              <a:rPr kumimoji="1" lang="en-US" altLang="zh-CN" b="1" smtClean="0">
                <a:latin typeface="Times New Roman" panose="02020603050405020304" pitchFamily="18" charset="0"/>
                <a:ea typeface="楷体_GB2312" pitchFamily="49" charset="-122"/>
              </a:rPr>
              <a:t>i </a:t>
            </a:r>
            <a:r>
              <a:rPr kumimoji="1" lang="zh-CN" altLang="en-US" b="1" smtClean="0">
                <a:latin typeface="Times New Roman" panose="02020603050405020304" pitchFamily="18" charset="0"/>
                <a:ea typeface="楷体_GB2312" pitchFamily="49" charset="-122"/>
              </a:rPr>
              <a:t>为叶子，否则其左孩子</a:t>
            </a:r>
            <a:r>
              <a:rPr kumimoji="1" lang="en-US" altLang="zh-CN" b="1" smtClean="0">
                <a:latin typeface="Times New Roman" panose="02020603050405020304" pitchFamily="18" charset="0"/>
                <a:ea typeface="楷体_GB2312" pitchFamily="49" charset="-122"/>
              </a:rPr>
              <a:t>Lchild(i)</a:t>
            </a:r>
            <a:r>
              <a:rPr kumimoji="1" lang="zh-CN" altLang="en-US" b="1" smtClean="0">
                <a:latin typeface="Times New Roman" panose="02020603050405020304" pitchFamily="18" charset="0"/>
                <a:ea typeface="楷体_GB2312" pitchFamily="49" charset="-122"/>
              </a:rPr>
              <a:t>是结点</a:t>
            </a:r>
            <a:r>
              <a:rPr kumimoji="1" lang="en-US" altLang="zh-CN" b="1" smtClean="0">
                <a:latin typeface="Times New Roman" panose="02020603050405020304" pitchFamily="18" charset="0"/>
                <a:ea typeface="楷体_GB2312" pitchFamily="49" charset="-122"/>
              </a:rPr>
              <a:t>2i</a:t>
            </a:r>
            <a:endParaRPr kumimoji="1" lang="zh-CN" altLang="en-US" b="1" smtClean="0">
              <a:latin typeface="Times New Roman" panose="02020603050405020304" pitchFamily="18" charset="0"/>
              <a:ea typeface="楷体_GB2312" pitchFamily="49" charset="-122"/>
            </a:endParaRPr>
          </a:p>
          <a:p>
            <a:pPr marL="631825" indent="-514350">
              <a:spcBef>
                <a:spcPct val="50000"/>
              </a:spcBef>
              <a:buFontTx/>
              <a:buNone/>
            </a:pPr>
            <a:r>
              <a:rPr kumimoji="1" lang="en-US" altLang="zh-CN" b="1" smtClean="0">
                <a:latin typeface="Times New Roman" panose="02020603050405020304" pitchFamily="18" charset="0"/>
                <a:ea typeface="楷体_GB2312" pitchFamily="49" charset="-122"/>
              </a:rPr>
              <a:t>3</a:t>
            </a:r>
            <a:r>
              <a:rPr kumimoji="1" lang="zh-CN" altLang="en-US" b="1" smtClean="0">
                <a:latin typeface="Times New Roman" panose="02020603050405020304" pitchFamily="18" charset="0"/>
                <a:ea typeface="楷体_GB2312" pitchFamily="49" charset="-122"/>
              </a:rPr>
              <a:t>）</a:t>
            </a:r>
            <a:r>
              <a:rPr kumimoji="1" lang="zh-CN" altLang="zh-CN" b="1" smtClean="0">
                <a:latin typeface="Times New Roman" panose="02020603050405020304" pitchFamily="18" charset="0"/>
                <a:ea typeface="楷体_GB2312" pitchFamily="49" charset="-122"/>
              </a:rPr>
              <a:t>如果</a:t>
            </a:r>
            <a:r>
              <a:rPr kumimoji="1" lang="en-US" altLang="zh-CN" b="1" smtClean="0">
                <a:latin typeface="Times New Roman" panose="02020603050405020304" pitchFamily="18" charset="0"/>
                <a:ea typeface="楷体_GB2312" pitchFamily="49" charset="-122"/>
              </a:rPr>
              <a:t>2i+1&gt;n, </a:t>
            </a:r>
            <a:r>
              <a:rPr kumimoji="1" lang="zh-CN" altLang="en-US" b="1" smtClean="0">
                <a:latin typeface="Times New Roman" panose="02020603050405020304" pitchFamily="18" charset="0"/>
                <a:ea typeface="楷体_GB2312" pitchFamily="49" charset="-122"/>
              </a:rPr>
              <a:t>则结点</a:t>
            </a:r>
            <a:r>
              <a:rPr kumimoji="1" lang="en-US" altLang="zh-CN" b="1" smtClean="0">
                <a:latin typeface="Times New Roman" panose="02020603050405020304" pitchFamily="18" charset="0"/>
                <a:ea typeface="楷体_GB2312" pitchFamily="49" charset="-122"/>
              </a:rPr>
              <a:t>i</a:t>
            </a:r>
            <a:r>
              <a:rPr kumimoji="1" lang="zh-CN" altLang="en-US" b="1" smtClean="0">
                <a:latin typeface="Times New Roman" panose="02020603050405020304" pitchFamily="18" charset="0"/>
                <a:ea typeface="楷体_GB2312" pitchFamily="49" charset="-122"/>
              </a:rPr>
              <a:t>无右孩子，否则其右孩子是结点</a:t>
            </a:r>
            <a:r>
              <a:rPr kumimoji="1" lang="en-US" altLang="zh-CN" b="1" smtClean="0">
                <a:latin typeface="Times New Roman" panose="02020603050405020304" pitchFamily="18" charset="0"/>
                <a:ea typeface="楷体_GB2312" pitchFamily="49" charset="-122"/>
              </a:rPr>
              <a:t>2i+1</a:t>
            </a:r>
            <a:endParaRPr kumimoji="1" lang="zh-CN" altLang="en-US" b="1" smtClean="0">
              <a:latin typeface="Times New Roman" panose="02020603050405020304" pitchFamily="18" charset="0"/>
              <a:ea typeface="楷体_GB2312" pitchFamily="49" charset="-122"/>
            </a:endParaRPr>
          </a:p>
          <a:p>
            <a:pPr marL="631825" indent="-514350">
              <a:buFontTx/>
              <a:buAutoNum type="circleNumDbPlain"/>
            </a:pPr>
            <a:endParaRPr lang="zh-CN" altLang="en-US" smtClean="0"/>
          </a:p>
        </p:txBody>
      </p:sp>
      <p:grpSp>
        <p:nvGrpSpPr>
          <p:cNvPr id="49155" name="Group 31"/>
          <p:cNvGrpSpPr>
            <a:grpSpLocks/>
          </p:cNvGrpSpPr>
          <p:nvPr/>
        </p:nvGrpSpPr>
        <p:grpSpPr bwMode="auto">
          <a:xfrm>
            <a:off x="4238625" y="4114800"/>
            <a:ext cx="5857875" cy="2314575"/>
            <a:chOff x="816" y="1152"/>
            <a:chExt cx="3024" cy="1728"/>
          </a:xfrm>
        </p:grpSpPr>
        <p:sp>
          <p:nvSpPr>
            <p:cNvPr id="49157" name="Oval 32"/>
            <p:cNvSpPr>
              <a:spLocks noChangeArrowheads="1"/>
            </p:cNvSpPr>
            <p:nvPr/>
          </p:nvSpPr>
          <p:spPr bwMode="auto">
            <a:xfrm>
              <a:off x="2256" y="1152"/>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a:t>
              </a:r>
            </a:p>
          </p:txBody>
        </p:sp>
        <p:sp>
          <p:nvSpPr>
            <p:cNvPr id="49158" name="Oval 33"/>
            <p:cNvSpPr>
              <a:spLocks noChangeArrowheads="1"/>
            </p:cNvSpPr>
            <p:nvPr/>
          </p:nvSpPr>
          <p:spPr bwMode="auto">
            <a:xfrm>
              <a:off x="2928" y="1536"/>
              <a:ext cx="384" cy="384"/>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3</a:t>
              </a:r>
            </a:p>
          </p:txBody>
        </p:sp>
        <p:sp>
          <p:nvSpPr>
            <p:cNvPr id="49159" name="Oval 34"/>
            <p:cNvSpPr>
              <a:spLocks noChangeArrowheads="1"/>
            </p:cNvSpPr>
            <p:nvPr/>
          </p:nvSpPr>
          <p:spPr bwMode="auto">
            <a:xfrm>
              <a:off x="1632"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10</a:t>
              </a:r>
            </a:p>
          </p:txBody>
        </p:sp>
        <p:sp>
          <p:nvSpPr>
            <p:cNvPr id="49160" name="Oval 35"/>
            <p:cNvSpPr>
              <a:spLocks noChangeArrowheads="1"/>
            </p:cNvSpPr>
            <p:nvPr/>
          </p:nvSpPr>
          <p:spPr bwMode="auto">
            <a:xfrm>
              <a:off x="1440" y="153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2</a:t>
              </a:r>
            </a:p>
          </p:txBody>
        </p:sp>
        <p:sp>
          <p:nvSpPr>
            <p:cNvPr id="49161" name="Oval 36"/>
            <p:cNvSpPr>
              <a:spLocks noChangeArrowheads="1"/>
            </p:cNvSpPr>
            <p:nvPr/>
          </p:nvSpPr>
          <p:spPr bwMode="auto">
            <a:xfrm>
              <a:off x="3456" y="206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7</a:t>
              </a:r>
            </a:p>
          </p:txBody>
        </p:sp>
        <p:sp>
          <p:nvSpPr>
            <p:cNvPr id="49162" name="Oval 37"/>
            <p:cNvSpPr>
              <a:spLocks noChangeArrowheads="1"/>
            </p:cNvSpPr>
            <p:nvPr/>
          </p:nvSpPr>
          <p:spPr bwMode="auto">
            <a:xfrm>
              <a:off x="2640" y="206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6</a:t>
              </a:r>
            </a:p>
          </p:txBody>
        </p:sp>
        <p:sp>
          <p:nvSpPr>
            <p:cNvPr id="49163" name="Oval 38"/>
            <p:cNvSpPr>
              <a:spLocks noChangeArrowheads="1"/>
            </p:cNvSpPr>
            <p:nvPr/>
          </p:nvSpPr>
          <p:spPr bwMode="auto">
            <a:xfrm>
              <a:off x="1824" y="201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5</a:t>
              </a:r>
            </a:p>
          </p:txBody>
        </p:sp>
        <p:sp>
          <p:nvSpPr>
            <p:cNvPr id="49164" name="Oval 39"/>
            <p:cNvSpPr>
              <a:spLocks noChangeArrowheads="1"/>
            </p:cNvSpPr>
            <p:nvPr/>
          </p:nvSpPr>
          <p:spPr bwMode="auto">
            <a:xfrm>
              <a:off x="1056" y="2016"/>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4</a:t>
              </a:r>
            </a:p>
          </p:txBody>
        </p:sp>
        <p:sp>
          <p:nvSpPr>
            <p:cNvPr id="49165" name="Oval 40"/>
            <p:cNvSpPr>
              <a:spLocks noChangeArrowheads="1"/>
            </p:cNvSpPr>
            <p:nvPr/>
          </p:nvSpPr>
          <p:spPr bwMode="auto">
            <a:xfrm>
              <a:off x="1248" y="2544"/>
              <a:ext cx="336"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9</a:t>
              </a:r>
            </a:p>
          </p:txBody>
        </p:sp>
        <p:sp>
          <p:nvSpPr>
            <p:cNvPr id="49166" name="Oval 41"/>
            <p:cNvSpPr>
              <a:spLocks noChangeArrowheads="1"/>
            </p:cNvSpPr>
            <p:nvPr/>
          </p:nvSpPr>
          <p:spPr bwMode="auto">
            <a:xfrm>
              <a:off x="816"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8</a:t>
              </a:r>
            </a:p>
          </p:txBody>
        </p:sp>
        <p:sp>
          <p:nvSpPr>
            <p:cNvPr id="49167" name="Line 42"/>
            <p:cNvSpPr>
              <a:spLocks noChangeShapeType="1"/>
            </p:cNvSpPr>
            <p:nvPr/>
          </p:nvSpPr>
          <p:spPr bwMode="auto">
            <a:xfrm flipH="1">
              <a:off x="1776" y="1344"/>
              <a:ext cx="48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43"/>
            <p:cNvSpPr>
              <a:spLocks noChangeShapeType="1"/>
            </p:cNvSpPr>
            <p:nvPr/>
          </p:nvSpPr>
          <p:spPr bwMode="auto">
            <a:xfrm flipH="1">
              <a:off x="1296" y="1776"/>
              <a:ext cx="144"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44"/>
            <p:cNvSpPr>
              <a:spLocks noChangeShapeType="1"/>
            </p:cNvSpPr>
            <p:nvPr/>
          </p:nvSpPr>
          <p:spPr bwMode="auto">
            <a:xfrm>
              <a:off x="1776" y="1776"/>
              <a:ext cx="144"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45"/>
            <p:cNvSpPr>
              <a:spLocks noChangeShapeType="1"/>
            </p:cNvSpPr>
            <p:nvPr/>
          </p:nvSpPr>
          <p:spPr bwMode="auto">
            <a:xfrm flipH="1">
              <a:off x="1056" y="2304"/>
              <a:ext cx="96"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46"/>
            <p:cNvSpPr>
              <a:spLocks noChangeShapeType="1"/>
            </p:cNvSpPr>
            <p:nvPr/>
          </p:nvSpPr>
          <p:spPr bwMode="auto">
            <a:xfrm>
              <a:off x="1344" y="2304"/>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47"/>
            <p:cNvSpPr>
              <a:spLocks noChangeShapeType="1"/>
            </p:cNvSpPr>
            <p:nvPr/>
          </p:nvSpPr>
          <p:spPr bwMode="auto">
            <a:xfrm flipH="1">
              <a:off x="2832" y="1824"/>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Oval 48"/>
            <p:cNvSpPr>
              <a:spLocks noChangeArrowheads="1"/>
            </p:cNvSpPr>
            <p:nvPr/>
          </p:nvSpPr>
          <p:spPr bwMode="auto">
            <a:xfrm>
              <a:off x="2064"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11</a:t>
              </a:r>
            </a:p>
          </p:txBody>
        </p:sp>
        <p:sp>
          <p:nvSpPr>
            <p:cNvPr id="49174" name="Oval 49"/>
            <p:cNvSpPr>
              <a:spLocks noChangeArrowheads="1"/>
            </p:cNvSpPr>
            <p:nvPr/>
          </p:nvSpPr>
          <p:spPr bwMode="auto">
            <a:xfrm>
              <a:off x="2496" y="2544"/>
              <a:ext cx="384" cy="336"/>
            </a:xfrm>
            <a:prstGeom prst="ellipse">
              <a:avLst/>
            </a:prstGeom>
            <a:solidFill>
              <a:srgbClr val="FFE1FF"/>
            </a:solidFill>
            <a:ln w="19050">
              <a:solidFill>
                <a:schemeClr val="tx1"/>
              </a:solidFill>
              <a:round/>
              <a:headEnd/>
              <a:tailEnd/>
            </a:ln>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400" b="1">
                  <a:solidFill>
                    <a:srgbClr val="333399"/>
                  </a:solidFill>
                  <a:latin typeface="Times New Roman" panose="02020603050405020304" pitchFamily="18" charset="0"/>
                  <a:ea typeface="华文楷体" panose="02010600040101010101" pitchFamily="2" charset="-122"/>
                </a:rPr>
                <a:t>12</a:t>
              </a:r>
            </a:p>
          </p:txBody>
        </p:sp>
        <p:sp>
          <p:nvSpPr>
            <p:cNvPr id="49175" name="Line 50"/>
            <p:cNvSpPr>
              <a:spLocks noChangeShapeType="1"/>
            </p:cNvSpPr>
            <p:nvPr/>
          </p:nvSpPr>
          <p:spPr bwMode="auto">
            <a:xfrm>
              <a:off x="2640" y="1392"/>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51"/>
            <p:cNvSpPr>
              <a:spLocks noChangeShapeType="1"/>
            </p:cNvSpPr>
            <p:nvPr/>
          </p:nvSpPr>
          <p:spPr bwMode="auto">
            <a:xfrm>
              <a:off x="3312" y="182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52"/>
            <p:cNvSpPr>
              <a:spLocks noChangeShapeType="1"/>
            </p:cNvSpPr>
            <p:nvPr/>
          </p:nvSpPr>
          <p:spPr bwMode="auto">
            <a:xfrm flipH="1">
              <a:off x="1824" y="230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53"/>
            <p:cNvSpPr>
              <a:spLocks noChangeShapeType="1"/>
            </p:cNvSpPr>
            <p:nvPr/>
          </p:nvSpPr>
          <p:spPr bwMode="auto">
            <a:xfrm>
              <a:off x="2112" y="230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54"/>
            <p:cNvSpPr>
              <a:spLocks noChangeShapeType="1"/>
            </p:cNvSpPr>
            <p:nvPr/>
          </p:nvSpPr>
          <p:spPr bwMode="auto">
            <a:xfrm flipH="1">
              <a:off x="2688" y="2400"/>
              <a:ext cx="48"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2" name="AutoShape 28"/>
          <p:cNvSpPr>
            <a:spLocks noChangeArrowheads="1"/>
          </p:cNvSpPr>
          <p:nvPr/>
        </p:nvSpPr>
        <p:spPr bwMode="auto">
          <a:xfrm>
            <a:off x="2208213" y="3860800"/>
            <a:ext cx="2303462" cy="2119313"/>
          </a:xfrm>
          <a:prstGeom prst="cloudCallout">
            <a:avLst>
              <a:gd name="adj1" fmla="val -43750"/>
              <a:gd name="adj2" fmla="val 7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2000">
                <a:solidFill>
                  <a:schemeClr val="bg1"/>
                </a:solidFill>
              </a:rPr>
              <a:t>我们是否可以利用这个性质来方便地储存它？</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652"/>
                                        </p:tgtEl>
                                        <p:attrNameLst>
                                          <p:attrName>style.visibility</p:attrName>
                                        </p:attrNameLst>
                                      </p:cBhvr>
                                      <p:to>
                                        <p:strVal val="visible"/>
                                      </p:to>
                                    </p:set>
                                    <p:animEffect transition="in" filter="blinds(horizontal)">
                                      <p:cBhvr>
                                        <p:cTn id="23" dur="500"/>
                                        <p:tgtEl>
                                          <p:spTgt spid="26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p:txBody>
          <a:bodyPr/>
          <a:lstStyle/>
          <a:p>
            <a:endParaRPr lang="zh-CN" altLang="en-US"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3" y="1557338"/>
            <a:ext cx="4535487"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a:spLocks noChangeArrowheads="1"/>
          </p:cNvSpPr>
          <p:nvPr/>
        </p:nvSpPr>
        <p:spPr bwMode="auto">
          <a:xfrm>
            <a:off x="7896225" y="2565400"/>
            <a:ext cx="936625" cy="431800"/>
          </a:xfrm>
          <a:prstGeom prst="roundRect">
            <a:avLst>
              <a:gd name="adj" fmla="val 16667"/>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Arial" panose="020B0604020202020204" pitchFamily="34" charset="0"/>
              <a:ea typeface="宋体" panose="02010600030101010101" pitchFamily="2" charset="-122"/>
            </a:endParaRPr>
          </a:p>
        </p:txBody>
      </p:sp>
      <p:sp>
        <p:nvSpPr>
          <p:cNvPr id="8" name="TextBox 7"/>
          <p:cNvSpPr txBox="1"/>
          <p:nvPr/>
        </p:nvSpPr>
        <p:spPr>
          <a:xfrm>
            <a:off x="1984375" y="2149475"/>
            <a:ext cx="3744913" cy="8302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zh-CN" altLang="en-US" sz="2400" b="1" dirty="0"/>
              <a:t>每一个结点并不是只有一个前驱一个后继。</a:t>
            </a:r>
          </a:p>
        </p:txBody>
      </p:sp>
      <p:sp>
        <p:nvSpPr>
          <p:cNvPr id="9" name="TextBox 8"/>
          <p:cNvSpPr txBox="1"/>
          <p:nvPr/>
        </p:nvSpPr>
        <p:spPr>
          <a:xfrm>
            <a:off x="1981200" y="4222750"/>
            <a:ext cx="4895850" cy="584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zh-CN" altLang="en-US" sz="3200" b="1" dirty="0"/>
              <a:t>线性结构统统不适用！！</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50" y="4237038"/>
            <a:ext cx="1930400"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形标注 10"/>
          <p:cNvSpPr>
            <a:spLocks noChangeArrowheads="1"/>
          </p:cNvSpPr>
          <p:nvPr/>
        </p:nvSpPr>
        <p:spPr bwMode="auto">
          <a:xfrm>
            <a:off x="4721225" y="5418138"/>
            <a:ext cx="3960813" cy="1439862"/>
          </a:xfrm>
          <a:prstGeom prst="wedgeEllipseCallout">
            <a:avLst>
              <a:gd name="adj1" fmla="val 53565"/>
              <a:gd name="adj2" fmla="val -42315"/>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solidFill>
                  <a:schemeClr val="bg1"/>
                </a:solidFill>
                <a:latin typeface="Arial" panose="020B0604020202020204" pitchFamily="34" charset="0"/>
                <a:ea typeface="宋体" panose="02010600030101010101" pitchFamily="2" charset="-122"/>
              </a:rPr>
              <a:t>使用什么样的结构储存呢？</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100"/>
                                        </p:tgtEl>
                                        <p:attrNameLst>
                                          <p:attrName>style.visibility</p:attrName>
                                        </p:attrNameLst>
                                      </p:cBhvr>
                                      <p:to>
                                        <p:strVal val="visible"/>
                                      </p:to>
                                    </p:set>
                                    <p:animEffect transition="in" filter="fade">
                                      <p:cBhvr>
                                        <p:cTn id="25" dur="500"/>
                                        <p:tgtEl>
                                          <p:spTgt spid="4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p:txBody>
          <a:bodyPr/>
          <a:lstStyle/>
          <a:p>
            <a:r>
              <a:rPr kumimoji="1" lang="zh-CN" altLang="en-US" b="1" smtClean="0">
                <a:solidFill>
                  <a:srgbClr val="FF0000"/>
                </a:solidFill>
                <a:latin typeface="Times New Roman" panose="02020603050405020304" pitchFamily="18" charset="0"/>
                <a:ea typeface="幼圆" panose="02010509060101010101" pitchFamily="49" charset="-122"/>
              </a:rPr>
              <a:t>完全</a:t>
            </a:r>
            <a:r>
              <a:rPr kumimoji="1" lang="zh-CN" altLang="en-US" b="1" smtClean="0">
                <a:latin typeface="Times New Roman" panose="02020603050405020304" pitchFamily="18" charset="0"/>
                <a:ea typeface="幼圆" panose="02010509060101010101" pitchFamily="49" charset="-122"/>
              </a:rPr>
              <a:t>二叉树可用</a:t>
            </a:r>
            <a:r>
              <a:rPr kumimoji="1" lang="zh-CN" altLang="en-US" b="1" smtClean="0">
                <a:solidFill>
                  <a:srgbClr val="FF0000"/>
                </a:solidFill>
                <a:latin typeface="Times New Roman" panose="02020603050405020304" pitchFamily="18" charset="0"/>
                <a:ea typeface="幼圆" panose="02010509060101010101" pitchFamily="49" charset="-122"/>
              </a:rPr>
              <a:t>一维数组</a:t>
            </a:r>
            <a:r>
              <a:rPr kumimoji="1" lang="zh-CN" altLang="en-US" b="1" smtClean="0">
                <a:latin typeface="Times New Roman" panose="02020603050405020304" pitchFamily="18" charset="0"/>
                <a:ea typeface="幼圆" panose="02010509060101010101" pitchFamily="49" charset="-122"/>
              </a:rPr>
              <a:t>存储</a:t>
            </a:r>
            <a:endParaRPr kumimoji="1" lang="zh-CN" altLang="en-US" b="1" smtClean="0">
              <a:solidFill>
                <a:srgbClr val="FF0000"/>
              </a:solidFill>
              <a:latin typeface="Times New Roman" panose="02020603050405020304" pitchFamily="18" charset="0"/>
              <a:ea typeface="幼圆" panose="02010509060101010101" pitchFamily="49" charset="-122"/>
            </a:endParaRPr>
          </a:p>
          <a:p>
            <a:pPr>
              <a:buFont typeface="Wingdings 2" panose="05020102010507070707" pitchFamily="18" charset="2"/>
              <a:buNone/>
            </a:pPr>
            <a:endParaRPr lang="zh-CN" altLang="en-US" smtClean="0">
              <a:solidFill>
                <a:srgbClr val="FF0000"/>
              </a:solidFill>
            </a:endParaRPr>
          </a:p>
        </p:txBody>
      </p:sp>
      <p:grpSp>
        <p:nvGrpSpPr>
          <p:cNvPr id="4" name="Group 4"/>
          <p:cNvGrpSpPr>
            <a:grpSpLocks/>
          </p:cNvGrpSpPr>
          <p:nvPr/>
        </p:nvGrpSpPr>
        <p:grpSpPr bwMode="auto">
          <a:xfrm>
            <a:off x="2584474" y="2359048"/>
            <a:ext cx="6797675" cy="4284662"/>
            <a:chOff x="614" y="1054"/>
            <a:chExt cx="4282" cy="2699"/>
          </a:xfrm>
          <a:solidFill>
            <a:schemeClr val="bg1"/>
          </a:solidFill>
        </p:grpSpPr>
        <p:grpSp>
          <p:nvGrpSpPr>
            <p:cNvPr id="5" name="Group 5"/>
            <p:cNvGrpSpPr>
              <a:grpSpLocks/>
            </p:cNvGrpSpPr>
            <p:nvPr/>
          </p:nvGrpSpPr>
          <p:grpSpPr bwMode="auto">
            <a:xfrm>
              <a:off x="614" y="3194"/>
              <a:ext cx="4282" cy="559"/>
              <a:chOff x="614" y="3194"/>
              <a:chExt cx="4282" cy="559"/>
            </a:xfrm>
            <a:grpFill/>
          </p:grpSpPr>
          <p:sp>
            <p:nvSpPr>
              <p:cNvPr id="32" name="Rectangle 6"/>
              <p:cNvSpPr>
                <a:spLocks noChangeArrowheads="1"/>
              </p:cNvSpPr>
              <p:nvPr/>
            </p:nvSpPr>
            <p:spPr bwMode="auto">
              <a:xfrm>
                <a:off x="4500"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l</a:t>
                </a:r>
              </a:p>
            </p:txBody>
          </p:sp>
          <p:sp>
            <p:nvSpPr>
              <p:cNvPr id="33" name="Rectangle 7"/>
              <p:cNvSpPr>
                <a:spLocks noChangeArrowheads="1"/>
              </p:cNvSpPr>
              <p:nvPr/>
            </p:nvSpPr>
            <p:spPr bwMode="auto">
              <a:xfrm>
                <a:off x="4152"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k</a:t>
                </a:r>
              </a:p>
            </p:txBody>
          </p:sp>
          <p:sp>
            <p:nvSpPr>
              <p:cNvPr id="34" name="Rectangle 8"/>
              <p:cNvSpPr>
                <a:spLocks noChangeArrowheads="1"/>
              </p:cNvSpPr>
              <p:nvPr/>
            </p:nvSpPr>
            <p:spPr bwMode="auto">
              <a:xfrm>
                <a:off x="3804"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j</a:t>
                </a:r>
              </a:p>
            </p:txBody>
          </p:sp>
          <p:sp>
            <p:nvSpPr>
              <p:cNvPr id="35" name="Rectangle 9"/>
              <p:cNvSpPr>
                <a:spLocks noChangeArrowheads="1"/>
              </p:cNvSpPr>
              <p:nvPr/>
            </p:nvSpPr>
            <p:spPr bwMode="auto">
              <a:xfrm>
                <a:off x="3456"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i</a:t>
                </a:r>
              </a:p>
            </p:txBody>
          </p:sp>
          <p:sp>
            <p:nvSpPr>
              <p:cNvPr id="36" name="Rectangle 10"/>
              <p:cNvSpPr>
                <a:spLocks noChangeArrowheads="1"/>
              </p:cNvSpPr>
              <p:nvPr/>
            </p:nvSpPr>
            <p:spPr bwMode="auto">
              <a:xfrm>
                <a:off x="3108"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h</a:t>
                </a:r>
              </a:p>
            </p:txBody>
          </p:sp>
          <p:sp>
            <p:nvSpPr>
              <p:cNvPr id="37" name="Rectangle 11"/>
              <p:cNvSpPr>
                <a:spLocks noChangeArrowheads="1"/>
              </p:cNvSpPr>
              <p:nvPr/>
            </p:nvSpPr>
            <p:spPr bwMode="auto">
              <a:xfrm>
                <a:off x="2760"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g</a:t>
                </a:r>
              </a:p>
            </p:txBody>
          </p:sp>
          <p:sp>
            <p:nvSpPr>
              <p:cNvPr id="38" name="Rectangle 12"/>
              <p:cNvSpPr>
                <a:spLocks noChangeArrowheads="1"/>
              </p:cNvSpPr>
              <p:nvPr/>
            </p:nvSpPr>
            <p:spPr bwMode="auto">
              <a:xfrm>
                <a:off x="2412"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f</a:t>
                </a:r>
              </a:p>
            </p:txBody>
          </p:sp>
          <p:sp>
            <p:nvSpPr>
              <p:cNvPr id="39" name="Rectangle 13"/>
              <p:cNvSpPr>
                <a:spLocks noChangeArrowheads="1"/>
              </p:cNvSpPr>
              <p:nvPr/>
            </p:nvSpPr>
            <p:spPr bwMode="auto">
              <a:xfrm>
                <a:off x="2064"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e</a:t>
                </a:r>
              </a:p>
            </p:txBody>
          </p:sp>
          <p:sp>
            <p:nvSpPr>
              <p:cNvPr id="40" name="Rectangle 14"/>
              <p:cNvSpPr>
                <a:spLocks noChangeArrowheads="1"/>
              </p:cNvSpPr>
              <p:nvPr/>
            </p:nvSpPr>
            <p:spPr bwMode="auto">
              <a:xfrm>
                <a:off x="1716"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d</a:t>
                </a:r>
              </a:p>
            </p:txBody>
          </p:sp>
          <p:sp>
            <p:nvSpPr>
              <p:cNvPr id="41" name="Rectangle 15"/>
              <p:cNvSpPr>
                <a:spLocks noChangeArrowheads="1"/>
              </p:cNvSpPr>
              <p:nvPr/>
            </p:nvSpPr>
            <p:spPr bwMode="auto">
              <a:xfrm>
                <a:off x="1368"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c</a:t>
                </a:r>
              </a:p>
            </p:txBody>
          </p:sp>
          <p:sp>
            <p:nvSpPr>
              <p:cNvPr id="42" name="Rectangle 16"/>
              <p:cNvSpPr>
                <a:spLocks noChangeArrowheads="1"/>
              </p:cNvSpPr>
              <p:nvPr/>
            </p:nvSpPr>
            <p:spPr bwMode="auto">
              <a:xfrm>
                <a:off x="1020"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 b</a:t>
                </a:r>
              </a:p>
            </p:txBody>
          </p:sp>
          <p:sp>
            <p:nvSpPr>
              <p:cNvPr id="43" name="Rectangle 17"/>
              <p:cNvSpPr>
                <a:spLocks noChangeArrowheads="1"/>
              </p:cNvSpPr>
              <p:nvPr/>
            </p:nvSpPr>
            <p:spPr bwMode="auto">
              <a:xfrm>
                <a:off x="672" y="3504"/>
                <a:ext cx="348" cy="249"/>
              </a:xfrm>
              <a:prstGeom prst="rect">
                <a:avLst/>
              </a:prstGeom>
              <a:grpFill/>
              <a:ln w="9525">
                <a:noFill/>
                <a:miter lim="800000"/>
                <a:headEnd/>
                <a:tailEnd/>
              </a:ln>
              <a:effectLst/>
            </p:spPr>
            <p:txBody>
              <a:bodyPr/>
              <a:lstStyle/>
              <a:p>
                <a:pPr algn="ctr" fontAlgn="auto">
                  <a:spcBef>
                    <a:spcPct val="20000"/>
                  </a:spcBef>
                  <a:spcAft>
                    <a:spcPts val="0"/>
                  </a:spcAft>
                  <a:defRPr/>
                </a:pPr>
                <a:r>
                  <a:rPr lang="en-US" altLang="zh-CN" sz="2800" b="1">
                    <a:latin typeface="+mn-lt"/>
                    <a:ea typeface="+mn-ea"/>
                  </a:rPr>
                  <a:t>a</a:t>
                </a:r>
              </a:p>
            </p:txBody>
          </p:sp>
          <p:sp>
            <p:nvSpPr>
              <p:cNvPr id="44" name="Line 18"/>
              <p:cNvSpPr>
                <a:spLocks noChangeShapeType="1"/>
              </p:cNvSpPr>
              <p:nvPr/>
            </p:nvSpPr>
            <p:spPr bwMode="auto">
              <a:xfrm>
                <a:off x="672" y="3504"/>
                <a:ext cx="4176" cy="0"/>
              </a:xfrm>
              <a:prstGeom prst="line">
                <a:avLst/>
              </a:prstGeom>
              <a:grpFill/>
              <a:ln w="19050" cap="sq">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45" name="Line 19"/>
              <p:cNvSpPr>
                <a:spLocks noChangeShapeType="1"/>
              </p:cNvSpPr>
              <p:nvPr/>
            </p:nvSpPr>
            <p:spPr bwMode="auto">
              <a:xfrm>
                <a:off x="672" y="3753"/>
                <a:ext cx="4176" cy="0"/>
              </a:xfrm>
              <a:prstGeom prst="line">
                <a:avLst/>
              </a:prstGeom>
              <a:grpFill/>
              <a:ln w="19050" cap="sq">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46" name="Line 20"/>
              <p:cNvSpPr>
                <a:spLocks noChangeShapeType="1"/>
              </p:cNvSpPr>
              <p:nvPr/>
            </p:nvSpPr>
            <p:spPr bwMode="auto">
              <a:xfrm>
                <a:off x="672" y="3504"/>
                <a:ext cx="0" cy="249"/>
              </a:xfrm>
              <a:prstGeom prst="line">
                <a:avLst/>
              </a:prstGeom>
              <a:grpFill/>
              <a:ln w="19050" cap="sq">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47" name="Line 21"/>
              <p:cNvSpPr>
                <a:spLocks noChangeShapeType="1"/>
              </p:cNvSpPr>
              <p:nvPr/>
            </p:nvSpPr>
            <p:spPr bwMode="auto">
              <a:xfrm>
                <a:off x="1020"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48" name="Line 22"/>
              <p:cNvSpPr>
                <a:spLocks noChangeShapeType="1"/>
              </p:cNvSpPr>
              <p:nvPr/>
            </p:nvSpPr>
            <p:spPr bwMode="auto">
              <a:xfrm>
                <a:off x="1368"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49" name="Line 23"/>
              <p:cNvSpPr>
                <a:spLocks noChangeShapeType="1"/>
              </p:cNvSpPr>
              <p:nvPr/>
            </p:nvSpPr>
            <p:spPr bwMode="auto">
              <a:xfrm>
                <a:off x="1716"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0" name="Line 24"/>
              <p:cNvSpPr>
                <a:spLocks noChangeShapeType="1"/>
              </p:cNvSpPr>
              <p:nvPr/>
            </p:nvSpPr>
            <p:spPr bwMode="auto">
              <a:xfrm>
                <a:off x="2064"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1" name="Line 25"/>
              <p:cNvSpPr>
                <a:spLocks noChangeShapeType="1"/>
              </p:cNvSpPr>
              <p:nvPr/>
            </p:nvSpPr>
            <p:spPr bwMode="auto">
              <a:xfrm>
                <a:off x="2412"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2" name="Line 26"/>
              <p:cNvSpPr>
                <a:spLocks noChangeShapeType="1"/>
              </p:cNvSpPr>
              <p:nvPr/>
            </p:nvSpPr>
            <p:spPr bwMode="auto">
              <a:xfrm>
                <a:off x="2760"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3" name="Line 27"/>
              <p:cNvSpPr>
                <a:spLocks noChangeShapeType="1"/>
              </p:cNvSpPr>
              <p:nvPr/>
            </p:nvSpPr>
            <p:spPr bwMode="auto">
              <a:xfrm>
                <a:off x="3108"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4" name="Line 28"/>
              <p:cNvSpPr>
                <a:spLocks noChangeShapeType="1"/>
              </p:cNvSpPr>
              <p:nvPr/>
            </p:nvSpPr>
            <p:spPr bwMode="auto">
              <a:xfrm>
                <a:off x="3456"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5" name="Line 29"/>
              <p:cNvSpPr>
                <a:spLocks noChangeShapeType="1"/>
              </p:cNvSpPr>
              <p:nvPr/>
            </p:nvSpPr>
            <p:spPr bwMode="auto">
              <a:xfrm>
                <a:off x="3804"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6" name="Line 30"/>
              <p:cNvSpPr>
                <a:spLocks noChangeShapeType="1"/>
              </p:cNvSpPr>
              <p:nvPr/>
            </p:nvSpPr>
            <p:spPr bwMode="auto">
              <a:xfrm>
                <a:off x="4152"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7" name="Line 31"/>
              <p:cNvSpPr>
                <a:spLocks noChangeShapeType="1"/>
              </p:cNvSpPr>
              <p:nvPr/>
            </p:nvSpPr>
            <p:spPr bwMode="auto">
              <a:xfrm>
                <a:off x="4500" y="3504"/>
                <a:ext cx="0" cy="249"/>
              </a:xfrm>
              <a:prstGeom prst="line">
                <a:avLst/>
              </a:prstGeom>
              <a:grpFill/>
              <a:ln w="12700">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8" name="Line 32"/>
              <p:cNvSpPr>
                <a:spLocks noChangeShapeType="1"/>
              </p:cNvSpPr>
              <p:nvPr/>
            </p:nvSpPr>
            <p:spPr bwMode="auto">
              <a:xfrm>
                <a:off x="4848" y="3504"/>
                <a:ext cx="0" cy="249"/>
              </a:xfrm>
              <a:prstGeom prst="line">
                <a:avLst/>
              </a:prstGeom>
              <a:grpFill/>
              <a:ln w="19050" cap="sq">
                <a:solidFill>
                  <a:schemeClr val="tx1"/>
                </a:solidFill>
                <a:round/>
                <a:headEnd/>
                <a:tailEnd/>
              </a:ln>
              <a:effectLst/>
            </p:spPr>
            <p:txBody>
              <a:bodyPr/>
              <a:lstStyle/>
              <a:p>
                <a:pPr fontAlgn="auto">
                  <a:spcBef>
                    <a:spcPts val="0"/>
                  </a:spcBef>
                  <a:spcAft>
                    <a:spcPts val="0"/>
                  </a:spcAft>
                  <a:defRPr/>
                </a:pPr>
                <a:endParaRPr lang="zh-CN" altLang="en-US" b="1">
                  <a:latin typeface="+mn-lt"/>
                  <a:ea typeface="+mn-ea"/>
                </a:endParaRPr>
              </a:p>
            </p:txBody>
          </p:sp>
          <p:sp>
            <p:nvSpPr>
              <p:cNvPr id="59" name="Text Box 33"/>
              <p:cNvSpPr txBox="1">
                <a:spLocks noChangeArrowheads="1"/>
              </p:cNvSpPr>
              <p:nvPr/>
            </p:nvSpPr>
            <p:spPr bwMode="auto">
              <a:xfrm>
                <a:off x="614" y="3194"/>
                <a:ext cx="4282" cy="288"/>
              </a:xfrm>
              <a:prstGeom prst="rect">
                <a:avLst/>
              </a:prstGeom>
              <a:grpFill/>
              <a:ln w="9525">
                <a:noFill/>
                <a:miter lim="800000"/>
                <a:headEnd/>
                <a:tailEnd/>
              </a:ln>
              <a:effectLst/>
            </p:spPr>
            <p:txBody>
              <a:bodyPr>
                <a:spAutoFit/>
              </a:bodyPr>
              <a:lstStyle/>
              <a:p>
                <a:pPr fontAlgn="auto">
                  <a:spcBef>
                    <a:spcPts val="0"/>
                  </a:spcBef>
                  <a:spcAft>
                    <a:spcPts val="0"/>
                  </a:spcAft>
                  <a:defRPr/>
                </a:pPr>
                <a:r>
                  <a:rPr kumimoji="1" lang="en-US" altLang="zh-CN" sz="2400" b="1">
                    <a:latin typeface="Times New Roman" pitchFamily="18" charset="0"/>
                    <a:ea typeface="+mn-ea"/>
                  </a:rPr>
                  <a:t>  0     1     2      3      4      5      6     7    8     9    10   11</a:t>
                </a:r>
              </a:p>
            </p:txBody>
          </p:sp>
        </p:grpSp>
        <p:grpSp>
          <p:nvGrpSpPr>
            <p:cNvPr id="6" name="Group 34"/>
            <p:cNvGrpSpPr>
              <a:grpSpLocks/>
            </p:cNvGrpSpPr>
            <p:nvPr/>
          </p:nvGrpSpPr>
          <p:grpSpPr bwMode="auto">
            <a:xfrm>
              <a:off x="864" y="1054"/>
              <a:ext cx="3504" cy="1968"/>
              <a:chOff x="864" y="1054"/>
              <a:chExt cx="3504" cy="1968"/>
            </a:xfrm>
            <a:grpFill/>
          </p:grpSpPr>
          <p:sp>
            <p:nvSpPr>
              <p:cNvPr id="9" name="Oval 35"/>
              <p:cNvSpPr>
                <a:spLocks noChangeArrowheads="1"/>
              </p:cNvSpPr>
              <p:nvPr/>
            </p:nvSpPr>
            <p:spPr bwMode="auto">
              <a:xfrm>
                <a:off x="2544" y="1054"/>
                <a:ext cx="288" cy="240"/>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a</a:t>
                </a:r>
              </a:p>
            </p:txBody>
          </p:sp>
          <p:sp>
            <p:nvSpPr>
              <p:cNvPr id="10" name="Oval 36"/>
              <p:cNvSpPr>
                <a:spLocks noChangeArrowheads="1"/>
              </p:cNvSpPr>
              <p:nvPr/>
            </p:nvSpPr>
            <p:spPr bwMode="auto">
              <a:xfrm>
                <a:off x="1920" y="1584"/>
                <a:ext cx="240" cy="240"/>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dirty="0">
                    <a:latin typeface="Times New Roman" pitchFamily="18" charset="0"/>
                    <a:ea typeface="楷体_GB2312" pitchFamily="49" charset="-122"/>
                  </a:rPr>
                  <a:t>b</a:t>
                </a:r>
              </a:p>
            </p:txBody>
          </p:sp>
          <p:sp>
            <p:nvSpPr>
              <p:cNvPr id="11" name="Oval 37"/>
              <p:cNvSpPr>
                <a:spLocks noChangeArrowheads="1"/>
              </p:cNvSpPr>
              <p:nvPr/>
            </p:nvSpPr>
            <p:spPr bwMode="auto">
              <a:xfrm>
                <a:off x="3360" y="1582"/>
                <a:ext cx="336"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c</a:t>
                </a:r>
              </a:p>
            </p:txBody>
          </p:sp>
          <p:sp>
            <p:nvSpPr>
              <p:cNvPr id="12" name="Oval 38"/>
              <p:cNvSpPr>
                <a:spLocks noChangeArrowheads="1"/>
              </p:cNvSpPr>
              <p:nvPr/>
            </p:nvSpPr>
            <p:spPr bwMode="auto">
              <a:xfrm>
                <a:off x="1248" y="2062"/>
                <a:ext cx="336" cy="240"/>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d</a:t>
                </a:r>
              </a:p>
            </p:txBody>
          </p:sp>
          <p:sp>
            <p:nvSpPr>
              <p:cNvPr id="13" name="Oval 39"/>
              <p:cNvSpPr>
                <a:spLocks noChangeArrowheads="1"/>
              </p:cNvSpPr>
              <p:nvPr/>
            </p:nvSpPr>
            <p:spPr bwMode="auto">
              <a:xfrm>
                <a:off x="2304" y="2062"/>
                <a:ext cx="336"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e</a:t>
                </a:r>
              </a:p>
            </p:txBody>
          </p:sp>
          <p:sp>
            <p:nvSpPr>
              <p:cNvPr id="14" name="Oval 40"/>
              <p:cNvSpPr>
                <a:spLocks noChangeArrowheads="1"/>
              </p:cNvSpPr>
              <p:nvPr/>
            </p:nvSpPr>
            <p:spPr bwMode="auto">
              <a:xfrm>
                <a:off x="3072" y="2062"/>
                <a:ext cx="288"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f</a:t>
                </a:r>
              </a:p>
            </p:txBody>
          </p:sp>
          <p:sp>
            <p:nvSpPr>
              <p:cNvPr id="15" name="Oval 41"/>
              <p:cNvSpPr>
                <a:spLocks noChangeArrowheads="1"/>
              </p:cNvSpPr>
              <p:nvPr/>
            </p:nvSpPr>
            <p:spPr bwMode="auto">
              <a:xfrm>
                <a:off x="4032" y="2110"/>
                <a:ext cx="336"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g</a:t>
                </a:r>
              </a:p>
            </p:txBody>
          </p:sp>
          <p:sp>
            <p:nvSpPr>
              <p:cNvPr id="16" name="Oval 42"/>
              <p:cNvSpPr>
                <a:spLocks noChangeArrowheads="1"/>
              </p:cNvSpPr>
              <p:nvPr/>
            </p:nvSpPr>
            <p:spPr bwMode="auto">
              <a:xfrm>
                <a:off x="864" y="2734"/>
                <a:ext cx="288"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h</a:t>
                </a:r>
              </a:p>
            </p:txBody>
          </p:sp>
          <p:sp>
            <p:nvSpPr>
              <p:cNvPr id="17" name="Oval 43"/>
              <p:cNvSpPr>
                <a:spLocks noChangeArrowheads="1"/>
              </p:cNvSpPr>
              <p:nvPr/>
            </p:nvSpPr>
            <p:spPr bwMode="auto">
              <a:xfrm>
                <a:off x="1488" y="2734"/>
                <a:ext cx="288"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i</a:t>
                </a:r>
              </a:p>
            </p:txBody>
          </p:sp>
          <p:sp>
            <p:nvSpPr>
              <p:cNvPr id="18" name="Oval 44"/>
              <p:cNvSpPr>
                <a:spLocks noChangeArrowheads="1"/>
              </p:cNvSpPr>
              <p:nvPr/>
            </p:nvSpPr>
            <p:spPr bwMode="auto">
              <a:xfrm>
                <a:off x="1968" y="2734"/>
                <a:ext cx="288"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j</a:t>
                </a:r>
              </a:p>
            </p:txBody>
          </p:sp>
          <p:sp>
            <p:nvSpPr>
              <p:cNvPr id="19" name="Oval 45"/>
              <p:cNvSpPr>
                <a:spLocks noChangeArrowheads="1"/>
              </p:cNvSpPr>
              <p:nvPr/>
            </p:nvSpPr>
            <p:spPr bwMode="auto">
              <a:xfrm>
                <a:off x="2544" y="2734"/>
                <a:ext cx="288"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k</a:t>
                </a:r>
              </a:p>
            </p:txBody>
          </p:sp>
          <p:sp>
            <p:nvSpPr>
              <p:cNvPr id="20" name="Oval 46"/>
              <p:cNvSpPr>
                <a:spLocks noChangeArrowheads="1"/>
              </p:cNvSpPr>
              <p:nvPr/>
            </p:nvSpPr>
            <p:spPr bwMode="auto">
              <a:xfrm>
                <a:off x="3024" y="2734"/>
                <a:ext cx="288" cy="288"/>
              </a:xfrm>
              <a:prstGeom prst="ellipse">
                <a:avLst/>
              </a:prstGeom>
              <a:grpFill/>
              <a:ln w="25400">
                <a:solidFill>
                  <a:schemeClr val="tx1"/>
                </a:solidFill>
                <a:miter lim="800000"/>
                <a:headEnd/>
                <a:tailEnd/>
              </a:ln>
              <a:effectLst/>
            </p:spPr>
            <p:txBody>
              <a:bodyPr wrap="none" anchor="ctr"/>
              <a:lstStyle/>
              <a:p>
                <a:pPr algn="ctr" fontAlgn="auto">
                  <a:spcBef>
                    <a:spcPct val="20000"/>
                  </a:spcBef>
                  <a:spcAft>
                    <a:spcPts val="0"/>
                  </a:spcAft>
                  <a:defRPr/>
                </a:pPr>
                <a:r>
                  <a:rPr kumimoji="1" lang="en-US" altLang="zh-CN" sz="2800" b="1">
                    <a:latin typeface="Times New Roman" pitchFamily="18" charset="0"/>
                    <a:ea typeface="楷体_GB2312" pitchFamily="49" charset="-122"/>
                  </a:rPr>
                  <a:t>l</a:t>
                </a:r>
              </a:p>
            </p:txBody>
          </p:sp>
          <p:sp>
            <p:nvSpPr>
              <p:cNvPr id="21" name="Line 47"/>
              <p:cNvSpPr>
                <a:spLocks noChangeShapeType="1"/>
              </p:cNvSpPr>
              <p:nvPr/>
            </p:nvSpPr>
            <p:spPr bwMode="auto">
              <a:xfrm flipH="1">
                <a:off x="2112" y="1246"/>
                <a:ext cx="432" cy="336"/>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2" name="Line 48"/>
              <p:cNvSpPr>
                <a:spLocks noChangeShapeType="1"/>
              </p:cNvSpPr>
              <p:nvPr/>
            </p:nvSpPr>
            <p:spPr bwMode="auto">
              <a:xfrm>
                <a:off x="2832" y="1246"/>
                <a:ext cx="576" cy="432"/>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3" name="Line 49"/>
              <p:cNvSpPr>
                <a:spLocks noChangeShapeType="1"/>
              </p:cNvSpPr>
              <p:nvPr/>
            </p:nvSpPr>
            <p:spPr bwMode="auto">
              <a:xfrm flipH="1">
                <a:off x="1536" y="1822"/>
                <a:ext cx="432" cy="240"/>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4" name="Line 50"/>
              <p:cNvSpPr>
                <a:spLocks noChangeShapeType="1"/>
              </p:cNvSpPr>
              <p:nvPr/>
            </p:nvSpPr>
            <p:spPr bwMode="auto">
              <a:xfrm flipH="1">
                <a:off x="3264" y="1870"/>
                <a:ext cx="240" cy="192"/>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5" name="Line 51"/>
              <p:cNvSpPr>
                <a:spLocks noChangeShapeType="1"/>
              </p:cNvSpPr>
              <p:nvPr/>
            </p:nvSpPr>
            <p:spPr bwMode="auto">
              <a:xfrm>
                <a:off x="2112" y="1824"/>
                <a:ext cx="240" cy="286"/>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6" name="Line 52"/>
              <p:cNvSpPr>
                <a:spLocks noChangeShapeType="1"/>
              </p:cNvSpPr>
              <p:nvPr/>
            </p:nvSpPr>
            <p:spPr bwMode="auto">
              <a:xfrm>
                <a:off x="3696" y="1822"/>
                <a:ext cx="384" cy="336"/>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7" name="Line 53"/>
              <p:cNvSpPr>
                <a:spLocks noChangeShapeType="1"/>
              </p:cNvSpPr>
              <p:nvPr/>
            </p:nvSpPr>
            <p:spPr bwMode="auto">
              <a:xfrm flipH="1">
                <a:off x="1056" y="2302"/>
                <a:ext cx="288" cy="432"/>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8" name="Line 54"/>
              <p:cNvSpPr>
                <a:spLocks noChangeShapeType="1"/>
              </p:cNvSpPr>
              <p:nvPr/>
            </p:nvSpPr>
            <p:spPr bwMode="auto">
              <a:xfrm>
                <a:off x="1488" y="2302"/>
                <a:ext cx="96" cy="480"/>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29" name="Line 55"/>
              <p:cNvSpPr>
                <a:spLocks noChangeShapeType="1"/>
              </p:cNvSpPr>
              <p:nvPr/>
            </p:nvSpPr>
            <p:spPr bwMode="auto">
              <a:xfrm flipH="1">
                <a:off x="2160" y="2350"/>
                <a:ext cx="240" cy="384"/>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30" name="Line 56"/>
              <p:cNvSpPr>
                <a:spLocks noChangeShapeType="1"/>
              </p:cNvSpPr>
              <p:nvPr/>
            </p:nvSpPr>
            <p:spPr bwMode="auto">
              <a:xfrm>
                <a:off x="2592" y="2350"/>
                <a:ext cx="96" cy="384"/>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sp>
            <p:nvSpPr>
              <p:cNvPr id="31" name="Line 57"/>
              <p:cNvSpPr>
                <a:spLocks noChangeShapeType="1"/>
              </p:cNvSpPr>
              <p:nvPr/>
            </p:nvSpPr>
            <p:spPr bwMode="auto">
              <a:xfrm flipH="1">
                <a:off x="3120" y="2350"/>
                <a:ext cx="48" cy="384"/>
              </a:xfrm>
              <a:prstGeom prst="line">
                <a:avLst/>
              </a:prstGeom>
              <a:grpFill/>
              <a:ln w="25400">
                <a:solidFill>
                  <a:schemeClr val="tx1"/>
                </a:solidFill>
                <a:miter lim="800000"/>
                <a:headEnd/>
                <a:tailEnd/>
              </a:ln>
              <a:effectLst/>
            </p:spPr>
            <p:txBody>
              <a:bodyPr wrap="none"/>
              <a:lstStyle/>
              <a:p>
                <a:pPr fontAlgn="auto">
                  <a:spcBef>
                    <a:spcPts val="0"/>
                  </a:spcBef>
                  <a:spcAft>
                    <a:spcPts val="0"/>
                  </a:spcAft>
                  <a:defRPr/>
                </a:pPr>
                <a:endParaRPr lang="zh-CN" altLang="en-US" b="1">
                  <a:latin typeface="+mn-lt"/>
                  <a:ea typeface="+mn-ea"/>
                </a:endParaRPr>
              </a:p>
            </p:txBody>
          </p:sp>
        </p:grpSp>
      </p:grpSp>
      <p:sp>
        <p:nvSpPr>
          <p:cNvPr id="27654" name="Text Box 6"/>
          <p:cNvSpPr txBox="1">
            <a:spLocks noChangeArrowheads="1"/>
          </p:cNvSpPr>
          <p:nvPr/>
        </p:nvSpPr>
        <p:spPr bwMode="auto">
          <a:xfrm>
            <a:off x="2827338" y="5799138"/>
            <a:ext cx="6797675" cy="3667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defRPr/>
            </a:pPr>
            <a:r>
              <a:rPr lang="en-US" altLang="zh-CN"/>
              <a:t>1       2       3      4       5      6       7       8      9      10      11     12</a:t>
            </a:r>
          </a:p>
        </p:txBody>
      </p:sp>
      <p:sp>
        <p:nvSpPr>
          <p:cNvPr id="50181" name="标题 2"/>
          <p:cNvSpPr>
            <a:spLocks noGrp="1"/>
          </p:cNvSpPr>
          <p:nvPr>
            <p:ph type="title"/>
          </p:nvPr>
        </p:nvSpPr>
        <p:spPr/>
        <p:txBody>
          <a:bodyPr/>
          <a:lstStyle/>
          <a:p>
            <a:endParaRPr lang="zh-CN" altLang="en-US" smtClean="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smtClean="0"/>
              <a:t>data[i] —— </a:t>
            </a:r>
            <a:r>
              <a:rPr lang="zh-CN" altLang="en-US" b="1" smtClean="0"/>
              <a:t>编号</a:t>
            </a:r>
            <a:r>
              <a:rPr lang="en-US" altLang="zh-CN" b="1" smtClean="0"/>
              <a:t>i+1</a:t>
            </a:r>
            <a:r>
              <a:rPr lang="zh-CN" altLang="en-US" b="1" smtClean="0"/>
              <a:t>的结点</a:t>
            </a:r>
            <a:endParaRPr lang="en-US" altLang="zh-CN" b="1" smtClean="0"/>
          </a:p>
          <a:p>
            <a:r>
              <a:rPr lang="zh-CN" altLang="en-US" b="1" smtClean="0"/>
              <a:t>由下标可推出结点间的层次关系</a:t>
            </a:r>
            <a:endParaRPr lang="en-US" altLang="zh-CN" b="1" smtClean="0"/>
          </a:p>
          <a:p>
            <a:pPr lvl="1"/>
            <a:r>
              <a:rPr lang="en-US" altLang="zh-CN" sz="2400" b="1" smtClean="0"/>
              <a:t>data[1]</a:t>
            </a:r>
            <a:r>
              <a:rPr lang="zh-CN" altLang="en-US" sz="2400" b="1" smtClean="0"/>
              <a:t>：根</a:t>
            </a:r>
            <a:endParaRPr lang="en-US" altLang="zh-CN" sz="2400" b="1" smtClean="0"/>
          </a:p>
          <a:p>
            <a:pPr lvl="1"/>
            <a:r>
              <a:rPr lang="en-US" altLang="zh-CN" sz="2400" b="1" smtClean="0"/>
              <a:t>data[i]</a:t>
            </a:r>
            <a:r>
              <a:rPr lang="zh-CN" altLang="en-US" sz="2400" b="1" smtClean="0"/>
              <a:t>的双亲：</a:t>
            </a:r>
            <a:r>
              <a:rPr lang="en-US" altLang="zh-CN" sz="2400" b="1" smtClean="0"/>
              <a:t>data[ i/2]</a:t>
            </a:r>
          </a:p>
          <a:p>
            <a:pPr lvl="1"/>
            <a:r>
              <a:rPr lang="en-US" altLang="zh-CN" sz="2400" b="1" smtClean="0"/>
              <a:t>data[i]</a:t>
            </a:r>
            <a:r>
              <a:rPr lang="zh-CN" altLang="en-US" sz="2400" b="1" smtClean="0"/>
              <a:t>的左孩子：</a:t>
            </a:r>
            <a:r>
              <a:rPr lang="en-US" altLang="zh-CN" sz="2400" b="1" smtClean="0"/>
              <a:t> data[2</a:t>
            </a:r>
            <a:r>
              <a:rPr lang="zh-CN" altLang="en-US" sz="2400" b="1" smtClean="0"/>
              <a:t>*</a:t>
            </a:r>
            <a:r>
              <a:rPr lang="en-US" altLang="zh-CN" sz="2400" b="1" smtClean="0"/>
              <a:t>i]</a:t>
            </a:r>
          </a:p>
          <a:p>
            <a:pPr lvl="1"/>
            <a:r>
              <a:rPr lang="en-US" altLang="zh-CN" sz="2400" b="1" smtClean="0"/>
              <a:t>data[i]</a:t>
            </a:r>
            <a:r>
              <a:rPr lang="zh-CN" altLang="en-US" sz="2400" b="1" smtClean="0"/>
              <a:t>的右孩子：</a:t>
            </a:r>
            <a:r>
              <a:rPr lang="en-US" altLang="zh-CN" sz="2400" b="1" smtClean="0"/>
              <a:t> data[2</a:t>
            </a:r>
            <a:r>
              <a:rPr lang="zh-CN" altLang="en-US" sz="2400" b="1" smtClean="0"/>
              <a:t>*</a:t>
            </a:r>
            <a:r>
              <a:rPr lang="en-US" altLang="zh-CN" sz="2400" b="1" smtClean="0"/>
              <a:t>i+1]</a:t>
            </a:r>
          </a:p>
          <a:p>
            <a:pPr lvl="1"/>
            <a:endParaRPr lang="en-US" altLang="zh-CN" b="1" smtClean="0"/>
          </a:p>
          <a:p>
            <a:pPr lvl="1"/>
            <a:endParaRPr lang="zh-CN" altLang="en-US" b="1" smtClean="0"/>
          </a:p>
        </p:txBody>
      </p:sp>
      <p:sp>
        <p:nvSpPr>
          <p:cNvPr id="51203" name="标题 3"/>
          <p:cNvSpPr>
            <a:spLocks noGrp="1"/>
          </p:cNvSpPr>
          <p:nvPr>
            <p:ph type="title"/>
          </p:nvPr>
        </p:nvSpPr>
        <p:spPr/>
        <p:txBody>
          <a:bodyPr/>
          <a:lstStyle/>
          <a:p>
            <a:endParaRPr lang="zh-CN" altLang="en-US"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思考</a:t>
            </a:r>
            <a:endParaRPr lang="zh-CN" altLang="en-US" dirty="0">
              <a:solidFill>
                <a:schemeClr val="accent1">
                  <a:satMod val="150000"/>
                </a:schemeClr>
              </a:solidFill>
            </a:endParaRPr>
          </a:p>
        </p:txBody>
      </p:sp>
      <p:sp>
        <p:nvSpPr>
          <p:cNvPr id="30723" name="内容占位符 2"/>
          <p:cNvSpPr>
            <a:spLocks noGrp="1"/>
          </p:cNvSpPr>
          <p:nvPr>
            <p:ph idx="1"/>
          </p:nvPr>
        </p:nvSpPr>
        <p:spPr/>
        <p:txBody>
          <a:bodyPr/>
          <a:lstStyle/>
          <a:p>
            <a:pPr>
              <a:lnSpc>
                <a:spcPct val="150000"/>
              </a:lnSpc>
            </a:pPr>
            <a:r>
              <a:rPr lang="zh-CN" altLang="en-US" b="1" smtClean="0"/>
              <a:t>如何判断</a:t>
            </a:r>
            <a:r>
              <a:rPr lang="en-US" altLang="zh-CN" b="1" smtClean="0"/>
              <a:t>data[i]</a:t>
            </a:r>
            <a:r>
              <a:rPr lang="zh-CN" altLang="en-US" b="1" smtClean="0"/>
              <a:t>的层数？</a:t>
            </a:r>
            <a:endParaRPr lang="en-US" altLang="zh-CN" b="1" smtClean="0"/>
          </a:p>
          <a:p>
            <a:pPr>
              <a:lnSpc>
                <a:spcPct val="150000"/>
              </a:lnSpc>
            </a:pPr>
            <a:r>
              <a:rPr lang="zh-CN" altLang="en-US" b="1" smtClean="0"/>
              <a:t>如何判断树的层数？</a:t>
            </a:r>
            <a:endParaRPr lang="en-US" altLang="zh-CN" b="1" smtClean="0"/>
          </a:p>
          <a:p>
            <a:pPr>
              <a:lnSpc>
                <a:spcPct val="150000"/>
              </a:lnSpc>
            </a:pPr>
            <a:r>
              <a:rPr lang="zh-CN" altLang="en-US" b="1" smtClean="0"/>
              <a:t>如何判断</a:t>
            </a:r>
            <a:r>
              <a:rPr lang="en-US" altLang="zh-CN" b="1" smtClean="0"/>
              <a:t>data[i]</a:t>
            </a:r>
            <a:r>
              <a:rPr lang="zh-CN" altLang="en-US" b="1" smtClean="0"/>
              <a:t>是否为叶子结点？</a:t>
            </a:r>
            <a:endParaRPr lang="en-US" altLang="zh-CN" b="1" smtClean="0"/>
          </a:p>
          <a:p>
            <a:pPr>
              <a:lnSpc>
                <a:spcPct val="150000"/>
              </a:lnSpc>
            </a:pPr>
            <a:r>
              <a:rPr lang="zh-CN" altLang="en-US" b="1" smtClean="0"/>
              <a:t>如何判断</a:t>
            </a:r>
            <a:r>
              <a:rPr lang="en-US" altLang="zh-CN" b="1" smtClean="0"/>
              <a:t>data[i]</a:t>
            </a:r>
            <a:r>
              <a:rPr lang="zh-CN" altLang="en-US" b="1" smtClean="0"/>
              <a:t>是否有右孩子？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ctrTitle"/>
          </p:nvPr>
        </p:nvSpPr>
        <p:spPr>
          <a:xfrm>
            <a:off x="1993900" y="3300413"/>
            <a:ext cx="8061325" cy="1152525"/>
          </a:xfrm>
        </p:spPr>
        <p:txBody>
          <a:bodyPr/>
          <a:lstStyle/>
          <a:p>
            <a:r>
              <a:rPr lang="zh-CN" altLang="en-US" sz="4000" b="1" smtClean="0"/>
              <a:t>二叉树存储</a:t>
            </a:r>
          </a:p>
        </p:txBody>
      </p:sp>
      <p:sp>
        <p:nvSpPr>
          <p:cNvPr id="53251"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b="1" smtClean="0"/>
              <a:t>完全二叉树如何存储？</a:t>
            </a:r>
          </a:p>
        </p:txBody>
      </p:sp>
      <p:sp>
        <p:nvSpPr>
          <p:cNvPr id="3" name="文本框 2"/>
          <p:cNvSpPr txBox="1">
            <a:spLocks noChangeArrowheads="1"/>
          </p:cNvSpPr>
          <p:nvPr/>
        </p:nvSpPr>
        <p:spPr bwMode="auto">
          <a:xfrm>
            <a:off x="3025775" y="2655888"/>
            <a:ext cx="6140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zh-CN" altLang="en-US" sz="4400">
                <a:solidFill>
                  <a:schemeClr val="accent1"/>
                </a:solidFill>
              </a:rPr>
              <a:t>数组顺序存储</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b="1" smtClean="0"/>
              <a:t>一般二叉树如何存储？</a:t>
            </a:r>
          </a:p>
        </p:txBody>
      </p:sp>
      <p:sp>
        <p:nvSpPr>
          <p:cNvPr id="55299" name="文本框 3"/>
          <p:cNvSpPr txBox="1">
            <a:spLocks noChangeArrowheads="1"/>
          </p:cNvSpPr>
          <p:nvPr/>
        </p:nvSpPr>
        <p:spPr bwMode="auto">
          <a:xfrm>
            <a:off x="1828800" y="1625600"/>
            <a:ext cx="3381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方案一：</a:t>
            </a:r>
            <a:r>
              <a:rPr lang="zh-CN" altLang="en-US" sz="3200">
                <a:solidFill>
                  <a:schemeClr val="accent1"/>
                </a:solidFill>
              </a:rPr>
              <a:t>完全化</a:t>
            </a:r>
          </a:p>
        </p:txBody>
      </p:sp>
      <p:sp>
        <p:nvSpPr>
          <p:cNvPr id="55300" name="灯片编号占位符 3"/>
          <p:cNvSpPr>
            <a:spLocks noGrp="1"/>
          </p:cNvSpPr>
          <p:nvPr>
            <p:ph type="sldNum" sz="quarter" idx="12"/>
          </p:nvPr>
        </p:nvSpPr>
        <p:spPr>
          <a:xfrm>
            <a:off x="7948613" y="6734175"/>
            <a:ext cx="2289175" cy="476250"/>
          </a:xfrm>
          <a:noFill/>
        </p:spPr>
        <p:txBody>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069A2DCF-AFB9-4259-A988-6AD8E57F07BA}" type="slidenum">
              <a:rPr lang="en-US" altLang="zh-CN" smtClean="0">
                <a:solidFill>
                  <a:srgbClr val="898989"/>
                </a:solidFill>
                <a:latin typeface="Arial" panose="020B0604020202020204" pitchFamily="34" charset="0"/>
                <a:ea typeface="宋体" panose="02010600030101010101" pitchFamily="2" charset="-122"/>
              </a:rPr>
              <a:pPr fontAlgn="base">
                <a:spcBef>
                  <a:spcPct val="0"/>
                </a:spcBef>
                <a:spcAft>
                  <a:spcPct val="0"/>
                </a:spcAft>
              </a:pPr>
              <a:t>45</a:t>
            </a:fld>
            <a:endParaRPr lang="en-US" altLang="zh-CN" smtClean="0">
              <a:solidFill>
                <a:srgbClr val="898989"/>
              </a:solidFill>
              <a:latin typeface="Arial" panose="020B0604020202020204" pitchFamily="34" charset="0"/>
              <a:ea typeface="宋体" panose="02010600030101010101" pitchFamily="2" charset="-122"/>
            </a:endParaRPr>
          </a:p>
        </p:txBody>
      </p:sp>
      <p:sp>
        <p:nvSpPr>
          <p:cNvPr id="6" name="Oval 53"/>
          <p:cNvSpPr>
            <a:spLocks noChangeArrowheads="1"/>
          </p:cNvSpPr>
          <p:nvPr/>
        </p:nvSpPr>
        <p:spPr bwMode="auto">
          <a:xfrm>
            <a:off x="6818313" y="3648075"/>
            <a:ext cx="719137" cy="725488"/>
          </a:xfrm>
          <a:prstGeom prst="ellipse">
            <a:avLst/>
          </a:prstGeom>
          <a:solidFill>
            <a:schemeClr val="accent2">
              <a:lumMod val="60000"/>
              <a:lumOff val="40000"/>
            </a:schemeClr>
          </a:solidFill>
          <a:ln w="28575">
            <a:solidFill>
              <a:schemeClr val="tx1"/>
            </a:solidFill>
            <a:prstDash val="dashDot"/>
            <a:round/>
            <a:headEnd/>
            <a:tailEnd/>
          </a:ln>
          <a:effectLst/>
        </p:spPr>
        <p:txBody>
          <a:bodyPr lIns="92075" tIns="46038" rIns="92075" bIns="46038" anchor="ctr">
            <a:spAutoFit/>
          </a:bodyPr>
          <a:lstStyle/>
          <a:p>
            <a:pPr algn="ctr" fontAlgn="auto">
              <a:spcBef>
                <a:spcPts val="0"/>
              </a:spcBef>
              <a:spcAft>
                <a:spcPts val="0"/>
              </a:spcAft>
              <a:defRPr/>
            </a:pPr>
            <a:endParaRPr kumimoji="1" lang="zh-CN" altLang="zh-CN" sz="2800" b="1">
              <a:latin typeface="Times New Roman" pitchFamily="18" charset="0"/>
              <a:ea typeface="+mn-ea"/>
            </a:endParaRPr>
          </a:p>
        </p:txBody>
      </p:sp>
      <p:grpSp>
        <p:nvGrpSpPr>
          <p:cNvPr id="7" name="Group 64"/>
          <p:cNvGrpSpPr>
            <a:grpSpLocks/>
          </p:cNvGrpSpPr>
          <p:nvPr/>
        </p:nvGrpSpPr>
        <p:grpSpPr bwMode="auto">
          <a:xfrm>
            <a:off x="4610100" y="2193925"/>
            <a:ext cx="3730625" cy="2879725"/>
            <a:chOff x="962" y="1142"/>
            <a:chExt cx="2350" cy="1814"/>
          </a:xfrm>
        </p:grpSpPr>
        <p:sp>
          <p:nvSpPr>
            <p:cNvPr id="55321" name="Oval 5"/>
            <p:cNvSpPr>
              <a:spLocks noChangeArrowheads="1"/>
            </p:cNvSpPr>
            <p:nvPr/>
          </p:nvSpPr>
          <p:spPr bwMode="auto">
            <a:xfrm>
              <a:off x="1922" y="1142"/>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A</a:t>
              </a:r>
            </a:p>
          </p:txBody>
        </p:sp>
        <p:sp>
          <p:nvSpPr>
            <p:cNvPr id="55322" name="Oval 46"/>
            <p:cNvSpPr>
              <a:spLocks noChangeArrowheads="1"/>
            </p:cNvSpPr>
            <p:nvPr/>
          </p:nvSpPr>
          <p:spPr bwMode="auto">
            <a:xfrm>
              <a:off x="2857" y="2012"/>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F</a:t>
              </a:r>
            </a:p>
          </p:txBody>
        </p:sp>
        <p:sp>
          <p:nvSpPr>
            <p:cNvPr id="55323" name="Oval 47"/>
            <p:cNvSpPr>
              <a:spLocks noChangeArrowheads="1"/>
            </p:cNvSpPr>
            <p:nvPr/>
          </p:nvSpPr>
          <p:spPr bwMode="auto">
            <a:xfrm>
              <a:off x="2425" y="1580"/>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C</a:t>
              </a:r>
            </a:p>
          </p:txBody>
        </p:sp>
        <p:sp>
          <p:nvSpPr>
            <p:cNvPr id="55324" name="Oval 48"/>
            <p:cNvSpPr>
              <a:spLocks noChangeArrowheads="1"/>
            </p:cNvSpPr>
            <p:nvPr/>
          </p:nvSpPr>
          <p:spPr bwMode="auto">
            <a:xfrm>
              <a:off x="1346" y="1532"/>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B</a:t>
              </a:r>
            </a:p>
          </p:txBody>
        </p:sp>
        <p:sp>
          <p:nvSpPr>
            <p:cNvPr id="55325" name="Oval 49"/>
            <p:cNvSpPr>
              <a:spLocks noChangeArrowheads="1"/>
            </p:cNvSpPr>
            <p:nvPr/>
          </p:nvSpPr>
          <p:spPr bwMode="auto">
            <a:xfrm>
              <a:off x="962" y="1964"/>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D</a:t>
              </a:r>
            </a:p>
          </p:txBody>
        </p:sp>
        <p:sp>
          <p:nvSpPr>
            <p:cNvPr id="55326" name="Oval 50"/>
            <p:cNvSpPr>
              <a:spLocks noChangeArrowheads="1"/>
            </p:cNvSpPr>
            <p:nvPr/>
          </p:nvSpPr>
          <p:spPr bwMode="auto">
            <a:xfrm>
              <a:off x="2137" y="2492"/>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H</a:t>
              </a:r>
            </a:p>
          </p:txBody>
        </p:sp>
        <p:sp>
          <p:nvSpPr>
            <p:cNvPr id="55327" name="Oval 51"/>
            <p:cNvSpPr>
              <a:spLocks noChangeArrowheads="1"/>
            </p:cNvSpPr>
            <p:nvPr/>
          </p:nvSpPr>
          <p:spPr bwMode="auto">
            <a:xfrm>
              <a:off x="1513" y="2492"/>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G</a:t>
              </a:r>
            </a:p>
          </p:txBody>
        </p:sp>
        <p:sp>
          <p:nvSpPr>
            <p:cNvPr id="55328" name="Oval 52"/>
            <p:cNvSpPr>
              <a:spLocks noChangeArrowheads="1"/>
            </p:cNvSpPr>
            <p:nvPr/>
          </p:nvSpPr>
          <p:spPr bwMode="auto">
            <a:xfrm>
              <a:off x="1705" y="1964"/>
              <a:ext cx="455" cy="464"/>
            </a:xfrm>
            <a:prstGeom prst="ellipse">
              <a:avLst/>
            </a:prstGeom>
            <a:solidFill>
              <a:srgbClr val="FBE8FE"/>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E</a:t>
              </a:r>
            </a:p>
          </p:txBody>
        </p:sp>
        <p:sp>
          <p:nvSpPr>
            <p:cNvPr id="55329" name="Line 54"/>
            <p:cNvSpPr>
              <a:spLocks noChangeShapeType="1"/>
            </p:cNvSpPr>
            <p:nvPr/>
          </p:nvSpPr>
          <p:spPr bwMode="auto">
            <a:xfrm flipH="1">
              <a:off x="1753" y="1446"/>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0" name="Line 55"/>
            <p:cNvSpPr>
              <a:spLocks noChangeShapeType="1"/>
            </p:cNvSpPr>
            <p:nvPr/>
          </p:nvSpPr>
          <p:spPr bwMode="auto">
            <a:xfrm flipH="1">
              <a:off x="1273" y="1878"/>
              <a:ext cx="144"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1" name="Line 56"/>
            <p:cNvSpPr>
              <a:spLocks noChangeShapeType="1"/>
            </p:cNvSpPr>
            <p:nvPr/>
          </p:nvSpPr>
          <p:spPr bwMode="auto">
            <a:xfrm flipH="1">
              <a:off x="1657" y="2358"/>
              <a:ext cx="144"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2" name="Line 57"/>
            <p:cNvSpPr>
              <a:spLocks noChangeShapeType="1"/>
            </p:cNvSpPr>
            <p:nvPr/>
          </p:nvSpPr>
          <p:spPr bwMode="auto">
            <a:xfrm>
              <a:off x="2160" y="2352"/>
              <a:ext cx="9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3" name="Line 58"/>
            <p:cNvSpPr>
              <a:spLocks noChangeShapeType="1"/>
            </p:cNvSpPr>
            <p:nvPr/>
          </p:nvSpPr>
          <p:spPr bwMode="auto">
            <a:xfrm>
              <a:off x="1753" y="1878"/>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4" name="Line 59"/>
            <p:cNvSpPr>
              <a:spLocks noChangeShapeType="1"/>
            </p:cNvSpPr>
            <p:nvPr/>
          </p:nvSpPr>
          <p:spPr bwMode="auto">
            <a:xfrm>
              <a:off x="2329" y="1446"/>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35" name="Line 60"/>
            <p:cNvSpPr>
              <a:spLocks noChangeShapeType="1"/>
            </p:cNvSpPr>
            <p:nvPr/>
          </p:nvSpPr>
          <p:spPr bwMode="auto">
            <a:xfrm>
              <a:off x="2857" y="1926"/>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3" name="Oval 62"/>
          <p:cNvSpPr>
            <a:spLocks noChangeArrowheads="1"/>
          </p:cNvSpPr>
          <p:nvPr/>
        </p:nvSpPr>
        <p:spPr bwMode="auto">
          <a:xfrm>
            <a:off x="4038600" y="4333875"/>
            <a:ext cx="719138" cy="725488"/>
          </a:xfrm>
          <a:prstGeom prst="ellipse">
            <a:avLst/>
          </a:prstGeom>
          <a:solidFill>
            <a:schemeClr val="accent2">
              <a:lumMod val="60000"/>
              <a:lumOff val="40000"/>
            </a:schemeClr>
          </a:solidFill>
          <a:ln w="28575">
            <a:solidFill>
              <a:schemeClr val="tx1"/>
            </a:solidFill>
            <a:prstDash val="dashDot"/>
            <a:round/>
            <a:headEnd/>
            <a:tailEnd/>
          </a:ln>
          <a:effectLst/>
        </p:spPr>
        <p:txBody>
          <a:bodyPr lIns="92075" tIns="46038" rIns="92075" bIns="46038" anchor="ctr">
            <a:spAutoFit/>
          </a:bodyPr>
          <a:lstStyle/>
          <a:p>
            <a:pPr algn="ctr" fontAlgn="auto">
              <a:spcBef>
                <a:spcPts val="0"/>
              </a:spcBef>
              <a:spcAft>
                <a:spcPts val="0"/>
              </a:spcAft>
              <a:defRPr/>
            </a:pPr>
            <a:endParaRPr kumimoji="1" lang="zh-CN" altLang="zh-CN" sz="2800" b="1">
              <a:latin typeface="Times New Roman" pitchFamily="18" charset="0"/>
              <a:ea typeface="+mn-ea"/>
            </a:endParaRPr>
          </a:p>
        </p:txBody>
      </p:sp>
      <p:sp>
        <p:nvSpPr>
          <p:cNvPr id="24" name="Oval 63"/>
          <p:cNvSpPr>
            <a:spLocks noChangeArrowheads="1"/>
          </p:cNvSpPr>
          <p:nvPr/>
        </p:nvSpPr>
        <p:spPr bwMode="auto">
          <a:xfrm>
            <a:off x="4724400" y="4333875"/>
            <a:ext cx="719138" cy="725488"/>
          </a:xfrm>
          <a:prstGeom prst="ellipse">
            <a:avLst/>
          </a:prstGeom>
          <a:solidFill>
            <a:schemeClr val="accent2">
              <a:lumMod val="60000"/>
              <a:lumOff val="40000"/>
            </a:schemeClr>
          </a:solidFill>
          <a:ln w="28575">
            <a:solidFill>
              <a:schemeClr val="tx1"/>
            </a:solidFill>
            <a:prstDash val="dashDot"/>
            <a:round/>
            <a:headEnd/>
            <a:tailEnd/>
          </a:ln>
          <a:effectLst/>
        </p:spPr>
        <p:txBody>
          <a:bodyPr lIns="92075" tIns="46038" rIns="92075" bIns="46038" anchor="ctr">
            <a:spAutoFit/>
          </a:bodyPr>
          <a:lstStyle/>
          <a:p>
            <a:pPr algn="ctr" fontAlgn="auto">
              <a:spcBef>
                <a:spcPts val="0"/>
              </a:spcBef>
              <a:spcAft>
                <a:spcPts val="0"/>
              </a:spcAft>
              <a:defRPr/>
            </a:pPr>
            <a:endParaRPr kumimoji="1" lang="zh-CN" altLang="zh-CN" sz="2800" b="1">
              <a:latin typeface="Times New Roman" pitchFamily="18" charset="0"/>
              <a:ea typeface="+mn-ea"/>
            </a:endParaRPr>
          </a:p>
        </p:txBody>
      </p:sp>
      <p:grpSp>
        <p:nvGrpSpPr>
          <p:cNvPr id="25" name="Group 66"/>
          <p:cNvGrpSpPr>
            <a:grpSpLocks/>
          </p:cNvGrpSpPr>
          <p:nvPr/>
        </p:nvGrpSpPr>
        <p:grpSpPr bwMode="auto">
          <a:xfrm>
            <a:off x="1538288" y="4638675"/>
            <a:ext cx="8786812" cy="1833563"/>
            <a:chOff x="432" y="2160"/>
            <a:chExt cx="5535" cy="1155"/>
          </a:xfrm>
        </p:grpSpPr>
        <p:sp>
          <p:nvSpPr>
            <p:cNvPr id="55307" name="Rectangle 67"/>
            <p:cNvSpPr>
              <a:spLocks noChangeArrowheads="1"/>
            </p:cNvSpPr>
            <p:nvPr/>
          </p:nvSpPr>
          <p:spPr bwMode="auto">
            <a:xfrm>
              <a:off x="1137" y="2640"/>
              <a:ext cx="4560" cy="336"/>
            </a:xfrm>
            <a:prstGeom prst="rect">
              <a:avLst/>
            </a:prstGeom>
            <a:solidFill>
              <a:srgbClr val="FBE8FE"/>
            </a:solidFill>
            <a:ln w="9525">
              <a:solidFill>
                <a:schemeClr val="tx1"/>
              </a:solidFill>
              <a:miter lim="800000"/>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27" name="Text Box 68"/>
            <p:cNvSpPr txBox="1">
              <a:spLocks noChangeArrowheads="1"/>
            </p:cNvSpPr>
            <p:nvPr/>
          </p:nvSpPr>
          <p:spPr bwMode="auto">
            <a:xfrm>
              <a:off x="432" y="2160"/>
              <a:ext cx="4992" cy="834"/>
            </a:xfrm>
            <a:prstGeom prst="rect">
              <a:avLst/>
            </a:prstGeom>
            <a:noFill/>
            <a:ln w="9525">
              <a:noFill/>
              <a:miter lim="800000"/>
              <a:headEnd/>
              <a:tailEnd/>
            </a:ln>
            <a:effectLst/>
          </p:spPr>
          <p:txBody>
            <a:bodyPr lIns="92075" tIns="46038" rIns="92075" bIns="46038">
              <a:spAutoFit/>
            </a:bodyPr>
            <a:lstStyle/>
            <a:p>
              <a:pPr fontAlgn="auto">
                <a:spcBef>
                  <a:spcPct val="50000"/>
                </a:spcBef>
                <a:spcAft>
                  <a:spcPts val="0"/>
                </a:spcAft>
                <a:defRPr/>
              </a:pPr>
              <a:endParaRPr kumimoji="1" lang="zh-CN" altLang="en-US" sz="3200" b="1" dirty="0">
                <a:solidFill>
                  <a:srgbClr val="CC3399"/>
                </a:solidFill>
                <a:latin typeface="Times New Roman" pitchFamily="18" charset="0"/>
                <a:ea typeface="楷体_GB2312" pitchFamily="49" charset="-122"/>
              </a:endParaRPr>
            </a:p>
            <a:p>
              <a:pPr fontAlgn="auto">
                <a:spcBef>
                  <a:spcPct val="50000"/>
                </a:spcBef>
                <a:spcAft>
                  <a:spcPts val="0"/>
                </a:spcAft>
                <a:defRPr/>
              </a:pPr>
              <a:r>
                <a:rPr kumimoji="1" lang="zh-CN" altLang="en-US" sz="3200" dirty="0">
                  <a:solidFill>
                    <a:schemeClr val="bg2">
                      <a:lumMod val="10000"/>
                    </a:schemeClr>
                  </a:solidFill>
                  <a:latin typeface="宋体" pitchFamily="2" charset="-122"/>
                  <a:ea typeface="+mn-ea"/>
                </a:rPr>
                <a:t>      </a:t>
              </a:r>
              <a:r>
                <a:rPr kumimoji="1" lang="en-US" altLang="zh-CN" sz="3200" b="1" dirty="0">
                  <a:solidFill>
                    <a:schemeClr val="bg2">
                      <a:lumMod val="10000"/>
                    </a:schemeClr>
                  </a:solidFill>
                  <a:latin typeface="Times New Roman" pitchFamily="18" charset="0"/>
                  <a:ea typeface="+mn-ea"/>
                </a:rPr>
                <a:t>A   B   C   D   E    #    F    #    #    G   H</a:t>
              </a:r>
            </a:p>
          </p:txBody>
        </p:sp>
        <p:sp>
          <p:nvSpPr>
            <p:cNvPr id="55309" name="Line 69"/>
            <p:cNvSpPr>
              <a:spLocks noChangeShapeType="1"/>
            </p:cNvSpPr>
            <p:nvPr/>
          </p:nvSpPr>
          <p:spPr bwMode="auto">
            <a:xfrm>
              <a:off x="1152"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0" name="Line 70"/>
            <p:cNvSpPr>
              <a:spLocks noChangeShapeType="1"/>
            </p:cNvSpPr>
            <p:nvPr/>
          </p:nvSpPr>
          <p:spPr bwMode="auto">
            <a:xfrm>
              <a:off x="302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1" name="Line 71"/>
            <p:cNvSpPr>
              <a:spLocks noChangeShapeType="1"/>
            </p:cNvSpPr>
            <p:nvPr/>
          </p:nvSpPr>
          <p:spPr bwMode="auto">
            <a:xfrm>
              <a:off x="3456"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2" name="Line 72"/>
            <p:cNvSpPr>
              <a:spLocks noChangeShapeType="1"/>
            </p:cNvSpPr>
            <p:nvPr/>
          </p:nvSpPr>
          <p:spPr bwMode="auto">
            <a:xfrm>
              <a:off x="3840"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3" name="Line 73"/>
            <p:cNvSpPr>
              <a:spLocks noChangeShapeType="1"/>
            </p:cNvSpPr>
            <p:nvPr/>
          </p:nvSpPr>
          <p:spPr bwMode="auto">
            <a:xfrm>
              <a:off x="422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4" name="Line 74"/>
            <p:cNvSpPr>
              <a:spLocks noChangeShapeType="1"/>
            </p:cNvSpPr>
            <p:nvPr/>
          </p:nvSpPr>
          <p:spPr bwMode="auto">
            <a:xfrm>
              <a:off x="4608"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5" name="Line 75"/>
            <p:cNvSpPr>
              <a:spLocks noChangeShapeType="1"/>
            </p:cNvSpPr>
            <p:nvPr/>
          </p:nvSpPr>
          <p:spPr bwMode="auto">
            <a:xfrm>
              <a:off x="1536"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6" name="Line 76"/>
            <p:cNvSpPr>
              <a:spLocks noChangeShapeType="1"/>
            </p:cNvSpPr>
            <p:nvPr/>
          </p:nvSpPr>
          <p:spPr bwMode="auto">
            <a:xfrm>
              <a:off x="1920"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7" name="Line 77"/>
            <p:cNvSpPr>
              <a:spLocks noChangeShapeType="1"/>
            </p:cNvSpPr>
            <p:nvPr/>
          </p:nvSpPr>
          <p:spPr bwMode="auto">
            <a:xfrm>
              <a:off x="230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8" name="Line 78"/>
            <p:cNvSpPr>
              <a:spLocks noChangeShapeType="1"/>
            </p:cNvSpPr>
            <p:nvPr/>
          </p:nvSpPr>
          <p:spPr bwMode="auto">
            <a:xfrm>
              <a:off x="2640"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5319" name="Text Box 79"/>
            <p:cNvSpPr txBox="1">
              <a:spLocks noChangeArrowheads="1"/>
            </p:cNvSpPr>
            <p:nvPr/>
          </p:nvSpPr>
          <p:spPr bwMode="auto">
            <a:xfrm>
              <a:off x="1227" y="3024"/>
              <a:ext cx="47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400" b="1">
                  <a:solidFill>
                    <a:schemeClr val="tx2"/>
                  </a:solidFill>
                  <a:latin typeface="Times New Roman" panose="02020603050405020304" pitchFamily="18" charset="0"/>
                  <a:ea typeface="华文楷体" panose="02010600040101010101" pitchFamily="2" charset="-122"/>
                </a:rPr>
                <a:t> 0       1     2      3      4     5      6      7       8      9    10   </a:t>
              </a:r>
            </a:p>
          </p:txBody>
        </p:sp>
        <p:sp>
          <p:nvSpPr>
            <p:cNvPr id="55320" name="Line 80"/>
            <p:cNvSpPr>
              <a:spLocks noChangeShapeType="1"/>
            </p:cNvSpPr>
            <p:nvPr/>
          </p:nvSpPr>
          <p:spPr bwMode="auto">
            <a:xfrm>
              <a:off x="4944" y="2640"/>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1" name="矩形标注 40"/>
          <p:cNvSpPr/>
          <p:nvPr/>
        </p:nvSpPr>
        <p:spPr>
          <a:xfrm>
            <a:off x="8181975" y="4495800"/>
            <a:ext cx="1785938" cy="500063"/>
          </a:xfrm>
          <a:prstGeom prst="wedgeRectCallout">
            <a:avLst>
              <a:gd name="adj1" fmla="val -69899"/>
              <a:gd name="adj2" fmla="val 1336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dirty="0">
                <a:solidFill>
                  <a:schemeClr val="tx1"/>
                </a:solidFill>
              </a:rPr>
              <a:t>填充字符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strVal val="#ppt_h"/>
                                          </p:val>
                                        </p:tav>
                                        <p:tav tm="100000">
                                          <p:val>
                                            <p:strVal val="#ppt_h"/>
                                          </p:val>
                                        </p:tav>
                                      </p:tavLst>
                                    </p:anim>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23" grpId="0" animBg="1" autoUpdateAnimBg="0"/>
      <p:bldP spid="24" grpId="0" animBg="1" autoUpdateAnimBg="0"/>
      <p:bldP spid="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b="1" smtClean="0"/>
              <a:t>一般二叉树如何存储？</a:t>
            </a:r>
          </a:p>
        </p:txBody>
      </p:sp>
      <p:sp>
        <p:nvSpPr>
          <p:cNvPr id="56323" name="文本框 3"/>
          <p:cNvSpPr txBox="1">
            <a:spLocks noChangeArrowheads="1"/>
          </p:cNvSpPr>
          <p:nvPr/>
        </p:nvSpPr>
        <p:spPr bwMode="auto">
          <a:xfrm>
            <a:off x="1828800" y="1625600"/>
            <a:ext cx="3381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方案一：</a:t>
            </a:r>
            <a:r>
              <a:rPr lang="zh-CN" altLang="en-US" sz="3200">
                <a:solidFill>
                  <a:schemeClr val="accent1"/>
                </a:solidFill>
              </a:rPr>
              <a:t>完全化</a:t>
            </a:r>
          </a:p>
        </p:txBody>
      </p:sp>
      <p:sp>
        <p:nvSpPr>
          <p:cNvPr id="40" name="内容占位符 2"/>
          <p:cNvSpPr txBox="1">
            <a:spLocks/>
          </p:cNvSpPr>
          <p:nvPr/>
        </p:nvSpPr>
        <p:spPr bwMode="auto">
          <a:xfrm>
            <a:off x="1038225" y="2590800"/>
            <a:ext cx="10848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r>
              <a:rPr lang="zh-CN" altLang="en-US" b="1"/>
              <a:t>思考：这样一棵有</a:t>
            </a:r>
            <a:r>
              <a:rPr lang="en-US" altLang="zh-CN" b="1"/>
              <a:t>10</a:t>
            </a:r>
            <a:r>
              <a:rPr lang="zh-CN" altLang="en-US" b="1"/>
              <a:t>个结点的二叉树需要多少个单位的存储空间？</a:t>
            </a:r>
            <a:endParaRPr lang="en-US" altLang="zh-CN" b="1"/>
          </a:p>
          <a:p>
            <a:pPr>
              <a:buFont typeface="Wingdings 2" panose="05020102010507070707" pitchFamily="18" charset="2"/>
              <a:buNone/>
            </a:pPr>
            <a:endParaRPr lang="en-US" altLang="zh-CN" b="1"/>
          </a:p>
        </p:txBody>
      </p:sp>
      <p:sp>
        <p:nvSpPr>
          <p:cNvPr id="42" name="椭圆 41"/>
          <p:cNvSpPr/>
          <p:nvPr/>
        </p:nvSpPr>
        <p:spPr>
          <a:xfrm>
            <a:off x="6951663" y="3186113"/>
            <a:ext cx="5715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rPr>
              <a:t>1</a:t>
            </a:r>
            <a:endParaRPr lang="zh-CN" altLang="en-US" sz="2800" b="1" dirty="0">
              <a:solidFill>
                <a:schemeClr val="tx1"/>
              </a:solidFill>
            </a:endParaRPr>
          </a:p>
        </p:txBody>
      </p:sp>
      <p:sp>
        <p:nvSpPr>
          <p:cNvPr id="43" name="椭圆 42"/>
          <p:cNvSpPr/>
          <p:nvPr/>
        </p:nvSpPr>
        <p:spPr>
          <a:xfrm>
            <a:off x="7666038" y="3971925"/>
            <a:ext cx="5715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b="1" dirty="0">
                <a:solidFill>
                  <a:schemeClr val="tx1"/>
                </a:solidFill>
              </a:rPr>
              <a:t>2</a:t>
            </a:r>
            <a:endParaRPr lang="zh-CN" altLang="en-US" sz="2800" b="1" dirty="0">
              <a:solidFill>
                <a:schemeClr val="tx1"/>
              </a:solidFill>
            </a:endParaRPr>
          </a:p>
        </p:txBody>
      </p:sp>
      <p:sp>
        <p:nvSpPr>
          <p:cNvPr id="44" name="椭圆 43"/>
          <p:cNvSpPr/>
          <p:nvPr/>
        </p:nvSpPr>
        <p:spPr>
          <a:xfrm>
            <a:off x="8523288" y="4972050"/>
            <a:ext cx="5715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tx1"/>
                </a:solidFill>
              </a:rPr>
              <a:t>9</a:t>
            </a:r>
            <a:endParaRPr lang="zh-CN" altLang="en-US" sz="2800" b="1" dirty="0">
              <a:solidFill>
                <a:schemeClr val="tx1"/>
              </a:solidFill>
            </a:endParaRPr>
          </a:p>
        </p:txBody>
      </p:sp>
      <p:sp>
        <p:nvSpPr>
          <p:cNvPr id="45" name="椭圆 44"/>
          <p:cNvSpPr/>
          <p:nvPr/>
        </p:nvSpPr>
        <p:spPr>
          <a:xfrm>
            <a:off x="9237663" y="5757863"/>
            <a:ext cx="646112"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solidFill>
                  <a:schemeClr val="tx1"/>
                </a:solidFill>
                <a:latin typeface="DFKai-SB" pitchFamily="65" charset="-120"/>
                <a:ea typeface="DFKai-SB" pitchFamily="65" charset="-120"/>
              </a:rPr>
              <a:t>10</a:t>
            </a:r>
            <a:endParaRPr lang="zh-CN" altLang="en-US" sz="1600" b="1" dirty="0">
              <a:solidFill>
                <a:schemeClr val="tx1"/>
              </a:solidFill>
              <a:latin typeface="DFKai-SB" pitchFamily="65" charset="-120"/>
              <a:ea typeface="DFKai-SB" pitchFamily="65" charset="-120"/>
            </a:endParaRPr>
          </a:p>
        </p:txBody>
      </p:sp>
      <p:cxnSp>
        <p:nvCxnSpPr>
          <p:cNvPr id="46" name="直接连接符 45"/>
          <p:cNvCxnSpPr>
            <a:stCxn id="42" idx="5"/>
            <a:endCxn id="43" idx="1"/>
          </p:cNvCxnSpPr>
          <p:nvPr/>
        </p:nvCxnSpPr>
        <p:spPr>
          <a:xfrm rot="16200000" flipH="1">
            <a:off x="7403306" y="3709194"/>
            <a:ext cx="382588" cy="31115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43" idx="5"/>
            <a:endCxn id="44" idx="1"/>
          </p:cNvCxnSpPr>
          <p:nvPr/>
        </p:nvCxnSpPr>
        <p:spPr>
          <a:xfrm rot="16200000" flipH="1">
            <a:off x="8081963" y="4530725"/>
            <a:ext cx="596900" cy="454025"/>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48" name="直接连接符 47"/>
          <p:cNvCxnSpPr>
            <a:stCxn id="44" idx="5"/>
            <a:endCxn id="45" idx="1"/>
          </p:cNvCxnSpPr>
          <p:nvPr/>
        </p:nvCxnSpPr>
        <p:spPr>
          <a:xfrm>
            <a:off x="9010650" y="5461000"/>
            <a:ext cx="320675" cy="381000"/>
          </a:xfrm>
          <a:prstGeom prst="line">
            <a:avLst/>
          </a:prstGeom>
        </p:spPr>
        <p:style>
          <a:lnRef idx="3">
            <a:schemeClr val="dk1"/>
          </a:lnRef>
          <a:fillRef idx="0">
            <a:schemeClr val="dk1"/>
          </a:fillRef>
          <a:effectRef idx="2">
            <a:schemeClr val="dk1"/>
          </a:effectRef>
          <a:fontRef idx="minor">
            <a:schemeClr val="tx1"/>
          </a:fontRef>
        </p:style>
      </p:cxnSp>
      <p:sp>
        <p:nvSpPr>
          <p:cNvPr id="49" name="TextBox 28"/>
          <p:cNvSpPr txBox="1"/>
          <p:nvPr/>
        </p:nvSpPr>
        <p:spPr>
          <a:xfrm>
            <a:off x="1457325" y="4465638"/>
            <a:ext cx="4572000" cy="10779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altLang="zh-CN" sz="3200" b="1" dirty="0"/>
              <a:t>2</a:t>
            </a:r>
            <a:r>
              <a:rPr lang="en-US" altLang="zh-CN" sz="3200" b="1" baseline="30000" dirty="0"/>
              <a:t>10</a:t>
            </a:r>
            <a:r>
              <a:rPr lang="en-US" altLang="zh-CN" sz="3200" b="1" dirty="0"/>
              <a:t>-1</a:t>
            </a:r>
          </a:p>
          <a:p>
            <a:pPr fontAlgn="auto">
              <a:spcBef>
                <a:spcPts val="0"/>
              </a:spcBef>
              <a:spcAft>
                <a:spcPts val="0"/>
              </a:spcAft>
              <a:defRPr/>
            </a:pPr>
            <a:r>
              <a:rPr lang="zh-CN" altLang="en-US" sz="3200" b="1" dirty="0"/>
              <a:t>其中</a:t>
            </a:r>
            <a:r>
              <a:rPr lang="en-US" altLang="zh-CN" sz="3200" b="1" dirty="0"/>
              <a:t>2</a:t>
            </a:r>
            <a:r>
              <a:rPr lang="en-US" altLang="zh-CN" sz="3200" b="1" baseline="30000" dirty="0"/>
              <a:t>10</a:t>
            </a:r>
            <a:r>
              <a:rPr lang="en-US" altLang="zh-CN" sz="3200" b="1" dirty="0"/>
              <a:t>-1-10</a:t>
            </a:r>
            <a:r>
              <a:rPr lang="zh-CN" altLang="en-US" sz="3200" b="1" dirty="0"/>
              <a:t>为填充字符</a:t>
            </a:r>
            <a:endParaRPr lang="en-US" altLang="zh-CN" sz="32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b="1" smtClean="0"/>
              <a:t>一般二叉树如何存储？</a:t>
            </a:r>
          </a:p>
        </p:txBody>
      </p:sp>
      <p:sp>
        <p:nvSpPr>
          <p:cNvPr id="57347" name="文本框 3"/>
          <p:cNvSpPr txBox="1">
            <a:spLocks noChangeArrowheads="1"/>
          </p:cNvSpPr>
          <p:nvPr/>
        </p:nvSpPr>
        <p:spPr bwMode="auto">
          <a:xfrm>
            <a:off x="1828800" y="1625600"/>
            <a:ext cx="3381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方案一：</a:t>
            </a:r>
            <a:r>
              <a:rPr lang="zh-CN" altLang="en-US" sz="3200">
                <a:solidFill>
                  <a:schemeClr val="accent1"/>
                </a:solidFill>
              </a:rPr>
              <a:t>完全化</a:t>
            </a:r>
          </a:p>
        </p:txBody>
      </p:sp>
      <p:sp>
        <p:nvSpPr>
          <p:cNvPr id="13" name="内容占位符 2"/>
          <p:cNvSpPr txBox="1">
            <a:spLocks/>
          </p:cNvSpPr>
          <p:nvPr/>
        </p:nvSpPr>
        <p:spPr bwMode="auto">
          <a:xfrm>
            <a:off x="1828800" y="2727325"/>
            <a:ext cx="9618663"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marL="355600"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marL="1141413"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marL="1598613"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marL="2055813"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marL="25130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marL="29702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marL="34274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marL="3884613" indent="-227013" eaLnBrk="0" fontAlgn="base" hangingPunct="0">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r>
              <a:rPr kumimoji="1" lang="zh-CN" altLang="en-US" sz="3200" b="1">
                <a:solidFill>
                  <a:srgbClr val="FF0000"/>
                </a:solidFill>
                <a:latin typeface="黑体" panose="02010609060101010101" pitchFamily="49" charset="-122"/>
                <a:ea typeface="黑体" panose="02010609060101010101" pitchFamily="49" charset="-122"/>
              </a:rPr>
              <a:t>优点：</a:t>
            </a:r>
            <a:r>
              <a:rPr kumimoji="1" lang="zh-CN" altLang="en-US" sz="3200" b="1">
                <a:solidFill>
                  <a:schemeClr val="tx2"/>
                </a:solidFill>
                <a:latin typeface="黑体" panose="02010609060101010101" pitchFamily="49" charset="-122"/>
                <a:ea typeface="黑体" panose="02010609060101010101" pitchFamily="49" charset="-122"/>
              </a:rPr>
              <a:t>直接利用元素在数组中的位置</a:t>
            </a:r>
            <a:r>
              <a:rPr kumimoji="1" lang="en-US" altLang="zh-CN" sz="3200" b="1">
                <a:solidFill>
                  <a:schemeClr val="tx2"/>
                </a:solidFill>
                <a:latin typeface="黑体" panose="02010609060101010101" pitchFamily="49" charset="-122"/>
                <a:ea typeface="黑体" panose="02010609060101010101" pitchFamily="49" charset="-122"/>
              </a:rPr>
              <a:t>(</a:t>
            </a:r>
            <a:r>
              <a:rPr kumimoji="1" lang="zh-CN" altLang="en-US" sz="3200" b="1">
                <a:solidFill>
                  <a:schemeClr val="tx2"/>
                </a:solidFill>
                <a:latin typeface="黑体" panose="02010609060101010101" pitchFamily="49" charset="-122"/>
                <a:ea typeface="黑体" panose="02010609060101010101" pitchFamily="49" charset="-122"/>
              </a:rPr>
              <a:t>下标</a:t>
            </a:r>
            <a:r>
              <a:rPr kumimoji="1" lang="en-US" altLang="zh-CN" sz="3200" b="1">
                <a:solidFill>
                  <a:schemeClr val="tx2"/>
                </a:solidFill>
                <a:latin typeface="黑体" panose="02010609060101010101" pitchFamily="49" charset="-122"/>
                <a:ea typeface="黑体" panose="02010609060101010101" pitchFamily="49" charset="-122"/>
              </a:rPr>
              <a:t>)</a:t>
            </a:r>
            <a:r>
              <a:rPr kumimoji="1" lang="zh-CN" altLang="en-US" sz="3200" b="1">
                <a:solidFill>
                  <a:schemeClr val="tx2"/>
                </a:solidFill>
                <a:latin typeface="黑体" panose="02010609060101010101" pitchFamily="49" charset="-122"/>
                <a:ea typeface="黑体" panose="02010609060101010101" pitchFamily="49" charset="-122"/>
              </a:rPr>
              <a:t>表示其逻辑关系。</a:t>
            </a:r>
          </a:p>
          <a:p>
            <a:r>
              <a:rPr kumimoji="1" lang="zh-CN" altLang="en-US" sz="3200" b="1">
                <a:solidFill>
                  <a:srgbClr val="FF0000"/>
                </a:solidFill>
                <a:latin typeface="黑体" panose="02010609060101010101" pitchFamily="49" charset="-122"/>
                <a:ea typeface="黑体" panose="02010609060101010101" pitchFamily="49" charset="-122"/>
              </a:rPr>
              <a:t>缺点：</a:t>
            </a:r>
            <a:r>
              <a:rPr kumimoji="1" lang="zh-CN" altLang="en-US" sz="3200" b="1">
                <a:solidFill>
                  <a:schemeClr val="tx2"/>
                </a:solidFill>
                <a:latin typeface="黑体" panose="02010609060101010101" pitchFamily="49" charset="-122"/>
                <a:ea typeface="黑体" panose="02010609060101010101" pitchFamily="49" charset="-122"/>
              </a:rPr>
              <a:t>若不是完全二叉树</a:t>
            </a:r>
            <a:r>
              <a:rPr kumimoji="1" lang="en-US" altLang="zh-CN" sz="3200" b="1">
                <a:solidFill>
                  <a:schemeClr val="tx2"/>
                </a:solidFill>
                <a:latin typeface="黑体" panose="02010609060101010101" pitchFamily="49" charset="-122"/>
                <a:ea typeface="黑体" panose="02010609060101010101" pitchFamily="49" charset="-122"/>
              </a:rPr>
              <a:t>,</a:t>
            </a:r>
            <a:r>
              <a:rPr kumimoji="1" lang="zh-CN" altLang="en-US" sz="3200" b="1">
                <a:solidFill>
                  <a:schemeClr val="tx2"/>
                </a:solidFill>
                <a:latin typeface="黑体" panose="02010609060101010101" pitchFamily="49" charset="-122"/>
                <a:ea typeface="黑体" panose="02010609060101010101" pitchFamily="49" charset="-122"/>
              </a:rPr>
              <a:t>则会浪费空间。</a:t>
            </a:r>
          </a:p>
          <a:p>
            <a:r>
              <a:rPr kumimoji="1" lang="zh-CN" altLang="en-US" sz="3200" b="1">
                <a:latin typeface="黑体" panose="02010609060101010101" pitchFamily="49" charset="-122"/>
                <a:ea typeface="黑体" panose="02010609060101010101" pitchFamily="49" charset="-122"/>
              </a:rPr>
              <a:t>因此，</a:t>
            </a:r>
            <a:r>
              <a:rPr kumimoji="1" lang="zh-CN" altLang="en-US" sz="3200" b="1">
                <a:solidFill>
                  <a:srgbClr val="FF0000"/>
                </a:solidFill>
                <a:latin typeface="黑体" panose="02010609060101010101" pitchFamily="49" charset="-122"/>
                <a:ea typeface="黑体" panose="02010609060101010101" pitchFamily="49" charset="-122"/>
              </a:rPr>
              <a:t>完全化适合于</a:t>
            </a:r>
            <a:r>
              <a:rPr kumimoji="1" lang="en-US" altLang="zh-CN" sz="3200" b="1">
                <a:solidFill>
                  <a:schemeClr val="tx2"/>
                </a:solidFill>
                <a:latin typeface="黑体" panose="02010609060101010101" pitchFamily="49" charset="-122"/>
                <a:ea typeface="黑体" panose="02010609060101010101" pitchFamily="49" charset="-122"/>
              </a:rPr>
              <a:t>(</a:t>
            </a:r>
            <a:r>
              <a:rPr kumimoji="1" lang="zh-CN" altLang="en-US" sz="3200" b="1">
                <a:solidFill>
                  <a:schemeClr val="tx2"/>
                </a:solidFill>
                <a:latin typeface="黑体" panose="02010609060101010101" pitchFamily="49" charset="-122"/>
                <a:ea typeface="黑体" panose="02010609060101010101" pitchFamily="49" charset="-122"/>
              </a:rPr>
              <a:t>接近</a:t>
            </a:r>
            <a:r>
              <a:rPr kumimoji="1" lang="en-US" altLang="zh-CN" sz="3200" b="1">
                <a:solidFill>
                  <a:schemeClr val="tx2"/>
                </a:solidFill>
                <a:latin typeface="黑体" panose="02010609060101010101" pitchFamily="49" charset="-122"/>
                <a:ea typeface="黑体" panose="02010609060101010101" pitchFamily="49" charset="-122"/>
              </a:rPr>
              <a:t>)</a:t>
            </a:r>
            <a:r>
              <a:rPr kumimoji="1" lang="zh-CN" altLang="en-US" sz="3200" b="1">
                <a:solidFill>
                  <a:srgbClr val="FF0000"/>
                </a:solidFill>
                <a:latin typeface="黑体" panose="02010609060101010101" pitchFamily="49" charset="-122"/>
                <a:ea typeface="黑体" panose="02010609060101010101" pitchFamily="49" charset="-122"/>
              </a:rPr>
              <a:t>完全二叉树</a:t>
            </a:r>
            <a:endParaRPr lang="zh-CN" altLang="en-US" sz="3200" b="1">
              <a:latin typeface="黑体" panose="02010609060101010101" pitchFamily="49" charset="-122"/>
              <a:ea typeface="黑体" panose="0201060906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b="1" smtClean="0"/>
              <a:t>一般二叉树如何存储？</a:t>
            </a:r>
          </a:p>
        </p:txBody>
      </p:sp>
      <p:sp>
        <p:nvSpPr>
          <p:cNvPr id="4" name="文本框 3"/>
          <p:cNvSpPr txBox="1">
            <a:spLocks noChangeArrowheads="1"/>
          </p:cNvSpPr>
          <p:nvPr/>
        </p:nvSpPr>
        <p:spPr bwMode="auto">
          <a:xfrm>
            <a:off x="1770063" y="1481138"/>
            <a:ext cx="1007427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方案二：</a:t>
            </a:r>
            <a:endParaRPr lang="en-US" altLang="zh-CN" sz="3200"/>
          </a:p>
          <a:p>
            <a:r>
              <a:rPr lang="zh-CN" altLang="en-US" sz="3200"/>
              <a:t>二叉结构：</a:t>
            </a:r>
            <a:endParaRPr lang="en-US" altLang="zh-CN" sz="3200"/>
          </a:p>
          <a:p>
            <a:r>
              <a:rPr lang="zh-CN" altLang="en-US" sz="3200">
                <a:solidFill>
                  <a:schemeClr val="accent1"/>
                </a:solidFill>
              </a:rPr>
              <a:t>记录孩子节点</a:t>
            </a:r>
            <a:endParaRPr lang="en-US" altLang="zh-CN" sz="3200">
              <a:solidFill>
                <a:schemeClr val="accent1"/>
              </a:solidFill>
            </a:endParaRPr>
          </a:p>
          <a:p>
            <a:r>
              <a:rPr lang="en-US" altLang="zh-CN" sz="3200"/>
              <a:t>Int data[MAXSIZE],lchild[MAXSIZE],rchild[MAXSIZE];</a:t>
            </a:r>
          </a:p>
          <a:p>
            <a:endParaRPr lang="en-US" altLang="zh-CN" sz="3200"/>
          </a:p>
          <a:p>
            <a:r>
              <a:rPr lang="zh-CN" altLang="en-US" sz="3200"/>
              <a:t>方案三：</a:t>
            </a:r>
            <a:endParaRPr lang="en-US" altLang="zh-CN" sz="3200"/>
          </a:p>
          <a:p>
            <a:r>
              <a:rPr lang="zh-CN" altLang="en-US" sz="3200"/>
              <a:t>孩子父亲表示法：</a:t>
            </a:r>
            <a:endParaRPr lang="en-US" altLang="zh-CN" sz="3200"/>
          </a:p>
          <a:p>
            <a:r>
              <a:rPr lang="zh-CN" altLang="en-US" sz="3200">
                <a:solidFill>
                  <a:schemeClr val="accent1"/>
                </a:solidFill>
              </a:rPr>
              <a:t>记录孩子与父亲节点</a:t>
            </a:r>
            <a:endParaRPr lang="en-US" altLang="zh-CN" sz="3200">
              <a:solidFill>
                <a:schemeClr val="accent1"/>
              </a:solidFill>
            </a:endParaRPr>
          </a:p>
          <a:p>
            <a:r>
              <a:rPr lang="en-US" altLang="zh-CN" sz="3200"/>
              <a:t>Int data[MAXSIZE],lchild[MAXSIZE], rchild[MAXSIZE],parent[MAXSIZE];</a:t>
            </a:r>
          </a:p>
          <a:p>
            <a:endParaRPr lang="en-US" altLang="zh-CN" sz="320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例</a:t>
            </a:r>
            <a:endParaRPr lang="zh-CN" altLang="en-US" dirty="0">
              <a:solidFill>
                <a:schemeClr val="accent1">
                  <a:satMod val="150000"/>
                </a:schemeClr>
              </a:solidFill>
            </a:endParaRPr>
          </a:p>
        </p:txBody>
      </p:sp>
      <p:grpSp>
        <p:nvGrpSpPr>
          <p:cNvPr id="3" name="Group 71"/>
          <p:cNvGrpSpPr>
            <a:grpSpLocks/>
          </p:cNvGrpSpPr>
          <p:nvPr/>
        </p:nvGrpSpPr>
        <p:grpSpPr bwMode="auto">
          <a:xfrm>
            <a:off x="1452563" y="4071938"/>
            <a:ext cx="8763000" cy="2590800"/>
            <a:chOff x="0" y="2296"/>
            <a:chExt cx="5520" cy="1632"/>
          </a:xfrm>
        </p:grpSpPr>
        <p:sp>
          <p:nvSpPr>
            <p:cNvPr id="59424" name="Rectangle 23"/>
            <p:cNvSpPr>
              <a:spLocks noChangeArrowheads="1"/>
            </p:cNvSpPr>
            <p:nvPr/>
          </p:nvSpPr>
          <p:spPr bwMode="auto">
            <a:xfrm>
              <a:off x="793" y="3233"/>
              <a:ext cx="4689" cy="233"/>
            </a:xfrm>
            <a:prstGeom prst="rect">
              <a:avLst/>
            </a:prstGeom>
            <a:solidFill>
              <a:srgbClr val="CCFFFF"/>
            </a:solidFill>
            <a:ln w="9525">
              <a:solidFill>
                <a:schemeClr val="tx1"/>
              </a:solidFill>
              <a:miter lim="800000"/>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endParaRPr lang="zh-CN" altLang="en-US">
                <a:latin typeface="Corbel" panose="020B0503020204020204" pitchFamily="34" charset="0"/>
                <a:ea typeface="华文楷体" panose="02010600040101010101" pitchFamily="2" charset="-122"/>
              </a:endParaRPr>
            </a:p>
          </p:txBody>
        </p:sp>
        <p:sp>
          <p:nvSpPr>
            <p:cNvPr id="37921" name="Text Box 22"/>
            <p:cNvSpPr txBox="1">
              <a:spLocks noChangeArrowheads="1"/>
            </p:cNvSpPr>
            <p:nvPr/>
          </p:nvSpPr>
          <p:spPr bwMode="auto">
            <a:xfrm>
              <a:off x="0" y="2728"/>
              <a:ext cx="5373" cy="1135"/>
            </a:xfrm>
            <a:prstGeom prst="rect">
              <a:avLst/>
            </a:prstGeom>
            <a:ln/>
          </p:spPr>
          <p:style>
            <a:lnRef idx="2">
              <a:schemeClr val="dk1"/>
            </a:lnRef>
            <a:fillRef idx="1">
              <a:schemeClr val="lt1"/>
            </a:fillRef>
            <a:effectRef idx="0">
              <a:schemeClr val="dk1"/>
            </a:effectRef>
            <a:fontRef idx="minor">
              <a:schemeClr val="dk1"/>
            </a:fontRef>
          </p:style>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kumimoji="1" lang="en-US" altLang="zh-CN" sz="2800" b="1" dirty="0" smtClean="0">
                  <a:solidFill>
                    <a:srgbClr val="C00000"/>
                  </a:solidFill>
                  <a:latin typeface="Times New Roman" panose="02020603050405020304" pitchFamily="18" charset="0"/>
                  <a:ea typeface="华文楷体" panose="02010600040101010101" pitchFamily="2" charset="-122"/>
                </a:rPr>
                <a:t>  Data</a:t>
              </a:r>
              <a:r>
                <a:rPr kumimoji="1" lang="en-US" altLang="zh-CN" sz="2800" b="1" dirty="0" smtClean="0">
                  <a:solidFill>
                    <a:srgbClr val="C00000"/>
                  </a:solidFill>
                  <a:latin typeface="宋体" panose="02010600030101010101" pitchFamily="2" charset="-122"/>
                  <a:ea typeface="华文楷体" panose="02010600040101010101" pitchFamily="2" charset="-122"/>
                </a:rPr>
                <a:t>   </a:t>
              </a:r>
              <a:r>
                <a:rPr kumimoji="1" lang="en-US" altLang="zh-CN" sz="2800" b="1" dirty="0" smtClean="0">
                  <a:solidFill>
                    <a:srgbClr val="C00000"/>
                  </a:solidFill>
                  <a:latin typeface="Times New Roman" panose="02020603050405020304" pitchFamily="18" charset="0"/>
                  <a:ea typeface="华文楷体" panose="02010600040101010101" pitchFamily="2" charset="-122"/>
                </a:rPr>
                <a:t>A    B     D     C      E      N     F     G     I     </a:t>
              </a:r>
              <a:r>
                <a:rPr kumimoji="1" lang="en-US" altLang="zh-CN" sz="2800" b="1" dirty="0" smtClean="0">
                  <a:solidFill>
                    <a:srgbClr val="FF6699"/>
                  </a:solidFill>
                  <a:latin typeface="Times New Roman" panose="02020603050405020304" pitchFamily="18" charset="0"/>
                  <a:ea typeface="华文楷体" panose="02010600040101010101" pitchFamily="2" charset="-122"/>
                </a:rPr>
                <a:t>..</a:t>
              </a:r>
              <a:r>
                <a:rPr kumimoji="1" lang="en-US" altLang="zh-CN" sz="2800" b="1" dirty="0" smtClean="0">
                  <a:latin typeface="Times New Roman" panose="02020603050405020304" pitchFamily="18" charset="0"/>
                  <a:ea typeface="华文楷体" panose="02010600040101010101" pitchFamily="2" charset="-122"/>
                </a:rPr>
                <a:t>.</a:t>
              </a:r>
            </a:p>
            <a:p>
              <a:pPr>
                <a:spcBef>
                  <a:spcPct val="50000"/>
                </a:spcBef>
                <a:defRPr/>
              </a:pPr>
              <a:r>
                <a:rPr kumimoji="1" lang="en-US" altLang="zh-CN" sz="2800" b="1" dirty="0" smtClean="0">
                  <a:solidFill>
                    <a:srgbClr val="336600"/>
                  </a:solidFill>
                  <a:latin typeface="Times New Roman" panose="02020603050405020304" pitchFamily="18" charset="0"/>
                  <a:ea typeface="华文楷体" panose="02010600040101010101" pitchFamily="2" charset="-122"/>
                </a:rPr>
                <a:t> </a:t>
              </a:r>
              <a:r>
                <a:rPr kumimoji="1" lang="en-US" altLang="zh-CN" sz="2800" b="1" dirty="0" smtClean="0">
                  <a:solidFill>
                    <a:srgbClr val="002060"/>
                  </a:solidFill>
                  <a:latin typeface="Times New Roman" panose="02020603050405020304" pitchFamily="18" charset="0"/>
                  <a:ea typeface="华文楷体" panose="02010600040101010101" pitchFamily="2" charset="-122"/>
                </a:rPr>
                <a:t> </a:t>
              </a:r>
              <a:r>
                <a:rPr kumimoji="1" lang="en-US" altLang="zh-CN" sz="2800" b="1" dirty="0" err="1" smtClean="0">
                  <a:solidFill>
                    <a:srgbClr val="002060"/>
                  </a:solidFill>
                  <a:latin typeface="Times New Roman" panose="02020603050405020304" pitchFamily="18" charset="0"/>
                  <a:ea typeface="华文楷体" panose="02010600040101010101" pitchFamily="2" charset="-122"/>
                </a:rPr>
                <a:t>lchild</a:t>
              </a:r>
              <a:r>
                <a:rPr kumimoji="1" lang="en-US" altLang="zh-CN" sz="2800" b="1" dirty="0" smtClean="0">
                  <a:solidFill>
                    <a:srgbClr val="002060"/>
                  </a:solidFill>
                  <a:latin typeface="Times New Roman" panose="02020603050405020304" pitchFamily="18" charset="0"/>
                  <a:ea typeface="华文楷体" panose="02010600040101010101" pitchFamily="2" charset="-122"/>
                </a:rPr>
                <a:t>     </a:t>
              </a:r>
              <a:r>
                <a:rPr kumimoji="1" lang="en-US" altLang="zh-CN" sz="2800" b="1" dirty="0" smtClean="0">
                  <a:solidFill>
                    <a:srgbClr val="FF6600"/>
                  </a:solidFill>
                  <a:latin typeface="Times New Roman" panose="02020603050405020304" pitchFamily="18" charset="0"/>
                  <a:ea typeface="华文楷体" panose="02010600040101010101" pitchFamily="2" charset="-122"/>
                </a:rPr>
                <a:t>2     4      5       0      7       0      0     0      0  ..</a:t>
              </a:r>
              <a:r>
                <a:rPr kumimoji="1" lang="en-US" altLang="zh-CN" sz="2800" b="1" dirty="0" smtClean="0">
                  <a:solidFill>
                    <a:schemeClr val="accent2"/>
                  </a:solidFill>
                  <a:latin typeface="Times New Roman" panose="02020603050405020304" pitchFamily="18" charset="0"/>
                  <a:ea typeface="华文楷体" panose="02010600040101010101" pitchFamily="2" charset="-122"/>
                </a:rPr>
                <a:t>.</a:t>
              </a:r>
            </a:p>
            <a:p>
              <a:pPr>
                <a:spcBef>
                  <a:spcPct val="50000"/>
                </a:spcBef>
                <a:defRPr/>
              </a:pPr>
              <a:r>
                <a:rPr kumimoji="1" lang="en-US" altLang="zh-CN" sz="2800" b="1" dirty="0" smtClean="0">
                  <a:solidFill>
                    <a:srgbClr val="336600"/>
                  </a:solidFill>
                  <a:latin typeface="Times New Roman" panose="02020603050405020304" pitchFamily="18" charset="0"/>
                  <a:ea typeface="华文楷体" panose="02010600040101010101" pitchFamily="2" charset="-122"/>
                </a:rPr>
                <a:t> </a:t>
              </a:r>
              <a:r>
                <a:rPr kumimoji="1" lang="en-US" altLang="zh-CN" sz="2800" b="1" dirty="0" smtClean="0">
                  <a:solidFill>
                    <a:srgbClr val="002060"/>
                  </a:solidFill>
                  <a:latin typeface="Times New Roman" panose="02020603050405020304" pitchFamily="18" charset="0"/>
                  <a:ea typeface="华文楷体" panose="02010600040101010101" pitchFamily="2" charset="-122"/>
                </a:rPr>
                <a:t> </a:t>
              </a:r>
              <a:r>
                <a:rPr kumimoji="1" lang="en-US" altLang="zh-CN" sz="2800" b="1" dirty="0" err="1" smtClean="0">
                  <a:solidFill>
                    <a:srgbClr val="002060"/>
                  </a:solidFill>
                  <a:latin typeface="Times New Roman" panose="02020603050405020304" pitchFamily="18" charset="0"/>
                  <a:ea typeface="华文楷体" panose="02010600040101010101" pitchFamily="2" charset="-122"/>
                </a:rPr>
                <a:t>rchild</a:t>
              </a:r>
              <a:r>
                <a:rPr kumimoji="1" lang="en-US" altLang="zh-CN" sz="2800" b="1" dirty="0" smtClean="0">
                  <a:solidFill>
                    <a:srgbClr val="002060"/>
                  </a:solidFill>
                  <a:latin typeface="Times New Roman" panose="02020603050405020304" pitchFamily="18" charset="0"/>
                  <a:ea typeface="华文楷体" panose="02010600040101010101" pitchFamily="2" charset="-122"/>
                </a:rPr>
                <a:t>    </a:t>
              </a:r>
              <a:r>
                <a:rPr kumimoji="1" lang="en-US" altLang="zh-CN" sz="2800" b="1" dirty="0" smtClean="0">
                  <a:solidFill>
                    <a:srgbClr val="000099"/>
                  </a:solidFill>
                  <a:latin typeface="Times New Roman" panose="02020603050405020304" pitchFamily="18" charset="0"/>
                  <a:ea typeface="华文楷体" panose="02010600040101010101" pitchFamily="2" charset="-122"/>
                </a:rPr>
                <a:t>3      0      6       0     8       9      0      0     0   ...</a:t>
              </a:r>
            </a:p>
          </p:txBody>
        </p:sp>
        <p:sp>
          <p:nvSpPr>
            <p:cNvPr id="59426" name="Line 24"/>
            <p:cNvSpPr>
              <a:spLocks noChangeShapeType="1"/>
            </p:cNvSpPr>
            <p:nvPr/>
          </p:nvSpPr>
          <p:spPr bwMode="auto">
            <a:xfrm>
              <a:off x="782" y="3112"/>
              <a:ext cx="4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27" name="Line 25"/>
            <p:cNvSpPr>
              <a:spLocks noChangeShapeType="1"/>
            </p:cNvSpPr>
            <p:nvPr/>
          </p:nvSpPr>
          <p:spPr bwMode="auto">
            <a:xfrm>
              <a:off x="782" y="3544"/>
              <a:ext cx="4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28" name="Line 26"/>
            <p:cNvSpPr>
              <a:spLocks noChangeShapeType="1"/>
            </p:cNvSpPr>
            <p:nvPr/>
          </p:nvSpPr>
          <p:spPr bwMode="auto">
            <a:xfrm>
              <a:off x="1172"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29" name="Line 27"/>
            <p:cNvSpPr>
              <a:spLocks noChangeShapeType="1"/>
            </p:cNvSpPr>
            <p:nvPr/>
          </p:nvSpPr>
          <p:spPr bwMode="auto">
            <a:xfrm>
              <a:off x="3078"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0" name="Line 28"/>
            <p:cNvSpPr>
              <a:spLocks noChangeShapeType="1"/>
            </p:cNvSpPr>
            <p:nvPr/>
          </p:nvSpPr>
          <p:spPr bwMode="auto">
            <a:xfrm>
              <a:off x="3517"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1" name="Line 29"/>
            <p:cNvSpPr>
              <a:spLocks noChangeShapeType="1"/>
            </p:cNvSpPr>
            <p:nvPr/>
          </p:nvSpPr>
          <p:spPr bwMode="auto">
            <a:xfrm>
              <a:off x="3957"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2" name="Line 30"/>
            <p:cNvSpPr>
              <a:spLocks noChangeShapeType="1"/>
            </p:cNvSpPr>
            <p:nvPr/>
          </p:nvSpPr>
          <p:spPr bwMode="auto">
            <a:xfrm>
              <a:off x="4445"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3" name="Line 31"/>
            <p:cNvSpPr>
              <a:spLocks noChangeShapeType="1"/>
            </p:cNvSpPr>
            <p:nvPr/>
          </p:nvSpPr>
          <p:spPr bwMode="auto">
            <a:xfrm>
              <a:off x="4836"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4" name="Line 32"/>
            <p:cNvSpPr>
              <a:spLocks noChangeShapeType="1"/>
            </p:cNvSpPr>
            <p:nvPr/>
          </p:nvSpPr>
          <p:spPr bwMode="auto">
            <a:xfrm>
              <a:off x="1661"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5" name="Line 33"/>
            <p:cNvSpPr>
              <a:spLocks noChangeShapeType="1"/>
            </p:cNvSpPr>
            <p:nvPr/>
          </p:nvSpPr>
          <p:spPr bwMode="auto">
            <a:xfrm>
              <a:off x="2149"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6" name="Line 34"/>
            <p:cNvSpPr>
              <a:spLocks noChangeShapeType="1"/>
            </p:cNvSpPr>
            <p:nvPr/>
          </p:nvSpPr>
          <p:spPr bwMode="auto">
            <a:xfrm>
              <a:off x="2589" y="2728"/>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spAutoFit/>
            </a:bodyPr>
            <a:lstStyle/>
            <a:p>
              <a:endParaRPr lang="zh-CN" altLang="en-US"/>
            </a:p>
          </p:txBody>
        </p:sp>
        <p:sp>
          <p:nvSpPr>
            <p:cNvPr id="59437" name="Text Box 35"/>
            <p:cNvSpPr txBox="1">
              <a:spLocks noChangeArrowheads="1"/>
            </p:cNvSpPr>
            <p:nvPr/>
          </p:nvSpPr>
          <p:spPr bwMode="auto">
            <a:xfrm>
              <a:off x="684" y="2440"/>
              <a:ext cx="48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nSpc>
                  <a:spcPct val="80000"/>
                </a:lnSpc>
                <a:spcBef>
                  <a:spcPct val="50000"/>
                </a:spcBef>
              </a:pPr>
              <a:r>
                <a:rPr kumimoji="1" lang="en-US" altLang="zh-CN" sz="2800">
                  <a:latin typeface="宋体" panose="02010600030101010101" pitchFamily="2" charset="-122"/>
                  <a:ea typeface="华文楷体" panose="02010600040101010101" pitchFamily="2" charset="-122"/>
                </a:rPr>
                <a:t>  </a:t>
              </a:r>
              <a:r>
                <a:rPr kumimoji="1" lang="en-US" altLang="zh-CN" sz="2800">
                  <a:latin typeface="Times New Roman" panose="02020603050405020304" pitchFamily="18" charset="0"/>
                  <a:ea typeface="华文楷体" panose="02010600040101010101" pitchFamily="2" charset="-122"/>
                </a:rPr>
                <a:t>1      2      3       4      5      6      7      8      9   </a:t>
              </a:r>
            </a:p>
          </p:txBody>
        </p:sp>
        <p:sp>
          <p:nvSpPr>
            <p:cNvPr id="59438" name="Line 38"/>
            <p:cNvSpPr>
              <a:spLocks noChangeShapeType="1"/>
            </p:cNvSpPr>
            <p:nvPr/>
          </p:nvSpPr>
          <p:spPr bwMode="auto">
            <a:xfrm>
              <a:off x="879" y="2440"/>
              <a:ext cx="0"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59439" name="Text Box 39"/>
            <p:cNvSpPr txBox="1">
              <a:spLocks noChangeArrowheads="1"/>
            </p:cNvSpPr>
            <p:nvPr/>
          </p:nvSpPr>
          <p:spPr bwMode="auto">
            <a:xfrm>
              <a:off x="684" y="2296"/>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hlink"/>
                  </a:solidFill>
                  <a:latin typeface="Times New Roman" panose="02020603050405020304" pitchFamily="18" charset="0"/>
                  <a:ea typeface="华文楷体" panose="02010600040101010101" pitchFamily="2" charset="-122"/>
                </a:rPr>
                <a:t>F</a:t>
              </a:r>
            </a:p>
          </p:txBody>
        </p:sp>
      </p:grpSp>
      <p:grpSp>
        <p:nvGrpSpPr>
          <p:cNvPr id="59396" name="Group 42"/>
          <p:cNvGrpSpPr>
            <a:grpSpLocks/>
          </p:cNvGrpSpPr>
          <p:nvPr/>
        </p:nvGrpSpPr>
        <p:grpSpPr bwMode="auto">
          <a:xfrm>
            <a:off x="5495925" y="1335088"/>
            <a:ext cx="4267200" cy="2879725"/>
            <a:chOff x="192" y="1142"/>
            <a:chExt cx="2688" cy="1814"/>
          </a:xfrm>
        </p:grpSpPr>
        <p:sp>
          <p:nvSpPr>
            <p:cNvPr id="59407" name="Oval 43"/>
            <p:cNvSpPr>
              <a:spLocks noChangeArrowheads="1"/>
            </p:cNvSpPr>
            <p:nvPr/>
          </p:nvSpPr>
          <p:spPr bwMode="auto">
            <a:xfrm>
              <a:off x="1152" y="1142"/>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A</a:t>
              </a:r>
            </a:p>
          </p:txBody>
        </p:sp>
        <p:sp>
          <p:nvSpPr>
            <p:cNvPr id="59408" name="Oval 44"/>
            <p:cNvSpPr>
              <a:spLocks noChangeArrowheads="1"/>
            </p:cNvSpPr>
            <p:nvPr/>
          </p:nvSpPr>
          <p:spPr bwMode="auto">
            <a:xfrm>
              <a:off x="2087" y="2012"/>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H</a:t>
              </a:r>
            </a:p>
          </p:txBody>
        </p:sp>
        <p:sp>
          <p:nvSpPr>
            <p:cNvPr id="59409" name="Oval 45"/>
            <p:cNvSpPr>
              <a:spLocks noChangeArrowheads="1"/>
            </p:cNvSpPr>
            <p:nvPr/>
          </p:nvSpPr>
          <p:spPr bwMode="auto">
            <a:xfrm>
              <a:off x="1655" y="1580"/>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D</a:t>
              </a:r>
            </a:p>
          </p:txBody>
        </p:sp>
        <p:sp>
          <p:nvSpPr>
            <p:cNvPr id="59410" name="Oval 46"/>
            <p:cNvSpPr>
              <a:spLocks noChangeArrowheads="1"/>
            </p:cNvSpPr>
            <p:nvPr/>
          </p:nvSpPr>
          <p:spPr bwMode="auto">
            <a:xfrm>
              <a:off x="576" y="1532"/>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B</a:t>
              </a:r>
            </a:p>
          </p:txBody>
        </p:sp>
        <p:sp>
          <p:nvSpPr>
            <p:cNvPr id="59411" name="Oval 47"/>
            <p:cNvSpPr>
              <a:spLocks noChangeArrowheads="1"/>
            </p:cNvSpPr>
            <p:nvPr/>
          </p:nvSpPr>
          <p:spPr bwMode="auto">
            <a:xfrm>
              <a:off x="192" y="1964"/>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C</a:t>
              </a:r>
            </a:p>
          </p:txBody>
        </p:sp>
        <p:sp>
          <p:nvSpPr>
            <p:cNvPr id="59412" name="Oval 48"/>
            <p:cNvSpPr>
              <a:spLocks noChangeArrowheads="1"/>
            </p:cNvSpPr>
            <p:nvPr/>
          </p:nvSpPr>
          <p:spPr bwMode="auto">
            <a:xfrm>
              <a:off x="1367" y="2492"/>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G</a:t>
              </a:r>
            </a:p>
          </p:txBody>
        </p:sp>
        <p:sp>
          <p:nvSpPr>
            <p:cNvPr id="59413" name="Oval 49"/>
            <p:cNvSpPr>
              <a:spLocks noChangeArrowheads="1"/>
            </p:cNvSpPr>
            <p:nvPr/>
          </p:nvSpPr>
          <p:spPr bwMode="auto">
            <a:xfrm>
              <a:off x="743" y="2492"/>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F</a:t>
              </a:r>
            </a:p>
          </p:txBody>
        </p:sp>
        <p:sp>
          <p:nvSpPr>
            <p:cNvPr id="59414" name="Oval 50"/>
            <p:cNvSpPr>
              <a:spLocks noChangeArrowheads="1"/>
            </p:cNvSpPr>
            <p:nvPr/>
          </p:nvSpPr>
          <p:spPr bwMode="auto">
            <a:xfrm>
              <a:off x="935" y="1964"/>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E</a:t>
              </a:r>
            </a:p>
          </p:txBody>
        </p:sp>
        <p:sp>
          <p:nvSpPr>
            <p:cNvPr id="59415" name="Line 51"/>
            <p:cNvSpPr>
              <a:spLocks noChangeShapeType="1"/>
            </p:cNvSpPr>
            <p:nvPr/>
          </p:nvSpPr>
          <p:spPr bwMode="auto">
            <a:xfrm flipH="1">
              <a:off x="983" y="1446"/>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16" name="Line 52"/>
            <p:cNvSpPr>
              <a:spLocks noChangeShapeType="1"/>
            </p:cNvSpPr>
            <p:nvPr/>
          </p:nvSpPr>
          <p:spPr bwMode="auto">
            <a:xfrm flipH="1">
              <a:off x="503" y="1878"/>
              <a:ext cx="144"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17" name="Line 53"/>
            <p:cNvSpPr>
              <a:spLocks noChangeShapeType="1"/>
            </p:cNvSpPr>
            <p:nvPr/>
          </p:nvSpPr>
          <p:spPr bwMode="auto">
            <a:xfrm flipH="1">
              <a:off x="887" y="2358"/>
              <a:ext cx="144"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18" name="Line 54"/>
            <p:cNvSpPr>
              <a:spLocks noChangeShapeType="1"/>
            </p:cNvSpPr>
            <p:nvPr/>
          </p:nvSpPr>
          <p:spPr bwMode="auto">
            <a:xfrm>
              <a:off x="1390" y="2352"/>
              <a:ext cx="96"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19" name="Line 55"/>
            <p:cNvSpPr>
              <a:spLocks noChangeShapeType="1"/>
            </p:cNvSpPr>
            <p:nvPr/>
          </p:nvSpPr>
          <p:spPr bwMode="auto">
            <a:xfrm>
              <a:off x="983" y="1878"/>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20" name="Line 56"/>
            <p:cNvSpPr>
              <a:spLocks noChangeShapeType="1"/>
            </p:cNvSpPr>
            <p:nvPr/>
          </p:nvSpPr>
          <p:spPr bwMode="auto">
            <a:xfrm>
              <a:off x="1559" y="1446"/>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21" name="Line 57"/>
            <p:cNvSpPr>
              <a:spLocks noChangeShapeType="1"/>
            </p:cNvSpPr>
            <p:nvPr/>
          </p:nvSpPr>
          <p:spPr bwMode="auto">
            <a:xfrm>
              <a:off x="2087" y="1926"/>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422" name="Oval 58"/>
            <p:cNvSpPr>
              <a:spLocks noChangeArrowheads="1"/>
            </p:cNvSpPr>
            <p:nvPr/>
          </p:nvSpPr>
          <p:spPr bwMode="auto">
            <a:xfrm>
              <a:off x="2425" y="2486"/>
              <a:ext cx="455" cy="464"/>
            </a:xfrm>
            <a:prstGeom prst="ellipse">
              <a:avLst/>
            </a:prstGeom>
            <a:solidFill>
              <a:srgbClr val="FFFFD1"/>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I</a:t>
              </a:r>
            </a:p>
          </p:txBody>
        </p:sp>
        <p:sp>
          <p:nvSpPr>
            <p:cNvPr id="59423" name="Line 59"/>
            <p:cNvSpPr>
              <a:spLocks noChangeShapeType="1"/>
            </p:cNvSpPr>
            <p:nvPr/>
          </p:nvSpPr>
          <p:spPr bwMode="auto">
            <a:xfrm>
              <a:off x="2448" y="2400"/>
              <a:ext cx="192"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Group 70"/>
          <p:cNvGrpSpPr>
            <a:grpSpLocks/>
          </p:cNvGrpSpPr>
          <p:nvPr/>
        </p:nvGrpSpPr>
        <p:grpSpPr bwMode="auto">
          <a:xfrm>
            <a:off x="5095875" y="1436688"/>
            <a:ext cx="5105400" cy="2728912"/>
            <a:chOff x="1200" y="672"/>
            <a:chExt cx="3216" cy="1719"/>
          </a:xfrm>
        </p:grpSpPr>
        <p:sp>
          <p:nvSpPr>
            <p:cNvPr id="59398" name="Text Box 60"/>
            <p:cNvSpPr txBox="1">
              <a:spLocks noChangeArrowheads="1"/>
            </p:cNvSpPr>
            <p:nvPr/>
          </p:nvSpPr>
          <p:spPr bwMode="auto">
            <a:xfrm>
              <a:off x="2880" y="67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1</a:t>
              </a:r>
            </a:p>
          </p:txBody>
        </p:sp>
        <p:sp>
          <p:nvSpPr>
            <p:cNvPr id="59399" name="Text Box 61"/>
            <p:cNvSpPr txBox="1">
              <a:spLocks noChangeArrowheads="1"/>
            </p:cNvSpPr>
            <p:nvPr/>
          </p:nvSpPr>
          <p:spPr bwMode="auto">
            <a:xfrm>
              <a:off x="1632" y="101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2</a:t>
              </a:r>
            </a:p>
          </p:txBody>
        </p:sp>
        <p:sp>
          <p:nvSpPr>
            <p:cNvPr id="59400" name="Text Box 62"/>
            <p:cNvSpPr txBox="1">
              <a:spLocks noChangeArrowheads="1"/>
            </p:cNvSpPr>
            <p:nvPr/>
          </p:nvSpPr>
          <p:spPr bwMode="auto">
            <a:xfrm>
              <a:off x="3360" y="110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3</a:t>
              </a:r>
            </a:p>
          </p:txBody>
        </p:sp>
        <p:sp>
          <p:nvSpPr>
            <p:cNvPr id="59401" name="Text Box 63"/>
            <p:cNvSpPr txBox="1">
              <a:spLocks noChangeArrowheads="1"/>
            </p:cNvSpPr>
            <p:nvPr/>
          </p:nvSpPr>
          <p:spPr bwMode="auto">
            <a:xfrm>
              <a:off x="1200" y="153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4</a:t>
              </a:r>
            </a:p>
          </p:txBody>
        </p:sp>
        <p:sp>
          <p:nvSpPr>
            <p:cNvPr id="59402" name="Text Box 64"/>
            <p:cNvSpPr txBox="1">
              <a:spLocks noChangeArrowheads="1"/>
            </p:cNvSpPr>
            <p:nvPr/>
          </p:nvSpPr>
          <p:spPr bwMode="auto">
            <a:xfrm>
              <a:off x="2640" y="153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5</a:t>
              </a:r>
            </a:p>
          </p:txBody>
        </p:sp>
        <p:sp>
          <p:nvSpPr>
            <p:cNvPr id="59403" name="Text Box 65"/>
            <p:cNvSpPr txBox="1">
              <a:spLocks noChangeArrowheads="1"/>
            </p:cNvSpPr>
            <p:nvPr/>
          </p:nvSpPr>
          <p:spPr bwMode="auto">
            <a:xfrm>
              <a:off x="3792" y="153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6</a:t>
              </a:r>
            </a:p>
          </p:txBody>
        </p:sp>
        <p:sp>
          <p:nvSpPr>
            <p:cNvPr id="59404" name="Text Box 66"/>
            <p:cNvSpPr txBox="1">
              <a:spLocks noChangeArrowheads="1"/>
            </p:cNvSpPr>
            <p:nvPr/>
          </p:nvSpPr>
          <p:spPr bwMode="auto">
            <a:xfrm>
              <a:off x="1728" y="206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7</a:t>
              </a:r>
            </a:p>
          </p:txBody>
        </p:sp>
        <p:sp>
          <p:nvSpPr>
            <p:cNvPr id="59405" name="Text Box 67"/>
            <p:cNvSpPr txBox="1">
              <a:spLocks noChangeArrowheads="1"/>
            </p:cNvSpPr>
            <p:nvPr/>
          </p:nvSpPr>
          <p:spPr bwMode="auto">
            <a:xfrm>
              <a:off x="3024" y="206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8</a:t>
              </a:r>
            </a:p>
          </p:txBody>
        </p:sp>
        <p:sp>
          <p:nvSpPr>
            <p:cNvPr id="59406" name="Text Box 68"/>
            <p:cNvSpPr txBox="1">
              <a:spLocks noChangeArrowheads="1"/>
            </p:cNvSpPr>
            <p:nvPr/>
          </p:nvSpPr>
          <p:spPr bwMode="auto">
            <a:xfrm>
              <a:off x="4176" y="201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spcBef>
                  <a:spcPct val="50000"/>
                </a:spcBef>
              </a:pPr>
              <a:r>
                <a:rPr kumimoji="1" lang="en-US" altLang="zh-CN" sz="2800">
                  <a:solidFill>
                    <a:schemeClr val="tx2"/>
                  </a:solidFill>
                  <a:latin typeface="Times New Roman" panose="02020603050405020304" pitchFamily="18" charset="0"/>
                  <a:ea typeface="华文楷体" panose="02010600040101010101" pitchFamily="2" charset="-122"/>
                </a:rPr>
                <a:t>9</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p:nvPr>
        </p:nvSpPr>
        <p:spPr>
          <a:xfrm>
            <a:off x="1993900" y="3300413"/>
            <a:ext cx="8061325" cy="1152525"/>
          </a:xfrm>
        </p:spPr>
        <p:txBody>
          <a:bodyPr/>
          <a:lstStyle/>
          <a:p>
            <a:r>
              <a:rPr lang="zh-CN" altLang="en-US" sz="4800" b="1" smtClean="0"/>
              <a:t>树</a:t>
            </a:r>
          </a:p>
        </p:txBody>
      </p:sp>
      <p:sp>
        <p:nvSpPr>
          <p:cNvPr id="9219"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ctrTitle"/>
          </p:nvPr>
        </p:nvSpPr>
        <p:spPr>
          <a:xfrm>
            <a:off x="1993900" y="3300413"/>
            <a:ext cx="8061325" cy="1152525"/>
          </a:xfrm>
        </p:spPr>
        <p:txBody>
          <a:bodyPr/>
          <a:lstStyle/>
          <a:p>
            <a:r>
              <a:rPr lang="zh-CN" altLang="en-US" b="1" smtClean="0"/>
              <a:t>二叉树的遍历</a:t>
            </a:r>
          </a:p>
        </p:txBody>
      </p:sp>
      <p:sp>
        <p:nvSpPr>
          <p:cNvPr id="60419"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065338" y="549275"/>
            <a:ext cx="8229600" cy="1008063"/>
          </a:xfrm>
          <a:prstGeom prst="rect">
            <a:avLst/>
          </a:prstGeom>
        </p:spPr>
        <p:txBody>
          <a:bodyPr/>
          <a:lstStyle>
            <a:lvl1pPr marL="914400" indent="-914400" algn="l" rtl="0" eaLnBrk="0" fontAlgn="base" hangingPunct="0">
              <a:spcBef>
                <a:spcPct val="0"/>
              </a:spcBef>
              <a:spcAft>
                <a:spcPct val="0"/>
              </a:spcAft>
              <a:defRPr sz="3200" b="1">
                <a:solidFill>
                  <a:schemeClr val="tx1"/>
                </a:solidFill>
                <a:latin typeface="+mj-lt"/>
                <a:ea typeface="+mj-ea"/>
                <a:cs typeface="+mj-cs"/>
                <a:sym typeface="Calibri" pitchFamily="34" charset="0"/>
              </a:defRPr>
            </a:lvl1pPr>
            <a:lvl2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2pPr>
            <a:lvl3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3pPr>
            <a:lvl4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4pPr>
            <a:lvl5pPr marL="9144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5pPr>
            <a:lvl6pPr marL="13716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6pPr>
            <a:lvl7pPr marL="18288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7pPr>
            <a:lvl8pPr marL="22860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8pPr>
            <a:lvl9pPr marL="2743200" indent="-914400" algn="l" rtl="0" eaLnBrk="0" fontAlgn="base" hangingPunct="0">
              <a:spcBef>
                <a:spcPct val="0"/>
              </a:spcBef>
              <a:spcAft>
                <a:spcPct val="0"/>
              </a:spcAft>
              <a:defRPr sz="3200" b="1">
                <a:solidFill>
                  <a:schemeClr val="tx1"/>
                </a:solidFill>
                <a:latin typeface="Calibri" pitchFamily="34" charset="0"/>
                <a:ea typeface="微软雅黑" pitchFamily="34" charset="-122"/>
                <a:sym typeface="Calibri" pitchFamily="34" charset="0"/>
              </a:defRPr>
            </a:lvl9pPr>
          </a:lstStyle>
          <a:p>
            <a:pPr fontAlgn="auto">
              <a:spcAft>
                <a:spcPts val="0"/>
              </a:spcAft>
              <a:defRPr/>
            </a:pPr>
            <a:r>
              <a:rPr lang="zh-CN" altLang="en-US" dirty="0">
                <a:solidFill>
                  <a:schemeClr val="accent1">
                    <a:satMod val="150000"/>
                  </a:schemeClr>
                </a:solidFill>
              </a:rPr>
              <a:t>二叉树的遍历</a:t>
            </a:r>
          </a:p>
        </p:txBody>
      </p:sp>
      <p:sp>
        <p:nvSpPr>
          <p:cNvPr id="3" name="TextBox 2"/>
          <p:cNvSpPr txBox="1">
            <a:spLocks noChangeArrowheads="1"/>
          </p:cNvSpPr>
          <p:nvPr/>
        </p:nvSpPr>
        <p:spPr bwMode="auto">
          <a:xfrm>
            <a:off x="2381250" y="1341438"/>
            <a:ext cx="69135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b="1">
                <a:latin typeface="黑体" panose="02010609060101010101" pitchFamily="49" charset="-122"/>
                <a:ea typeface="黑体" panose="02010609060101010101" pitchFamily="49" charset="-122"/>
              </a:rPr>
              <a:t>先序遍历：</a:t>
            </a:r>
            <a:endParaRPr lang="en-US" altLang="zh-CN" sz="2400" b="1">
              <a:latin typeface="黑体" panose="02010609060101010101" pitchFamily="49" charset="-122"/>
              <a:ea typeface="黑体" panose="02010609060101010101" pitchFamily="49" charset="-122"/>
            </a:endParaRPr>
          </a:p>
          <a:p>
            <a:r>
              <a:rPr lang="zh-CN" altLang="en-US">
                <a:latin typeface="Arial" panose="020B0604020202020204" pitchFamily="34" charset="0"/>
                <a:ea typeface="宋体" panose="02010600030101010101" pitchFamily="2" charset="-122"/>
              </a:rPr>
              <a:t>若二叉树为空，则空操作；否则：</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）访问根节点；</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）先序遍历左子树；</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）先序遍历右子树；</a:t>
            </a:r>
          </a:p>
        </p:txBody>
      </p:sp>
      <p:sp>
        <p:nvSpPr>
          <p:cNvPr id="4" name="TextBox 3"/>
          <p:cNvSpPr txBox="1">
            <a:spLocks noChangeArrowheads="1"/>
          </p:cNvSpPr>
          <p:nvPr/>
        </p:nvSpPr>
        <p:spPr bwMode="auto">
          <a:xfrm>
            <a:off x="2381250" y="3078163"/>
            <a:ext cx="69135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latin typeface="黑体" panose="02010609060101010101" pitchFamily="49" charset="-122"/>
                <a:ea typeface="黑体" panose="02010609060101010101" pitchFamily="49" charset="-122"/>
              </a:rPr>
              <a:t>中序遍历：</a:t>
            </a:r>
            <a:endParaRPr lang="en-US" altLang="zh-CN" sz="2400">
              <a:latin typeface="黑体" panose="02010609060101010101" pitchFamily="49" charset="-122"/>
              <a:ea typeface="黑体" panose="02010609060101010101" pitchFamily="49" charset="-122"/>
            </a:endParaRPr>
          </a:p>
          <a:p>
            <a:r>
              <a:rPr lang="zh-CN" altLang="en-US">
                <a:latin typeface="Arial" panose="020B0604020202020204" pitchFamily="34" charset="0"/>
                <a:ea typeface="宋体" panose="02010600030101010101" pitchFamily="2" charset="-122"/>
              </a:rPr>
              <a:t>若二叉树为空，则空操作；否则：</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）中序遍历左子树；</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）访问根节点；</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）中序遍历右子树；</a:t>
            </a:r>
          </a:p>
        </p:txBody>
      </p:sp>
      <p:sp>
        <p:nvSpPr>
          <p:cNvPr id="5" name="TextBox 4"/>
          <p:cNvSpPr txBox="1">
            <a:spLocks noChangeArrowheads="1"/>
          </p:cNvSpPr>
          <p:nvPr/>
        </p:nvSpPr>
        <p:spPr bwMode="auto">
          <a:xfrm>
            <a:off x="2381250" y="4816475"/>
            <a:ext cx="69135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latin typeface="黑体" panose="02010609060101010101" pitchFamily="49" charset="-122"/>
                <a:ea typeface="黑体" panose="02010609060101010101" pitchFamily="49" charset="-122"/>
              </a:rPr>
              <a:t>后序遍历：</a:t>
            </a:r>
            <a:endParaRPr lang="en-US" altLang="zh-CN" sz="2400">
              <a:latin typeface="黑体" panose="02010609060101010101" pitchFamily="49" charset="-122"/>
              <a:ea typeface="黑体" panose="02010609060101010101" pitchFamily="49" charset="-122"/>
            </a:endParaRPr>
          </a:p>
          <a:p>
            <a:r>
              <a:rPr lang="zh-CN" altLang="en-US">
                <a:latin typeface="Arial" panose="020B0604020202020204" pitchFamily="34" charset="0"/>
                <a:ea typeface="宋体" panose="02010600030101010101" pitchFamily="2" charset="-122"/>
              </a:rPr>
              <a:t>若二叉树为空，则空操作；否则：</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）后序遍历左子树；</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）后序遍历右子树；</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）访问根节点；</a:t>
            </a:r>
          </a:p>
        </p:txBody>
      </p:sp>
      <p:sp>
        <p:nvSpPr>
          <p:cNvPr id="6" name="爆炸形 2 5"/>
          <p:cNvSpPr>
            <a:spLocks noChangeArrowheads="1"/>
          </p:cNvSpPr>
          <p:nvPr/>
        </p:nvSpPr>
        <p:spPr bwMode="auto">
          <a:xfrm>
            <a:off x="7391400" y="3716338"/>
            <a:ext cx="2819400" cy="2376487"/>
          </a:xfrm>
          <a:prstGeom prst="irregularSeal2">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800">
                <a:solidFill>
                  <a:schemeClr val="bg1"/>
                </a:solidFill>
                <a:latin typeface="Arial" panose="020B0604020202020204" pitchFamily="34" charset="0"/>
                <a:ea typeface="宋体" panose="02010600030101010101" pitchFamily="2" charset="-122"/>
              </a:rPr>
              <a:t>递归调用！</a:t>
            </a:r>
          </a:p>
        </p:txBody>
      </p:sp>
      <p:sp>
        <p:nvSpPr>
          <p:cNvPr id="61447" name="标题 6"/>
          <p:cNvSpPr>
            <a:spLocks noGrp="1"/>
          </p:cNvSpPr>
          <p:nvPr>
            <p:ph type="title"/>
          </p:nvPr>
        </p:nvSpPr>
        <p:spPr/>
        <p:txBody>
          <a:bodyPr/>
          <a:lstStyle/>
          <a:p>
            <a:endParaRPr lang="zh-CN" altLang="en-US"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4384675" y="1143000"/>
            <a:ext cx="3487738" cy="2879725"/>
            <a:chOff x="48" y="1094"/>
            <a:chExt cx="2640" cy="1814"/>
          </a:xfrm>
        </p:grpSpPr>
        <p:sp>
          <p:nvSpPr>
            <p:cNvPr id="62473" name="Oval 98"/>
            <p:cNvSpPr>
              <a:spLocks noChangeArrowheads="1"/>
            </p:cNvSpPr>
            <p:nvPr/>
          </p:nvSpPr>
          <p:spPr bwMode="auto">
            <a:xfrm>
              <a:off x="960" y="1094"/>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A</a:t>
              </a:r>
            </a:p>
          </p:txBody>
        </p:sp>
        <p:sp>
          <p:nvSpPr>
            <p:cNvPr id="62474" name="Oval 99"/>
            <p:cNvSpPr>
              <a:spLocks noChangeArrowheads="1"/>
            </p:cNvSpPr>
            <p:nvPr/>
          </p:nvSpPr>
          <p:spPr bwMode="auto">
            <a:xfrm>
              <a:off x="1895" y="1964"/>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H</a:t>
              </a:r>
            </a:p>
          </p:txBody>
        </p:sp>
        <p:sp>
          <p:nvSpPr>
            <p:cNvPr id="62475" name="Oval 100"/>
            <p:cNvSpPr>
              <a:spLocks noChangeArrowheads="1"/>
            </p:cNvSpPr>
            <p:nvPr/>
          </p:nvSpPr>
          <p:spPr bwMode="auto">
            <a:xfrm>
              <a:off x="1463" y="1532"/>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D</a:t>
              </a:r>
            </a:p>
          </p:txBody>
        </p:sp>
        <p:sp>
          <p:nvSpPr>
            <p:cNvPr id="62476" name="Oval 101"/>
            <p:cNvSpPr>
              <a:spLocks noChangeArrowheads="1"/>
            </p:cNvSpPr>
            <p:nvPr/>
          </p:nvSpPr>
          <p:spPr bwMode="auto">
            <a:xfrm>
              <a:off x="409" y="1484"/>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B</a:t>
              </a:r>
            </a:p>
          </p:txBody>
        </p:sp>
        <p:sp>
          <p:nvSpPr>
            <p:cNvPr id="62477" name="Oval 102"/>
            <p:cNvSpPr>
              <a:spLocks noChangeArrowheads="1"/>
            </p:cNvSpPr>
            <p:nvPr/>
          </p:nvSpPr>
          <p:spPr bwMode="auto">
            <a:xfrm>
              <a:off x="48" y="1916"/>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C</a:t>
              </a:r>
            </a:p>
          </p:txBody>
        </p:sp>
        <p:sp>
          <p:nvSpPr>
            <p:cNvPr id="62478" name="Oval 103"/>
            <p:cNvSpPr>
              <a:spLocks noChangeArrowheads="1"/>
            </p:cNvSpPr>
            <p:nvPr/>
          </p:nvSpPr>
          <p:spPr bwMode="auto">
            <a:xfrm>
              <a:off x="1440" y="2444"/>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G</a:t>
              </a:r>
            </a:p>
          </p:txBody>
        </p:sp>
        <p:sp>
          <p:nvSpPr>
            <p:cNvPr id="62479" name="Oval 104"/>
            <p:cNvSpPr>
              <a:spLocks noChangeArrowheads="1"/>
            </p:cNvSpPr>
            <p:nvPr/>
          </p:nvSpPr>
          <p:spPr bwMode="auto">
            <a:xfrm>
              <a:off x="720" y="2444"/>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F</a:t>
              </a:r>
            </a:p>
          </p:txBody>
        </p:sp>
        <p:sp>
          <p:nvSpPr>
            <p:cNvPr id="62480" name="Oval 105"/>
            <p:cNvSpPr>
              <a:spLocks noChangeArrowheads="1"/>
            </p:cNvSpPr>
            <p:nvPr/>
          </p:nvSpPr>
          <p:spPr bwMode="auto">
            <a:xfrm>
              <a:off x="1008" y="1916"/>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E</a:t>
              </a:r>
            </a:p>
          </p:txBody>
        </p:sp>
        <p:sp>
          <p:nvSpPr>
            <p:cNvPr id="62481" name="Line 106"/>
            <p:cNvSpPr>
              <a:spLocks noChangeShapeType="1"/>
            </p:cNvSpPr>
            <p:nvPr/>
          </p:nvSpPr>
          <p:spPr bwMode="auto">
            <a:xfrm flipH="1">
              <a:off x="672" y="1344"/>
              <a:ext cx="263" cy="18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2" name="Line 107"/>
            <p:cNvSpPr>
              <a:spLocks noChangeShapeType="1"/>
            </p:cNvSpPr>
            <p:nvPr/>
          </p:nvSpPr>
          <p:spPr bwMode="auto">
            <a:xfrm flipH="1">
              <a:off x="311" y="1776"/>
              <a:ext cx="121" cy="1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3" name="Line 108"/>
            <p:cNvSpPr>
              <a:spLocks noChangeShapeType="1"/>
            </p:cNvSpPr>
            <p:nvPr/>
          </p:nvSpPr>
          <p:spPr bwMode="auto">
            <a:xfrm flipH="1">
              <a:off x="960" y="2310"/>
              <a:ext cx="144"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4" name="Line 109"/>
            <p:cNvSpPr>
              <a:spLocks noChangeShapeType="1"/>
            </p:cNvSpPr>
            <p:nvPr/>
          </p:nvSpPr>
          <p:spPr bwMode="auto">
            <a:xfrm>
              <a:off x="1440" y="2256"/>
              <a:ext cx="119"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5" name="Line 111"/>
            <p:cNvSpPr>
              <a:spLocks noChangeShapeType="1"/>
            </p:cNvSpPr>
            <p:nvPr/>
          </p:nvSpPr>
          <p:spPr bwMode="auto">
            <a:xfrm>
              <a:off x="1367" y="1398"/>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6" name="Line 112"/>
            <p:cNvSpPr>
              <a:spLocks noChangeShapeType="1"/>
            </p:cNvSpPr>
            <p:nvPr/>
          </p:nvSpPr>
          <p:spPr bwMode="auto">
            <a:xfrm>
              <a:off x="1895" y="1878"/>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7" name="Oval 113"/>
            <p:cNvSpPr>
              <a:spLocks noChangeArrowheads="1"/>
            </p:cNvSpPr>
            <p:nvPr/>
          </p:nvSpPr>
          <p:spPr bwMode="auto">
            <a:xfrm>
              <a:off x="2233" y="2438"/>
              <a:ext cx="455" cy="464"/>
            </a:xfrm>
            <a:prstGeom prst="ellipse">
              <a:avLst/>
            </a:prstGeom>
            <a:solidFill>
              <a:srgbClr val="FCFCCC"/>
            </a:solidFill>
            <a:ln w="9525">
              <a:solidFill>
                <a:schemeClr val="tx1"/>
              </a:solidFill>
              <a:round/>
              <a:headEnd/>
              <a:tailEnd/>
            </a:ln>
          </p:spPr>
          <p:txBody>
            <a:bodyPr lIns="92075" tIns="46038" rIns="92075" bIns="46038" anchor="ct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800" b="1">
                  <a:solidFill>
                    <a:schemeClr val="accent1"/>
                  </a:solidFill>
                  <a:latin typeface="Times New Roman" panose="02020603050405020304" pitchFamily="18" charset="0"/>
                  <a:ea typeface="华文楷体" panose="02010600040101010101" pitchFamily="2" charset="-122"/>
                </a:rPr>
                <a:t>I</a:t>
              </a:r>
            </a:p>
          </p:txBody>
        </p:sp>
        <p:sp>
          <p:nvSpPr>
            <p:cNvPr id="62488" name="Line 115"/>
            <p:cNvSpPr>
              <a:spLocks noChangeShapeType="1"/>
            </p:cNvSpPr>
            <p:nvPr/>
          </p:nvSpPr>
          <p:spPr bwMode="auto">
            <a:xfrm>
              <a:off x="2304" y="2304"/>
              <a:ext cx="14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489" name="Line 119"/>
            <p:cNvSpPr>
              <a:spLocks noChangeShapeType="1"/>
            </p:cNvSpPr>
            <p:nvPr/>
          </p:nvSpPr>
          <p:spPr bwMode="auto">
            <a:xfrm flipH="1">
              <a:off x="1296" y="1824"/>
              <a:ext cx="192"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1" name="TextBox 20"/>
          <p:cNvSpPr txBox="1"/>
          <p:nvPr/>
        </p:nvSpPr>
        <p:spPr>
          <a:xfrm>
            <a:off x="2351088" y="4724400"/>
            <a:ext cx="6403975" cy="40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sz="2000" dirty="0">
                <a:latin typeface="黑体" pitchFamily="49" charset="-122"/>
                <a:ea typeface="黑体" pitchFamily="49" charset="-122"/>
              </a:rPr>
              <a:t>先序遍历：</a:t>
            </a:r>
          </a:p>
        </p:txBody>
      </p:sp>
      <p:sp>
        <p:nvSpPr>
          <p:cNvPr id="22" name="TextBox 21"/>
          <p:cNvSpPr txBox="1"/>
          <p:nvPr/>
        </p:nvSpPr>
        <p:spPr>
          <a:xfrm>
            <a:off x="2339975" y="5405438"/>
            <a:ext cx="6402388"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sz="2000" dirty="0">
                <a:latin typeface="黑体" pitchFamily="49" charset="-122"/>
                <a:ea typeface="黑体" pitchFamily="49" charset="-122"/>
              </a:rPr>
              <a:t>中序遍历：</a:t>
            </a:r>
          </a:p>
        </p:txBody>
      </p:sp>
      <p:sp>
        <p:nvSpPr>
          <p:cNvPr id="23" name="TextBox 22"/>
          <p:cNvSpPr txBox="1"/>
          <p:nvPr/>
        </p:nvSpPr>
        <p:spPr>
          <a:xfrm>
            <a:off x="2339975" y="6053138"/>
            <a:ext cx="6402388"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zh-CN" altLang="en-US" sz="2000" dirty="0">
                <a:latin typeface="黑体" pitchFamily="49" charset="-122"/>
                <a:ea typeface="黑体" pitchFamily="49" charset="-122"/>
              </a:rPr>
              <a:t>后序遍历：</a:t>
            </a:r>
          </a:p>
        </p:txBody>
      </p:sp>
      <p:sp>
        <p:nvSpPr>
          <p:cNvPr id="24" name="TextBox 23"/>
          <p:cNvSpPr txBox="1">
            <a:spLocks noChangeArrowheads="1"/>
          </p:cNvSpPr>
          <p:nvPr/>
        </p:nvSpPr>
        <p:spPr bwMode="auto">
          <a:xfrm>
            <a:off x="4511675" y="4724400"/>
            <a:ext cx="3960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a:latin typeface="Arial" panose="020B0604020202020204" pitchFamily="34" charset="0"/>
                <a:ea typeface="宋体" panose="02010600030101010101" pitchFamily="2" charset="-122"/>
              </a:rPr>
              <a:t>ABCDEFGHI</a:t>
            </a:r>
            <a:endParaRPr lang="zh-CN" altLang="en-US">
              <a:latin typeface="Arial" panose="020B0604020202020204" pitchFamily="34" charset="0"/>
              <a:ea typeface="宋体" panose="02010600030101010101" pitchFamily="2" charset="-122"/>
            </a:endParaRPr>
          </a:p>
        </p:txBody>
      </p:sp>
      <p:sp>
        <p:nvSpPr>
          <p:cNvPr id="25" name="TextBox 24"/>
          <p:cNvSpPr txBox="1">
            <a:spLocks noChangeArrowheads="1"/>
          </p:cNvSpPr>
          <p:nvPr/>
        </p:nvSpPr>
        <p:spPr bwMode="auto">
          <a:xfrm>
            <a:off x="4511675" y="5435600"/>
            <a:ext cx="4230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a:latin typeface="Arial" panose="020B0604020202020204" pitchFamily="34" charset="0"/>
                <a:ea typeface="宋体" panose="02010600030101010101" pitchFamily="2" charset="-122"/>
              </a:rPr>
              <a:t>CBAFEGDHI</a:t>
            </a:r>
            <a:endParaRPr lang="zh-CN" altLang="en-US">
              <a:latin typeface="Arial" panose="020B0604020202020204" pitchFamily="34" charset="0"/>
              <a:ea typeface="宋体" panose="02010600030101010101" pitchFamily="2" charset="-122"/>
            </a:endParaRPr>
          </a:p>
        </p:txBody>
      </p:sp>
      <p:sp>
        <p:nvSpPr>
          <p:cNvPr id="26" name="TextBox 25"/>
          <p:cNvSpPr txBox="1">
            <a:spLocks noChangeArrowheads="1"/>
          </p:cNvSpPr>
          <p:nvPr/>
        </p:nvSpPr>
        <p:spPr bwMode="auto">
          <a:xfrm>
            <a:off x="4511675" y="6083300"/>
            <a:ext cx="1531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a:latin typeface="Arial" panose="020B0604020202020204" pitchFamily="34" charset="0"/>
                <a:ea typeface="宋体" panose="02010600030101010101" pitchFamily="2" charset="-122"/>
              </a:rPr>
              <a:t>CBFGEIHDA</a:t>
            </a:r>
            <a:endParaRPr lang="zh-CN" altLang="en-US">
              <a:latin typeface="Arial" panose="020B060402020202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p:bldP spid="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先序遍历实现</a:t>
            </a:r>
            <a:r>
              <a:rPr lang="zh-CN" altLang="en-US" b="1" smtClean="0">
                <a:solidFill>
                  <a:schemeClr val="accent1"/>
                </a:solidFill>
              </a:rPr>
              <a:t>代码</a:t>
            </a:r>
          </a:p>
        </p:txBody>
      </p:sp>
      <p:sp>
        <p:nvSpPr>
          <p:cNvPr id="3" name="TextBox 2"/>
          <p:cNvSpPr txBox="1">
            <a:spLocks noChangeArrowheads="1"/>
          </p:cNvSpPr>
          <p:nvPr/>
        </p:nvSpPr>
        <p:spPr bwMode="auto">
          <a:xfrm>
            <a:off x="682625" y="2081213"/>
            <a:ext cx="489108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b="1">
                <a:latin typeface="黑体" panose="02010609060101010101" pitchFamily="49" charset="-122"/>
                <a:ea typeface="黑体" panose="02010609060101010101" pitchFamily="49" charset="-122"/>
              </a:rPr>
              <a:t>先序遍历：</a:t>
            </a:r>
            <a:endParaRPr lang="en-US" altLang="zh-CN" sz="3200" b="1">
              <a:latin typeface="黑体" panose="02010609060101010101" pitchFamily="49" charset="-122"/>
              <a:ea typeface="黑体" panose="02010609060101010101" pitchFamily="49" charset="-122"/>
            </a:endParaRPr>
          </a:p>
          <a:p>
            <a:r>
              <a:rPr lang="zh-CN" altLang="en-US" sz="2400">
                <a:latin typeface="Arial" panose="020B0604020202020204" pitchFamily="34" charset="0"/>
                <a:ea typeface="宋体" panose="02010600030101010101" pitchFamily="2" charset="-122"/>
              </a:rPr>
              <a:t>若二叉树为空，则空操作；否则：</a:t>
            </a:r>
            <a:endParaRPr lang="en-US" altLang="zh-CN"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）访问根节点；</a:t>
            </a:r>
            <a:endParaRPr lang="en-US" altLang="zh-CN"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）先序遍历左子树；</a:t>
            </a:r>
            <a:endParaRPr lang="en-US" altLang="zh-CN"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）先序遍历右子树；</a:t>
            </a:r>
          </a:p>
        </p:txBody>
      </p:sp>
      <p:sp>
        <p:nvSpPr>
          <p:cNvPr id="4" name="矩形 3"/>
          <p:cNvSpPr>
            <a:spLocks noChangeArrowheads="1"/>
          </p:cNvSpPr>
          <p:nvPr/>
        </p:nvSpPr>
        <p:spPr bwMode="auto">
          <a:xfrm>
            <a:off x="5573713" y="2257425"/>
            <a:ext cx="72421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sz="2400"/>
              <a:t>int PreOrderTraverse(BiTree T){</a:t>
            </a:r>
          </a:p>
          <a:p>
            <a:r>
              <a:rPr lang="en-US" altLang="zh-CN" sz="2400"/>
              <a:t>	if(T</a:t>
            </a:r>
            <a:r>
              <a:rPr lang="zh-CN" altLang="en-US" sz="2400"/>
              <a:t>不为空</a:t>
            </a:r>
            <a:r>
              <a:rPr lang="en-US" altLang="zh-CN" sz="2400"/>
              <a:t>){</a:t>
            </a:r>
          </a:p>
          <a:p>
            <a:r>
              <a:rPr lang="en-US" altLang="zh-CN" sz="2400"/>
              <a:t>		</a:t>
            </a:r>
            <a:r>
              <a:rPr lang="zh-CN" altLang="en-US" sz="2400"/>
              <a:t>访问</a:t>
            </a:r>
            <a:r>
              <a:rPr lang="en-US" altLang="zh-CN" sz="2400"/>
              <a:t>T</a:t>
            </a:r>
            <a:r>
              <a:rPr lang="zh-CN" altLang="en-US" sz="2400"/>
              <a:t>的根节点</a:t>
            </a:r>
            <a:endParaRPr lang="en-US" altLang="zh-CN" sz="2400"/>
          </a:p>
          <a:p>
            <a:r>
              <a:rPr lang="en-US" altLang="zh-CN" sz="2400"/>
              <a:t>		PreOrderTraverse(T-&gt;lchild);</a:t>
            </a:r>
          </a:p>
          <a:p>
            <a:r>
              <a:rPr lang="en-US" altLang="zh-CN" sz="2400"/>
              <a:t>		PreOrderTraverse(T-&gt;rchild);</a:t>
            </a:r>
          </a:p>
          <a:p>
            <a:r>
              <a:rPr lang="en-US" altLang="zh-CN" sz="2400"/>
              <a:t>		return 1;</a:t>
            </a:r>
          </a:p>
          <a:p>
            <a:r>
              <a:rPr lang="en-US" altLang="zh-CN" sz="2400"/>
              <a:t> </a:t>
            </a:r>
            <a:r>
              <a:rPr lang="zh-CN" altLang="en-US" sz="2400"/>
              <a:t>	</a:t>
            </a:r>
            <a:r>
              <a:rPr lang="en-US" altLang="zh-CN" sz="2400"/>
              <a:t>}</a:t>
            </a:r>
          </a:p>
          <a:p>
            <a:r>
              <a:rPr lang="en-US" altLang="zh-CN" sz="2400"/>
              <a:t>	return 1;</a:t>
            </a:r>
          </a:p>
          <a:p>
            <a:endParaRPr lang="en-US" altLang="zh-CN" sz="2400"/>
          </a:p>
          <a:p>
            <a:r>
              <a:rPr lang="en-US" altLang="zh-CN" sz="2400"/>
              <a:t>}</a:t>
            </a:r>
            <a:endParaRPr lang="zh-CN" altLang="en-US" sz="2400"/>
          </a:p>
        </p:txBody>
      </p:sp>
      <p:sp>
        <p:nvSpPr>
          <p:cNvPr id="5" name="文本框 4"/>
          <p:cNvSpPr txBox="1">
            <a:spLocks noChangeArrowheads="1"/>
          </p:cNvSpPr>
          <p:nvPr/>
        </p:nvSpPr>
        <p:spPr bwMode="auto">
          <a:xfrm>
            <a:off x="682625" y="4818063"/>
            <a:ext cx="3730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800">
                <a:solidFill>
                  <a:schemeClr val="accent1"/>
                </a:solidFill>
              </a:rPr>
              <a:t>思考下：</a:t>
            </a:r>
            <a:endParaRPr lang="en-US" altLang="zh-CN" sz="2800">
              <a:solidFill>
                <a:schemeClr val="accent1"/>
              </a:solidFill>
            </a:endParaRPr>
          </a:p>
          <a:p>
            <a:r>
              <a:rPr lang="zh-CN" altLang="en-US" sz="2800"/>
              <a:t>非递归如何实现？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500"/>
                                        <p:tgtEl>
                                          <p:spTgt spid="4">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25475" y="1714500"/>
            <a:ext cx="10972800" cy="4411663"/>
          </a:xfrm>
        </p:spPr>
        <p:txBody>
          <a:bodyPr/>
          <a:lstStyle/>
          <a:p>
            <a:pPr marL="0" indent="0">
              <a:lnSpc>
                <a:spcPct val="80000"/>
              </a:lnSpc>
              <a:buFontTx/>
              <a:buNone/>
              <a:defRPr/>
            </a:pPr>
            <a:r>
              <a:rPr lang="zh-CN" altLang="en-US" dirty="0" smtClean="0">
                <a:latin typeface="宋体" panose="02010600030101010101" pitchFamily="2" charset="-122"/>
                <a:ea typeface="宋体" panose="02010600030101010101" pitchFamily="2" charset="-122"/>
              </a:rPr>
              <a:t>【问题描述】</a:t>
            </a:r>
            <a:endParaRPr lang="zh-CN" altLang="en-US" dirty="0">
              <a:latin typeface="宋体" panose="02010600030101010101" pitchFamily="2" charset="-122"/>
              <a:ea typeface="宋体" panose="02010600030101010101" pitchFamily="2" charset="-122"/>
            </a:endParaRP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　　输入一棵二叉树的先序和中序遍历序列，输出其后序遍历序列。</a:t>
            </a: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【输入格式】</a:t>
            </a: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共</a:t>
            </a:r>
            <a:r>
              <a:rPr lang="zh-CN" altLang="en-US" dirty="0">
                <a:latin typeface="宋体" panose="02010600030101010101" pitchFamily="2" charset="-122"/>
                <a:ea typeface="宋体" panose="02010600030101010101" pitchFamily="2" charset="-122"/>
              </a:rPr>
              <a:t>两行，第一行一个字符串，表示树的先序遍   </a:t>
            </a: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    历，第二行一个字符串，表示树的中序遍历。树的结点一律用</a:t>
            </a:r>
            <a:r>
              <a:rPr lang="zh-CN" altLang="en-US" dirty="0" smtClean="0">
                <a:latin typeface="宋体" panose="02010600030101010101" pitchFamily="2" charset="-122"/>
                <a:ea typeface="宋体" panose="02010600030101010101" pitchFamily="2" charset="-122"/>
              </a:rPr>
              <a:t>小写字母表示</a:t>
            </a:r>
          </a:p>
          <a:p>
            <a:pPr>
              <a:lnSpc>
                <a:spcPct val="80000"/>
              </a:lnSpc>
              <a:buFont typeface="Arial" panose="020B0604020202020204" pitchFamily="34" charset="0"/>
              <a:buNone/>
              <a:defRPr/>
            </a:pPr>
            <a:r>
              <a:rPr lang="zh-CN" altLang="en-US" dirty="0" smtClean="0">
                <a:latin typeface="宋体" panose="02010600030101010101" pitchFamily="2" charset="-122"/>
                <a:ea typeface="宋体" panose="02010600030101010101" pitchFamily="2" charset="-122"/>
              </a:rPr>
              <a:t>【输出格式】</a:t>
            </a: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仅</a:t>
            </a:r>
            <a:r>
              <a:rPr lang="zh-CN" altLang="en-US" dirty="0">
                <a:latin typeface="宋体" panose="02010600030101010101" pitchFamily="2" charset="-122"/>
                <a:ea typeface="宋体" panose="02010600030101010101" pitchFamily="2" charset="-122"/>
              </a:rPr>
              <a:t>一行，表示树的后序遍历序列</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【样例输入】</a:t>
            </a: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　　abdec</a:t>
            </a:r>
          </a:p>
          <a:p>
            <a:pPr>
              <a:lnSpc>
                <a:spcPct val="80000"/>
              </a:lnSpc>
              <a:buFont typeface="Arial" panose="020B0604020202020204" pitchFamily="34" charset="0"/>
              <a:buNone/>
              <a:defRPr/>
            </a:pPr>
            <a:r>
              <a:rPr lang="zh-CN" altLang="en-US"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dbeac</a:t>
            </a:r>
            <a:endParaRPr lang="zh-CN" altLang="en-US" dirty="0">
              <a:latin typeface="宋体" panose="02010600030101010101" pitchFamily="2" charset="-122"/>
              <a:ea typeface="宋体" panose="02010600030101010101" pitchFamily="2" charset="-122"/>
            </a:endParaRPr>
          </a:p>
        </p:txBody>
      </p:sp>
      <p:sp>
        <p:nvSpPr>
          <p:cNvPr id="2" name="矩形 1"/>
          <p:cNvSpPr/>
          <p:nvPr/>
        </p:nvSpPr>
        <p:spPr>
          <a:xfrm>
            <a:off x="2219325" y="731838"/>
            <a:ext cx="3262313" cy="684212"/>
          </a:xfrm>
          <a:prstGeom prst="rect">
            <a:avLst/>
          </a:prstGeom>
        </p:spPr>
        <p:txBody>
          <a:bodyPr wrap="none">
            <a:spAutoFit/>
          </a:bodyPr>
          <a:lstStyle/>
          <a:p>
            <a:pPr>
              <a:lnSpc>
                <a:spcPct val="80000"/>
              </a:lnSpc>
              <a:defRPr/>
            </a:pPr>
            <a:r>
              <a:rPr lang="zh-CN" altLang="en-US" sz="4800" b="1" dirty="0">
                <a:solidFill>
                  <a:schemeClr val="accent1"/>
                </a:solidFill>
                <a:latin typeface="+mj-ea"/>
                <a:ea typeface="+mj-ea"/>
              </a:rPr>
              <a:t>求后序遍历</a:t>
            </a:r>
          </a:p>
        </p:txBody>
      </p:sp>
      <p:sp>
        <p:nvSpPr>
          <p:cNvPr id="64516" name="矩形 3"/>
          <p:cNvSpPr>
            <a:spLocks noChangeArrowheads="1"/>
          </p:cNvSpPr>
          <p:nvPr/>
        </p:nvSpPr>
        <p:spPr bwMode="auto">
          <a:xfrm>
            <a:off x="2655888" y="4813300"/>
            <a:ext cx="60960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nSpc>
                <a:spcPct val="80000"/>
              </a:lnSpc>
              <a:spcBef>
                <a:spcPts val="1800"/>
              </a:spcBef>
            </a:pPr>
            <a:endParaRPr lang="zh-CN" altLang="en-US" sz="2400">
              <a:solidFill>
                <a:srgbClr val="FFFFFF"/>
              </a:solidFill>
              <a:latin typeface="宋体" panose="02010600030101010101" pitchFamily="2" charset="-122"/>
              <a:ea typeface="宋体" panose="02010600030101010101" pitchFamily="2" charset="-122"/>
            </a:endParaRPr>
          </a:p>
          <a:p>
            <a:pPr>
              <a:lnSpc>
                <a:spcPct val="80000"/>
              </a:lnSpc>
              <a:spcBef>
                <a:spcPts val="1800"/>
              </a:spcBef>
            </a:pPr>
            <a:r>
              <a:rPr lang="zh-CN" altLang="en-US" sz="2400">
                <a:solidFill>
                  <a:srgbClr val="FFFFFF"/>
                </a:solidFill>
                <a:latin typeface="宋体" panose="02010600030101010101" pitchFamily="2" charset="-122"/>
                <a:ea typeface="宋体" panose="02010600030101010101" pitchFamily="2" charset="-122"/>
              </a:rPr>
              <a:t>【样例输出】</a:t>
            </a:r>
          </a:p>
          <a:p>
            <a:pPr>
              <a:lnSpc>
                <a:spcPct val="80000"/>
              </a:lnSpc>
              <a:spcBef>
                <a:spcPts val="1800"/>
              </a:spcBef>
            </a:pPr>
            <a:r>
              <a:rPr lang="zh-CN" altLang="en-US" sz="2400">
                <a:solidFill>
                  <a:srgbClr val="FFFFFF"/>
                </a:solidFill>
                <a:latin typeface="宋体" panose="02010600030101010101" pitchFamily="2" charset="-122"/>
                <a:ea typeface="宋体" panose="02010600030101010101" pitchFamily="2" charset="-122"/>
              </a:rPr>
              <a:t>　　debca</a:t>
            </a:r>
          </a:p>
        </p:txBody>
      </p:sp>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1701800" y="2176463"/>
            <a:ext cx="9875838" cy="5743575"/>
          </a:xfrm>
        </p:spPr>
        <p:txBody>
          <a:bodyPr/>
          <a:lstStyle/>
          <a:p>
            <a:pPr>
              <a:lnSpc>
                <a:spcPct val="80000"/>
              </a:lnSpc>
              <a:buFontTx/>
              <a:buNone/>
            </a:pPr>
            <a:endParaRPr lang="en-US" altLang="zh-CN" smtClean="0"/>
          </a:p>
          <a:p>
            <a:pPr>
              <a:lnSpc>
                <a:spcPct val="80000"/>
              </a:lnSpc>
              <a:buFontTx/>
              <a:buNone/>
            </a:pPr>
            <a:r>
              <a:rPr lang="en-US" altLang="zh-CN" smtClean="0"/>
              <a:t>void calc(int l1, int r1, int l2, int r2)</a:t>
            </a:r>
          </a:p>
          <a:p>
            <a:pPr>
              <a:lnSpc>
                <a:spcPct val="80000"/>
              </a:lnSpc>
              <a:buFontTx/>
              <a:buNone/>
            </a:pPr>
            <a:r>
              <a:rPr lang="en-US" altLang="zh-CN" smtClean="0"/>
              <a:t>{</a:t>
            </a:r>
          </a:p>
          <a:p>
            <a:pPr>
              <a:lnSpc>
                <a:spcPct val="80000"/>
              </a:lnSpc>
              <a:buFontTx/>
              <a:buNone/>
            </a:pPr>
            <a:r>
              <a:rPr lang="en-US" altLang="zh-CN" smtClean="0"/>
              <a:t>	int m =s2</a:t>
            </a:r>
            <a:r>
              <a:rPr lang="zh-CN" altLang="en-US" smtClean="0"/>
              <a:t>中</a:t>
            </a:r>
            <a:r>
              <a:rPr lang="en-US" altLang="zh-CN" smtClean="0"/>
              <a:t>s1[l1]</a:t>
            </a:r>
            <a:r>
              <a:rPr lang="zh-CN" altLang="en-US" smtClean="0"/>
              <a:t>的位置</a:t>
            </a:r>
            <a:r>
              <a:rPr lang="en-US" altLang="zh-CN" smtClean="0"/>
              <a:t>;</a:t>
            </a:r>
          </a:p>
          <a:p>
            <a:pPr>
              <a:lnSpc>
                <a:spcPct val="80000"/>
              </a:lnSpc>
              <a:buFontTx/>
              <a:buNone/>
            </a:pPr>
            <a:r>
              <a:rPr lang="en-US" altLang="zh-CN" smtClean="0"/>
              <a:t>	if(m &gt; l2) calc(l1 + 1, l1 + m - l2, l2, m - 1);</a:t>
            </a:r>
          </a:p>
          <a:p>
            <a:pPr>
              <a:lnSpc>
                <a:spcPct val="80000"/>
              </a:lnSpc>
              <a:buFontTx/>
              <a:buNone/>
            </a:pPr>
            <a:r>
              <a:rPr lang="en-US" altLang="zh-CN" smtClean="0"/>
              <a:t>	if(m &lt; r2) calc(l1 + m - l2 + 1, r1, m + 1, r2);</a:t>
            </a:r>
          </a:p>
          <a:p>
            <a:pPr>
              <a:lnSpc>
                <a:spcPct val="80000"/>
              </a:lnSpc>
              <a:buFontTx/>
              <a:buNone/>
            </a:pPr>
            <a:r>
              <a:rPr lang="en-US" altLang="zh-CN" smtClean="0"/>
              <a:t>	printf(“%c”,s1[l1]);</a:t>
            </a:r>
          </a:p>
          <a:p>
            <a:pPr>
              <a:lnSpc>
                <a:spcPct val="80000"/>
              </a:lnSpc>
              <a:buFontTx/>
              <a:buNone/>
            </a:pPr>
            <a:r>
              <a:rPr lang="en-US" altLang="zh-CN" smtClean="0"/>
              <a:t>}</a:t>
            </a:r>
          </a:p>
        </p:txBody>
      </p:sp>
      <p:sp>
        <p:nvSpPr>
          <p:cNvPr id="3" name="矩形 2"/>
          <p:cNvSpPr/>
          <p:nvPr/>
        </p:nvSpPr>
        <p:spPr>
          <a:xfrm>
            <a:off x="2146300" y="573088"/>
            <a:ext cx="4494213" cy="682625"/>
          </a:xfrm>
          <a:prstGeom prst="rect">
            <a:avLst/>
          </a:prstGeom>
        </p:spPr>
        <p:txBody>
          <a:bodyPr wrap="none">
            <a:spAutoFit/>
          </a:bodyPr>
          <a:lstStyle/>
          <a:p>
            <a:pPr>
              <a:lnSpc>
                <a:spcPct val="80000"/>
              </a:lnSpc>
              <a:defRPr/>
            </a:pPr>
            <a:r>
              <a:rPr lang="zh-CN" altLang="en-US" sz="4800" b="1" dirty="0">
                <a:solidFill>
                  <a:schemeClr val="accent1"/>
                </a:solidFill>
                <a:latin typeface="+mj-ea"/>
                <a:ea typeface="+mj-ea"/>
              </a:rPr>
              <a:t>求后序遍历</a:t>
            </a:r>
            <a:r>
              <a:rPr lang="zh-CN" altLang="en-US" sz="4800" b="1" dirty="0">
                <a:latin typeface="+mj-ea"/>
                <a:ea typeface="+mj-ea"/>
              </a:rPr>
              <a:t>代码</a:t>
            </a:r>
          </a:p>
        </p:txBody>
      </p:sp>
      <p:sp>
        <p:nvSpPr>
          <p:cNvPr id="2" name="文本框 1"/>
          <p:cNvSpPr txBox="1"/>
          <p:nvPr/>
        </p:nvSpPr>
        <p:spPr>
          <a:xfrm>
            <a:off x="7358063" y="2176463"/>
            <a:ext cx="4654550" cy="1136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nSpc>
                <a:spcPct val="150000"/>
              </a:lnSpc>
              <a:defRPr/>
            </a:pPr>
            <a:r>
              <a:rPr lang="en-US" altLang="zh-CN" sz="2400" dirty="0"/>
              <a:t>//</a:t>
            </a:r>
            <a:r>
              <a:rPr lang="zh-CN" altLang="en-US" sz="2400" dirty="0"/>
              <a:t>计算并输出</a:t>
            </a:r>
            <a:r>
              <a:rPr lang="en-US" altLang="zh-CN" sz="2400" dirty="0"/>
              <a:t>s1[l1…r1]</a:t>
            </a:r>
            <a:r>
              <a:rPr lang="zh-CN" altLang="en-US" sz="2400" dirty="0"/>
              <a:t>为先序</a:t>
            </a:r>
            <a:endParaRPr lang="en-US" altLang="zh-CN" sz="2400" dirty="0"/>
          </a:p>
          <a:p>
            <a:pPr>
              <a:lnSpc>
                <a:spcPct val="150000"/>
              </a:lnSpc>
              <a:defRPr/>
            </a:pPr>
            <a:r>
              <a:rPr lang="en-US" altLang="zh-CN" sz="2400" dirty="0"/>
              <a:t>//,s2[l2…r2]</a:t>
            </a:r>
            <a:r>
              <a:rPr lang="zh-CN" altLang="en-US" sz="2400" dirty="0"/>
              <a:t>为中序的后续遍历</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animEffect transition="in" filter="fade">
                                      <p:cBhvr>
                                        <p:cTn id="7" dur="500"/>
                                        <p:tgtEl>
                                          <p:spTgt spid="5222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26">
                                            <p:txEl>
                                              <p:pRg st="2" end="2"/>
                                            </p:txEl>
                                          </p:spTgt>
                                        </p:tgtEl>
                                        <p:attrNameLst>
                                          <p:attrName>style.visibility</p:attrName>
                                        </p:attrNameLst>
                                      </p:cBhvr>
                                      <p:to>
                                        <p:strVal val="visible"/>
                                      </p:to>
                                    </p:set>
                                    <p:animEffect transition="in" filter="fade">
                                      <p:cBhvr>
                                        <p:cTn id="10" dur="500"/>
                                        <p:tgtEl>
                                          <p:spTgt spid="5222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226">
                                            <p:txEl>
                                              <p:pRg st="7" end="7"/>
                                            </p:txEl>
                                          </p:spTgt>
                                        </p:tgtEl>
                                        <p:attrNameLst>
                                          <p:attrName>style.visibility</p:attrName>
                                        </p:attrNameLst>
                                      </p:cBhvr>
                                      <p:to>
                                        <p:strVal val="visible"/>
                                      </p:to>
                                    </p:set>
                                    <p:animEffect transition="in" filter="fade">
                                      <p:cBhvr>
                                        <p:cTn id="13" dur="500"/>
                                        <p:tgtEl>
                                          <p:spTgt spid="52226">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2226">
                                            <p:txEl>
                                              <p:pRg st="3" end="3"/>
                                            </p:txEl>
                                          </p:spTgt>
                                        </p:tgtEl>
                                        <p:attrNameLst>
                                          <p:attrName>style.visibility</p:attrName>
                                        </p:attrNameLst>
                                      </p:cBhvr>
                                      <p:to>
                                        <p:strVal val="visible"/>
                                      </p:to>
                                    </p:set>
                                    <p:animEffect transition="in" filter="fade">
                                      <p:cBhvr>
                                        <p:cTn id="23" dur="500"/>
                                        <p:tgtEl>
                                          <p:spTgt spid="52226">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226">
                                            <p:txEl>
                                              <p:pRg st="4" end="4"/>
                                            </p:txEl>
                                          </p:spTgt>
                                        </p:tgtEl>
                                        <p:attrNameLst>
                                          <p:attrName>style.visibility</p:attrName>
                                        </p:attrNameLst>
                                      </p:cBhvr>
                                      <p:to>
                                        <p:strVal val="visible"/>
                                      </p:to>
                                    </p:set>
                                    <p:animEffect transition="in" filter="fade">
                                      <p:cBhvr>
                                        <p:cTn id="28" dur="500"/>
                                        <p:tgtEl>
                                          <p:spTgt spid="52226">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2226">
                                            <p:txEl>
                                              <p:pRg st="5" end="5"/>
                                            </p:txEl>
                                          </p:spTgt>
                                        </p:tgtEl>
                                        <p:attrNameLst>
                                          <p:attrName>style.visibility</p:attrName>
                                        </p:attrNameLst>
                                      </p:cBhvr>
                                      <p:to>
                                        <p:strVal val="visible"/>
                                      </p:to>
                                    </p:set>
                                    <p:animEffect transition="in" filter="fade">
                                      <p:cBhvr>
                                        <p:cTn id="33" dur="500"/>
                                        <p:tgtEl>
                                          <p:spTgt spid="52226">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226">
                                            <p:txEl>
                                              <p:pRg st="6" end="6"/>
                                            </p:txEl>
                                          </p:spTgt>
                                        </p:tgtEl>
                                        <p:attrNameLst>
                                          <p:attrName>style.visibility</p:attrName>
                                        </p:attrNameLst>
                                      </p:cBhvr>
                                      <p:to>
                                        <p:strVal val="visible"/>
                                      </p:to>
                                    </p:set>
                                    <p:animEffect transition="in" filter="fade">
                                      <p:cBhvr>
                                        <p:cTn id="38" dur="500"/>
                                        <p:tgtEl>
                                          <p:spTgt spid="522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ctrTitle"/>
          </p:nvPr>
        </p:nvSpPr>
        <p:spPr>
          <a:xfrm>
            <a:off x="1993900" y="3300413"/>
            <a:ext cx="8061325" cy="1152525"/>
          </a:xfrm>
        </p:spPr>
        <p:txBody>
          <a:bodyPr/>
          <a:lstStyle/>
          <a:p>
            <a:pPr eaLnBrk="1" hangingPunct="1"/>
            <a:r>
              <a:rPr lang="en-US" altLang="zh-CN" smtClean="0"/>
              <a:t>THE END</a:t>
            </a:r>
            <a:endParaRPr lang="zh-CN" altLang="en-US" smtClean="0"/>
          </a:p>
        </p:txBody>
      </p:sp>
      <p:sp>
        <p:nvSpPr>
          <p:cNvPr id="66563" name="副标题 2"/>
          <p:cNvSpPr>
            <a:spLocks noGrp="1"/>
          </p:cNvSpPr>
          <p:nvPr>
            <p:ph type="subTitle" idx="1"/>
          </p:nvPr>
        </p:nvSpPr>
        <p:spPr>
          <a:xfrm>
            <a:off x="1993900" y="4737100"/>
            <a:ext cx="8061325" cy="431800"/>
          </a:xfrm>
        </p:spPr>
        <p:txBody>
          <a:bodyPr/>
          <a:lstStyle/>
          <a:p>
            <a:pPr eaLnBrk="1" hangingPunct="1"/>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树的特性</a:t>
            </a:r>
            <a:endParaRPr lang="zh-CN" altLang="en-US" dirty="0">
              <a:solidFill>
                <a:schemeClr val="accent1">
                  <a:satMod val="150000"/>
                </a:schemeClr>
              </a:solidFill>
            </a:endParaRPr>
          </a:p>
        </p:txBody>
      </p:sp>
      <p:sp>
        <p:nvSpPr>
          <p:cNvPr id="3" name="内容占位符 2"/>
          <p:cNvSpPr>
            <a:spLocks noGrp="1"/>
          </p:cNvSpPr>
          <p:nvPr>
            <p:ph idx="1"/>
          </p:nvPr>
        </p:nvSpPr>
        <p:spPr>
          <a:xfrm>
            <a:off x="1981200" y="1774825"/>
            <a:ext cx="4471988" cy="4625975"/>
          </a:xfrm>
        </p:spPr>
        <p:txBody>
          <a:bodyPr/>
          <a:lstStyle/>
          <a:p>
            <a:pPr marL="438150" indent="-319088">
              <a:lnSpc>
                <a:spcPct val="110000"/>
              </a:lnSpc>
              <a:spcBef>
                <a:spcPts val="1200"/>
              </a:spcBef>
              <a:buFont typeface="Wingdings 2" panose="05020102010507070707" pitchFamily="18" charset="2"/>
              <a:buChar char=""/>
            </a:pPr>
            <a:r>
              <a:rPr lang="zh-CN" altLang="en-US" b="1" smtClean="0"/>
              <a:t>有</a:t>
            </a:r>
            <a:r>
              <a:rPr lang="zh-CN" altLang="en-US" b="1" smtClean="0">
                <a:solidFill>
                  <a:srgbClr val="FF0000"/>
                </a:solidFill>
              </a:rPr>
              <a:t>唯一</a:t>
            </a:r>
            <a:r>
              <a:rPr lang="zh-CN" altLang="en-US" b="1" smtClean="0"/>
              <a:t>的</a:t>
            </a:r>
            <a:r>
              <a:rPr lang="zh-CN" altLang="en-US" b="1" smtClean="0">
                <a:solidFill>
                  <a:srgbClr val="FF0000"/>
                </a:solidFill>
              </a:rPr>
              <a:t>根</a:t>
            </a:r>
            <a:r>
              <a:rPr lang="zh-CN" altLang="en-US" b="1" smtClean="0"/>
              <a:t>结点；</a:t>
            </a:r>
            <a:endParaRPr lang="en-US" altLang="zh-CN" b="1" smtClean="0"/>
          </a:p>
          <a:p>
            <a:pPr marL="438150" indent="-319088">
              <a:lnSpc>
                <a:spcPct val="110000"/>
              </a:lnSpc>
              <a:spcBef>
                <a:spcPts val="1200"/>
              </a:spcBef>
              <a:buFont typeface="Wingdings 2" panose="05020102010507070707" pitchFamily="18" charset="2"/>
              <a:buChar char=""/>
            </a:pPr>
            <a:r>
              <a:rPr lang="zh-CN" altLang="en-US" b="1" smtClean="0">
                <a:solidFill>
                  <a:schemeClr val="accent1"/>
                </a:solidFill>
              </a:rPr>
              <a:t>根结点没有前驱</a:t>
            </a:r>
            <a:endParaRPr lang="en-US" altLang="zh-CN" b="1" smtClean="0">
              <a:solidFill>
                <a:schemeClr val="accent1"/>
              </a:solidFill>
            </a:endParaRPr>
          </a:p>
          <a:p>
            <a:pPr marL="438150" indent="-319088">
              <a:lnSpc>
                <a:spcPct val="110000"/>
              </a:lnSpc>
              <a:spcBef>
                <a:spcPts val="1200"/>
              </a:spcBef>
              <a:buFont typeface="Wingdings 2" panose="05020102010507070707" pitchFamily="18" charset="2"/>
              <a:buChar char=""/>
            </a:pPr>
            <a:r>
              <a:rPr lang="zh-CN" altLang="en-US" b="1" smtClean="0"/>
              <a:t>除了根结点，每个元素有且仅有</a:t>
            </a:r>
            <a:r>
              <a:rPr lang="zh-CN" altLang="en-US" b="1" smtClean="0">
                <a:solidFill>
                  <a:srgbClr val="FF0000"/>
                </a:solidFill>
              </a:rPr>
              <a:t>一个前驱</a:t>
            </a:r>
            <a:endParaRPr lang="en-US" altLang="zh-CN" b="1" smtClean="0">
              <a:solidFill>
                <a:srgbClr val="FF0000"/>
              </a:solidFill>
            </a:endParaRPr>
          </a:p>
          <a:p>
            <a:pPr marL="438150" indent="-319088">
              <a:lnSpc>
                <a:spcPct val="110000"/>
              </a:lnSpc>
              <a:spcBef>
                <a:spcPts val="1200"/>
              </a:spcBef>
              <a:buFont typeface="Wingdings 2" panose="05020102010507070707" pitchFamily="18" charset="2"/>
              <a:buChar char=""/>
            </a:pPr>
            <a:r>
              <a:rPr lang="zh-CN" altLang="en-US" b="1" smtClean="0"/>
              <a:t>有若干个，叶子结点；</a:t>
            </a:r>
            <a:endParaRPr lang="en-US" altLang="zh-CN" b="1" smtClean="0"/>
          </a:p>
          <a:p>
            <a:pPr marL="438150" indent="-319088">
              <a:lnSpc>
                <a:spcPct val="110000"/>
              </a:lnSpc>
              <a:spcBef>
                <a:spcPts val="1200"/>
              </a:spcBef>
              <a:buFont typeface="Wingdings 2" panose="05020102010507070707" pitchFamily="18" charset="2"/>
              <a:buChar char=""/>
            </a:pPr>
            <a:r>
              <a:rPr lang="zh-CN" altLang="en-US" b="1" smtClean="0">
                <a:solidFill>
                  <a:schemeClr val="accent1"/>
                </a:solidFill>
              </a:rPr>
              <a:t>叶子没有后继</a:t>
            </a:r>
            <a:endParaRPr lang="en-US" altLang="zh-CN" b="1" smtClean="0">
              <a:solidFill>
                <a:schemeClr val="accent1"/>
              </a:solidFill>
            </a:endParaRPr>
          </a:p>
          <a:p>
            <a:pPr marL="438150" indent="-319088">
              <a:lnSpc>
                <a:spcPct val="110000"/>
              </a:lnSpc>
              <a:spcBef>
                <a:spcPts val="1200"/>
              </a:spcBef>
              <a:buFont typeface="Wingdings 2" panose="05020102010507070707" pitchFamily="18" charset="2"/>
              <a:buChar char=""/>
            </a:pPr>
            <a:r>
              <a:rPr lang="zh-CN" altLang="en-US" b="1" smtClean="0"/>
              <a:t>除了叶子结点，每个元素有一个或</a:t>
            </a:r>
            <a:r>
              <a:rPr lang="zh-CN" altLang="en-US" b="1" smtClean="0">
                <a:solidFill>
                  <a:srgbClr val="FF0000"/>
                </a:solidFill>
              </a:rPr>
              <a:t>多个后继</a:t>
            </a:r>
            <a:endParaRPr lang="en-US" altLang="zh-CN" b="1" smtClean="0">
              <a:solidFill>
                <a:srgbClr val="FF0000"/>
              </a:solidFill>
            </a:endParaRPr>
          </a:p>
        </p:txBody>
      </p:sp>
      <p:grpSp>
        <p:nvGrpSpPr>
          <p:cNvPr id="4" name="Group 5"/>
          <p:cNvGrpSpPr>
            <a:grpSpLocks/>
          </p:cNvGrpSpPr>
          <p:nvPr/>
        </p:nvGrpSpPr>
        <p:grpSpPr bwMode="auto">
          <a:xfrm>
            <a:off x="6881818" y="1785926"/>
            <a:ext cx="3282062" cy="2357454"/>
            <a:chOff x="2504" y="1124"/>
            <a:chExt cx="2462" cy="1755"/>
          </a:xfrm>
          <a:solidFill>
            <a:schemeClr val="bg1"/>
          </a:solidFill>
        </p:grpSpPr>
        <p:sp>
          <p:nvSpPr>
            <p:cNvPr id="5" name="Oval 6"/>
            <p:cNvSpPr>
              <a:spLocks noChangeArrowheads="1"/>
            </p:cNvSpPr>
            <p:nvPr/>
          </p:nvSpPr>
          <p:spPr bwMode="auto">
            <a:xfrm>
              <a:off x="3526" y="1124"/>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6" name="Oval 7"/>
            <p:cNvSpPr>
              <a:spLocks noChangeArrowheads="1"/>
            </p:cNvSpPr>
            <p:nvPr/>
          </p:nvSpPr>
          <p:spPr bwMode="auto">
            <a:xfrm>
              <a:off x="2880" y="1636"/>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7" name="Oval 8"/>
            <p:cNvSpPr>
              <a:spLocks noChangeArrowheads="1"/>
            </p:cNvSpPr>
            <p:nvPr/>
          </p:nvSpPr>
          <p:spPr bwMode="auto">
            <a:xfrm>
              <a:off x="3526" y="1636"/>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8" name="Oval 9"/>
            <p:cNvSpPr>
              <a:spLocks noChangeArrowheads="1"/>
            </p:cNvSpPr>
            <p:nvPr/>
          </p:nvSpPr>
          <p:spPr bwMode="auto">
            <a:xfrm>
              <a:off x="4303" y="1636"/>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9" name="Oval 10"/>
            <p:cNvSpPr>
              <a:spLocks noChangeArrowheads="1"/>
            </p:cNvSpPr>
            <p:nvPr/>
          </p:nvSpPr>
          <p:spPr bwMode="auto">
            <a:xfrm>
              <a:off x="2504" y="2121"/>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0" name="Oval 11"/>
            <p:cNvSpPr>
              <a:spLocks noChangeArrowheads="1"/>
            </p:cNvSpPr>
            <p:nvPr/>
          </p:nvSpPr>
          <p:spPr bwMode="auto">
            <a:xfrm>
              <a:off x="3148" y="2121"/>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1" name="Oval 12"/>
            <p:cNvSpPr>
              <a:spLocks noChangeArrowheads="1"/>
            </p:cNvSpPr>
            <p:nvPr/>
          </p:nvSpPr>
          <p:spPr bwMode="auto">
            <a:xfrm>
              <a:off x="3526" y="2121"/>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2" name="Oval 13"/>
            <p:cNvSpPr>
              <a:spLocks noChangeArrowheads="1"/>
            </p:cNvSpPr>
            <p:nvPr/>
          </p:nvSpPr>
          <p:spPr bwMode="auto">
            <a:xfrm>
              <a:off x="3893" y="2121"/>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3" name="Oval 14"/>
            <p:cNvSpPr>
              <a:spLocks noChangeArrowheads="1"/>
            </p:cNvSpPr>
            <p:nvPr/>
          </p:nvSpPr>
          <p:spPr bwMode="auto">
            <a:xfrm>
              <a:off x="4303" y="2121"/>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4" name="Oval 15"/>
            <p:cNvSpPr>
              <a:spLocks noChangeArrowheads="1"/>
            </p:cNvSpPr>
            <p:nvPr/>
          </p:nvSpPr>
          <p:spPr bwMode="auto">
            <a:xfrm>
              <a:off x="4676" y="2121"/>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6" name="Oval 17"/>
            <p:cNvSpPr>
              <a:spLocks noChangeArrowheads="1"/>
            </p:cNvSpPr>
            <p:nvPr/>
          </p:nvSpPr>
          <p:spPr bwMode="auto">
            <a:xfrm>
              <a:off x="2754" y="2587"/>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7" name="Oval 18"/>
            <p:cNvSpPr>
              <a:spLocks noChangeArrowheads="1"/>
            </p:cNvSpPr>
            <p:nvPr/>
          </p:nvSpPr>
          <p:spPr bwMode="auto">
            <a:xfrm>
              <a:off x="3877" y="2587"/>
              <a:ext cx="290" cy="292"/>
            </a:xfrm>
            <a:prstGeom prst="ellipse">
              <a:avLst/>
            </a:prstGeom>
            <a:grpFill/>
            <a:ln w="9525">
              <a:solidFill>
                <a:srgbClr val="FF0000"/>
              </a:solidFill>
              <a:round/>
              <a:headEnd/>
              <a:tailEnd/>
            </a:ln>
            <a:effectLst/>
          </p:spPr>
          <p:txBody>
            <a:bodyPr wrap="none" anchor="ctr"/>
            <a:lstStyle/>
            <a:p>
              <a:pPr algn="ctr" fontAlgn="auto">
                <a:spcBef>
                  <a:spcPts val="0"/>
                </a:spcBef>
                <a:spcAft>
                  <a:spcPts val="0"/>
                </a:spcAft>
                <a:defRPr/>
              </a:pPr>
              <a:endParaRPr kumimoji="1" lang="en-US" altLang="zh-CN" sz="2000" dirty="0">
                <a:latin typeface="Times New Roman" pitchFamily="18" charset="0"/>
                <a:ea typeface="+mn-ea"/>
              </a:endParaRPr>
            </a:p>
          </p:txBody>
        </p:sp>
        <p:sp>
          <p:nvSpPr>
            <p:cNvPr id="18" name="Line 19"/>
            <p:cNvSpPr>
              <a:spLocks noChangeShapeType="1"/>
            </p:cNvSpPr>
            <p:nvPr/>
          </p:nvSpPr>
          <p:spPr bwMode="auto">
            <a:xfrm>
              <a:off x="3667" y="1422"/>
              <a:ext cx="0" cy="211"/>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19" name="Line 20"/>
            <p:cNvSpPr>
              <a:spLocks noChangeShapeType="1"/>
            </p:cNvSpPr>
            <p:nvPr/>
          </p:nvSpPr>
          <p:spPr bwMode="auto">
            <a:xfrm flipH="1">
              <a:off x="3667" y="1933"/>
              <a:ext cx="0" cy="189"/>
            </a:xfrm>
            <a:prstGeom prst="line">
              <a:avLst/>
            </a:prstGeom>
            <a:grpFill/>
            <a:ln w="9525">
              <a:solidFill>
                <a:srgbClr val="FF0000"/>
              </a:solid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20" name="Line 21"/>
            <p:cNvSpPr>
              <a:spLocks noChangeShapeType="1"/>
            </p:cNvSpPr>
            <p:nvPr/>
          </p:nvSpPr>
          <p:spPr bwMode="auto">
            <a:xfrm>
              <a:off x="4445" y="1933"/>
              <a:ext cx="0" cy="189"/>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1" name="Line 22"/>
            <p:cNvSpPr>
              <a:spLocks noChangeShapeType="1"/>
            </p:cNvSpPr>
            <p:nvPr/>
          </p:nvSpPr>
          <p:spPr bwMode="auto">
            <a:xfrm flipH="1">
              <a:off x="4089" y="1889"/>
              <a:ext cx="256" cy="255"/>
            </a:xfrm>
            <a:prstGeom prst="line">
              <a:avLst/>
            </a:prstGeom>
            <a:grpFill/>
            <a:ln w="9525">
              <a:solidFill>
                <a:srgbClr val="FF0000"/>
              </a:solid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22" name="Line 23"/>
            <p:cNvSpPr>
              <a:spLocks noChangeShapeType="1"/>
            </p:cNvSpPr>
            <p:nvPr/>
          </p:nvSpPr>
          <p:spPr bwMode="auto">
            <a:xfrm>
              <a:off x="4556" y="1889"/>
              <a:ext cx="234" cy="233"/>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3" name="Line 24"/>
            <p:cNvSpPr>
              <a:spLocks noChangeShapeType="1"/>
            </p:cNvSpPr>
            <p:nvPr/>
          </p:nvSpPr>
          <p:spPr bwMode="auto">
            <a:xfrm>
              <a:off x="3767" y="1322"/>
              <a:ext cx="567" cy="411"/>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4" name="Line 25"/>
            <p:cNvSpPr>
              <a:spLocks noChangeShapeType="1"/>
            </p:cNvSpPr>
            <p:nvPr/>
          </p:nvSpPr>
          <p:spPr bwMode="auto">
            <a:xfrm flipH="1">
              <a:off x="3112" y="1344"/>
              <a:ext cx="422" cy="345"/>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5" name="Line 26"/>
            <p:cNvSpPr>
              <a:spLocks noChangeShapeType="1"/>
            </p:cNvSpPr>
            <p:nvPr/>
          </p:nvSpPr>
          <p:spPr bwMode="auto">
            <a:xfrm>
              <a:off x="3078" y="1911"/>
              <a:ext cx="167" cy="233"/>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6" name="Line 27"/>
            <p:cNvSpPr>
              <a:spLocks noChangeShapeType="1"/>
            </p:cNvSpPr>
            <p:nvPr/>
          </p:nvSpPr>
          <p:spPr bwMode="auto">
            <a:xfrm flipH="1">
              <a:off x="2734" y="1922"/>
              <a:ext cx="222" cy="222"/>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8" name="Line 29"/>
            <p:cNvSpPr>
              <a:spLocks noChangeShapeType="1"/>
            </p:cNvSpPr>
            <p:nvPr/>
          </p:nvSpPr>
          <p:spPr bwMode="auto">
            <a:xfrm>
              <a:off x="2734" y="2378"/>
              <a:ext cx="166" cy="222"/>
            </a:xfrm>
            <a:prstGeom prst="line">
              <a:avLst/>
            </a:prstGeom>
            <a:grpFill/>
            <a:ln w="9525">
              <a:solidFill>
                <a:srgbClr val="FF0000"/>
              </a:solid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29" name="Line 30"/>
            <p:cNvSpPr>
              <a:spLocks noChangeShapeType="1"/>
            </p:cNvSpPr>
            <p:nvPr/>
          </p:nvSpPr>
          <p:spPr bwMode="auto">
            <a:xfrm>
              <a:off x="4034" y="2411"/>
              <a:ext cx="0" cy="189"/>
            </a:xfrm>
            <a:prstGeom prst="line">
              <a:avLst/>
            </a:prstGeom>
            <a:grpFill/>
            <a:ln w="9525">
              <a:solidFill>
                <a:srgbClr val="FF0000"/>
              </a:solid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grpSp>
      <p:sp>
        <p:nvSpPr>
          <p:cNvPr id="30" name="TextBox 29"/>
          <p:cNvSpPr txBox="1">
            <a:spLocks noChangeArrowheads="1"/>
          </p:cNvSpPr>
          <p:nvPr/>
        </p:nvSpPr>
        <p:spPr bwMode="auto">
          <a:xfrm>
            <a:off x="6667500" y="5786438"/>
            <a:ext cx="3328988" cy="584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3200" b="1" dirty="0" smtClean="0">
                <a:latin typeface="Corbel" panose="020B0503020204020204" pitchFamily="34" charset="0"/>
                <a:ea typeface="华文楷体" panose="02010600040101010101" pitchFamily="2" charset="-122"/>
              </a:rPr>
              <a:t>树</a:t>
            </a:r>
            <a:r>
              <a:rPr lang="en-US" altLang="zh-CN" sz="3200" b="1" dirty="0" smtClean="0">
                <a:latin typeface="Corbel" panose="020B0503020204020204" pitchFamily="34" charset="0"/>
                <a:ea typeface="华文楷体" panose="02010600040101010101" pitchFamily="2" charset="-122"/>
              </a:rPr>
              <a:t>——</a:t>
            </a:r>
            <a:r>
              <a:rPr lang="zh-CN" altLang="en-US" sz="3200" b="1" dirty="0" smtClean="0">
                <a:latin typeface="Corbel" panose="020B0503020204020204" pitchFamily="34" charset="0"/>
                <a:ea typeface="华文楷体" panose="02010600040101010101" pitchFamily="2" charset="-122"/>
              </a:rPr>
              <a:t>非线性结构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相关术语</a:t>
            </a:r>
            <a:endParaRPr lang="zh-CN" altLang="en-US" dirty="0">
              <a:solidFill>
                <a:schemeClr val="accent1">
                  <a:satMod val="150000"/>
                </a:schemeClr>
              </a:solidFill>
            </a:endParaRPr>
          </a:p>
        </p:txBody>
      </p:sp>
      <p:sp>
        <p:nvSpPr>
          <p:cNvPr id="3" name="内容占位符 2"/>
          <p:cNvSpPr>
            <a:spLocks noGrp="1"/>
          </p:cNvSpPr>
          <p:nvPr>
            <p:ph idx="1"/>
          </p:nvPr>
        </p:nvSpPr>
        <p:spPr>
          <a:xfrm>
            <a:off x="1952625" y="1571625"/>
            <a:ext cx="8229600" cy="4625975"/>
          </a:xfrm>
        </p:spPr>
        <p:txBody>
          <a:bodyPr/>
          <a:lstStyle/>
          <a:p>
            <a:r>
              <a:rPr lang="zh-CN" altLang="en-US" b="1" smtClean="0">
                <a:solidFill>
                  <a:srgbClr val="FF0000"/>
                </a:solidFill>
              </a:rPr>
              <a:t>结点</a:t>
            </a:r>
            <a:r>
              <a:rPr lang="zh-CN" altLang="en-US" b="1" smtClean="0">
                <a:solidFill>
                  <a:schemeClr val="hlink"/>
                </a:solidFill>
              </a:rPr>
              <a:t>：</a:t>
            </a:r>
            <a:r>
              <a:rPr lang="zh-CN" altLang="en-US" b="1" smtClean="0"/>
              <a:t>包含一个</a:t>
            </a:r>
            <a:r>
              <a:rPr lang="zh-CN" altLang="en-US" b="1" smtClean="0">
                <a:solidFill>
                  <a:schemeClr val="accent1"/>
                </a:solidFill>
              </a:rPr>
              <a:t>数据元素</a:t>
            </a:r>
            <a:r>
              <a:rPr lang="zh-CN" altLang="en-US" b="1" smtClean="0"/>
              <a:t>的和指向其他结点</a:t>
            </a:r>
            <a:r>
              <a:rPr lang="zh-CN" altLang="en-US" b="1" smtClean="0">
                <a:solidFill>
                  <a:schemeClr val="accent1"/>
                </a:solidFill>
              </a:rPr>
              <a:t>分支</a:t>
            </a:r>
            <a:endParaRPr lang="en-US" altLang="zh-CN" b="1" smtClean="0">
              <a:solidFill>
                <a:schemeClr val="accent1"/>
              </a:solidFill>
            </a:endParaRPr>
          </a:p>
          <a:p>
            <a:r>
              <a:rPr lang="zh-CN" altLang="en-US" b="1" smtClean="0">
                <a:solidFill>
                  <a:srgbClr val="FF0000"/>
                </a:solidFill>
              </a:rPr>
              <a:t>结点的度</a:t>
            </a:r>
            <a:r>
              <a:rPr lang="zh-CN" altLang="en-US" b="1" smtClean="0">
                <a:solidFill>
                  <a:schemeClr val="hlink"/>
                </a:solidFill>
              </a:rPr>
              <a:t>：</a:t>
            </a:r>
            <a:r>
              <a:rPr lang="zh-CN" altLang="en-US" b="1" smtClean="0"/>
              <a:t>结点的</a:t>
            </a:r>
            <a:r>
              <a:rPr lang="zh-CN" altLang="en-US" b="1" smtClean="0">
                <a:solidFill>
                  <a:srgbClr val="FF0000"/>
                </a:solidFill>
              </a:rPr>
              <a:t>子树</a:t>
            </a:r>
            <a:r>
              <a:rPr lang="zh-CN" altLang="en-US" b="1" smtClean="0">
                <a:solidFill>
                  <a:schemeClr val="accent1"/>
                </a:solidFill>
              </a:rPr>
              <a:t>数</a:t>
            </a:r>
            <a:endParaRPr lang="en-US" altLang="zh-CN" b="1" smtClean="0">
              <a:solidFill>
                <a:schemeClr val="accent1"/>
              </a:solidFill>
            </a:endParaRPr>
          </a:p>
          <a:p>
            <a:r>
              <a:rPr lang="zh-CN" altLang="en-US" b="1" smtClean="0">
                <a:solidFill>
                  <a:srgbClr val="FF0000"/>
                </a:solidFill>
              </a:rPr>
              <a:t>树的度</a:t>
            </a:r>
            <a:r>
              <a:rPr lang="zh-CN" altLang="en-US" b="1" smtClean="0">
                <a:solidFill>
                  <a:schemeClr val="hlink"/>
                </a:solidFill>
              </a:rPr>
              <a:t>：</a:t>
            </a:r>
            <a:r>
              <a:rPr lang="zh-CN" altLang="en-US" b="1" smtClean="0"/>
              <a:t>树中所有结点度的</a:t>
            </a:r>
            <a:r>
              <a:rPr lang="zh-CN" altLang="en-US" b="1" smtClean="0">
                <a:solidFill>
                  <a:schemeClr val="accent1"/>
                </a:solidFill>
              </a:rPr>
              <a:t>最大</a:t>
            </a:r>
            <a:r>
              <a:rPr lang="zh-CN" altLang="en-US" b="1" smtClean="0"/>
              <a:t>值。</a:t>
            </a:r>
          </a:p>
          <a:p>
            <a:r>
              <a:rPr lang="zh-CN" altLang="en-US" b="1" smtClean="0">
                <a:solidFill>
                  <a:srgbClr val="FF0000"/>
                </a:solidFill>
              </a:rPr>
              <a:t>根</a:t>
            </a:r>
            <a:r>
              <a:rPr lang="zh-CN" altLang="en-US" b="1" smtClean="0">
                <a:solidFill>
                  <a:schemeClr val="accent1"/>
                </a:solidFill>
              </a:rPr>
              <a:t>结点</a:t>
            </a:r>
            <a:r>
              <a:rPr lang="zh-CN" altLang="en-US" b="1" smtClean="0">
                <a:solidFill>
                  <a:schemeClr val="hlink"/>
                </a:solidFill>
              </a:rPr>
              <a:t>：</a:t>
            </a:r>
            <a:r>
              <a:rPr lang="zh-CN" altLang="en-US" b="1" smtClean="0"/>
              <a:t>只有后继，没有前驱。</a:t>
            </a:r>
            <a:endParaRPr lang="en-US" altLang="zh-CN" b="1" smtClean="0"/>
          </a:p>
          <a:p>
            <a:r>
              <a:rPr lang="zh-CN" altLang="en-US" b="1" smtClean="0">
                <a:solidFill>
                  <a:srgbClr val="FF0000"/>
                </a:solidFill>
              </a:rPr>
              <a:t>叶</a:t>
            </a:r>
            <a:r>
              <a:rPr lang="zh-CN" altLang="en-US" b="1" smtClean="0">
                <a:solidFill>
                  <a:schemeClr val="accent1"/>
                </a:solidFill>
              </a:rPr>
              <a:t>结点</a:t>
            </a:r>
            <a:r>
              <a:rPr lang="zh-CN" altLang="en-US" b="1" smtClean="0">
                <a:solidFill>
                  <a:schemeClr val="hlink"/>
                </a:solidFill>
              </a:rPr>
              <a:t>：</a:t>
            </a:r>
            <a:r>
              <a:rPr lang="zh-CN" altLang="en-US" b="1" smtClean="0"/>
              <a:t>度为零的结点。</a:t>
            </a:r>
            <a:endParaRPr lang="en-US" altLang="zh-CN" b="1" smtClean="0"/>
          </a:p>
          <a:p>
            <a:r>
              <a:rPr lang="zh-CN" altLang="en-US" b="1" smtClean="0">
                <a:solidFill>
                  <a:srgbClr val="FF0000"/>
                </a:solidFill>
              </a:rPr>
              <a:t>分支</a:t>
            </a:r>
            <a:r>
              <a:rPr lang="zh-CN" altLang="en-US" b="1" smtClean="0">
                <a:solidFill>
                  <a:schemeClr val="accent1"/>
                </a:solidFill>
              </a:rPr>
              <a:t>结点</a:t>
            </a:r>
            <a:r>
              <a:rPr lang="zh-CN" altLang="en-US" b="1" smtClean="0">
                <a:solidFill>
                  <a:schemeClr val="hlink"/>
                </a:solidFill>
              </a:rPr>
              <a:t>：</a:t>
            </a:r>
            <a:r>
              <a:rPr lang="zh-CN" altLang="en-US" b="1" smtClean="0"/>
              <a:t>除叶结点以外的结点。</a:t>
            </a:r>
            <a:endParaRPr lang="en-US" altLang="zh-CN" b="1" smtClean="0"/>
          </a:p>
          <a:p>
            <a:r>
              <a:rPr lang="zh-CN" altLang="en-US" b="1" smtClean="0">
                <a:solidFill>
                  <a:srgbClr val="FF0000"/>
                </a:solidFill>
              </a:rPr>
              <a:t>子树</a:t>
            </a:r>
            <a:r>
              <a:rPr lang="zh-CN" altLang="en-US" b="1" smtClean="0">
                <a:solidFill>
                  <a:schemeClr val="hlink"/>
                </a:solidFill>
              </a:rPr>
              <a:t>：</a:t>
            </a:r>
            <a:r>
              <a:rPr lang="zh-CN" altLang="en-US" b="1" smtClean="0"/>
              <a:t>树的一棵分支。</a:t>
            </a:r>
          </a:p>
          <a:p>
            <a:r>
              <a:rPr lang="zh-CN" altLang="en-US" b="1" smtClean="0">
                <a:solidFill>
                  <a:srgbClr val="FF0000"/>
                </a:solidFill>
              </a:rPr>
              <a:t>孩子</a:t>
            </a:r>
            <a:r>
              <a:rPr lang="zh-CN" altLang="en-US" b="1" smtClean="0">
                <a:solidFill>
                  <a:schemeClr val="accent1"/>
                </a:solidFill>
              </a:rPr>
              <a:t>结点</a:t>
            </a:r>
            <a:r>
              <a:rPr lang="zh-CN" altLang="en-US" b="1" smtClean="0">
                <a:solidFill>
                  <a:schemeClr val="hlink"/>
                </a:solidFill>
              </a:rPr>
              <a:t>：</a:t>
            </a:r>
            <a:r>
              <a:rPr lang="zh-CN" altLang="en-US" b="1" smtClean="0"/>
              <a:t>树的子树的根结点。</a:t>
            </a:r>
          </a:p>
          <a:p>
            <a:r>
              <a:rPr lang="zh-CN" altLang="en-US" b="1" smtClean="0">
                <a:solidFill>
                  <a:srgbClr val="FF0000"/>
                </a:solidFill>
              </a:rPr>
              <a:t>双亲</a:t>
            </a:r>
            <a:r>
              <a:rPr lang="en-US" altLang="zh-CN" b="1" smtClean="0">
                <a:solidFill>
                  <a:schemeClr val="accent1"/>
                </a:solidFill>
              </a:rPr>
              <a:t>(</a:t>
            </a:r>
            <a:r>
              <a:rPr lang="zh-CN" altLang="en-US" b="1" smtClean="0">
                <a:solidFill>
                  <a:schemeClr val="accent1"/>
                </a:solidFill>
              </a:rPr>
              <a:t>父</a:t>
            </a:r>
            <a:r>
              <a:rPr lang="en-US" altLang="zh-CN" b="1" smtClean="0">
                <a:solidFill>
                  <a:schemeClr val="accent1"/>
                </a:solidFill>
              </a:rPr>
              <a:t>)</a:t>
            </a:r>
            <a:r>
              <a:rPr lang="zh-CN" altLang="en-US" b="1" smtClean="0">
                <a:solidFill>
                  <a:schemeClr val="accent1"/>
                </a:solidFill>
              </a:rPr>
              <a:t>结点</a:t>
            </a:r>
            <a:r>
              <a:rPr lang="zh-CN" altLang="en-US" b="1" smtClean="0">
                <a:solidFill>
                  <a:schemeClr val="hlink"/>
                </a:solidFill>
              </a:rPr>
              <a:t>：</a:t>
            </a:r>
            <a:r>
              <a:rPr lang="zh-CN" altLang="en-US" b="1" smtClean="0"/>
              <a:t>若</a:t>
            </a:r>
            <a:r>
              <a:rPr lang="en-US" altLang="zh-CN" b="1" smtClean="0"/>
              <a:t>x</a:t>
            </a:r>
            <a:r>
              <a:rPr lang="zh-CN" altLang="en-US" b="1" smtClean="0"/>
              <a:t>有子结点，则</a:t>
            </a:r>
            <a:r>
              <a:rPr lang="en-US" altLang="zh-CN" b="1" smtClean="0"/>
              <a:t>x</a:t>
            </a:r>
            <a:r>
              <a:rPr lang="zh-CN" altLang="en-US" b="1" smtClean="0"/>
              <a:t>是子结点的父结点。</a:t>
            </a:r>
            <a:endParaRPr lang="zh-CN" altLang="en-US" b="1" smtClean="0">
              <a:solidFill>
                <a:schemeClr val="hlink"/>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相关术语</a:t>
            </a:r>
            <a:endParaRPr lang="zh-CN" altLang="en-US" dirty="0">
              <a:solidFill>
                <a:schemeClr val="accent1">
                  <a:satMod val="150000"/>
                </a:schemeClr>
              </a:solidFill>
            </a:endParaRPr>
          </a:p>
        </p:txBody>
      </p:sp>
      <p:sp>
        <p:nvSpPr>
          <p:cNvPr id="3" name="内容占位符 2"/>
          <p:cNvSpPr>
            <a:spLocks noGrp="1"/>
          </p:cNvSpPr>
          <p:nvPr>
            <p:ph idx="1"/>
          </p:nvPr>
        </p:nvSpPr>
        <p:spPr>
          <a:xfrm>
            <a:off x="1952625" y="1643063"/>
            <a:ext cx="8229600" cy="4625975"/>
          </a:xfrm>
        </p:spPr>
        <p:txBody>
          <a:bodyPr rtlCol="0">
            <a:noAutofit/>
          </a:bodyPr>
          <a:lstStyle/>
          <a:p>
            <a:pPr marL="438912" indent="-320040" fontAlgn="auto">
              <a:spcBef>
                <a:spcPts val="0"/>
              </a:spcBef>
              <a:spcAft>
                <a:spcPts val="0"/>
              </a:spcAft>
              <a:buFont typeface="Wingdings 2"/>
              <a:buChar char=""/>
              <a:defRPr/>
            </a:pPr>
            <a:r>
              <a:rPr lang="zh-CN" altLang="en-US" b="1" dirty="0" smtClean="0">
                <a:solidFill>
                  <a:srgbClr val="FF0000"/>
                </a:solidFill>
                <a:latin typeface="+mn-ea"/>
              </a:rPr>
              <a:t>子孙</a:t>
            </a:r>
            <a:r>
              <a:rPr lang="zh-CN" altLang="en-US" b="1" dirty="0" smtClean="0">
                <a:solidFill>
                  <a:schemeClr val="accent1"/>
                </a:solidFill>
                <a:latin typeface="+mn-ea"/>
              </a:rPr>
              <a:t>结点</a:t>
            </a:r>
            <a:r>
              <a:rPr lang="zh-CN" altLang="en-US" b="1" dirty="0" smtClean="0">
                <a:solidFill>
                  <a:schemeClr val="hlink"/>
                </a:solidFill>
                <a:latin typeface="+mn-ea"/>
              </a:rPr>
              <a:t>：</a:t>
            </a:r>
            <a:r>
              <a:rPr lang="zh-CN" altLang="en-US" b="1" dirty="0" smtClean="0">
                <a:latin typeface="+mn-ea"/>
              </a:rPr>
              <a:t>某结点为根的子树上的所有结点都是它的子孙。</a:t>
            </a:r>
          </a:p>
          <a:p>
            <a:pPr marL="438912" indent="-320040" fontAlgn="auto">
              <a:spcBef>
                <a:spcPts val="0"/>
              </a:spcBef>
              <a:spcAft>
                <a:spcPts val="0"/>
              </a:spcAft>
              <a:buFont typeface="Wingdings 2"/>
              <a:buChar char=""/>
              <a:defRPr/>
            </a:pPr>
            <a:r>
              <a:rPr lang="zh-CN" altLang="en-US" b="1" dirty="0" smtClean="0">
                <a:solidFill>
                  <a:srgbClr val="FF0000"/>
                </a:solidFill>
                <a:latin typeface="+mn-ea"/>
              </a:rPr>
              <a:t>祖先</a:t>
            </a:r>
            <a:r>
              <a:rPr lang="zh-CN" altLang="en-US" b="1" dirty="0" smtClean="0">
                <a:solidFill>
                  <a:schemeClr val="accent1"/>
                </a:solidFill>
                <a:latin typeface="+mn-ea"/>
              </a:rPr>
              <a:t>结点</a:t>
            </a:r>
            <a:r>
              <a:rPr lang="zh-CN" altLang="en-US" b="1" dirty="0" smtClean="0">
                <a:latin typeface="+mn-ea"/>
              </a:rPr>
              <a:t>：从根结点到某结点的路径上的任意结点都是该结点的祖先。</a:t>
            </a:r>
            <a:endParaRPr lang="en-US" altLang="zh-CN" b="1" dirty="0" smtClean="0">
              <a:latin typeface="+mn-ea"/>
            </a:endParaRPr>
          </a:p>
          <a:p>
            <a:pPr marL="438912" indent="-320040" fontAlgn="auto">
              <a:spcBef>
                <a:spcPts val="0"/>
              </a:spcBef>
              <a:spcAft>
                <a:spcPts val="0"/>
              </a:spcAft>
              <a:buFont typeface="Wingdings 2"/>
              <a:buChar char=""/>
              <a:defRPr/>
            </a:pPr>
            <a:r>
              <a:rPr lang="zh-CN" altLang="en-US" b="1" dirty="0" smtClean="0">
                <a:solidFill>
                  <a:srgbClr val="FF0000"/>
                </a:solidFill>
                <a:latin typeface="+mn-ea"/>
              </a:rPr>
              <a:t>兄弟</a:t>
            </a:r>
            <a:r>
              <a:rPr lang="zh-CN" altLang="en-US" b="1" dirty="0" smtClean="0">
                <a:solidFill>
                  <a:schemeClr val="accent1"/>
                </a:solidFill>
                <a:latin typeface="+mn-ea"/>
              </a:rPr>
              <a:t>结点</a:t>
            </a:r>
            <a:r>
              <a:rPr lang="zh-CN" altLang="en-US" b="1" dirty="0" smtClean="0">
                <a:solidFill>
                  <a:schemeClr val="hlink"/>
                </a:solidFill>
                <a:latin typeface="+mn-ea"/>
              </a:rPr>
              <a:t>：</a:t>
            </a:r>
            <a:r>
              <a:rPr lang="zh-CN" altLang="en-US" b="1" dirty="0" smtClean="0">
                <a:latin typeface="+mn-ea"/>
              </a:rPr>
              <a:t>有共同的父结点的结点。</a:t>
            </a:r>
            <a:endParaRPr lang="en-US" altLang="zh-CN" b="1" dirty="0" smtClean="0">
              <a:latin typeface="+mn-ea"/>
            </a:endParaRPr>
          </a:p>
          <a:p>
            <a:pPr marL="438912" indent="-320040" fontAlgn="auto">
              <a:spcBef>
                <a:spcPts val="0"/>
              </a:spcBef>
              <a:spcAft>
                <a:spcPts val="0"/>
              </a:spcAft>
              <a:buFont typeface="Wingdings 2"/>
              <a:buChar char=""/>
              <a:defRPr/>
            </a:pPr>
            <a:r>
              <a:rPr lang="zh-CN" altLang="en-US" b="1" dirty="0" smtClean="0">
                <a:solidFill>
                  <a:srgbClr val="FF0000"/>
                </a:solidFill>
                <a:latin typeface="+mn-ea"/>
              </a:rPr>
              <a:t>堂兄弟</a:t>
            </a:r>
            <a:r>
              <a:rPr lang="zh-CN" altLang="en-US" b="1" dirty="0" smtClean="0">
                <a:solidFill>
                  <a:schemeClr val="accent1"/>
                </a:solidFill>
                <a:latin typeface="+mn-ea"/>
              </a:rPr>
              <a:t>结点</a:t>
            </a:r>
            <a:r>
              <a:rPr lang="zh-CN" altLang="en-US" b="1" dirty="0" smtClean="0">
                <a:solidFill>
                  <a:schemeClr val="hlink"/>
                </a:solidFill>
                <a:latin typeface="+mn-ea"/>
              </a:rPr>
              <a:t>：</a:t>
            </a:r>
            <a:r>
              <a:rPr lang="zh-CN" altLang="en-US" b="1" dirty="0" smtClean="0">
                <a:latin typeface="+mn-ea"/>
              </a:rPr>
              <a:t>双亲在同一层</a:t>
            </a:r>
          </a:p>
          <a:p>
            <a:pPr marL="438912" indent="-320040" fontAlgn="auto">
              <a:spcBef>
                <a:spcPts val="0"/>
              </a:spcBef>
              <a:spcAft>
                <a:spcPts val="0"/>
              </a:spcAft>
              <a:buFont typeface="Wingdings 2"/>
              <a:buChar char=""/>
              <a:defRPr/>
            </a:pPr>
            <a:r>
              <a:rPr lang="zh-CN" altLang="en-US" b="1" dirty="0" smtClean="0">
                <a:solidFill>
                  <a:srgbClr val="FF0000"/>
                </a:solidFill>
                <a:latin typeface="+mn-ea"/>
              </a:rPr>
              <a:t>层</a:t>
            </a:r>
            <a:r>
              <a:rPr lang="zh-CN" altLang="en-US" b="1" dirty="0" smtClean="0">
                <a:solidFill>
                  <a:schemeClr val="accent1"/>
                </a:solidFill>
                <a:latin typeface="+mn-ea"/>
              </a:rPr>
              <a:t>数</a:t>
            </a:r>
            <a:r>
              <a:rPr lang="zh-CN" altLang="en-US" b="1" dirty="0" smtClean="0">
                <a:solidFill>
                  <a:schemeClr val="hlink"/>
                </a:solidFill>
                <a:latin typeface="+mn-ea"/>
              </a:rPr>
              <a:t>：</a:t>
            </a:r>
            <a:r>
              <a:rPr lang="zh-CN" altLang="en-US" b="1" dirty="0" smtClean="0">
                <a:latin typeface="+mn-ea"/>
              </a:rPr>
              <a:t>结点的层次。</a:t>
            </a:r>
            <a:endParaRPr lang="en-US" altLang="zh-CN" b="1" dirty="0" smtClean="0">
              <a:latin typeface="+mn-ea"/>
            </a:endParaRPr>
          </a:p>
          <a:p>
            <a:pPr marL="438912" indent="-320040" fontAlgn="auto">
              <a:spcBef>
                <a:spcPts val="0"/>
              </a:spcBef>
              <a:spcAft>
                <a:spcPts val="0"/>
              </a:spcAft>
              <a:buFont typeface="Wingdings 2"/>
              <a:buChar char=""/>
              <a:defRPr/>
            </a:pPr>
            <a:r>
              <a:rPr lang="zh-CN" altLang="en-US" b="1" dirty="0" smtClean="0">
                <a:solidFill>
                  <a:srgbClr val="FF0000"/>
                </a:solidFill>
                <a:latin typeface="+mn-ea"/>
              </a:rPr>
              <a:t>高</a:t>
            </a:r>
            <a:r>
              <a:rPr lang="zh-CN" altLang="en-US" b="1" dirty="0" smtClean="0">
                <a:solidFill>
                  <a:schemeClr val="accent1"/>
                </a:solidFill>
                <a:latin typeface="+mn-ea"/>
              </a:rPr>
              <a:t>度</a:t>
            </a:r>
            <a:r>
              <a:rPr lang="zh-CN" altLang="en-US" b="1" dirty="0" smtClean="0">
                <a:solidFill>
                  <a:schemeClr val="hlink"/>
                </a:solidFill>
                <a:latin typeface="+mn-ea"/>
              </a:rPr>
              <a:t>：</a:t>
            </a:r>
            <a:r>
              <a:rPr lang="zh-CN" altLang="en-US" b="1" dirty="0" smtClean="0">
                <a:latin typeface="+mn-ea"/>
              </a:rPr>
              <a:t>结点的最大层次。 （空树</a:t>
            </a:r>
            <a:r>
              <a:rPr lang="en-US" altLang="zh-CN" b="1" dirty="0" smtClean="0">
                <a:latin typeface="+mn-ea"/>
              </a:rPr>
              <a:t>0</a:t>
            </a:r>
            <a:r>
              <a:rPr lang="zh-CN" altLang="en-US" b="1" dirty="0" smtClean="0">
                <a:latin typeface="+mn-ea"/>
              </a:rPr>
              <a:t>，仅根</a:t>
            </a:r>
            <a:r>
              <a:rPr lang="en-US" altLang="zh-CN" b="1" dirty="0" smtClean="0">
                <a:latin typeface="+mn-ea"/>
              </a:rPr>
              <a:t>1</a:t>
            </a:r>
            <a:r>
              <a:rPr lang="zh-CN" altLang="en-US" b="1" dirty="0" smtClean="0">
                <a:latin typeface="+mn-ea"/>
              </a:rPr>
              <a:t>）</a:t>
            </a:r>
          </a:p>
          <a:p>
            <a:pPr marL="438912" indent="-320040" fontAlgn="auto">
              <a:spcBef>
                <a:spcPts val="0"/>
              </a:spcBef>
              <a:spcAft>
                <a:spcPts val="0"/>
              </a:spcAft>
              <a:buFont typeface="Wingdings 2"/>
              <a:buChar char=""/>
              <a:defRPr/>
            </a:pPr>
            <a:r>
              <a:rPr lang="zh-CN" altLang="en-US" b="1" dirty="0" smtClean="0">
                <a:solidFill>
                  <a:srgbClr val="FF0000"/>
                </a:solidFill>
                <a:latin typeface="+mn-ea"/>
              </a:rPr>
              <a:t>路径</a:t>
            </a:r>
            <a:r>
              <a:rPr lang="zh-CN" altLang="en-US" b="1" dirty="0" smtClean="0">
                <a:solidFill>
                  <a:schemeClr val="hlink"/>
                </a:solidFill>
                <a:latin typeface="+mn-ea"/>
              </a:rPr>
              <a:t>：</a:t>
            </a:r>
            <a:r>
              <a:rPr kumimoji="1" lang="zh-CN" altLang="en-US" b="1" dirty="0" smtClean="0">
                <a:solidFill>
                  <a:schemeClr val="accent1"/>
                </a:solidFill>
                <a:effectLst>
                  <a:outerShdw blurRad="38100" dist="38100" dir="2700000" algn="tl">
                    <a:srgbClr val="C0C0C0"/>
                  </a:outerShdw>
                </a:effectLst>
                <a:latin typeface="+mn-ea"/>
              </a:rPr>
              <a:t>从根到该结点所经分支和结点。</a:t>
            </a:r>
            <a:endParaRPr lang="zh-CN" altLang="en-US" b="1" dirty="0" smtClean="0">
              <a:solidFill>
                <a:schemeClr val="accent1"/>
              </a:solidFill>
              <a:latin typeface="+mn-ea"/>
            </a:endParaRPr>
          </a:p>
          <a:p>
            <a:pPr marL="438912" indent="-320040" fontAlgn="auto">
              <a:spcBef>
                <a:spcPts val="0"/>
              </a:spcBef>
              <a:spcAft>
                <a:spcPts val="0"/>
              </a:spcAft>
              <a:buFont typeface="Wingdings 2"/>
              <a:buChar char=""/>
              <a:defRPr/>
            </a:pPr>
            <a:r>
              <a:rPr lang="zh-CN" altLang="en-US" b="1" dirty="0" smtClean="0">
                <a:solidFill>
                  <a:srgbClr val="FF0000"/>
                </a:solidFill>
                <a:latin typeface="+mn-ea"/>
              </a:rPr>
              <a:t>森林</a:t>
            </a:r>
            <a:r>
              <a:rPr lang="zh-CN" altLang="en-US" b="1" dirty="0" smtClean="0">
                <a:solidFill>
                  <a:schemeClr val="hlink"/>
                </a:solidFill>
                <a:latin typeface="+mn-ea"/>
              </a:rPr>
              <a:t>：</a:t>
            </a:r>
            <a:r>
              <a:rPr lang="en-US" altLang="zh-CN" b="1" dirty="0" smtClean="0">
                <a:latin typeface="+mn-ea"/>
              </a:rPr>
              <a:t>m</a:t>
            </a:r>
            <a:r>
              <a:rPr lang="zh-CN" altLang="en-US" b="1" dirty="0" smtClean="0">
                <a:latin typeface="+mn-ea"/>
              </a:rPr>
              <a:t>棵互不相交树的集合</a:t>
            </a:r>
            <a:endParaRPr lang="en-US" altLang="zh-CN" b="1" dirty="0" smtClean="0">
              <a:latin typeface="+mn-ea"/>
            </a:endParaRPr>
          </a:p>
          <a:p>
            <a:pPr marL="438912" indent="-320040" fontAlgn="auto">
              <a:spcBef>
                <a:spcPts val="0"/>
              </a:spcBef>
              <a:spcAft>
                <a:spcPts val="0"/>
              </a:spcAft>
              <a:buFont typeface="Wingdings 2"/>
              <a:buChar char=""/>
              <a:defRPr/>
            </a:pPr>
            <a:r>
              <a:rPr lang="zh-CN" altLang="en-US" b="1" dirty="0" smtClean="0">
                <a:solidFill>
                  <a:srgbClr val="FF0000"/>
                </a:solidFill>
                <a:latin typeface="+mn-ea"/>
              </a:rPr>
              <a:t>有序树 </a:t>
            </a:r>
            <a:r>
              <a:rPr lang="en-US" altLang="zh-CN" b="1" dirty="0" err="1" smtClean="0">
                <a:solidFill>
                  <a:srgbClr val="FF0000"/>
                </a:solidFill>
                <a:latin typeface="+mn-ea"/>
              </a:rPr>
              <a:t>vs</a:t>
            </a:r>
            <a:r>
              <a:rPr lang="zh-CN" altLang="en-US" b="1" dirty="0" smtClean="0">
                <a:solidFill>
                  <a:srgbClr val="FF0000"/>
                </a:solidFill>
                <a:latin typeface="+mn-ea"/>
              </a:rPr>
              <a:t>无序树：子树有无顺序之分；</a:t>
            </a:r>
            <a:endParaRPr lang="zh-CN" altLang="en-US" dirty="0">
              <a:solidFill>
                <a:srgbClr val="FF0000"/>
              </a:solidFill>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例</a:t>
            </a:r>
            <a:endParaRPr lang="zh-CN" altLang="en-US" dirty="0">
              <a:solidFill>
                <a:schemeClr val="accent1">
                  <a:satMod val="150000"/>
                </a:schemeClr>
              </a:solidFill>
            </a:endParaRPr>
          </a:p>
        </p:txBody>
      </p:sp>
      <p:grpSp>
        <p:nvGrpSpPr>
          <p:cNvPr id="13315" name="Group 5"/>
          <p:cNvGrpSpPr>
            <a:grpSpLocks/>
          </p:cNvGrpSpPr>
          <p:nvPr/>
        </p:nvGrpSpPr>
        <p:grpSpPr bwMode="auto">
          <a:xfrm>
            <a:off x="1984375" y="2071688"/>
            <a:ext cx="4514850" cy="2786062"/>
            <a:chOff x="2243" y="1124"/>
            <a:chExt cx="2723" cy="1755"/>
          </a:xfrm>
        </p:grpSpPr>
        <p:sp>
          <p:nvSpPr>
            <p:cNvPr id="13329" name="Oval 6"/>
            <p:cNvSpPr>
              <a:spLocks noChangeArrowheads="1"/>
            </p:cNvSpPr>
            <p:nvPr/>
          </p:nvSpPr>
          <p:spPr bwMode="auto">
            <a:xfrm>
              <a:off x="3526" y="112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A</a:t>
              </a:r>
            </a:p>
          </p:txBody>
        </p:sp>
        <p:sp>
          <p:nvSpPr>
            <p:cNvPr id="13330" name="Oval 7"/>
            <p:cNvSpPr>
              <a:spLocks noChangeArrowheads="1"/>
            </p:cNvSpPr>
            <p:nvPr/>
          </p:nvSpPr>
          <p:spPr bwMode="auto">
            <a:xfrm>
              <a:off x="2880"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B</a:t>
              </a:r>
            </a:p>
          </p:txBody>
        </p:sp>
        <p:sp>
          <p:nvSpPr>
            <p:cNvPr id="13331" name="Oval 8"/>
            <p:cNvSpPr>
              <a:spLocks noChangeArrowheads="1"/>
            </p:cNvSpPr>
            <p:nvPr/>
          </p:nvSpPr>
          <p:spPr bwMode="auto">
            <a:xfrm>
              <a:off x="3526"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C</a:t>
              </a:r>
            </a:p>
          </p:txBody>
        </p:sp>
        <p:sp>
          <p:nvSpPr>
            <p:cNvPr id="13332" name="Oval 9"/>
            <p:cNvSpPr>
              <a:spLocks noChangeArrowheads="1"/>
            </p:cNvSpPr>
            <p:nvPr/>
          </p:nvSpPr>
          <p:spPr bwMode="auto">
            <a:xfrm>
              <a:off x="4303"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D</a:t>
              </a:r>
            </a:p>
          </p:txBody>
        </p:sp>
        <p:sp>
          <p:nvSpPr>
            <p:cNvPr id="13333" name="Oval 10"/>
            <p:cNvSpPr>
              <a:spLocks noChangeArrowheads="1"/>
            </p:cNvSpPr>
            <p:nvPr/>
          </p:nvSpPr>
          <p:spPr bwMode="auto">
            <a:xfrm>
              <a:off x="2504"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E</a:t>
              </a:r>
            </a:p>
          </p:txBody>
        </p:sp>
        <p:sp>
          <p:nvSpPr>
            <p:cNvPr id="13334" name="Oval 11"/>
            <p:cNvSpPr>
              <a:spLocks noChangeArrowheads="1"/>
            </p:cNvSpPr>
            <p:nvPr/>
          </p:nvSpPr>
          <p:spPr bwMode="auto">
            <a:xfrm>
              <a:off x="3148"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F</a:t>
              </a:r>
            </a:p>
          </p:txBody>
        </p:sp>
        <p:sp>
          <p:nvSpPr>
            <p:cNvPr id="13335" name="Oval 12"/>
            <p:cNvSpPr>
              <a:spLocks noChangeArrowheads="1"/>
            </p:cNvSpPr>
            <p:nvPr/>
          </p:nvSpPr>
          <p:spPr bwMode="auto">
            <a:xfrm>
              <a:off x="352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G</a:t>
              </a:r>
            </a:p>
          </p:txBody>
        </p:sp>
        <p:sp>
          <p:nvSpPr>
            <p:cNvPr id="13336" name="Oval 13"/>
            <p:cNvSpPr>
              <a:spLocks noChangeArrowheads="1"/>
            </p:cNvSpPr>
            <p:nvPr/>
          </p:nvSpPr>
          <p:spPr bwMode="auto">
            <a:xfrm>
              <a:off x="389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H</a:t>
              </a:r>
            </a:p>
          </p:txBody>
        </p:sp>
        <p:sp>
          <p:nvSpPr>
            <p:cNvPr id="13337" name="Oval 14"/>
            <p:cNvSpPr>
              <a:spLocks noChangeArrowheads="1"/>
            </p:cNvSpPr>
            <p:nvPr/>
          </p:nvSpPr>
          <p:spPr bwMode="auto">
            <a:xfrm>
              <a:off x="430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I</a:t>
              </a:r>
            </a:p>
          </p:txBody>
        </p:sp>
        <p:sp>
          <p:nvSpPr>
            <p:cNvPr id="13338" name="Oval 15"/>
            <p:cNvSpPr>
              <a:spLocks noChangeArrowheads="1"/>
            </p:cNvSpPr>
            <p:nvPr/>
          </p:nvSpPr>
          <p:spPr bwMode="auto">
            <a:xfrm>
              <a:off x="467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J</a:t>
              </a:r>
            </a:p>
          </p:txBody>
        </p:sp>
        <p:sp>
          <p:nvSpPr>
            <p:cNvPr id="13339" name="Oval 16"/>
            <p:cNvSpPr>
              <a:spLocks noChangeArrowheads="1"/>
            </p:cNvSpPr>
            <p:nvPr/>
          </p:nvSpPr>
          <p:spPr bwMode="auto">
            <a:xfrm>
              <a:off x="2243"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K</a:t>
              </a:r>
            </a:p>
          </p:txBody>
        </p:sp>
        <p:sp>
          <p:nvSpPr>
            <p:cNvPr id="13340" name="Oval 17"/>
            <p:cNvSpPr>
              <a:spLocks noChangeArrowheads="1"/>
            </p:cNvSpPr>
            <p:nvPr/>
          </p:nvSpPr>
          <p:spPr bwMode="auto">
            <a:xfrm>
              <a:off x="2754"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L</a:t>
              </a:r>
            </a:p>
          </p:txBody>
        </p:sp>
        <p:sp>
          <p:nvSpPr>
            <p:cNvPr id="13341" name="Oval 18"/>
            <p:cNvSpPr>
              <a:spLocks noChangeArrowheads="1"/>
            </p:cNvSpPr>
            <p:nvPr/>
          </p:nvSpPr>
          <p:spPr bwMode="auto">
            <a:xfrm>
              <a:off x="3877"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kumimoji="1" lang="en-US" altLang="zh-CN" sz="2000">
                  <a:latin typeface="Times New Roman" panose="02020603050405020304" pitchFamily="18" charset="0"/>
                  <a:ea typeface="华文楷体" panose="02010600040101010101" pitchFamily="2" charset="-122"/>
                </a:rPr>
                <a:t>M</a:t>
              </a:r>
            </a:p>
          </p:txBody>
        </p:sp>
        <p:sp>
          <p:nvSpPr>
            <p:cNvPr id="13342" name="Line 19"/>
            <p:cNvSpPr>
              <a:spLocks noChangeShapeType="1"/>
            </p:cNvSpPr>
            <p:nvPr/>
          </p:nvSpPr>
          <p:spPr bwMode="auto">
            <a:xfrm>
              <a:off x="3667" y="1422"/>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43" name="Line 20"/>
            <p:cNvSpPr>
              <a:spLocks noChangeShapeType="1"/>
            </p:cNvSpPr>
            <p:nvPr/>
          </p:nvSpPr>
          <p:spPr bwMode="auto">
            <a:xfrm flipH="1">
              <a:off x="3667"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44" name="Line 21"/>
            <p:cNvSpPr>
              <a:spLocks noChangeShapeType="1"/>
            </p:cNvSpPr>
            <p:nvPr/>
          </p:nvSpPr>
          <p:spPr bwMode="auto">
            <a:xfrm>
              <a:off x="4445"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45" name="Line 22"/>
            <p:cNvSpPr>
              <a:spLocks noChangeShapeType="1"/>
            </p:cNvSpPr>
            <p:nvPr/>
          </p:nvSpPr>
          <p:spPr bwMode="auto">
            <a:xfrm flipH="1">
              <a:off x="4089" y="1889"/>
              <a:ext cx="256"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46" name="Line 23"/>
            <p:cNvSpPr>
              <a:spLocks noChangeShapeType="1"/>
            </p:cNvSpPr>
            <p:nvPr/>
          </p:nvSpPr>
          <p:spPr bwMode="auto">
            <a:xfrm>
              <a:off x="4556" y="1889"/>
              <a:ext cx="234"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47" name="Line 24"/>
            <p:cNvSpPr>
              <a:spLocks noChangeShapeType="1"/>
            </p:cNvSpPr>
            <p:nvPr/>
          </p:nvSpPr>
          <p:spPr bwMode="auto">
            <a:xfrm>
              <a:off x="3767" y="1322"/>
              <a:ext cx="567" cy="4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48" name="Line 25"/>
            <p:cNvSpPr>
              <a:spLocks noChangeShapeType="1"/>
            </p:cNvSpPr>
            <p:nvPr/>
          </p:nvSpPr>
          <p:spPr bwMode="auto">
            <a:xfrm flipH="1">
              <a:off x="3112" y="1344"/>
              <a:ext cx="422"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49" name="Line 26"/>
            <p:cNvSpPr>
              <a:spLocks noChangeShapeType="1"/>
            </p:cNvSpPr>
            <p:nvPr/>
          </p:nvSpPr>
          <p:spPr bwMode="auto">
            <a:xfrm>
              <a:off x="3078" y="1911"/>
              <a:ext cx="167"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50" name="Line 27"/>
            <p:cNvSpPr>
              <a:spLocks noChangeShapeType="1"/>
            </p:cNvSpPr>
            <p:nvPr/>
          </p:nvSpPr>
          <p:spPr bwMode="auto">
            <a:xfrm flipH="1">
              <a:off x="2734" y="1922"/>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51" name="Line 28"/>
            <p:cNvSpPr>
              <a:spLocks noChangeShapeType="1"/>
            </p:cNvSpPr>
            <p:nvPr/>
          </p:nvSpPr>
          <p:spPr bwMode="auto">
            <a:xfrm flipH="1">
              <a:off x="2434" y="2411"/>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52" name="Line 29"/>
            <p:cNvSpPr>
              <a:spLocks noChangeShapeType="1"/>
            </p:cNvSpPr>
            <p:nvPr/>
          </p:nvSpPr>
          <p:spPr bwMode="auto">
            <a:xfrm>
              <a:off x="2734" y="2378"/>
              <a:ext cx="166"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53" name="Line 30"/>
            <p:cNvSpPr>
              <a:spLocks noChangeShapeType="1"/>
            </p:cNvSpPr>
            <p:nvPr/>
          </p:nvSpPr>
          <p:spPr bwMode="auto">
            <a:xfrm>
              <a:off x="4034" y="2411"/>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3316" name="TextBox 138"/>
          <p:cNvSpPr txBox="1">
            <a:spLocks noChangeArrowheads="1"/>
          </p:cNvSpPr>
          <p:nvPr/>
        </p:nvSpPr>
        <p:spPr bwMode="auto">
          <a:xfrm>
            <a:off x="6765925" y="1582738"/>
            <a:ext cx="368617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b="1">
                <a:latin typeface="Corbel" panose="020B0503020204020204" pitchFamily="34" charset="0"/>
                <a:ea typeface="华文楷体" panose="02010600040101010101" pitchFamily="2" charset="-122"/>
              </a:rPr>
              <a:t>根结点为 </a:t>
            </a:r>
            <a:r>
              <a:rPr lang="zh-CN" altLang="en-US" sz="2400" b="1" u="sng">
                <a:latin typeface="Corbel" panose="020B0503020204020204" pitchFamily="34" charset="0"/>
                <a:ea typeface="华文楷体" panose="02010600040101010101" pitchFamily="2" charset="-122"/>
              </a:rPr>
              <a:t>            </a:t>
            </a:r>
            <a:r>
              <a:rPr lang="zh-CN" altLang="en-US" sz="2400" b="1">
                <a:latin typeface="Corbel" panose="020B0503020204020204" pitchFamily="34" charset="0"/>
                <a:ea typeface="华文楷体" panose="02010600040101010101" pitchFamily="2" charset="-122"/>
              </a:rPr>
              <a:t>层数为 </a:t>
            </a:r>
            <a:r>
              <a:rPr lang="zh-CN" altLang="en-US" sz="2400" b="1" u="sng">
                <a:latin typeface="Corbel" panose="020B0503020204020204" pitchFamily="34" charset="0"/>
                <a:ea typeface="华文楷体" panose="02010600040101010101" pitchFamily="2" charset="-122"/>
              </a:rPr>
              <a:t>       </a:t>
            </a:r>
            <a:endParaRPr lang="en-US" altLang="zh-CN" sz="2400" b="1">
              <a:latin typeface="Corbel" panose="020B0503020204020204" pitchFamily="34" charset="0"/>
              <a:ea typeface="华文楷体" panose="02010600040101010101" pitchFamily="2" charset="-122"/>
            </a:endParaRPr>
          </a:p>
          <a:p>
            <a:endParaRPr lang="en-US" altLang="zh-CN" sz="2400" b="1">
              <a:latin typeface="Corbel" panose="020B0503020204020204" pitchFamily="34" charset="0"/>
              <a:ea typeface="华文楷体" panose="02010600040101010101" pitchFamily="2" charset="-122"/>
            </a:endParaRPr>
          </a:p>
          <a:p>
            <a:r>
              <a:rPr lang="zh-CN" altLang="en-US" sz="2400" b="1">
                <a:latin typeface="Corbel" panose="020B0503020204020204" pitchFamily="34" charset="0"/>
                <a:ea typeface="华文楷体" panose="02010600040101010101" pitchFamily="2" charset="-122"/>
              </a:rPr>
              <a:t>叶子结点  </a:t>
            </a:r>
            <a:r>
              <a:rPr lang="zh-CN" altLang="en-US" sz="2400" b="1" u="sng">
                <a:latin typeface="Corbel" panose="020B0503020204020204" pitchFamily="34" charset="0"/>
                <a:ea typeface="华文楷体" panose="02010600040101010101" pitchFamily="2" charset="-122"/>
              </a:rPr>
              <a:t>                                 </a:t>
            </a:r>
            <a:endParaRPr lang="en-US" altLang="zh-CN" sz="2400" b="1" u="sng">
              <a:latin typeface="Corbel" panose="020B0503020204020204" pitchFamily="34" charset="0"/>
              <a:ea typeface="华文楷体" panose="02010600040101010101" pitchFamily="2" charset="-122"/>
            </a:endParaRPr>
          </a:p>
          <a:p>
            <a:r>
              <a:rPr lang="zh-CN" altLang="en-US" sz="2400" b="1">
                <a:latin typeface="Corbel" panose="020B0503020204020204" pitchFamily="34" charset="0"/>
                <a:ea typeface="华文楷体" panose="02010600040101010101" pitchFamily="2" charset="-122"/>
              </a:rPr>
              <a:t>树的深（高）度为</a:t>
            </a:r>
            <a:r>
              <a:rPr lang="zh-CN" altLang="en-US" sz="2400" b="1" u="sng">
                <a:latin typeface="Corbel" panose="020B0503020204020204" pitchFamily="34" charset="0"/>
                <a:ea typeface="华文楷体" panose="02010600040101010101" pitchFamily="2" charset="-122"/>
              </a:rPr>
              <a:t>              </a:t>
            </a:r>
            <a:endParaRPr lang="en-US" altLang="zh-CN" sz="2400" b="1" u="sng">
              <a:latin typeface="Corbel" panose="020B0503020204020204" pitchFamily="34" charset="0"/>
              <a:ea typeface="华文楷体" panose="02010600040101010101" pitchFamily="2" charset="-122"/>
            </a:endParaRPr>
          </a:p>
          <a:p>
            <a:r>
              <a:rPr lang="zh-CN" altLang="en-US" sz="2400" b="1">
                <a:latin typeface="Corbel" panose="020B0503020204020204" pitchFamily="34" charset="0"/>
                <a:ea typeface="华文楷体" panose="02010600040101010101" pitchFamily="2" charset="-122"/>
              </a:rPr>
              <a:t>树的度为 </a:t>
            </a:r>
            <a:r>
              <a:rPr lang="zh-CN" altLang="en-US" sz="2400" b="1" u="sng">
                <a:latin typeface="Corbel" panose="020B0503020204020204" pitchFamily="34" charset="0"/>
                <a:ea typeface="华文楷体" panose="02010600040101010101" pitchFamily="2" charset="-122"/>
              </a:rPr>
              <a:t>                              </a:t>
            </a:r>
            <a:endParaRPr lang="en-US" altLang="zh-CN" sz="2400" b="1" u="sng">
              <a:latin typeface="Corbel" panose="020B0503020204020204" pitchFamily="34" charset="0"/>
              <a:ea typeface="华文楷体" panose="02010600040101010101" pitchFamily="2" charset="-122"/>
            </a:endParaRPr>
          </a:p>
          <a:p>
            <a:endParaRPr lang="en-US" altLang="zh-CN" sz="2400" b="1">
              <a:latin typeface="Corbel" panose="020B0503020204020204" pitchFamily="34" charset="0"/>
              <a:ea typeface="华文楷体" panose="02010600040101010101" pitchFamily="2" charset="-122"/>
            </a:endParaRPr>
          </a:p>
          <a:p>
            <a:r>
              <a:rPr lang="en-US" altLang="zh-CN" sz="2400" b="1">
                <a:latin typeface="Corbel" panose="020B0503020204020204" pitchFamily="34" charset="0"/>
                <a:ea typeface="华文楷体" panose="02010600040101010101" pitchFamily="2" charset="-122"/>
              </a:rPr>
              <a:t>H</a:t>
            </a:r>
            <a:r>
              <a:rPr lang="zh-CN" altLang="en-US" sz="2400" b="1">
                <a:latin typeface="Corbel" panose="020B0503020204020204" pitchFamily="34" charset="0"/>
                <a:ea typeface="华文楷体" panose="02010600040101010101" pitchFamily="2" charset="-122"/>
              </a:rPr>
              <a:t>的双亲结点为 </a:t>
            </a:r>
            <a:r>
              <a:rPr lang="en-US" altLang="zh-CN" sz="2400" b="1" u="sng">
                <a:latin typeface="Corbel" panose="020B0503020204020204" pitchFamily="34" charset="0"/>
                <a:ea typeface="华文楷体" panose="02010600040101010101" pitchFamily="2" charset="-122"/>
              </a:rPr>
              <a:t>                  </a:t>
            </a:r>
            <a:endParaRPr lang="en-US" altLang="zh-CN" sz="2400" b="1">
              <a:latin typeface="Corbel" panose="020B0503020204020204" pitchFamily="34" charset="0"/>
              <a:ea typeface="华文楷体" panose="02010600040101010101" pitchFamily="2" charset="-122"/>
            </a:endParaRPr>
          </a:p>
          <a:p>
            <a:r>
              <a:rPr lang="en-US" altLang="zh-CN" sz="2400" b="1">
                <a:latin typeface="Corbel" panose="020B0503020204020204" pitchFamily="34" charset="0"/>
                <a:ea typeface="华文楷体" panose="02010600040101010101" pitchFamily="2" charset="-122"/>
              </a:rPr>
              <a:t>H</a:t>
            </a:r>
            <a:r>
              <a:rPr lang="zh-CN" altLang="en-US" sz="2400" b="1">
                <a:latin typeface="Corbel" panose="020B0503020204020204" pitchFamily="34" charset="0"/>
                <a:ea typeface="华文楷体" panose="02010600040101010101" pitchFamily="2" charset="-122"/>
              </a:rPr>
              <a:t>的孩子结点为</a:t>
            </a:r>
            <a:r>
              <a:rPr lang="zh-CN" altLang="en-US" sz="2400" b="1" u="sng">
                <a:latin typeface="Corbel" panose="020B0503020204020204" pitchFamily="34" charset="0"/>
                <a:ea typeface="华文楷体" panose="02010600040101010101" pitchFamily="2" charset="-122"/>
              </a:rPr>
              <a:t>  </a:t>
            </a:r>
            <a:r>
              <a:rPr lang="en-US" altLang="zh-CN" sz="2400" b="1" u="sng">
                <a:latin typeface="Corbel" panose="020B0503020204020204" pitchFamily="34" charset="0"/>
                <a:ea typeface="华文楷体" panose="02010600040101010101" pitchFamily="2" charset="-122"/>
              </a:rPr>
              <a:t>	        </a:t>
            </a:r>
          </a:p>
          <a:p>
            <a:r>
              <a:rPr lang="en-US" altLang="zh-CN" sz="2400" b="1">
                <a:latin typeface="Corbel" panose="020B0503020204020204" pitchFamily="34" charset="0"/>
                <a:ea typeface="华文楷体" panose="02010600040101010101" pitchFamily="2" charset="-122"/>
              </a:rPr>
              <a:t>H</a:t>
            </a:r>
            <a:r>
              <a:rPr lang="zh-CN" altLang="en-US" sz="2400" b="1">
                <a:latin typeface="Corbel" panose="020B0503020204020204" pitchFamily="34" charset="0"/>
                <a:ea typeface="华文楷体" panose="02010600040101010101" pitchFamily="2" charset="-122"/>
              </a:rPr>
              <a:t>的兄弟结点为</a:t>
            </a:r>
            <a:r>
              <a:rPr lang="zh-CN" altLang="en-US" sz="2400" b="1" u="sng">
                <a:latin typeface="Corbel" panose="020B0503020204020204" pitchFamily="34" charset="0"/>
                <a:ea typeface="华文楷体" panose="02010600040101010101" pitchFamily="2" charset="-122"/>
              </a:rPr>
              <a:t>  </a:t>
            </a:r>
            <a:r>
              <a:rPr lang="en-US" altLang="zh-CN" sz="2400" b="1" u="sng">
                <a:latin typeface="Corbel" panose="020B0503020204020204" pitchFamily="34" charset="0"/>
                <a:ea typeface="华文楷体" panose="02010600040101010101" pitchFamily="2" charset="-122"/>
              </a:rPr>
              <a:t>	        </a:t>
            </a:r>
          </a:p>
          <a:p>
            <a:r>
              <a:rPr lang="en-US" altLang="zh-CN" sz="2400" b="1">
                <a:latin typeface="Corbel" panose="020B0503020204020204" pitchFamily="34" charset="0"/>
                <a:ea typeface="华文楷体" panose="02010600040101010101" pitchFamily="2" charset="-122"/>
              </a:rPr>
              <a:t>H</a:t>
            </a:r>
            <a:r>
              <a:rPr lang="zh-CN" altLang="en-US" sz="2400" b="1">
                <a:latin typeface="Corbel" panose="020B0503020204020204" pitchFamily="34" charset="0"/>
                <a:ea typeface="华文楷体" panose="02010600040101010101" pitchFamily="2" charset="-122"/>
              </a:rPr>
              <a:t>的祖先结点为</a:t>
            </a:r>
            <a:r>
              <a:rPr lang="zh-CN" altLang="en-US" sz="2400" b="1" u="sng">
                <a:latin typeface="Corbel" panose="020B0503020204020204" pitchFamily="34" charset="0"/>
                <a:ea typeface="华文楷体" panose="02010600040101010101" pitchFamily="2" charset="-122"/>
              </a:rPr>
              <a:t>  </a:t>
            </a:r>
            <a:r>
              <a:rPr lang="en-US" altLang="zh-CN" sz="2400" b="1" u="sng">
                <a:latin typeface="Corbel" panose="020B0503020204020204" pitchFamily="34" charset="0"/>
                <a:ea typeface="华文楷体" panose="02010600040101010101" pitchFamily="2" charset="-122"/>
              </a:rPr>
              <a:t>	        </a:t>
            </a:r>
          </a:p>
          <a:p>
            <a:r>
              <a:rPr lang="en-US" altLang="zh-CN" sz="2400" b="1">
                <a:latin typeface="Corbel" panose="020B0503020204020204" pitchFamily="34" charset="0"/>
                <a:ea typeface="华文楷体" panose="02010600040101010101" pitchFamily="2" charset="-122"/>
              </a:rPr>
              <a:t>H</a:t>
            </a:r>
            <a:r>
              <a:rPr lang="zh-CN" altLang="en-US" sz="2400" b="1">
                <a:latin typeface="Corbel" panose="020B0503020204020204" pitchFamily="34" charset="0"/>
                <a:ea typeface="华文楷体" panose="02010600040101010101" pitchFamily="2" charset="-122"/>
              </a:rPr>
              <a:t>的堂兄弟结点为</a:t>
            </a:r>
            <a:r>
              <a:rPr lang="zh-CN" altLang="en-US" sz="2400" b="1" u="sng">
                <a:latin typeface="Corbel" panose="020B0503020204020204" pitchFamily="34" charset="0"/>
                <a:ea typeface="华文楷体" panose="02010600040101010101" pitchFamily="2" charset="-122"/>
              </a:rPr>
              <a:t>  </a:t>
            </a:r>
            <a:r>
              <a:rPr lang="en-US" altLang="zh-CN" sz="2400" b="1" u="sng">
                <a:latin typeface="Corbel" panose="020B0503020204020204" pitchFamily="34" charset="0"/>
                <a:ea typeface="华文楷体" panose="02010600040101010101" pitchFamily="2" charset="-122"/>
              </a:rPr>
              <a:t>	        </a:t>
            </a:r>
          </a:p>
          <a:p>
            <a:r>
              <a:rPr lang="en-US" altLang="zh-CN" sz="2400" b="1">
                <a:latin typeface="Corbel" panose="020B0503020204020204" pitchFamily="34" charset="0"/>
                <a:ea typeface="华文楷体" panose="02010600040101010101" pitchFamily="2" charset="-122"/>
              </a:rPr>
              <a:t>D</a:t>
            </a:r>
            <a:r>
              <a:rPr lang="zh-CN" altLang="en-US" sz="2400" b="1">
                <a:latin typeface="Corbel" panose="020B0503020204020204" pitchFamily="34" charset="0"/>
                <a:ea typeface="华文楷体" panose="02010600040101010101" pitchFamily="2" charset="-122"/>
              </a:rPr>
              <a:t>的子孙结点为</a:t>
            </a:r>
            <a:r>
              <a:rPr lang="zh-CN" altLang="en-US" sz="2400" b="1" u="sng">
                <a:latin typeface="Corbel" panose="020B0503020204020204" pitchFamily="34" charset="0"/>
                <a:ea typeface="华文楷体" panose="02010600040101010101" pitchFamily="2" charset="-122"/>
              </a:rPr>
              <a:t>  </a:t>
            </a:r>
            <a:r>
              <a:rPr lang="en-US" altLang="zh-CN" sz="2400" b="1" u="sng">
                <a:latin typeface="Corbel" panose="020B0503020204020204" pitchFamily="34" charset="0"/>
                <a:ea typeface="华文楷体" panose="02010600040101010101" pitchFamily="2" charset="-122"/>
              </a:rPr>
              <a:t>	        </a:t>
            </a:r>
          </a:p>
          <a:p>
            <a:r>
              <a:rPr lang="en-US" altLang="zh-CN" sz="2400" b="1">
                <a:latin typeface="Corbel" panose="020B0503020204020204" pitchFamily="34" charset="0"/>
                <a:ea typeface="华文楷体" panose="02010600040101010101" pitchFamily="2" charset="-122"/>
              </a:rPr>
              <a:t>D</a:t>
            </a:r>
            <a:r>
              <a:rPr lang="zh-CN" altLang="en-US" sz="2400" b="1">
                <a:latin typeface="Corbel" panose="020B0503020204020204" pitchFamily="34" charset="0"/>
                <a:ea typeface="华文楷体" panose="02010600040101010101" pitchFamily="2" charset="-122"/>
              </a:rPr>
              <a:t>的度为</a:t>
            </a:r>
            <a:r>
              <a:rPr lang="en-US" altLang="zh-CN" sz="2400" b="1" u="sng">
                <a:latin typeface="Corbel" panose="020B0503020204020204" pitchFamily="34" charset="0"/>
                <a:ea typeface="华文楷体" panose="02010600040101010101" pitchFamily="2" charset="-122"/>
              </a:rPr>
              <a:t>       </a:t>
            </a:r>
            <a:r>
              <a:rPr lang="zh-CN" altLang="en-US" sz="2400" b="1">
                <a:latin typeface="Corbel" panose="020B0503020204020204" pitchFamily="34" charset="0"/>
                <a:ea typeface="华文楷体" panose="02010600040101010101" pitchFamily="2" charset="-122"/>
              </a:rPr>
              <a:t>。</a:t>
            </a:r>
          </a:p>
        </p:txBody>
      </p:sp>
      <p:sp>
        <p:nvSpPr>
          <p:cNvPr id="33" name="TextBox 32"/>
          <p:cNvSpPr txBox="1"/>
          <p:nvPr/>
        </p:nvSpPr>
        <p:spPr>
          <a:xfrm>
            <a:off x="8393113" y="1500188"/>
            <a:ext cx="369887"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A</a:t>
            </a:r>
            <a:endParaRPr lang="zh-CN" altLang="en-US" sz="2400" b="1" dirty="0">
              <a:solidFill>
                <a:schemeClr val="accent1"/>
              </a:solidFill>
              <a:latin typeface="+mn-lt"/>
              <a:ea typeface="+mn-ea"/>
            </a:endParaRPr>
          </a:p>
        </p:txBody>
      </p:sp>
      <p:sp>
        <p:nvSpPr>
          <p:cNvPr id="35" name="TextBox 34"/>
          <p:cNvSpPr txBox="1"/>
          <p:nvPr/>
        </p:nvSpPr>
        <p:spPr>
          <a:xfrm>
            <a:off x="8402638" y="2252663"/>
            <a:ext cx="2146300"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K, L, F, G, M, I, J</a:t>
            </a:r>
            <a:endParaRPr lang="zh-CN" altLang="en-US" sz="2400" b="1" dirty="0">
              <a:solidFill>
                <a:schemeClr val="accent1"/>
              </a:solidFill>
              <a:latin typeface="+mn-lt"/>
              <a:ea typeface="+mn-ea"/>
            </a:endParaRPr>
          </a:p>
        </p:txBody>
      </p:sp>
      <p:sp>
        <p:nvSpPr>
          <p:cNvPr id="36" name="TextBox 35"/>
          <p:cNvSpPr txBox="1"/>
          <p:nvPr/>
        </p:nvSpPr>
        <p:spPr>
          <a:xfrm>
            <a:off x="9536113" y="2647950"/>
            <a:ext cx="346075" cy="461963"/>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4</a:t>
            </a:r>
            <a:endParaRPr lang="zh-CN" altLang="en-US" sz="2400" b="1" dirty="0">
              <a:solidFill>
                <a:schemeClr val="accent1"/>
              </a:solidFill>
              <a:latin typeface="+mn-lt"/>
              <a:ea typeface="+mn-ea"/>
            </a:endParaRPr>
          </a:p>
        </p:txBody>
      </p:sp>
      <p:sp>
        <p:nvSpPr>
          <p:cNvPr id="37" name="TextBox 36"/>
          <p:cNvSpPr txBox="1"/>
          <p:nvPr/>
        </p:nvSpPr>
        <p:spPr>
          <a:xfrm>
            <a:off x="8975725" y="3040063"/>
            <a:ext cx="339725"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3</a:t>
            </a:r>
            <a:endParaRPr lang="zh-CN" altLang="en-US" sz="2400" b="1" dirty="0">
              <a:solidFill>
                <a:schemeClr val="accent1"/>
              </a:solidFill>
              <a:latin typeface="+mn-lt"/>
              <a:ea typeface="+mn-ea"/>
            </a:endParaRPr>
          </a:p>
        </p:txBody>
      </p:sp>
      <p:sp>
        <p:nvSpPr>
          <p:cNvPr id="38" name="TextBox 37"/>
          <p:cNvSpPr txBox="1"/>
          <p:nvPr/>
        </p:nvSpPr>
        <p:spPr>
          <a:xfrm>
            <a:off x="9413875" y="3643313"/>
            <a:ext cx="379413"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D</a:t>
            </a:r>
            <a:endParaRPr lang="zh-CN" altLang="en-US" sz="2400" b="1" dirty="0">
              <a:solidFill>
                <a:schemeClr val="accent1"/>
              </a:solidFill>
              <a:latin typeface="+mn-lt"/>
              <a:ea typeface="+mn-ea"/>
            </a:endParaRPr>
          </a:p>
        </p:txBody>
      </p:sp>
      <p:sp>
        <p:nvSpPr>
          <p:cNvPr id="39" name="TextBox 38"/>
          <p:cNvSpPr txBox="1"/>
          <p:nvPr/>
        </p:nvSpPr>
        <p:spPr>
          <a:xfrm>
            <a:off x="9371013" y="4038600"/>
            <a:ext cx="454025" cy="461963"/>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M</a:t>
            </a:r>
            <a:endParaRPr lang="zh-CN" altLang="en-US" sz="2400" b="1" dirty="0">
              <a:solidFill>
                <a:schemeClr val="accent1"/>
              </a:solidFill>
              <a:latin typeface="+mn-lt"/>
              <a:ea typeface="+mn-ea"/>
            </a:endParaRPr>
          </a:p>
        </p:txBody>
      </p:sp>
      <p:sp>
        <p:nvSpPr>
          <p:cNvPr id="40" name="TextBox 39"/>
          <p:cNvSpPr txBox="1"/>
          <p:nvPr/>
        </p:nvSpPr>
        <p:spPr>
          <a:xfrm>
            <a:off x="9382125" y="4395788"/>
            <a:ext cx="517525"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I, J</a:t>
            </a:r>
            <a:endParaRPr lang="zh-CN" altLang="en-US" sz="2400" b="1" dirty="0">
              <a:solidFill>
                <a:schemeClr val="accent1"/>
              </a:solidFill>
              <a:latin typeface="+mn-lt"/>
              <a:ea typeface="+mn-ea"/>
            </a:endParaRPr>
          </a:p>
        </p:txBody>
      </p:sp>
      <p:sp>
        <p:nvSpPr>
          <p:cNvPr id="41" name="TextBox 40"/>
          <p:cNvSpPr txBox="1"/>
          <p:nvPr/>
        </p:nvSpPr>
        <p:spPr>
          <a:xfrm>
            <a:off x="9382125" y="4786313"/>
            <a:ext cx="717550"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A, D</a:t>
            </a:r>
            <a:endParaRPr lang="zh-CN" altLang="en-US" sz="2400" b="1" dirty="0">
              <a:solidFill>
                <a:schemeClr val="accent1"/>
              </a:solidFill>
              <a:latin typeface="+mn-lt"/>
              <a:ea typeface="+mn-ea"/>
            </a:endParaRPr>
          </a:p>
        </p:txBody>
      </p:sp>
      <p:sp>
        <p:nvSpPr>
          <p:cNvPr id="42" name="TextBox 41"/>
          <p:cNvSpPr txBox="1"/>
          <p:nvPr/>
        </p:nvSpPr>
        <p:spPr>
          <a:xfrm>
            <a:off x="8953500" y="5538788"/>
            <a:ext cx="1276350"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H, I, J, M</a:t>
            </a:r>
            <a:endParaRPr lang="zh-CN" altLang="en-US" sz="2400" b="1" dirty="0">
              <a:solidFill>
                <a:schemeClr val="accent1"/>
              </a:solidFill>
              <a:latin typeface="+mn-lt"/>
              <a:ea typeface="+mn-ea"/>
            </a:endParaRPr>
          </a:p>
        </p:txBody>
      </p:sp>
      <p:sp>
        <p:nvSpPr>
          <p:cNvPr id="44" name="TextBox 43"/>
          <p:cNvSpPr txBox="1"/>
          <p:nvPr/>
        </p:nvSpPr>
        <p:spPr>
          <a:xfrm>
            <a:off x="9382125" y="5143500"/>
            <a:ext cx="944563" cy="461963"/>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E, F, G</a:t>
            </a:r>
            <a:endParaRPr lang="zh-CN" altLang="en-US" sz="2400" b="1" dirty="0">
              <a:solidFill>
                <a:schemeClr val="accent1"/>
              </a:solidFill>
              <a:latin typeface="+mn-lt"/>
              <a:ea typeface="+mn-ea"/>
            </a:endParaRPr>
          </a:p>
        </p:txBody>
      </p:sp>
      <p:sp>
        <p:nvSpPr>
          <p:cNvPr id="45" name="TextBox 44"/>
          <p:cNvSpPr txBox="1"/>
          <p:nvPr/>
        </p:nvSpPr>
        <p:spPr>
          <a:xfrm>
            <a:off x="8096250" y="5884863"/>
            <a:ext cx="339725"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3</a:t>
            </a:r>
            <a:endParaRPr lang="zh-CN" altLang="en-US" sz="2400" b="1" dirty="0">
              <a:solidFill>
                <a:schemeClr val="accent1"/>
              </a:solidFill>
              <a:latin typeface="+mn-lt"/>
              <a:ea typeface="+mn-ea"/>
            </a:endParaRPr>
          </a:p>
        </p:txBody>
      </p:sp>
      <p:sp>
        <p:nvSpPr>
          <p:cNvPr id="47" name="TextBox 46"/>
          <p:cNvSpPr txBox="1"/>
          <p:nvPr/>
        </p:nvSpPr>
        <p:spPr>
          <a:xfrm>
            <a:off x="9893300" y="1500188"/>
            <a:ext cx="339725" cy="461962"/>
          </a:xfrm>
          <a:prstGeom prst="rect">
            <a:avLst/>
          </a:prstGeom>
          <a:noFill/>
        </p:spPr>
        <p:txBody>
          <a:bodyPr wrap="none">
            <a:spAutoFit/>
          </a:bodyPr>
          <a:lstStyle/>
          <a:p>
            <a:pPr fontAlgn="auto">
              <a:spcBef>
                <a:spcPts val="0"/>
              </a:spcBef>
              <a:spcAft>
                <a:spcPts val="0"/>
              </a:spcAft>
              <a:defRPr/>
            </a:pPr>
            <a:r>
              <a:rPr lang="en-US" altLang="zh-CN" sz="2400" b="1" dirty="0">
                <a:solidFill>
                  <a:schemeClr val="accent1"/>
                </a:solidFill>
                <a:latin typeface="+mn-lt"/>
                <a:ea typeface="+mn-ea"/>
              </a:rPr>
              <a:t>1</a:t>
            </a:r>
            <a:endParaRPr lang="zh-CN" altLang="en-US" sz="2400" b="1" dirty="0">
              <a:solidFill>
                <a:schemeClr val="accent1"/>
              </a:solidFill>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p:bldP spid="39" grpId="0"/>
      <p:bldP spid="40" grpId="0"/>
      <p:bldP spid="41" grpId="0"/>
      <p:bldP spid="42" grpId="0"/>
      <p:bldP spid="44" grpId="0"/>
      <p:bldP spid="45" grpId="0"/>
      <p:bldP spid="47" grpId="0"/>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10796</TotalTime>
  <Words>2553</Words>
  <Application>Microsoft Office PowerPoint</Application>
  <PresentationFormat>宽屏</PresentationFormat>
  <Paragraphs>626</Paragraphs>
  <Slides>56</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3" baseType="lpstr">
      <vt:lpstr>Calibri</vt:lpstr>
      <vt:lpstr>幼圆</vt:lpstr>
      <vt:lpstr>Arial</vt:lpstr>
      <vt:lpstr>Broadway</vt:lpstr>
      <vt:lpstr>微软雅黑</vt:lpstr>
      <vt:lpstr>宋体</vt:lpstr>
      <vt:lpstr>Wingdings 2</vt:lpstr>
      <vt:lpstr>Corbel</vt:lpstr>
      <vt:lpstr>华文楷体</vt:lpstr>
      <vt:lpstr>Times New Roman</vt:lpstr>
      <vt:lpstr>黑体</vt:lpstr>
      <vt:lpstr>楷体_GB2312</vt:lpstr>
      <vt:lpstr>Symbol</vt:lpstr>
      <vt:lpstr>Arial Narrow</vt:lpstr>
      <vt:lpstr>DFKai-SB</vt:lpstr>
      <vt:lpstr>A000120141114A11KWBG</vt:lpstr>
      <vt:lpstr>公式</vt:lpstr>
      <vt:lpstr>线性结构复习</vt:lpstr>
      <vt:lpstr>族谱</vt:lpstr>
      <vt:lpstr>PowerPoint 演示文稿</vt:lpstr>
      <vt:lpstr>PowerPoint 演示文稿</vt:lpstr>
      <vt:lpstr>树</vt:lpstr>
      <vt:lpstr>树的特性</vt:lpstr>
      <vt:lpstr>相关术语</vt:lpstr>
      <vt:lpstr>相关术语</vt:lpstr>
      <vt:lpstr>例</vt:lpstr>
      <vt:lpstr>树的存储</vt:lpstr>
      <vt:lpstr>如何将树给存起来呢？</vt:lpstr>
      <vt:lpstr>树的存储：方案一：父亲表示法</vt:lpstr>
      <vt:lpstr>树的存储：方案一</vt:lpstr>
      <vt:lpstr>树的存储：方案二：孩子表示法</vt:lpstr>
      <vt:lpstr>树的存储：方案二：孩子表示法</vt:lpstr>
      <vt:lpstr>树的存储：方案二：孩子表示法</vt:lpstr>
      <vt:lpstr>树的存储：方案三：父亲孩子表示法</vt:lpstr>
      <vt:lpstr>树的存储：方案四：孩子兄弟表示法</vt:lpstr>
      <vt:lpstr>PowerPoint 演示文稿</vt:lpstr>
      <vt:lpstr>树的遍历</vt:lpstr>
      <vt:lpstr>树的遍历</vt:lpstr>
      <vt:lpstr>树的遍历</vt:lpstr>
      <vt:lpstr>树的遍历</vt:lpstr>
      <vt:lpstr>找树根和孩子（fz.openjudge.cn/tree/001/）</vt:lpstr>
      <vt:lpstr>PowerPoint 演示文稿</vt:lpstr>
      <vt:lpstr>二叉树</vt:lpstr>
      <vt:lpstr>二叉树的定义</vt:lpstr>
      <vt:lpstr>5种基本形态</vt:lpstr>
      <vt:lpstr>二叉树 vs 树</vt:lpstr>
      <vt:lpstr>例</vt:lpstr>
      <vt:lpstr>二叉树的性质</vt:lpstr>
      <vt:lpstr>二叉树的性质</vt:lpstr>
      <vt:lpstr>二叉树的性质</vt:lpstr>
      <vt:lpstr>特殊形式</vt:lpstr>
      <vt:lpstr>特殊形式</vt:lpstr>
      <vt:lpstr>例</vt:lpstr>
      <vt:lpstr>完全叉树的性质</vt:lpstr>
      <vt:lpstr>二叉树的性质</vt:lpstr>
      <vt:lpstr>PowerPoint 演示文稿</vt:lpstr>
      <vt:lpstr>PowerPoint 演示文稿</vt:lpstr>
      <vt:lpstr>PowerPoint 演示文稿</vt:lpstr>
      <vt:lpstr>思考</vt:lpstr>
      <vt:lpstr>二叉树存储</vt:lpstr>
      <vt:lpstr>完全二叉树如何存储？</vt:lpstr>
      <vt:lpstr>一般二叉树如何存储？</vt:lpstr>
      <vt:lpstr>一般二叉树如何存储？</vt:lpstr>
      <vt:lpstr>一般二叉树如何存储？</vt:lpstr>
      <vt:lpstr>一般二叉树如何存储？</vt:lpstr>
      <vt:lpstr>例</vt:lpstr>
      <vt:lpstr>二叉树的遍历</vt:lpstr>
      <vt:lpstr>PowerPoint 演示文稿</vt:lpstr>
      <vt:lpstr>PowerPoint 演示文稿</vt:lpstr>
      <vt:lpstr>先序遍历实现代码</vt:lpstr>
      <vt:lpstr>PowerPoint 演示文稿</vt:lpstr>
      <vt:lpstr>PowerPoint 演示文稿</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Pin Jaa</dc:creator>
  <cp:lastModifiedBy>潘玉斌</cp:lastModifiedBy>
  <cp:revision>445</cp:revision>
  <dcterms:created xsi:type="dcterms:W3CDTF">2015-01-07T13:50:35Z</dcterms:created>
  <dcterms:modified xsi:type="dcterms:W3CDTF">2016-05-10T15:05:08Z</dcterms:modified>
</cp:coreProperties>
</file>