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778" r:id="rId2"/>
    <p:sldId id="779" r:id="rId3"/>
    <p:sldId id="808" r:id="rId4"/>
    <p:sldId id="809" r:id="rId5"/>
    <p:sldId id="810" r:id="rId6"/>
    <p:sldId id="811" r:id="rId7"/>
    <p:sldId id="812" r:id="rId8"/>
    <p:sldId id="813" r:id="rId9"/>
    <p:sldId id="814" r:id="rId10"/>
    <p:sldId id="815" r:id="rId11"/>
    <p:sldId id="816" r:id="rId12"/>
    <p:sldId id="817" r:id="rId13"/>
    <p:sldId id="818" r:id="rId14"/>
    <p:sldId id="699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2D"/>
    <a:srgbClr val="9B5332"/>
    <a:srgbClr val="555555"/>
    <a:srgbClr val="D47348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30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A1EC757-16B5-46D2-BA60-C4C2F1ACD1FF}" type="datetimeFigureOut">
              <a:rPr lang="zh-CN" altLang="en-US"/>
              <a:pPr>
                <a:defRPr/>
              </a:pPr>
              <a:t>2016/5/25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CC0F3F1-3648-46D9-B4F4-A26B08E3E1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338" y="1160463"/>
            <a:ext cx="1892300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500" y="1071563"/>
            <a:ext cx="2070100" cy="2070100"/>
          </a:xfrm>
          <a:custGeom>
            <a:avLst/>
            <a:gdLst>
              <a:gd name="T0" fmla="*/ 177568 w 2070399"/>
              <a:gd name="T1" fmla="*/ 1612290 h 2070399"/>
              <a:gd name="T2" fmla="*/ 351437 w 2070399"/>
              <a:gd name="T3" fmla="*/ 256730 h 2070399"/>
              <a:gd name="T4" fmla="*/ 1717754 w 2070399"/>
              <a:gd name="T5" fmla="*/ 259820 h 2070399"/>
              <a:gd name="T6" fmla="*/ 1885474 w 2070399"/>
              <a:gd name="T7" fmla="*/ 1616158 h 2070399"/>
              <a:gd name="T8" fmla="*/ 1885473 w 2070399"/>
              <a:gd name="T9" fmla="*/ 1616158 h 2070399"/>
              <a:gd name="T10" fmla="*/ 1717753 w 2070399"/>
              <a:gd name="T11" fmla="*/ 259820 h 2070399"/>
              <a:gd name="T12" fmla="*/ 351436 w 2070399"/>
              <a:gd name="T13" fmla="*/ 256730 h 2070399"/>
              <a:gd name="T14" fmla="*/ 177567 w 2070399"/>
              <a:gd name="T15" fmla="*/ 1612290 h 2070399"/>
              <a:gd name="T16" fmla="*/ 177568 w 2070399"/>
              <a:gd name="T17" fmla="*/ 1612290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5E881-BA42-4673-8E82-957E3217AB1B}" type="datetimeFigureOut">
              <a:rPr lang="zh-CN" altLang="en-US"/>
              <a:pPr>
                <a:defRPr/>
              </a:pPr>
              <a:t>2016/5/25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1DA39-6FC2-4AAE-966C-AF1D9CD992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47412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AE301-C9F5-4CA4-A52B-98E3EA7680F4}" type="datetimeFigureOut">
              <a:rPr lang="zh-CN" altLang="en-US"/>
              <a:pPr>
                <a:defRPr/>
              </a:pPr>
              <a:t>2016/5/25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38EF3-39B5-4E35-8C61-709C0F7146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1035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B8A32-A6CE-47B2-B809-BD53DFC02FE6}" type="datetimeFigureOut">
              <a:rPr lang="zh-CN" altLang="en-US"/>
              <a:pPr>
                <a:defRPr/>
              </a:pPr>
              <a:t>2016/5/25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560EF-2A59-406B-A5C9-5A7C1962A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5701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3FA6E-5EC0-420F-8F7A-793062EF9E3A}" type="datetimeFigureOut">
              <a:rPr lang="zh-CN" altLang="en-US"/>
              <a:pPr>
                <a:defRPr/>
              </a:pPr>
              <a:t>2016/5/25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C1E5D-01E4-498D-A635-F43E0A2068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7149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76069-03C3-4451-A7F3-4448CA7F7E1A}" type="datetimeFigureOut">
              <a:rPr lang="zh-CN" altLang="en-US"/>
              <a:pPr>
                <a:defRPr/>
              </a:pPr>
              <a:t>2016/5/25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07CC8-D697-4C9C-AFA5-038566C806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858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48EA5-F002-4A41-AE25-C802E65215DC}" type="datetimeFigureOut">
              <a:rPr lang="zh-CN" altLang="en-US"/>
              <a:pPr>
                <a:defRPr/>
              </a:pPr>
              <a:t>2016/5/25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10D99-316C-4BA5-8A0A-2C8FA8D422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3240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DA62C-9F05-48B8-B290-A8517670613C}" type="datetimeFigureOut">
              <a:rPr lang="zh-CN" altLang="en-US"/>
              <a:pPr>
                <a:defRPr/>
              </a:pPr>
              <a:t>2016/5/25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B8E34-04BF-462A-B163-267C6E2621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7565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2CA82-138E-4FB3-BD6C-27D5B3E69A96}" type="datetimeFigureOut">
              <a:rPr lang="zh-CN" altLang="en-US"/>
              <a:pPr>
                <a:defRPr/>
              </a:pPr>
              <a:t>2016/5/25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0AF7B-AC8C-48FB-9A41-709E9D1EF4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3883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C9B16-3581-4F30-AA4E-C16FE9A6FC3F}" type="datetimeFigureOut">
              <a:rPr lang="zh-CN" altLang="en-US"/>
              <a:pPr>
                <a:defRPr/>
              </a:pPr>
              <a:t>2016/5/25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5CA02-0921-4A9E-B761-A5443F4B24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2390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8ED96-854B-4CDF-B71C-3EC96CA57EF8}" type="datetimeFigureOut">
              <a:rPr lang="zh-CN" altLang="en-US"/>
              <a:pPr>
                <a:defRPr/>
              </a:pPr>
              <a:t>2016/5/25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3F5F9-7C34-4924-B0D4-E1CBEEEE3B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8972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52D30-B9B1-460D-831B-572E38553B3F}" type="datetimeFigureOut">
              <a:rPr lang="zh-CN" altLang="en-US"/>
              <a:pPr>
                <a:defRPr/>
              </a:pPr>
              <a:t>2016/5/25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EED2F-6238-4FB4-9A4D-74E5E08B17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1578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5338" y="549275"/>
            <a:ext cx="72691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475" y="1743075"/>
            <a:ext cx="109728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8E301772-B1FF-4538-866B-F196665D9687}" type="datetimeFigureOut">
              <a:rPr lang="zh-CN" altLang="en-US"/>
              <a:pPr>
                <a:defRPr/>
              </a:pPr>
              <a:t>2016/5/25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83B4473-6CF9-495F-AFDB-9D5DDFBBA0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33375"/>
            <a:ext cx="1081088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40" r:id="rId7"/>
    <p:sldLayoutId id="2147483835" r:id="rId8"/>
    <p:sldLayoutId id="2147483836" r:id="rId9"/>
    <p:sldLayoutId id="2147483837" r:id="rId10"/>
    <p:sldLayoutId id="2147483838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1313" indent="-341313" algn="l" rtl="0" eaLnBrk="0" fontAlgn="base" hangingPunct="0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5600" indent="-2841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5026" y="1668430"/>
            <a:ext cx="8079986" cy="4411663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描述：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给出一串数，如果这个数之前出现过，则输出</a:t>
            </a:r>
            <a:r>
              <a:rPr lang="en-US" altLang="zh-CN" sz="2000" dirty="0"/>
              <a:t>yes</a:t>
            </a:r>
            <a:r>
              <a:rPr lang="zh-CN" altLang="zh-CN" sz="2000" dirty="0"/>
              <a:t>，否则则输出</a:t>
            </a:r>
            <a:r>
              <a:rPr lang="en-US" altLang="zh-CN" sz="2000" dirty="0"/>
              <a:t>no</a:t>
            </a:r>
            <a:r>
              <a:rPr lang="zh-CN" altLang="zh-CN" sz="2000" dirty="0"/>
              <a:t>。</a:t>
            </a:r>
          </a:p>
          <a:p>
            <a:pPr marL="0" indent="0">
              <a:buNone/>
            </a:pPr>
            <a:r>
              <a:rPr lang="en-US" altLang="zh-CN" sz="2000" dirty="0"/>
              <a:t> 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b="1" dirty="0"/>
              <a:t>输入：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第一行</a:t>
            </a:r>
            <a:r>
              <a:rPr lang="en-US" altLang="zh-CN" sz="2000" dirty="0"/>
              <a:t>n(n&lt;=100000)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第二行</a:t>
            </a:r>
            <a:r>
              <a:rPr lang="en-US" altLang="zh-CN" sz="2000" dirty="0"/>
              <a:t>n</a:t>
            </a:r>
            <a:r>
              <a:rPr lang="zh-CN" altLang="zh-CN" sz="2000" dirty="0"/>
              <a:t>个数；（每个数都是</a:t>
            </a:r>
            <a:r>
              <a:rPr lang="en-US" altLang="zh-CN" sz="2000" dirty="0" err="1"/>
              <a:t>int</a:t>
            </a:r>
            <a:r>
              <a:rPr lang="zh-CN" altLang="zh-CN" sz="2000" dirty="0"/>
              <a:t>范围内）</a:t>
            </a:r>
          </a:p>
          <a:p>
            <a:pPr marL="0" indent="0">
              <a:buNone/>
            </a:pPr>
            <a:r>
              <a:rPr lang="en-US" altLang="zh-CN" sz="2000" dirty="0"/>
              <a:t> 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b="1" dirty="0"/>
              <a:t>输出：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n</a:t>
            </a:r>
            <a:r>
              <a:rPr lang="zh-CN" altLang="zh-CN" sz="2000" dirty="0"/>
              <a:t>行，每行为</a:t>
            </a:r>
            <a:r>
              <a:rPr lang="en-US" altLang="zh-CN" sz="2000" dirty="0"/>
              <a:t>yes</a:t>
            </a:r>
            <a:r>
              <a:rPr lang="zh-CN" altLang="zh-CN" sz="2000" dirty="0"/>
              <a:t>或</a:t>
            </a:r>
            <a:r>
              <a:rPr lang="en-US" altLang="zh-CN" sz="2000" dirty="0"/>
              <a:t>no</a:t>
            </a:r>
            <a:endParaRPr lang="zh-CN" altLang="zh-CN" sz="2000" dirty="0"/>
          </a:p>
        </p:txBody>
      </p:sp>
      <p:sp>
        <p:nvSpPr>
          <p:cNvPr id="51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找重复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基本操作</a:t>
            </a:r>
            <a:r>
              <a:rPr lang="zh-CN" altLang="en-US" b="1" dirty="0" smtClean="0">
                <a:solidFill>
                  <a:schemeClr val="accent2"/>
                </a:solidFill>
              </a:rPr>
              <a:t>删除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9605865" y="2405058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5</a:t>
            </a:r>
            <a:endParaRPr lang="zh-CN" altLang="en-US" sz="2800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9377265" y="2876604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8906069" y="308619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7" name="椭圆 6"/>
          <p:cNvSpPr/>
          <p:nvPr/>
        </p:nvSpPr>
        <p:spPr>
          <a:xfrm>
            <a:off x="10217020" y="308619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8</a:t>
            </a:r>
            <a:endParaRPr lang="zh-CN" alt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10814179" y="3856317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9</a:t>
            </a:r>
            <a:endParaRPr lang="zh-CN" altLang="en-US" sz="2800" dirty="0"/>
          </a:p>
        </p:txBody>
      </p:sp>
      <p:sp>
        <p:nvSpPr>
          <p:cNvPr id="9" name="椭圆 8"/>
          <p:cNvSpPr/>
          <p:nvPr/>
        </p:nvSpPr>
        <p:spPr>
          <a:xfrm>
            <a:off x="9727163" y="392163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6</a:t>
            </a:r>
            <a:endParaRPr lang="zh-CN" altLang="en-US" sz="2800" dirty="0"/>
          </a:p>
        </p:txBody>
      </p:sp>
      <p:sp>
        <p:nvSpPr>
          <p:cNvPr id="10" name="椭圆 9"/>
          <p:cNvSpPr/>
          <p:nvPr/>
        </p:nvSpPr>
        <p:spPr>
          <a:xfrm>
            <a:off x="10436288" y="4781843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7</a:t>
            </a:r>
            <a:endParaRPr lang="zh-CN" altLang="en-US" sz="2800" dirty="0"/>
          </a:p>
        </p:txBody>
      </p:sp>
      <p:sp>
        <p:nvSpPr>
          <p:cNvPr id="11" name="椭圆 10"/>
          <p:cNvSpPr/>
          <p:nvPr/>
        </p:nvSpPr>
        <p:spPr>
          <a:xfrm>
            <a:off x="8308910" y="3842969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8668138" y="3557738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0035073" y="3571883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137709" y="2865413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739534" y="3567017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198358" y="4440128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32857" y="1931437"/>
            <a:ext cx="6960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endParaRPr lang="en-US" altLang="zh-CN" sz="2800" b="1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/>
              <a:t>如果想要将该树的节点有序输出怎么办？</a:t>
            </a:r>
            <a:endParaRPr lang="zh-CN" altLang="en-US" sz="2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335230" y="3921632"/>
            <a:ext cx="4494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中序遍历</a:t>
            </a:r>
            <a:r>
              <a:rPr lang="zh-CN" altLang="en-US" sz="4000" dirty="0" smtClean="0"/>
              <a:t>即可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60188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基本操作</a:t>
            </a:r>
            <a:r>
              <a:rPr lang="zh-CN" altLang="en-US" b="1" dirty="0" smtClean="0">
                <a:solidFill>
                  <a:schemeClr val="accent2"/>
                </a:solidFill>
              </a:rPr>
              <a:t>删除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9605865" y="2405058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5</a:t>
            </a:r>
            <a:endParaRPr lang="zh-CN" altLang="en-US" sz="2800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9377265" y="2876604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8906069" y="308619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7" name="椭圆 6"/>
          <p:cNvSpPr/>
          <p:nvPr/>
        </p:nvSpPr>
        <p:spPr>
          <a:xfrm>
            <a:off x="10217020" y="308619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8</a:t>
            </a:r>
            <a:endParaRPr lang="zh-CN" alt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10814179" y="3856317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9</a:t>
            </a:r>
            <a:endParaRPr lang="zh-CN" altLang="en-US" sz="2800" dirty="0"/>
          </a:p>
        </p:txBody>
      </p:sp>
      <p:sp>
        <p:nvSpPr>
          <p:cNvPr id="9" name="椭圆 8"/>
          <p:cNvSpPr/>
          <p:nvPr/>
        </p:nvSpPr>
        <p:spPr>
          <a:xfrm>
            <a:off x="9727163" y="392163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6</a:t>
            </a:r>
            <a:endParaRPr lang="zh-CN" altLang="en-US" sz="2800" dirty="0"/>
          </a:p>
        </p:txBody>
      </p:sp>
      <p:sp>
        <p:nvSpPr>
          <p:cNvPr id="10" name="椭圆 9"/>
          <p:cNvSpPr/>
          <p:nvPr/>
        </p:nvSpPr>
        <p:spPr>
          <a:xfrm>
            <a:off x="10436288" y="4781843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7</a:t>
            </a:r>
            <a:endParaRPr lang="zh-CN" altLang="en-US" sz="2800" dirty="0"/>
          </a:p>
        </p:txBody>
      </p:sp>
      <p:sp>
        <p:nvSpPr>
          <p:cNvPr id="11" name="椭圆 10"/>
          <p:cNvSpPr/>
          <p:nvPr/>
        </p:nvSpPr>
        <p:spPr>
          <a:xfrm>
            <a:off x="8308910" y="3842969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8668138" y="3557738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0035073" y="3571883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137709" y="2865413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739534" y="3567017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198358" y="4440128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03446" y="1816081"/>
            <a:ext cx="503853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情况一：</a:t>
            </a:r>
            <a:endParaRPr lang="en-US" altLang="zh-CN" sz="2800" b="1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/>
              <a:t>要删除的节点是叶子节点：</a:t>
            </a:r>
            <a:endParaRPr lang="en-US" altLang="zh-CN" sz="2000" dirty="0" smtClean="0"/>
          </a:p>
          <a:p>
            <a:r>
              <a:rPr lang="zh-CN" altLang="en-US" sz="2000" dirty="0" smtClean="0"/>
              <a:t>直接删除；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情况二：</a:t>
            </a:r>
            <a:endParaRPr lang="en-US" altLang="zh-CN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/>
              <a:t>要删除的节点只有左子树或右子树：</a:t>
            </a:r>
            <a:endParaRPr lang="en-US" altLang="zh-CN" sz="2000" dirty="0" smtClean="0"/>
          </a:p>
          <a:p>
            <a:r>
              <a:rPr lang="zh-CN" altLang="en-US" sz="2000" dirty="0" smtClean="0"/>
              <a:t>将左子树或右子树上移即可；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情况三：</a:t>
            </a:r>
            <a:endParaRPr lang="en-US" altLang="zh-CN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/>
              <a:t>要删除的节点既有左子树又有右子树：</a:t>
            </a:r>
            <a:endParaRPr lang="en-US" altLang="zh-CN" sz="2000" dirty="0" smtClean="0"/>
          </a:p>
          <a:p>
            <a:r>
              <a:rPr lang="zh-CN" altLang="en-US" sz="2000" dirty="0" smtClean="0"/>
              <a:t>用节点的</a:t>
            </a:r>
            <a:r>
              <a:rPr lang="zh-CN" altLang="en-US" sz="2000" dirty="0" smtClean="0">
                <a:solidFill>
                  <a:schemeClr val="accent1"/>
                </a:solidFill>
              </a:rPr>
              <a:t>前驱</a:t>
            </a:r>
            <a:r>
              <a:rPr lang="zh-CN" altLang="en-US" sz="2000" dirty="0" smtClean="0"/>
              <a:t>替换该节点；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859833" y="5738327"/>
            <a:ext cx="3125755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</a:rPr>
              <a:t>前驱：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r>
              <a:rPr lang="zh-CN" altLang="en-US" dirty="0" smtClean="0"/>
              <a:t>中序遍历中的前一个节点；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718041" y="4986179"/>
            <a:ext cx="2785187" cy="13542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</a:rPr>
              <a:t>Tips:</a:t>
            </a:r>
          </a:p>
          <a:p>
            <a:r>
              <a:rPr lang="zh-CN" altLang="en-US" dirty="0" smtClean="0"/>
              <a:t>如何找前驱呢？</a:t>
            </a:r>
            <a:endParaRPr lang="en-US" altLang="zh-CN" dirty="0" smtClean="0"/>
          </a:p>
          <a:p>
            <a:r>
              <a:rPr lang="zh-CN" altLang="en-US" dirty="0" smtClean="0"/>
              <a:t>该节点中，左子树上最右边的点即为前驱；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2270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8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分析效率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11929" y="2296386"/>
            <a:ext cx="18298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/>
              <a:t>查找</a:t>
            </a:r>
            <a:endParaRPr lang="en-US" altLang="zh-CN" sz="4000" dirty="0" smtClean="0"/>
          </a:p>
          <a:p>
            <a:pPr>
              <a:lnSpc>
                <a:spcPct val="150000"/>
              </a:lnSpc>
            </a:pPr>
            <a:r>
              <a:rPr lang="zh-CN" altLang="en-US" sz="4000" dirty="0" smtClean="0"/>
              <a:t>插入</a:t>
            </a:r>
            <a:endParaRPr lang="en-US" altLang="zh-CN" sz="4000" dirty="0" smtClean="0"/>
          </a:p>
          <a:p>
            <a:pPr>
              <a:lnSpc>
                <a:spcPct val="150000"/>
              </a:lnSpc>
            </a:pPr>
            <a:r>
              <a:rPr lang="zh-CN" altLang="en-US" sz="4000" dirty="0" smtClean="0"/>
              <a:t>删除</a:t>
            </a:r>
            <a:endParaRPr lang="zh-CN" altLang="en-US" sz="4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386907" y="2702427"/>
            <a:ext cx="25016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err="1" smtClean="0"/>
              <a:t>logn</a:t>
            </a:r>
            <a:endParaRPr lang="zh-CN" altLang="en-US" sz="8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300433" y="1470785"/>
            <a:ext cx="4674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accent1"/>
                </a:solidFill>
              </a:rPr>
              <a:t>理想情况</a:t>
            </a:r>
            <a:endParaRPr lang="zh-CN" altLang="en-US" sz="6000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86907" y="5149377"/>
            <a:ext cx="25016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/>
              <a:t>n</a:t>
            </a:r>
            <a:endParaRPr lang="zh-CN" altLang="en-US" sz="8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141813" y="4272298"/>
            <a:ext cx="4674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accent1"/>
                </a:solidFill>
              </a:rPr>
              <a:t>极端情况</a:t>
            </a:r>
            <a:endParaRPr lang="zh-CN" altLang="en-US" sz="6000" dirty="0">
              <a:solidFill>
                <a:schemeClr val="accent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587204" y="3195664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5</a:t>
            </a:r>
            <a:endParaRPr lang="zh-CN" altLang="en-US" sz="2800" dirty="0"/>
          </a:p>
        </p:txBody>
      </p:sp>
      <p:sp>
        <p:nvSpPr>
          <p:cNvPr id="25" name="椭圆 24"/>
          <p:cNvSpPr/>
          <p:nvPr/>
        </p:nvSpPr>
        <p:spPr>
          <a:xfrm>
            <a:off x="10198359" y="3876798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8</a:t>
            </a:r>
            <a:endParaRPr lang="zh-CN" altLang="en-US" sz="2800" dirty="0"/>
          </a:p>
        </p:txBody>
      </p:sp>
      <p:sp>
        <p:nvSpPr>
          <p:cNvPr id="26" name="椭圆 25"/>
          <p:cNvSpPr/>
          <p:nvPr/>
        </p:nvSpPr>
        <p:spPr>
          <a:xfrm>
            <a:off x="10795518" y="4646923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9</a:t>
            </a:r>
            <a:endParaRPr lang="zh-CN" altLang="en-US" sz="28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10119048" y="3656019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720873" y="4357623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8560837" y="2287828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9218644" y="2831770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5279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分析效率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62601" y="1190866"/>
            <a:ext cx="4674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accent2"/>
                </a:solidFill>
              </a:rPr>
              <a:t>解决方案</a:t>
            </a:r>
            <a:endParaRPr lang="zh-CN" altLang="en-US" sz="6000" dirty="0">
              <a:solidFill>
                <a:schemeClr val="accent2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107634" y="301838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5</a:t>
            </a:r>
            <a:endParaRPr lang="zh-CN" altLang="en-US" sz="2800" dirty="0"/>
          </a:p>
        </p:txBody>
      </p:sp>
      <p:sp>
        <p:nvSpPr>
          <p:cNvPr id="25" name="椭圆 24"/>
          <p:cNvSpPr/>
          <p:nvPr/>
        </p:nvSpPr>
        <p:spPr>
          <a:xfrm>
            <a:off x="2718789" y="3699516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8</a:t>
            </a:r>
            <a:endParaRPr lang="zh-CN" altLang="en-US" sz="2800" dirty="0"/>
          </a:p>
        </p:txBody>
      </p:sp>
      <p:sp>
        <p:nvSpPr>
          <p:cNvPr id="26" name="椭圆 25"/>
          <p:cNvSpPr/>
          <p:nvPr/>
        </p:nvSpPr>
        <p:spPr>
          <a:xfrm>
            <a:off x="3315948" y="4469641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9</a:t>
            </a:r>
            <a:endParaRPr lang="zh-CN" altLang="en-US" sz="28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2639478" y="3478737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241303" y="4180341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081267" y="2110546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1739074" y="2654488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右箭头 2"/>
          <p:cNvSpPr/>
          <p:nvPr/>
        </p:nvSpPr>
        <p:spPr>
          <a:xfrm>
            <a:off x="4523014" y="2390863"/>
            <a:ext cx="2845837" cy="1255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平衡化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629191" y="2675826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5</a:t>
            </a:r>
            <a:endParaRPr lang="zh-CN" altLang="en-US" sz="2800" dirty="0"/>
          </a:p>
        </p:txBody>
      </p:sp>
      <p:sp>
        <p:nvSpPr>
          <p:cNvPr id="17" name="椭圆 16"/>
          <p:cNvSpPr/>
          <p:nvPr/>
        </p:nvSpPr>
        <p:spPr>
          <a:xfrm>
            <a:off x="10240346" y="3356960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8</a:t>
            </a:r>
            <a:endParaRPr lang="zh-CN" altLang="en-US" sz="2800" dirty="0"/>
          </a:p>
        </p:txBody>
      </p:sp>
      <p:sp>
        <p:nvSpPr>
          <p:cNvPr id="18" name="椭圆 17"/>
          <p:cNvSpPr/>
          <p:nvPr/>
        </p:nvSpPr>
        <p:spPr>
          <a:xfrm>
            <a:off x="10837505" y="4127085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9</a:t>
            </a:r>
            <a:endParaRPr lang="zh-CN" altLang="en-US" sz="2800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10161035" y="3136181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0762860" y="3837785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8693797" y="3356959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9330612" y="3042808"/>
            <a:ext cx="340565" cy="3911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87144" y="5245066"/>
            <a:ext cx="2556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平衡树：</a:t>
            </a:r>
            <a:endParaRPr lang="zh-CN" altLang="en-US" sz="4400" dirty="0"/>
          </a:p>
        </p:txBody>
      </p:sp>
      <p:sp>
        <p:nvSpPr>
          <p:cNvPr id="8" name="矩形 7"/>
          <p:cNvSpPr/>
          <p:nvPr/>
        </p:nvSpPr>
        <p:spPr>
          <a:xfrm>
            <a:off x="4177298" y="5364785"/>
            <a:ext cx="6855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红黑树、</a:t>
            </a:r>
            <a:r>
              <a:rPr lang="en-US" altLang="zh-CN" sz="3200" dirty="0"/>
              <a:t>AVL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Treap</a:t>
            </a:r>
            <a:r>
              <a:rPr lang="zh-CN" altLang="en-US" sz="3200" dirty="0"/>
              <a:t>、伸展</a:t>
            </a:r>
            <a:r>
              <a:rPr lang="zh-CN" altLang="en-US" sz="3200" dirty="0" smtClean="0"/>
              <a:t>树、</a:t>
            </a:r>
            <a:r>
              <a:rPr lang="en-US" altLang="zh-CN" sz="3200" dirty="0" smtClean="0"/>
              <a:t>SBT</a:t>
            </a:r>
            <a:r>
              <a:rPr lang="zh-CN" altLang="en-US" sz="3200" dirty="0" smtClean="0"/>
              <a:t>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705710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 animBg="1"/>
      <p:bldP spid="16" grpId="0" animBg="1"/>
      <p:bldP spid="17" grpId="0" animBg="1"/>
      <p:bldP spid="18" grpId="0" animBg="1"/>
      <p:bldP spid="33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ctrTitle"/>
          </p:nvPr>
        </p:nvSpPr>
        <p:spPr>
          <a:xfrm>
            <a:off x="1993900" y="3300413"/>
            <a:ext cx="8061325" cy="1152525"/>
          </a:xfrm>
        </p:spPr>
        <p:txBody>
          <a:bodyPr/>
          <a:lstStyle/>
          <a:p>
            <a:pPr eaLnBrk="1" hangingPunct="1"/>
            <a:r>
              <a:rPr lang="en-US" altLang="zh-CN" smtClean="0"/>
              <a:t>THE END</a:t>
            </a:r>
            <a:endParaRPr lang="zh-CN" altLang="en-US" smtClean="0"/>
          </a:p>
        </p:txBody>
      </p:sp>
      <p:sp>
        <p:nvSpPr>
          <p:cNvPr id="25603" name="副标题 2"/>
          <p:cNvSpPr>
            <a:spLocks noGrp="1"/>
          </p:cNvSpPr>
          <p:nvPr>
            <p:ph type="subTitle" idx="1"/>
          </p:nvPr>
        </p:nvSpPr>
        <p:spPr>
          <a:xfrm>
            <a:off x="1993900" y="4737100"/>
            <a:ext cx="8061325" cy="431800"/>
          </a:xfrm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87421" y="475862"/>
            <a:ext cx="9946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如果不限制时间与空间，你的思路是什么？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082352" y="2873829"/>
            <a:ext cx="47772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方案一：</a:t>
            </a:r>
            <a:endParaRPr lang="en-US" altLang="zh-CN" sz="3200" dirty="0" smtClean="0"/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、每遇到一个数，二分查找是否存在；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、如果不存在，插入进去，并排序；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929312" y="162164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</a:t>
            </a:r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思路</a:t>
            </a:r>
            <a:endParaRPr lang="en-US" altLang="zh-CN" sz="3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64694" y="2873829"/>
            <a:ext cx="47772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方案二：</a:t>
            </a:r>
            <a:endParaRPr lang="en-US" altLang="zh-CN" sz="3200" dirty="0" smtClean="0"/>
          </a:p>
          <a:p>
            <a:r>
              <a:rPr lang="zh-CN" altLang="en-US" sz="3200" dirty="0" smtClean="0"/>
              <a:t>开一个整型范围长度的数组，来标记该数是否出现过；</a:t>
            </a:r>
            <a:endParaRPr lang="en-US" altLang="zh-CN" sz="32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78294" y="5561045"/>
            <a:ext cx="3582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accent2"/>
                </a:solidFill>
              </a:rPr>
              <a:t>时间超限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61852" y="5561044"/>
            <a:ext cx="3582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accent2"/>
                </a:solidFill>
              </a:rPr>
              <a:t>空间超限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6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87421" y="475862"/>
            <a:ext cx="9946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如果不限制时间与空间，你的思路是什么？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082352" y="2873829"/>
            <a:ext cx="47772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方案一：</a:t>
            </a:r>
            <a:endParaRPr lang="en-US" altLang="zh-CN" sz="3200" dirty="0" smtClean="0"/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、每遇到一个数，二分查找是否存在；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、如果不存在，插入进去，并排序；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7532553" y="214416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我们需要</a:t>
            </a:r>
            <a:endParaRPr lang="en-US" altLang="zh-CN" sz="3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91061" y="3366271"/>
            <a:ext cx="32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查找与插入都很快的一个算法（数据结构）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2532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看如下样例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7037" y="1642188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5 8 9 4 6 7 5 3 4</a:t>
            </a:r>
            <a:endParaRPr lang="zh-CN" altLang="en-US" sz="5400" dirty="0"/>
          </a:p>
        </p:txBody>
      </p:sp>
      <p:sp>
        <p:nvSpPr>
          <p:cNvPr id="4" name="椭圆 3"/>
          <p:cNvSpPr/>
          <p:nvPr/>
        </p:nvSpPr>
        <p:spPr>
          <a:xfrm>
            <a:off x="8308910" y="2103853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5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080310" y="2575399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40754" y="2564208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9035920" y="2791298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8</a:t>
            </a:r>
            <a:endParaRPr lang="zh-CN" alt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9633079" y="3453771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9</a:t>
            </a:r>
            <a:endParaRPr lang="zh-CN" altLang="en-US" sz="28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9483011" y="3234652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7620585" y="285661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11" name="椭圆 10"/>
          <p:cNvSpPr/>
          <p:nvPr/>
        </p:nvSpPr>
        <p:spPr>
          <a:xfrm>
            <a:off x="8532067" y="353645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6</a:t>
            </a:r>
            <a:endParaRPr lang="zh-CN" altLang="en-US" sz="2800" dirty="0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8942225" y="3311555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9007539" y="4281606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7</a:t>
            </a:r>
            <a:endParaRPr lang="zh-CN" altLang="en-US" sz="28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8942225" y="3985600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6976578" y="3675449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7391790" y="3373978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617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/>
              <a:t>二叉查找树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000" dirty="0"/>
              <a:t>Binary Search </a:t>
            </a:r>
            <a:r>
              <a:rPr lang="en-US" altLang="zh-CN" sz="4000" dirty="0" smtClean="0"/>
              <a:t>Tree</a:t>
            </a:r>
          </a:p>
          <a:p>
            <a:r>
              <a:rPr lang="en-US" altLang="zh-CN" sz="4000" dirty="0" smtClean="0"/>
              <a:t>(BST)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8369559" y="3615289"/>
            <a:ext cx="2817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也叫</a:t>
            </a:r>
            <a:r>
              <a:rPr lang="zh-CN" altLang="en-US" sz="2800" dirty="0" smtClean="0">
                <a:solidFill>
                  <a:schemeClr val="accent2"/>
                </a:solidFill>
              </a:rPr>
              <a:t>二叉排序树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03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概念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754696" y="2270459"/>
            <a:ext cx="662581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、它</a:t>
            </a:r>
            <a:r>
              <a:rPr lang="zh-CN" altLang="en-US" sz="2800" dirty="0"/>
              <a:t>或者是一棵空树，或者是具有下列性质的二叉树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 </a:t>
            </a:r>
            <a:r>
              <a:rPr lang="zh-CN" altLang="en-US" sz="2800" dirty="0"/>
              <a:t>若它的左子树不空，则左子树上所有结点的值均小于它的根结点的值； </a:t>
            </a:r>
            <a:endParaRPr lang="en-US" altLang="zh-CN" sz="2800" dirty="0" smtClean="0"/>
          </a:p>
          <a:p>
            <a:r>
              <a:rPr lang="zh-CN" altLang="en-US" sz="2800" dirty="0" smtClean="0"/>
              <a:t>若</a:t>
            </a:r>
            <a:r>
              <a:rPr lang="zh-CN" altLang="en-US" sz="2800" dirty="0"/>
              <a:t>它的右子树不空，则右子树上所有结点的值均大于它的根结点的值； 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、它</a:t>
            </a:r>
            <a:r>
              <a:rPr lang="zh-CN" altLang="en-US" sz="2800" dirty="0"/>
              <a:t>的左、右子树也分别为二叉排序树</a:t>
            </a:r>
          </a:p>
        </p:txBody>
      </p:sp>
      <p:sp>
        <p:nvSpPr>
          <p:cNvPr id="4" name="椭圆 3"/>
          <p:cNvSpPr/>
          <p:nvPr/>
        </p:nvSpPr>
        <p:spPr>
          <a:xfrm>
            <a:off x="9605865" y="2405058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5</a:t>
            </a:r>
            <a:endParaRPr lang="zh-CN" altLang="en-US" sz="2800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9377265" y="2876604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8906069" y="308619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7" name="椭圆 6"/>
          <p:cNvSpPr/>
          <p:nvPr/>
        </p:nvSpPr>
        <p:spPr>
          <a:xfrm>
            <a:off x="10217020" y="308619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8</a:t>
            </a:r>
            <a:endParaRPr lang="zh-CN" alt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10814179" y="3856317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9</a:t>
            </a:r>
            <a:endParaRPr lang="zh-CN" altLang="en-US" sz="2800" dirty="0"/>
          </a:p>
        </p:txBody>
      </p:sp>
      <p:sp>
        <p:nvSpPr>
          <p:cNvPr id="9" name="椭圆 8"/>
          <p:cNvSpPr/>
          <p:nvPr/>
        </p:nvSpPr>
        <p:spPr>
          <a:xfrm>
            <a:off x="9727163" y="392163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6</a:t>
            </a:r>
            <a:endParaRPr lang="zh-CN" altLang="en-US" sz="2800" dirty="0"/>
          </a:p>
        </p:txBody>
      </p:sp>
      <p:sp>
        <p:nvSpPr>
          <p:cNvPr id="10" name="椭圆 9"/>
          <p:cNvSpPr/>
          <p:nvPr/>
        </p:nvSpPr>
        <p:spPr>
          <a:xfrm>
            <a:off x="10436288" y="4781843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7</a:t>
            </a:r>
            <a:endParaRPr lang="zh-CN" altLang="en-US" sz="2800" dirty="0"/>
          </a:p>
        </p:txBody>
      </p:sp>
      <p:sp>
        <p:nvSpPr>
          <p:cNvPr id="11" name="椭圆 10"/>
          <p:cNvSpPr/>
          <p:nvPr/>
        </p:nvSpPr>
        <p:spPr>
          <a:xfrm>
            <a:off x="8308910" y="3842969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8668138" y="3557738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0035073" y="3571883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137709" y="2865413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739534" y="3567017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198358" y="4440128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3026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基本操作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863415" y="2533101"/>
            <a:ext cx="18298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/>
              <a:t>查找</a:t>
            </a:r>
            <a:endParaRPr lang="en-US" altLang="zh-CN" sz="4000" dirty="0" smtClean="0"/>
          </a:p>
          <a:p>
            <a:pPr>
              <a:lnSpc>
                <a:spcPct val="150000"/>
              </a:lnSpc>
            </a:pPr>
            <a:r>
              <a:rPr lang="zh-CN" altLang="en-US" sz="4000" dirty="0" smtClean="0"/>
              <a:t>插入</a:t>
            </a:r>
            <a:endParaRPr lang="en-US" altLang="zh-CN" sz="4000" dirty="0" smtClean="0"/>
          </a:p>
          <a:p>
            <a:pPr>
              <a:lnSpc>
                <a:spcPct val="150000"/>
              </a:lnSpc>
            </a:pPr>
            <a:r>
              <a:rPr lang="zh-CN" altLang="en-US" sz="4000" dirty="0" smtClean="0"/>
              <a:t>删除</a:t>
            </a:r>
            <a:endParaRPr lang="zh-CN" altLang="en-US" sz="4000" dirty="0"/>
          </a:p>
        </p:txBody>
      </p:sp>
      <p:sp>
        <p:nvSpPr>
          <p:cNvPr id="4" name="椭圆 3"/>
          <p:cNvSpPr/>
          <p:nvPr/>
        </p:nvSpPr>
        <p:spPr>
          <a:xfrm>
            <a:off x="9605865" y="2405058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5</a:t>
            </a:r>
            <a:endParaRPr lang="zh-CN" altLang="en-US" sz="2800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9377265" y="2876604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8906069" y="308619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7" name="椭圆 6"/>
          <p:cNvSpPr/>
          <p:nvPr/>
        </p:nvSpPr>
        <p:spPr>
          <a:xfrm>
            <a:off x="10217020" y="308619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8</a:t>
            </a:r>
            <a:endParaRPr lang="zh-CN" alt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10814179" y="3856317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9</a:t>
            </a:r>
            <a:endParaRPr lang="zh-CN" altLang="en-US" sz="2800" dirty="0"/>
          </a:p>
        </p:txBody>
      </p:sp>
      <p:sp>
        <p:nvSpPr>
          <p:cNvPr id="9" name="椭圆 8"/>
          <p:cNvSpPr/>
          <p:nvPr/>
        </p:nvSpPr>
        <p:spPr>
          <a:xfrm>
            <a:off x="9727163" y="392163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6</a:t>
            </a:r>
            <a:endParaRPr lang="zh-CN" altLang="en-US" sz="2800" dirty="0"/>
          </a:p>
        </p:txBody>
      </p:sp>
      <p:sp>
        <p:nvSpPr>
          <p:cNvPr id="10" name="椭圆 9"/>
          <p:cNvSpPr/>
          <p:nvPr/>
        </p:nvSpPr>
        <p:spPr>
          <a:xfrm>
            <a:off x="10436288" y="4781843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7</a:t>
            </a:r>
            <a:endParaRPr lang="zh-CN" altLang="en-US" sz="2800" dirty="0"/>
          </a:p>
        </p:txBody>
      </p:sp>
      <p:sp>
        <p:nvSpPr>
          <p:cNvPr id="11" name="椭圆 10"/>
          <p:cNvSpPr/>
          <p:nvPr/>
        </p:nvSpPr>
        <p:spPr>
          <a:xfrm>
            <a:off x="8308910" y="3842969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8668138" y="3557738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0035073" y="3571883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137709" y="2865413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739534" y="3567017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198358" y="4440128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7178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基本操作</a:t>
            </a:r>
            <a:r>
              <a:rPr lang="zh-CN" altLang="en-US" b="1" dirty="0" smtClean="0">
                <a:solidFill>
                  <a:schemeClr val="accent2"/>
                </a:solidFill>
              </a:rPr>
              <a:t>查找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1429" y="1510058"/>
            <a:ext cx="65465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找树的根：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如果与根相等，找到；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如果比根小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左子树存在，在左子树找；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左子树不存在，找不到；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如果比根大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右子</a:t>
            </a:r>
            <a:r>
              <a:rPr lang="zh-CN" altLang="en-US" sz="2800" dirty="0"/>
              <a:t>树存在，</a:t>
            </a:r>
            <a:r>
              <a:rPr lang="zh-CN" altLang="en-US" sz="2800" dirty="0" smtClean="0"/>
              <a:t>在</a:t>
            </a:r>
            <a:r>
              <a:rPr lang="zh-CN" altLang="en-US" sz="2800" dirty="0"/>
              <a:t>右</a:t>
            </a:r>
            <a:r>
              <a:rPr lang="zh-CN" altLang="en-US" sz="2800" dirty="0" smtClean="0"/>
              <a:t>子</a:t>
            </a:r>
            <a:r>
              <a:rPr lang="zh-CN" altLang="en-US" sz="2800" dirty="0"/>
              <a:t>树找；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zh-CN" altLang="en-US" sz="2800" dirty="0"/>
              <a:t>右</a:t>
            </a:r>
            <a:r>
              <a:rPr lang="zh-CN" altLang="en-US" sz="2800" dirty="0" smtClean="0"/>
              <a:t>子</a:t>
            </a:r>
            <a:r>
              <a:rPr lang="zh-CN" altLang="en-US" sz="2800" dirty="0"/>
              <a:t>树不存在，找不到</a:t>
            </a:r>
            <a:r>
              <a:rPr lang="zh-CN" altLang="en-US" sz="2800" dirty="0" smtClean="0"/>
              <a:t>；</a:t>
            </a:r>
            <a:endParaRPr lang="zh-CN" altLang="en-US" sz="2800" dirty="0"/>
          </a:p>
        </p:txBody>
      </p:sp>
      <p:sp>
        <p:nvSpPr>
          <p:cNvPr id="4" name="椭圆 3"/>
          <p:cNvSpPr/>
          <p:nvPr/>
        </p:nvSpPr>
        <p:spPr>
          <a:xfrm>
            <a:off x="9605865" y="2405058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5</a:t>
            </a:r>
            <a:endParaRPr lang="zh-CN" altLang="en-US" sz="2800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9377265" y="2876604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8906069" y="308619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7" name="椭圆 6"/>
          <p:cNvSpPr/>
          <p:nvPr/>
        </p:nvSpPr>
        <p:spPr>
          <a:xfrm>
            <a:off x="10217020" y="308619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8</a:t>
            </a:r>
            <a:endParaRPr lang="zh-CN" alt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10814179" y="3856317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9</a:t>
            </a:r>
            <a:endParaRPr lang="zh-CN" altLang="en-US" sz="2800" dirty="0"/>
          </a:p>
        </p:txBody>
      </p:sp>
      <p:sp>
        <p:nvSpPr>
          <p:cNvPr id="9" name="椭圆 8"/>
          <p:cNvSpPr/>
          <p:nvPr/>
        </p:nvSpPr>
        <p:spPr>
          <a:xfrm>
            <a:off x="9727163" y="392163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6</a:t>
            </a:r>
            <a:endParaRPr lang="zh-CN" altLang="en-US" sz="2800" dirty="0"/>
          </a:p>
        </p:txBody>
      </p:sp>
      <p:sp>
        <p:nvSpPr>
          <p:cNvPr id="10" name="椭圆 9"/>
          <p:cNvSpPr/>
          <p:nvPr/>
        </p:nvSpPr>
        <p:spPr>
          <a:xfrm>
            <a:off x="10436288" y="4781843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7</a:t>
            </a:r>
            <a:endParaRPr lang="zh-CN" altLang="en-US" sz="2800" dirty="0"/>
          </a:p>
        </p:txBody>
      </p:sp>
      <p:sp>
        <p:nvSpPr>
          <p:cNvPr id="11" name="椭圆 10"/>
          <p:cNvSpPr/>
          <p:nvPr/>
        </p:nvSpPr>
        <p:spPr>
          <a:xfrm>
            <a:off x="8308910" y="3842969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8668138" y="3557738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0035073" y="3571883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137709" y="2865413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739534" y="3567017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198358" y="4440128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8477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基本操作</a:t>
            </a:r>
            <a:r>
              <a:rPr lang="zh-CN" altLang="en-US" b="1" dirty="0" smtClean="0">
                <a:solidFill>
                  <a:schemeClr val="accent2"/>
                </a:solidFill>
              </a:rPr>
              <a:t>插入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1429" y="1510058"/>
            <a:ext cx="65465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找树的根：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如果与根相等，找到；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如果比根小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左子树存在，在左子树找；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左子树不存在，找不到；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如果比根大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右子</a:t>
            </a:r>
            <a:r>
              <a:rPr lang="zh-CN" altLang="en-US" sz="2800" dirty="0"/>
              <a:t>树存在，</a:t>
            </a:r>
            <a:r>
              <a:rPr lang="zh-CN" altLang="en-US" sz="2800" dirty="0" smtClean="0"/>
              <a:t>在</a:t>
            </a:r>
            <a:r>
              <a:rPr lang="zh-CN" altLang="en-US" sz="2800" dirty="0"/>
              <a:t>右</a:t>
            </a:r>
            <a:r>
              <a:rPr lang="zh-CN" altLang="en-US" sz="2800" dirty="0" smtClean="0"/>
              <a:t>子</a:t>
            </a:r>
            <a:r>
              <a:rPr lang="zh-CN" altLang="en-US" sz="2800" dirty="0"/>
              <a:t>树找；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zh-CN" altLang="en-US" sz="2800" dirty="0"/>
              <a:t>右</a:t>
            </a:r>
            <a:r>
              <a:rPr lang="zh-CN" altLang="en-US" sz="2800" dirty="0" smtClean="0"/>
              <a:t>子</a:t>
            </a:r>
            <a:r>
              <a:rPr lang="zh-CN" altLang="en-US" sz="2800" dirty="0"/>
              <a:t>树不存在，找不到</a:t>
            </a:r>
            <a:r>
              <a:rPr lang="zh-CN" altLang="en-US" sz="2800" dirty="0" smtClean="0"/>
              <a:t>；</a:t>
            </a:r>
            <a:endParaRPr lang="zh-CN" altLang="en-US" sz="2800" dirty="0"/>
          </a:p>
        </p:txBody>
      </p:sp>
      <p:sp>
        <p:nvSpPr>
          <p:cNvPr id="4" name="椭圆 3"/>
          <p:cNvSpPr/>
          <p:nvPr/>
        </p:nvSpPr>
        <p:spPr>
          <a:xfrm>
            <a:off x="9605865" y="2405058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5</a:t>
            </a:r>
            <a:endParaRPr lang="zh-CN" altLang="en-US" sz="2800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9377265" y="2876604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8906069" y="308619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7" name="椭圆 6"/>
          <p:cNvSpPr/>
          <p:nvPr/>
        </p:nvSpPr>
        <p:spPr>
          <a:xfrm>
            <a:off x="10217020" y="308619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8</a:t>
            </a:r>
            <a:endParaRPr lang="zh-CN" alt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10814179" y="3856317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9</a:t>
            </a:r>
            <a:endParaRPr lang="zh-CN" altLang="en-US" sz="2800" dirty="0"/>
          </a:p>
        </p:txBody>
      </p:sp>
      <p:sp>
        <p:nvSpPr>
          <p:cNvPr id="9" name="椭圆 8"/>
          <p:cNvSpPr/>
          <p:nvPr/>
        </p:nvSpPr>
        <p:spPr>
          <a:xfrm>
            <a:off x="9727163" y="3921632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6</a:t>
            </a:r>
            <a:endParaRPr lang="zh-CN" altLang="en-US" sz="2800" dirty="0"/>
          </a:p>
        </p:txBody>
      </p:sp>
      <p:sp>
        <p:nvSpPr>
          <p:cNvPr id="10" name="椭圆 9"/>
          <p:cNvSpPr/>
          <p:nvPr/>
        </p:nvSpPr>
        <p:spPr>
          <a:xfrm>
            <a:off x="10436288" y="4781843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7</a:t>
            </a:r>
            <a:endParaRPr lang="zh-CN" altLang="en-US" sz="2800" dirty="0"/>
          </a:p>
        </p:txBody>
      </p:sp>
      <p:sp>
        <p:nvSpPr>
          <p:cNvPr id="11" name="椭圆 10"/>
          <p:cNvSpPr/>
          <p:nvPr/>
        </p:nvSpPr>
        <p:spPr>
          <a:xfrm>
            <a:off x="8308910" y="3842969"/>
            <a:ext cx="597159" cy="597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8668138" y="3557738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0035073" y="3571883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137709" y="2865413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739534" y="3567017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198358" y="4440128"/>
            <a:ext cx="363894" cy="363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73812" y="4165777"/>
            <a:ext cx="1530219" cy="646331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2"/>
                </a:solidFill>
              </a:rPr>
              <a:t>插入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08500" y="6061138"/>
            <a:ext cx="1530219" cy="646331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accent2"/>
                </a:solidFill>
              </a:rPr>
              <a:t>插入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9479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10113</TotalTime>
  <Words>527</Words>
  <Application>Microsoft Office PowerPoint</Application>
  <PresentationFormat>宽屏</PresentationFormat>
  <Paragraphs>156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黑体</vt:lpstr>
      <vt:lpstr>宋体</vt:lpstr>
      <vt:lpstr>微软雅黑</vt:lpstr>
      <vt:lpstr>幼圆</vt:lpstr>
      <vt:lpstr>Arial</vt:lpstr>
      <vt:lpstr>Broadway</vt:lpstr>
      <vt:lpstr>Calibri</vt:lpstr>
      <vt:lpstr>A000120141114A11KWBG</vt:lpstr>
      <vt:lpstr>找重复</vt:lpstr>
      <vt:lpstr>PowerPoint 演示文稿</vt:lpstr>
      <vt:lpstr>PowerPoint 演示文稿</vt:lpstr>
      <vt:lpstr>看如下样例</vt:lpstr>
      <vt:lpstr>二叉查找树</vt:lpstr>
      <vt:lpstr>概念</vt:lpstr>
      <vt:lpstr>基本操作</vt:lpstr>
      <vt:lpstr>基本操作查找</vt:lpstr>
      <vt:lpstr>基本操作插入</vt:lpstr>
      <vt:lpstr>基本操作删除</vt:lpstr>
      <vt:lpstr>基本操作删除</vt:lpstr>
      <vt:lpstr>分析效率</vt:lpstr>
      <vt:lpstr>分析效率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Pin Jaa</dc:creator>
  <cp:lastModifiedBy>潘玉斌</cp:lastModifiedBy>
  <cp:revision>447</cp:revision>
  <dcterms:created xsi:type="dcterms:W3CDTF">2015-01-07T13:50:35Z</dcterms:created>
  <dcterms:modified xsi:type="dcterms:W3CDTF">2016-05-25T13:03:59Z</dcterms:modified>
</cp:coreProperties>
</file>