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68" r:id="rId16"/>
    <p:sldId id="26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D7437-11D3-43F5-83A0-2A826D4A10BC}" type="datetimeFigureOut">
              <a:rPr lang="zh-CN" altLang="en-US" smtClean="0"/>
              <a:t>2016/5/3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EFF8FF-8A1C-4B54-8C05-CFBF26122AE6}" type="slidenum">
              <a:rPr lang="zh-CN" altLang="en-US" smtClean="0"/>
              <a:t>‹#›</a:t>
            </a:fld>
            <a:endParaRPr lang="zh-CN" altLang="en-US"/>
          </a:p>
        </p:txBody>
      </p:sp>
    </p:spTree>
    <p:extLst>
      <p:ext uri="{BB962C8B-B14F-4D97-AF65-F5344CB8AC3E}">
        <p14:creationId xmlns:p14="http://schemas.microsoft.com/office/powerpoint/2010/main" val="3807198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spcBef>
                <a:spcPct val="0"/>
              </a:spcBef>
            </a:pPr>
            <a:endParaRPr lang="zh-CN" altLang="en-US" smtClean="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fontAlgn="base">
              <a:spcBef>
                <a:spcPct val="0"/>
              </a:spcBef>
              <a:spcAft>
                <a:spcPct val="0"/>
              </a:spcAft>
            </a:pPr>
            <a:fld id="{B5369471-3CA0-438D-8E23-A8541309CA33}" type="slidenum">
              <a:rPr lang="zh-CN" altLang="en-US" smtClean="0">
                <a:ea typeface="宋体" panose="02010600030101010101" pitchFamily="2" charset="-122"/>
              </a:rPr>
              <a:pPr fontAlgn="base">
                <a:spcBef>
                  <a:spcPct val="0"/>
                </a:spcBef>
                <a:spcAft>
                  <a:spcPct val="0"/>
                </a:spcAft>
              </a:pPr>
              <a:t>8</a:t>
            </a:fld>
            <a:endParaRPr lang="zh-CN" altLang="en-US" smtClean="0">
              <a:ea typeface="宋体" panose="02010600030101010101" pitchFamily="2" charset="-122"/>
            </a:endParaRPr>
          </a:p>
        </p:txBody>
      </p:sp>
    </p:spTree>
    <p:extLst>
      <p:ext uri="{BB962C8B-B14F-4D97-AF65-F5344CB8AC3E}">
        <p14:creationId xmlns:p14="http://schemas.microsoft.com/office/powerpoint/2010/main" val="948629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spcBef>
                <a:spcPct val="0"/>
              </a:spcBef>
            </a:pPr>
            <a:endParaRPr lang="zh-CN" altLang="en-US"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fontAlgn="base">
              <a:spcBef>
                <a:spcPct val="0"/>
              </a:spcBef>
              <a:spcAft>
                <a:spcPct val="0"/>
              </a:spcAft>
            </a:pPr>
            <a:fld id="{28067B12-3D4F-4B47-8B27-8709199E5385}" type="slidenum">
              <a:rPr lang="zh-CN" altLang="en-US" smtClean="0">
                <a:ea typeface="宋体" panose="02010600030101010101" pitchFamily="2" charset="-122"/>
              </a:rPr>
              <a:pPr fontAlgn="base">
                <a:spcBef>
                  <a:spcPct val="0"/>
                </a:spcBef>
                <a:spcAft>
                  <a:spcPct val="0"/>
                </a:spcAft>
              </a:pPr>
              <a:t>9</a:t>
            </a:fld>
            <a:endParaRPr lang="zh-CN" altLang="en-US" smtClean="0">
              <a:ea typeface="宋体" panose="02010600030101010101" pitchFamily="2" charset="-122"/>
            </a:endParaRPr>
          </a:p>
        </p:txBody>
      </p:sp>
    </p:spTree>
    <p:extLst>
      <p:ext uri="{BB962C8B-B14F-4D97-AF65-F5344CB8AC3E}">
        <p14:creationId xmlns:p14="http://schemas.microsoft.com/office/powerpoint/2010/main" val="98199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7"/>
          <p:cNvSpPr>
            <a:spLocks noChangeArrowheads="1"/>
          </p:cNvSpPr>
          <p:nvPr/>
        </p:nvSpPr>
        <p:spPr bwMode="auto">
          <a:xfrm>
            <a:off x="0" y="0"/>
            <a:ext cx="12192000" cy="6858000"/>
          </a:xfrm>
          <a:prstGeom prst="rect">
            <a:avLst/>
          </a:prstGeom>
          <a:solidFill>
            <a:srgbClr val="0825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nvGrpSpPr>
          <p:cNvPr id="5" name="Group 8"/>
          <p:cNvGrpSpPr>
            <a:grpSpLocks/>
          </p:cNvGrpSpPr>
          <p:nvPr/>
        </p:nvGrpSpPr>
        <p:grpSpPr bwMode="auto">
          <a:xfrm>
            <a:off x="5113338" y="1160463"/>
            <a:ext cx="1892300" cy="1893887"/>
            <a:chOff x="0" y="0"/>
            <a:chExt cx="1986116" cy="1986219"/>
          </a:xfrm>
        </p:grpSpPr>
        <p:sp>
          <p:nvSpPr>
            <p:cNvPr id="6" name="椭圆 6"/>
            <p:cNvSpPr>
              <a:spLocks noChangeArrowheads="1"/>
            </p:cNvSpPr>
            <p:nvPr/>
          </p:nvSpPr>
          <p:spPr bwMode="auto">
            <a:xfrm>
              <a:off x="0" y="0"/>
              <a:ext cx="1986116" cy="1986219"/>
            </a:xfrm>
            <a:prstGeom prst="ellipse">
              <a:avLst/>
            </a:prstGeom>
            <a:solidFill>
              <a:srgbClr val="DB78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zh-CN" sz="1800" b="0" i="0" u="none" strike="noStrike" kern="120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cxnSp>
          <p:nvCxnSpPr>
            <p:cNvPr id="7" name="直接连接符 8"/>
            <p:cNvCxnSpPr>
              <a:cxnSpLocks noChangeShapeType="1"/>
            </p:cNvCxnSpPr>
            <p:nvPr/>
          </p:nvCxnSpPr>
          <p:spPr bwMode="auto">
            <a:xfrm>
              <a:off x="993058" y="0"/>
              <a:ext cx="0" cy="496624"/>
            </a:xfrm>
            <a:prstGeom prst="line">
              <a:avLst/>
            </a:prstGeom>
            <a:noFill/>
            <a:ln w="44450">
              <a:solidFill>
                <a:srgbClr val="404040"/>
              </a:solidFill>
              <a:round/>
              <a:headEnd/>
              <a:tailEnd/>
            </a:ln>
            <a:extLst>
              <a:ext uri="{909E8E84-426E-40DD-AFC4-6F175D3DCCD1}">
                <a14:hiddenFill xmlns:a14="http://schemas.microsoft.com/office/drawing/2010/main">
                  <a:noFill/>
                </a14:hiddenFill>
              </a:ext>
            </a:extLst>
          </p:spPr>
        </p:cxnSp>
        <p:sp>
          <p:nvSpPr>
            <p:cNvPr id="8" name="任意多边形 19"/>
            <p:cNvSpPr>
              <a:spLocks/>
            </p:cNvSpPr>
            <p:nvPr/>
          </p:nvSpPr>
          <p:spPr bwMode="auto">
            <a:xfrm>
              <a:off x="161356" y="1284576"/>
              <a:ext cx="1646438" cy="701643"/>
            </a:xfrm>
            <a:custGeom>
              <a:avLst/>
              <a:gdLst>
                <a:gd name="T0" fmla="*/ 273817 w 1646438"/>
                <a:gd name="T1" fmla="*/ 0 h 701643"/>
                <a:gd name="T2" fmla="*/ 0 w 1646438"/>
                <a:gd name="T3" fmla="*/ 250524 h 701643"/>
                <a:gd name="T4" fmla="*/ 105736 w 1646438"/>
                <a:gd name="T5" fmla="*/ 390516 h 701643"/>
                <a:gd name="T6" fmla="*/ 299394 w 1646438"/>
                <a:gd name="T7" fmla="*/ 550605 h 701643"/>
                <a:gd name="T8" fmla="*/ 499448 w 1646438"/>
                <a:gd name="T9" fmla="*/ 639898 h 701643"/>
                <a:gd name="T10" fmla="*/ 784456 w 1646438"/>
                <a:gd name="T11" fmla="*/ 699274 h 701643"/>
                <a:gd name="T12" fmla="*/ 1063526 w 1646438"/>
                <a:gd name="T13" fmla="*/ 679863 h 701643"/>
                <a:gd name="T14" fmla="*/ 1353949 w 1646438"/>
                <a:gd name="T15" fmla="*/ 563622 h 701643"/>
                <a:gd name="T16" fmla="*/ 1539615 w 1646438"/>
                <a:gd name="T17" fmla="*/ 411754 h 701643"/>
                <a:gd name="T18" fmla="*/ 1646438 w 1646438"/>
                <a:gd name="T19" fmla="*/ 281180 h 701643"/>
                <a:gd name="T20" fmla="*/ 1393751 w 1646438"/>
                <a:gd name="T21" fmla="*/ 3654 h 701643"/>
                <a:gd name="T22" fmla="*/ 273817 w 1646438"/>
                <a:gd name="T23" fmla="*/ 0 h 7016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46438" h="701643">
                  <a:moveTo>
                    <a:pt x="273817" y="0"/>
                  </a:moveTo>
                  <a:lnTo>
                    <a:pt x="0" y="250524"/>
                  </a:lnTo>
                  <a:lnTo>
                    <a:pt x="105736" y="390516"/>
                  </a:lnTo>
                  <a:cubicBezTo>
                    <a:pt x="243140" y="516730"/>
                    <a:pt x="234841" y="497242"/>
                    <a:pt x="299394" y="550605"/>
                  </a:cubicBezTo>
                  <a:cubicBezTo>
                    <a:pt x="362729" y="586231"/>
                    <a:pt x="368287" y="586687"/>
                    <a:pt x="499448" y="639898"/>
                  </a:cubicBezTo>
                  <a:cubicBezTo>
                    <a:pt x="679862" y="702396"/>
                    <a:pt x="689453" y="686856"/>
                    <a:pt x="784456" y="699274"/>
                  </a:cubicBezTo>
                  <a:cubicBezTo>
                    <a:pt x="879937" y="702636"/>
                    <a:pt x="910213" y="706430"/>
                    <a:pt x="1063526" y="679863"/>
                  </a:cubicBezTo>
                  <a:cubicBezTo>
                    <a:pt x="1264949" y="627719"/>
                    <a:pt x="1258033" y="615712"/>
                    <a:pt x="1353949" y="563622"/>
                  </a:cubicBezTo>
                  <a:cubicBezTo>
                    <a:pt x="1433045" y="500709"/>
                    <a:pt x="1477726" y="462377"/>
                    <a:pt x="1539615" y="411754"/>
                  </a:cubicBezTo>
                  <a:cubicBezTo>
                    <a:pt x="1607898" y="340578"/>
                    <a:pt x="1610812" y="324723"/>
                    <a:pt x="1646438" y="281180"/>
                  </a:cubicBezTo>
                  <a:lnTo>
                    <a:pt x="1393751" y="3654"/>
                  </a:lnTo>
                  <a:lnTo>
                    <a:pt x="273817" y="0"/>
                  </a:lnTo>
                  <a:close/>
                </a:path>
              </a:pathLst>
            </a:custGeom>
            <a:gradFill rotWithShape="0">
              <a:gsLst>
                <a:gs pos="0">
                  <a:srgbClr val="F3D255"/>
                </a:gs>
                <a:gs pos="37000">
                  <a:srgbClr val="F4DD7F"/>
                </a:gs>
                <a:gs pos="70000">
                  <a:srgbClr val="F7E5A3"/>
                </a:gs>
                <a:gs pos="100000">
                  <a:srgbClr val="F7FAFD"/>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幼圆" panose="02010509060101010101" pitchFamily="49" charset="-122"/>
                <a:cs typeface="+mn-cs"/>
              </a:endParaRPr>
            </a:p>
          </p:txBody>
        </p:sp>
        <p:sp>
          <p:nvSpPr>
            <p:cNvPr id="9" name="饼形 15"/>
            <p:cNvSpPr>
              <a:spLocks/>
            </p:cNvSpPr>
            <p:nvPr/>
          </p:nvSpPr>
          <p:spPr bwMode="auto">
            <a:xfrm rot="-5400000">
              <a:off x="769555" y="1043143"/>
              <a:ext cx="452284" cy="452284"/>
            </a:xfrm>
            <a:custGeom>
              <a:avLst/>
              <a:gdLst>
                <a:gd name="T0" fmla="*/ 226142 w 452284"/>
                <a:gd name="T1" fmla="*/ 452284 h 452284"/>
                <a:gd name="T2" fmla="*/ 30297 w 452284"/>
                <a:gd name="T3" fmla="*/ 339213 h 452284"/>
                <a:gd name="T4" fmla="*/ 30297 w 452284"/>
                <a:gd name="T5" fmla="*/ 113071 h 452284"/>
                <a:gd name="T6" fmla="*/ 226142 w 452284"/>
                <a:gd name="T7" fmla="*/ 0 h 452284"/>
                <a:gd name="T8" fmla="*/ 226142 w 452284"/>
                <a:gd name="T9" fmla="*/ 226142 h 452284"/>
                <a:gd name="T10" fmla="*/ 226142 w 452284"/>
                <a:gd name="T11" fmla="*/ 452284 h 4522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2284" h="452284">
                  <a:moveTo>
                    <a:pt x="226142" y="452284"/>
                  </a:moveTo>
                  <a:cubicBezTo>
                    <a:pt x="145349" y="452284"/>
                    <a:pt x="70694" y="409182"/>
                    <a:pt x="30297" y="339213"/>
                  </a:cubicBezTo>
                  <a:cubicBezTo>
                    <a:pt x="-10099" y="269244"/>
                    <a:pt x="-10099" y="183040"/>
                    <a:pt x="30297" y="113071"/>
                  </a:cubicBezTo>
                  <a:cubicBezTo>
                    <a:pt x="70693" y="43102"/>
                    <a:pt x="145349" y="0"/>
                    <a:pt x="226142" y="0"/>
                  </a:cubicBezTo>
                  <a:lnTo>
                    <a:pt x="226142" y="226142"/>
                  </a:lnTo>
                  <a:lnTo>
                    <a:pt x="226142" y="452284"/>
                  </a:lnTo>
                  <a:close/>
                </a:path>
              </a:pathLst>
            </a:custGeom>
            <a:solidFill>
              <a:srgbClr val="FFFC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幼圆" panose="02010509060101010101" pitchFamily="49" charset="-122"/>
                <a:cs typeface="+mn-cs"/>
              </a:endParaRPr>
            </a:p>
          </p:txBody>
        </p:sp>
        <p:sp>
          <p:nvSpPr>
            <p:cNvPr id="10" name="矩形 9"/>
            <p:cNvSpPr>
              <a:spLocks noChangeArrowheads="1"/>
            </p:cNvSpPr>
            <p:nvPr/>
          </p:nvSpPr>
          <p:spPr bwMode="auto">
            <a:xfrm>
              <a:off x="786449" y="496139"/>
              <a:ext cx="206609" cy="299681"/>
            </a:xfrm>
            <a:prstGeom prst="rect">
              <a:avLst/>
            </a:prstGeom>
            <a:solidFill>
              <a:srgbClr val="1D1D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zh-CN" sz="1800" b="0" i="0" u="none" strike="noStrike" kern="120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1" name="矩形 10"/>
            <p:cNvSpPr>
              <a:spLocks noChangeArrowheads="1"/>
            </p:cNvSpPr>
            <p:nvPr/>
          </p:nvSpPr>
          <p:spPr bwMode="auto">
            <a:xfrm>
              <a:off x="993058" y="496139"/>
              <a:ext cx="206609" cy="299681"/>
            </a:xfrm>
            <a:prstGeom prst="rect">
              <a:avLst/>
            </a:prstGeom>
            <a:solidFill>
              <a:srgbClr val="32323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zh-CN" sz="1800" b="0" i="0" u="none" strike="noStrike" kern="120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2" name="饼形 12"/>
            <p:cNvSpPr>
              <a:spLocks/>
            </p:cNvSpPr>
            <p:nvPr/>
          </p:nvSpPr>
          <p:spPr bwMode="auto">
            <a:xfrm>
              <a:off x="439426" y="727681"/>
              <a:ext cx="1130710" cy="1130710"/>
            </a:xfrm>
            <a:custGeom>
              <a:avLst/>
              <a:gdLst>
                <a:gd name="T0" fmla="*/ 15 w 1130710"/>
                <a:gd name="T1" fmla="*/ 561173 h 1130710"/>
                <a:gd name="T2" fmla="*/ 565355 w 1130710"/>
                <a:gd name="T3" fmla="*/ 0 h 1130710"/>
                <a:gd name="T4" fmla="*/ 565355 w 1130710"/>
                <a:gd name="T5" fmla="*/ 565355 h 1130710"/>
                <a:gd name="T6" fmla="*/ 15 w 1130710"/>
                <a:gd name="T7" fmla="*/ 561173 h 11307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0710" h="1130710">
                  <a:moveTo>
                    <a:pt x="15" y="561173"/>
                  </a:moveTo>
                  <a:cubicBezTo>
                    <a:pt x="2313" y="250577"/>
                    <a:pt x="254750" y="0"/>
                    <a:pt x="565355" y="0"/>
                  </a:cubicBezTo>
                  <a:lnTo>
                    <a:pt x="565355" y="565355"/>
                  </a:lnTo>
                  <a:lnTo>
                    <a:pt x="15" y="561173"/>
                  </a:lnTo>
                  <a:close/>
                </a:path>
              </a:pathLst>
            </a:custGeom>
            <a:solidFill>
              <a:srgbClr val="1D1D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幼圆" panose="02010509060101010101" pitchFamily="49" charset="-122"/>
                <a:cs typeface="+mn-cs"/>
              </a:endParaRPr>
            </a:p>
          </p:txBody>
        </p:sp>
        <p:sp>
          <p:nvSpPr>
            <p:cNvPr id="13" name="饼形 13"/>
            <p:cNvSpPr>
              <a:spLocks/>
            </p:cNvSpPr>
            <p:nvPr/>
          </p:nvSpPr>
          <p:spPr bwMode="auto">
            <a:xfrm flipH="1">
              <a:off x="427703" y="727680"/>
              <a:ext cx="1130710" cy="1130710"/>
            </a:xfrm>
            <a:custGeom>
              <a:avLst/>
              <a:gdLst>
                <a:gd name="T0" fmla="*/ 15 w 1130710"/>
                <a:gd name="T1" fmla="*/ 561173 h 1130710"/>
                <a:gd name="T2" fmla="*/ 565355 w 1130710"/>
                <a:gd name="T3" fmla="*/ 0 h 1130710"/>
                <a:gd name="T4" fmla="*/ 565355 w 1130710"/>
                <a:gd name="T5" fmla="*/ 565355 h 1130710"/>
                <a:gd name="T6" fmla="*/ 15 w 1130710"/>
                <a:gd name="T7" fmla="*/ 561173 h 11307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0710" h="1130710">
                  <a:moveTo>
                    <a:pt x="15" y="561173"/>
                  </a:moveTo>
                  <a:cubicBezTo>
                    <a:pt x="2313" y="250577"/>
                    <a:pt x="254750" y="0"/>
                    <a:pt x="565355" y="0"/>
                  </a:cubicBezTo>
                  <a:lnTo>
                    <a:pt x="565355" y="565355"/>
                  </a:lnTo>
                  <a:lnTo>
                    <a:pt x="15" y="561173"/>
                  </a:lnTo>
                  <a:close/>
                </a:path>
              </a:pathLst>
            </a:custGeom>
            <a:solidFill>
              <a:srgbClr val="24242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幼圆" panose="02010509060101010101" pitchFamily="49" charset="-122"/>
                <a:cs typeface="+mn-cs"/>
              </a:endParaRPr>
            </a:p>
          </p:txBody>
        </p:sp>
      </p:grpSp>
      <p:sp>
        <p:nvSpPr>
          <p:cNvPr id="14" name="空心弧 28"/>
          <p:cNvSpPr>
            <a:spLocks/>
          </p:cNvSpPr>
          <p:nvPr/>
        </p:nvSpPr>
        <p:spPr bwMode="auto">
          <a:xfrm>
            <a:off x="5016500" y="1071563"/>
            <a:ext cx="2070100" cy="2070100"/>
          </a:xfrm>
          <a:custGeom>
            <a:avLst/>
            <a:gdLst>
              <a:gd name="T0" fmla="*/ 177828 w 2070399"/>
              <a:gd name="T1" fmla="*/ 1614620 h 2070399"/>
              <a:gd name="T2" fmla="*/ 351947 w 2070399"/>
              <a:gd name="T3" fmla="*/ 257100 h 2070399"/>
              <a:gd name="T4" fmla="*/ 1720234 w 2070399"/>
              <a:gd name="T5" fmla="*/ 260200 h 2070399"/>
              <a:gd name="T6" fmla="*/ 1888199 w 2070399"/>
              <a:gd name="T7" fmla="*/ 1618496 h 2070399"/>
              <a:gd name="T8" fmla="*/ 1888198 w 2070399"/>
              <a:gd name="T9" fmla="*/ 1618496 h 2070399"/>
              <a:gd name="T10" fmla="*/ 1720233 w 2070399"/>
              <a:gd name="T11" fmla="*/ 260200 h 2070399"/>
              <a:gd name="T12" fmla="*/ 351946 w 2070399"/>
              <a:gd name="T13" fmla="*/ 257100 h 2070399"/>
              <a:gd name="T14" fmla="*/ 177827 w 2070399"/>
              <a:gd name="T15" fmla="*/ 1614620 h 2070399"/>
              <a:gd name="T16" fmla="*/ 177828 w 2070399"/>
              <a:gd name="T17" fmla="*/ 1614620 h 20703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70399" h="2070399">
                <a:moveTo>
                  <a:pt x="177978" y="1615552"/>
                </a:moveTo>
                <a:cubicBezTo>
                  <a:pt x="-114491" y="1183554"/>
                  <a:pt x="-39806" y="601425"/>
                  <a:pt x="352243" y="257248"/>
                </a:cubicBezTo>
                <a:cubicBezTo>
                  <a:pt x="744292" y="-86929"/>
                  <a:pt x="1331192" y="-85598"/>
                  <a:pt x="1721677" y="260352"/>
                </a:cubicBezTo>
                <a:cubicBezTo>
                  <a:pt x="2112162" y="606303"/>
                  <a:pt x="2184207" y="1188765"/>
                  <a:pt x="1889783" y="1619432"/>
                </a:cubicBezTo>
                <a:lnTo>
                  <a:pt x="1889782" y="1619432"/>
                </a:lnTo>
                <a:cubicBezTo>
                  <a:pt x="2184207" y="1188764"/>
                  <a:pt x="2112161" y="606302"/>
                  <a:pt x="1721676" y="260352"/>
                </a:cubicBezTo>
                <a:cubicBezTo>
                  <a:pt x="1331191" y="-85599"/>
                  <a:pt x="744292" y="-86929"/>
                  <a:pt x="352242" y="257248"/>
                </a:cubicBezTo>
                <a:cubicBezTo>
                  <a:pt x="-39807" y="601425"/>
                  <a:pt x="-114492" y="1183554"/>
                  <a:pt x="177977" y="1615552"/>
                </a:cubicBezTo>
                <a:lnTo>
                  <a:pt x="177978" y="1615552"/>
                </a:lnTo>
                <a:close/>
              </a:path>
            </a:pathLst>
          </a:custGeom>
          <a:noFill/>
          <a:ln w="12700" cap="flat"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幼圆" panose="02010509060101010101" pitchFamily="49" charset="-122"/>
              <a:cs typeface="+mn-cs"/>
            </a:endParaRPr>
          </a:p>
        </p:txBody>
      </p:sp>
      <p:sp>
        <p:nvSpPr>
          <p:cNvPr id="3074" name="Rectangle 2"/>
          <p:cNvSpPr>
            <a:spLocks noGrp="1" noChangeArrowheads="1"/>
          </p:cNvSpPr>
          <p:nvPr>
            <p:ph type="ctrTitle"/>
          </p:nvPr>
        </p:nvSpPr>
        <p:spPr>
          <a:xfrm>
            <a:off x="1993381" y="3300188"/>
            <a:ext cx="8062400" cy="1153423"/>
          </a:xfrm>
        </p:spPr>
        <p:txBody>
          <a:bodyPr/>
          <a:lstStyle>
            <a:lvl1pPr algn="ctr">
              <a:lnSpc>
                <a:spcPct val="120000"/>
              </a:lnSpc>
              <a:defRPr sz="3200">
                <a:solidFill>
                  <a:schemeClr val="tx1"/>
                </a:solidFill>
              </a:defRPr>
            </a:lvl1pPr>
          </a:lstStyle>
          <a:p>
            <a:pPr lvl="0"/>
            <a:r>
              <a:rPr lang="zh-CN" altLang="en-US" noProof="0" smtClean="0"/>
              <a:t>单击此处编辑母版标题样式</a:t>
            </a:r>
          </a:p>
        </p:txBody>
      </p:sp>
      <p:sp>
        <p:nvSpPr>
          <p:cNvPr id="3075" name="Rectangle 3"/>
          <p:cNvSpPr>
            <a:spLocks noGrp="1" noChangeArrowheads="1"/>
          </p:cNvSpPr>
          <p:nvPr>
            <p:ph type="subTitle" idx="1"/>
          </p:nvPr>
        </p:nvSpPr>
        <p:spPr>
          <a:xfrm>
            <a:off x="1993381" y="4737741"/>
            <a:ext cx="8062400" cy="431800"/>
          </a:xfrm>
        </p:spPr>
        <p:txBody>
          <a:bodyPr/>
          <a:lstStyle>
            <a:lvl1pPr marL="0" indent="0" algn="ctr">
              <a:buFontTx/>
              <a:buNone/>
              <a:defRPr sz="1200">
                <a:ea typeface="微软雅黑" panose="020B0503020204020204" pitchFamily="34" charset="-122"/>
                <a:cs typeface="宋体" panose="02010600030101010101" pitchFamily="2" charset="-122"/>
              </a:defRPr>
            </a:lvl1pPr>
          </a:lstStyle>
          <a:p>
            <a:pPr lvl="0"/>
            <a:r>
              <a:rPr lang="zh-CN" altLang="en-US" noProof="0" smtClean="0"/>
              <a:t>单击此处编辑母版副标题样式</a:t>
            </a:r>
          </a:p>
        </p:txBody>
      </p:sp>
      <p:sp>
        <p:nvSpPr>
          <p:cNvPr id="15" name="Rectangle 4"/>
          <p:cNvSpPr>
            <a:spLocks noGrp="1" noChangeArrowheads="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C00125E-A1C8-4048-B35A-8DCC7DC0DBFB}" type="datetimeFigureOut">
              <a:rPr kumimoji="0" lang="zh-CN" altLang="en-US" sz="1400" b="0" i="0" u="none" strike="noStrike" kern="1200" cap="none" spc="0" normalizeH="0" baseline="0" noProof="0">
                <a:ln>
                  <a:noFill/>
                </a:ln>
                <a:solidFill>
                  <a:srgbClr val="FFFFFF"/>
                </a:solidFill>
                <a:effectLst/>
                <a:uLnTx/>
                <a:uFillTx/>
                <a:latin typeface="Calibri"/>
                <a:ea typeface="幼圆"/>
                <a:cs typeface="+mn-cs"/>
              </a:rPr>
              <a:pPr marL="0" marR="0" lvl="0" indent="0" algn="l" defTabSz="914400" rtl="0" eaLnBrk="1" fontAlgn="auto" latinLnBrk="0" hangingPunct="1">
                <a:lnSpc>
                  <a:spcPct val="100000"/>
                </a:lnSpc>
                <a:spcBef>
                  <a:spcPts val="0"/>
                </a:spcBef>
                <a:spcAft>
                  <a:spcPts val="0"/>
                </a:spcAft>
                <a:buClrTx/>
                <a:buSzTx/>
                <a:buFontTx/>
                <a:buNone/>
                <a:tabLst/>
                <a:defRPr/>
              </a:pPr>
              <a:t>2016/5/3</a:t>
            </a:fld>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
        <p:nvSpPr>
          <p:cNvPr id="16" name="Rectangle 5"/>
          <p:cNvSpPr>
            <a:spLocks noGrp="1" noChangeArrowheads="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
        <p:nvSpPr>
          <p:cNvPr id="17" name="Rectangle 6"/>
          <p:cNvSpPr>
            <a:spLocks noGrp="1" noChangeArrowheads="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11476EC-E6D5-424C-881E-270B40E64282}" type="slidenum">
              <a:rPr kumimoji="0" lang="zh-CN" altLang="en-US" sz="1400" b="0" i="0" u="none" strike="noStrike" kern="1200" cap="none" spc="0" normalizeH="0" baseline="0" noProof="0">
                <a:ln>
                  <a:noFill/>
                </a:ln>
                <a:solidFill>
                  <a:srgbClr val="FFFFFF"/>
                </a:solidFill>
                <a:effectLst/>
                <a:uLnTx/>
                <a:uFillTx/>
                <a:latin typeface="Calibri"/>
                <a:ea typeface="幼圆"/>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Tree>
    <p:extLst>
      <p:ext uri="{BB962C8B-B14F-4D97-AF65-F5344CB8AC3E}">
        <p14:creationId xmlns:p14="http://schemas.microsoft.com/office/powerpoint/2010/main" val="413124483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A2D93EB-1421-4449-96F2-9F670EAD4E17}" type="datetimeFigureOut">
              <a:rPr kumimoji="0" lang="zh-CN" altLang="en-US" sz="1400" b="0" i="0" u="none" strike="noStrike" kern="1200" cap="none" spc="0" normalizeH="0" baseline="0" noProof="0">
                <a:ln>
                  <a:noFill/>
                </a:ln>
                <a:solidFill>
                  <a:srgbClr val="FFFFFF"/>
                </a:solidFill>
                <a:effectLst/>
                <a:uLnTx/>
                <a:uFillTx/>
                <a:latin typeface="Calibri"/>
                <a:ea typeface="幼圆"/>
                <a:cs typeface="+mn-cs"/>
              </a:rPr>
              <a:pPr marL="0" marR="0" lvl="0" indent="0" algn="l" defTabSz="914400" rtl="0" eaLnBrk="1" fontAlgn="auto" latinLnBrk="0" hangingPunct="1">
                <a:lnSpc>
                  <a:spcPct val="100000"/>
                </a:lnSpc>
                <a:spcBef>
                  <a:spcPts val="0"/>
                </a:spcBef>
                <a:spcAft>
                  <a:spcPts val="0"/>
                </a:spcAft>
                <a:buClrTx/>
                <a:buSzTx/>
                <a:buFontTx/>
                <a:buNone/>
                <a:tabLst/>
                <a:defRPr/>
              </a:pPr>
              <a:t>2016/5/3</a:t>
            </a:fld>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8ACE7B5-17E6-4068-A8FD-768385CF0357}" type="slidenum">
              <a:rPr kumimoji="0" lang="zh-CN" altLang="en-US" sz="1400" b="0" i="0" u="none" strike="noStrike" kern="1200" cap="none" spc="0" normalizeH="0" baseline="0" noProof="0">
                <a:ln>
                  <a:noFill/>
                </a:ln>
                <a:solidFill>
                  <a:srgbClr val="FFFFFF"/>
                </a:solidFill>
                <a:effectLst/>
                <a:uLnTx/>
                <a:uFillTx/>
                <a:latin typeface="Calibri"/>
                <a:ea typeface="幼圆"/>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Tree>
    <p:extLst>
      <p:ext uri="{BB962C8B-B14F-4D97-AF65-F5344CB8AC3E}">
        <p14:creationId xmlns:p14="http://schemas.microsoft.com/office/powerpoint/2010/main" val="1595063334"/>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5944" y="549277"/>
            <a:ext cx="2742485" cy="56054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5314" y="549277"/>
            <a:ext cx="8078271" cy="56054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4839614-DB7C-46A4-9032-ADDB11533703}" type="datetimeFigureOut">
              <a:rPr kumimoji="0" lang="zh-CN" altLang="en-US" sz="1400" b="0" i="0" u="none" strike="noStrike" kern="1200" cap="none" spc="0" normalizeH="0" baseline="0" noProof="0">
                <a:ln>
                  <a:noFill/>
                </a:ln>
                <a:solidFill>
                  <a:srgbClr val="FFFFFF"/>
                </a:solidFill>
                <a:effectLst/>
                <a:uLnTx/>
                <a:uFillTx/>
                <a:latin typeface="Calibri"/>
                <a:ea typeface="幼圆"/>
                <a:cs typeface="+mn-cs"/>
              </a:rPr>
              <a:pPr marL="0" marR="0" lvl="0" indent="0" algn="l" defTabSz="914400" rtl="0" eaLnBrk="1" fontAlgn="auto" latinLnBrk="0" hangingPunct="1">
                <a:lnSpc>
                  <a:spcPct val="100000"/>
                </a:lnSpc>
                <a:spcBef>
                  <a:spcPts val="0"/>
                </a:spcBef>
                <a:spcAft>
                  <a:spcPts val="0"/>
                </a:spcAft>
                <a:buClrTx/>
                <a:buSzTx/>
                <a:buFontTx/>
                <a:buNone/>
                <a:tabLst/>
                <a:defRPr/>
              </a:pPr>
              <a:t>2016/5/3</a:t>
            </a:fld>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1EED950-991E-4B5B-AFDB-60B81DB7AAEE}" type="slidenum">
              <a:rPr kumimoji="0" lang="zh-CN" altLang="en-US" sz="1400" b="0" i="0" u="none" strike="noStrike" kern="1200" cap="none" spc="0" normalizeH="0" baseline="0" noProof="0">
                <a:ln>
                  <a:noFill/>
                </a:ln>
                <a:solidFill>
                  <a:srgbClr val="FFFFFF"/>
                </a:solidFill>
                <a:effectLst/>
                <a:uLnTx/>
                <a:uFillTx/>
                <a:latin typeface="Calibri"/>
                <a:ea typeface="幼圆"/>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Tree>
    <p:extLst>
      <p:ext uri="{BB962C8B-B14F-4D97-AF65-F5344CB8AC3E}">
        <p14:creationId xmlns:p14="http://schemas.microsoft.com/office/powerpoint/2010/main" val="77802535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spcBef>
                <a:spcPts val="1800"/>
              </a:spcBef>
              <a:defRPr/>
            </a:lvl1pPr>
          </a:lstStyle>
          <a:p>
            <a:pPr lvl="0"/>
            <a:r>
              <a:rPr lang="zh-CN" altLang="en-US" smtClean="0"/>
              <a:t>单击此处编辑母版文本样式</a:t>
            </a:r>
          </a:p>
          <a:p>
            <a:pPr lvl="1"/>
            <a:r>
              <a:rPr lang="zh-CN" altLang="en-US" smtClean="0"/>
              <a:t>第二级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216435C-CF6C-44C2-A8AA-DBC6F7ABC778}" type="datetimeFigureOut">
              <a:rPr kumimoji="0" lang="zh-CN" altLang="en-US" sz="1400" b="0" i="0" u="none" strike="noStrike" kern="1200" cap="none" spc="0" normalizeH="0" baseline="0" noProof="0">
                <a:ln>
                  <a:noFill/>
                </a:ln>
                <a:solidFill>
                  <a:srgbClr val="FFFFFF"/>
                </a:solidFill>
                <a:effectLst/>
                <a:uLnTx/>
                <a:uFillTx/>
                <a:latin typeface="Calibri"/>
                <a:ea typeface="幼圆"/>
                <a:cs typeface="+mn-cs"/>
              </a:rPr>
              <a:pPr marL="0" marR="0" lvl="0" indent="0" algn="l" defTabSz="914400" rtl="0" eaLnBrk="1" fontAlgn="auto" latinLnBrk="0" hangingPunct="1">
                <a:lnSpc>
                  <a:spcPct val="100000"/>
                </a:lnSpc>
                <a:spcBef>
                  <a:spcPts val="0"/>
                </a:spcBef>
                <a:spcAft>
                  <a:spcPts val="0"/>
                </a:spcAft>
                <a:buClrTx/>
                <a:buSzTx/>
                <a:buFontTx/>
                <a:buNone/>
                <a:tabLst/>
                <a:defRPr/>
              </a:pPr>
              <a:t>2016/5/3</a:t>
            </a:fld>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84373AC-8472-4292-BCB2-30C006988D39}" type="slidenum">
              <a:rPr kumimoji="0" lang="zh-CN" altLang="en-US" sz="1400" b="0" i="0" u="none" strike="noStrike" kern="1200" cap="none" spc="0" normalizeH="0" baseline="0" noProof="0">
                <a:ln>
                  <a:noFill/>
                </a:ln>
                <a:solidFill>
                  <a:srgbClr val="FFFFFF"/>
                </a:solidFill>
                <a:effectLst/>
                <a:uLnTx/>
                <a:uFillTx/>
                <a:latin typeface="Calibri"/>
                <a:ea typeface="幼圆"/>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Tree>
    <p:extLst>
      <p:ext uri="{BB962C8B-B14F-4D97-AF65-F5344CB8AC3E}">
        <p14:creationId xmlns:p14="http://schemas.microsoft.com/office/powerpoint/2010/main" val="3113328722"/>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635" y="1709740"/>
            <a:ext cx="10516036" cy="2852737"/>
          </a:xfrm>
        </p:spPr>
        <p:txBody>
          <a:bodyPr anchor="b"/>
          <a:lstStyle>
            <a:lvl1pPr>
              <a:defRPr sz="5999"/>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635" y="4589464"/>
            <a:ext cx="10516036" cy="1500187"/>
          </a:xfrm>
        </p:spPr>
        <p:txBody>
          <a:bodyPr/>
          <a:lstStyle>
            <a:lvl1pPr marL="0" indent="0">
              <a:buNone/>
              <a:defRPr sz="2400"/>
            </a:lvl1pPr>
            <a:lvl2pPr marL="457067" indent="0">
              <a:buNone/>
              <a:defRPr sz="2000"/>
            </a:lvl2pPr>
            <a:lvl3pPr marL="914133" indent="0">
              <a:buNone/>
              <a:defRPr sz="1800"/>
            </a:lvl3pPr>
            <a:lvl4pPr marL="1371200" indent="0">
              <a:buNone/>
              <a:defRPr sz="1600"/>
            </a:lvl4pPr>
            <a:lvl5pPr marL="1828266" indent="0">
              <a:buNone/>
              <a:defRPr sz="1600"/>
            </a:lvl5pPr>
            <a:lvl6pPr marL="2285334" indent="0">
              <a:buNone/>
              <a:defRPr sz="1600"/>
            </a:lvl6pPr>
            <a:lvl7pPr marL="2742399" indent="0">
              <a:buNone/>
              <a:defRPr sz="1600"/>
            </a:lvl7pPr>
            <a:lvl8pPr marL="3199467" indent="0">
              <a:buNone/>
              <a:defRPr sz="1600"/>
            </a:lvl8pPr>
            <a:lvl9pPr marL="3656533"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8083331-285C-42EC-8F82-A2555579EA2E}" type="datetimeFigureOut">
              <a:rPr kumimoji="0" lang="zh-CN" altLang="en-US" sz="1400" b="0" i="0" u="none" strike="noStrike" kern="1200" cap="none" spc="0" normalizeH="0" baseline="0" noProof="0">
                <a:ln>
                  <a:noFill/>
                </a:ln>
                <a:solidFill>
                  <a:srgbClr val="FFFFFF"/>
                </a:solidFill>
                <a:effectLst/>
                <a:uLnTx/>
                <a:uFillTx/>
                <a:latin typeface="Calibri"/>
                <a:ea typeface="幼圆"/>
                <a:cs typeface="+mn-cs"/>
              </a:rPr>
              <a:pPr marL="0" marR="0" lvl="0" indent="0" algn="l" defTabSz="914400" rtl="0" eaLnBrk="1" fontAlgn="auto" latinLnBrk="0" hangingPunct="1">
                <a:lnSpc>
                  <a:spcPct val="100000"/>
                </a:lnSpc>
                <a:spcBef>
                  <a:spcPts val="0"/>
                </a:spcBef>
                <a:spcAft>
                  <a:spcPts val="0"/>
                </a:spcAft>
                <a:buClrTx/>
                <a:buSzTx/>
                <a:buFontTx/>
                <a:buNone/>
                <a:tabLst/>
                <a:defRPr/>
              </a:pPr>
              <a:t>2016/5/3</a:t>
            </a:fld>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45BC6E5-F7CC-497C-9014-D46CD435A698}" type="slidenum">
              <a:rPr kumimoji="0" lang="zh-CN" altLang="en-US" sz="1400" b="0" i="0" u="none" strike="noStrike" kern="1200" cap="none" spc="0" normalizeH="0" baseline="0" noProof="0">
                <a:ln>
                  <a:noFill/>
                </a:ln>
                <a:solidFill>
                  <a:srgbClr val="FFFFFF"/>
                </a:solidFill>
                <a:effectLst/>
                <a:uLnTx/>
                <a:uFillTx/>
                <a:latin typeface="Calibri"/>
                <a:ea typeface="幼圆"/>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Tree>
    <p:extLst>
      <p:ext uri="{BB962C8B-B14F-4D97-AF65-F5344CB8AC3E}">
        <p14:creationId xmlns:p14="http://schemas.microsoft.com/office/powerpoint/2010/main" val="3686459511"/>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5312" y="1628776"/>
            <a:ext cx="5410379"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88052" y="1628776"/>
            <a:ext cx="5410379"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9AE5E87-8BBB-49CC-9192-E6E3CE56A329}" type="datetimeFigureOut">
              <a:rPr kumimoji="0" lang="zh-CN" altLang="en-US" sz="1400" b="0" i="0" u="none" strike="noStrike" kern="1200" cap="none" spc="0" normalizeH="0" baseline="0" noProof="0">
                <a:ln>
                  <a:noFill/>
                </a:ln>
                <a:solidFill>
                  <a:srgbClr val="FFFFFF"/>
                </a:solidFill>
                <a:effectLst/>
                <a:uLnTx/>
                <a:uFillTx/>
                <a:latin typeface="Calibri"/>
                <a:ea typeface="幼圆"/>
                <a:cs typeface="+mn-cs"/>
              </a:rPr>
              <a:pPr marL="0" marR="0" lvl="0" indent="0" algn="l" defTabSz="914400" rtl="0" eaLnBrk="1" fontAlgn="auto" latinLnBrk="0" hangingPunct="1">
                <a:lnSpc>
                  <a:spcPct val="100000"/>
                </a:lnSpc>
                <a:spcBef>
                  <a:spcPts val="0"/>
                </a:spcBef>
                <a:spcAft>
                  <a:spcPts val="0"/>
                </a:spcAft>
                <a:buClrTx/>
                <a:buSzTx/>
                <a:buFontTx/>
                <a:buNone/>
                <a:tabLst/>
                <a:defRPr/>
              </a:pPr>
              <a:t>2016/5/3</a:t>
            </a:fld>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F127301-8D08-49AB-AE6F-CFD30BA4B3CA}" type="slidenum">
              <a:rPr kumimoji="0" lang="zh-CN" altLang="en-US" sz="1400" b="0" i="0" u="none" strike="noStrike" kern="1200" cap="none" spc="0" normalizeH="0" baseline="0" noProof="0">
                <a:ln>
                  <a:noFill/>
                </a:ln>
                <a:solidFill>
                  <a:srgbClr val="FFFFFF"/>
                </a:solidFill>
                <a:effectLst/>
                <a:uLnTx/>
                <a:uFillTx/>
                <a:latin typeface="Calibri"/>
                <a:ea typeface="幼圆"/>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Tree>
    <p:extLst>
      <p:ext uri="{BB962C8B-B14F-4D97-AF65-F5344CB8AC3E}">
        <p14:creationId xmlns:p14="http://schemas.microsoft.com/office/powerpoint/2010/main" val="16019539"/>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571" y="365125"/>
            <a:ext cx="10516036"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569" y="1681163"/>
            <a:ext cx="5158032" cy="823912"/>
          </a:xfrm>
        </p:spPr>
        <p:txBody>
          <a:bodyPr anchor="b"/>
          <a:lstStyle>
            <a:lvl1pPr marL="0" indent="0">
              <a:buNone/>
              <a:defRPr sz="2400" b="1"/>
            </a:lvl1pPr>
            <a:lvl2pPr marL="457067" indent="0">
              <a:buNone/>
              <a:defRPr sz="2000" b="1"/>
            </a:lvl2pPr>
            <a:lvl3pPr marL="914133" indent="0">
              <a:buNone/>
              <a:defRPr sz="1800" b="1"/>
            </a:lvl3pPr>
            <a:lvl4pPr marL="1371200" indent="0">
              <a:buNone/>
              <a:defRPr sz="1600" b="1"/>
            </a:lvl4pPr>
            <a:lvl5pPr marL="1828266" indent="0">
              <a:buNone/>
              <a:defRPr sz="1600" b="1"/>
            </a:lvl5pPr>
            <a:lvl6pPr marL="2285334" indent="0">
              <a:buNone/>
              <a:defRPr sz="1600" b="1"/>
            </a:lvl6pPr>
            <a:lvl7pPr marL="2742399" indent="0">
              <a:buNone/>
              <a:defRPr sz="1600" b="1"/>
            </a:lvl7pPr>
            <a:lvl8pPr marL="3199467" indent="0">
              <a:buNone/>
              <a:defRPr sz="1600" b="1"/>
            </a:lvl8pPr>
            <a:lvl9pPr marL="3656533"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569" y="2505075"/>
            <a:ext cx="5158032"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182" y="1681163"/>
            <a:ext cx="5183425" cy="823912"/>
          </a:xfrm>
        </p:spPr>
        <p:txBody>
          <a:bodyPr anchor="b"/>
          <a:lstStyle>
            <a:lvl1pPr marL="0" indent="0">
              <a:buNone/>
              <a:defRPr sz="2400" b="1"/>
            </a:lvl1pPr>
            <a:lvl2pPr marL="457067" indent="0">
              <a:buNone/>
              <a:defRPr sz="2000" b="1"/>
            </a:lvl2pPr>
            <a:lvl3pPr marL="914133" indent="0">
              <a:buNone/>
              <a:defRPr sz="1800" b="1"/>
            </a:lvl3pPr>
            <a:lvl4pPr marL="1371200" indent="0">
              <a:buNone/>
              <a:defRPr sz="1600" b="1"/>
            </a:lvl4pPr>
            <a:lvl5pPr marL="1828266" indent="0">
              <a:buNone/>
              <a:defRPr sz="1600" b="1"/>
            </a:lvl5pPr>
            <a:lvl6pPr marL="2285334" indent="0">
              <a:buNone/>
              <a:defRPr sz="1600" b="1"/>
            </a:lvl6pPr>
            <a:lvl7pPr marL="2742399" indent="0">
              <a:buNone/>
              <a:defRPr sz="1600" b="1"/>
            </a:lvl7pPr>
            <a:lvl8pPr marL="3199467" indent="0">
              <a:buNone/>
              <a:defRPr sz="1600" b="1"/>
            </a:lvl8pPr>
            <a:lvl9pPr marL="3656533"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182" y="2505075"/>
            <a:ext cx="5183425"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74722BF-3DAB-4B82-A1DC-ED23FCA5BD9A}" type="datetimeFigureOut">
              <a:rPr kumimoji="0" lang="zh-CN" altLang="en-US" sz="1400" b="0" i="0" u="none" strike="noStrike" kern="1200" cap="none" spc="0" normalizeH="0" baseline="0" noProof="0">
                <a:ln>
                  <a:noFill/>
                </a:ln>
                <a:solidFill>
                  <a:srgbClr val="FFFFFF"/>
                </a:solidFill>
                <a:effectLst/>
                <a:uLnTx/>
                <a:uFillTx/>
                <a:latin typeface="Calibri"/>
                <a:ea typeface="幼圆"/>
                <a:cs typeface="+mn-cs"/>
              </a:rPr>
              <a:pPr marL="0" marR="0" lvl="0" indent="0" algn="l" defTabSz="914400" rtl="0" eaLnBrk="1" fontAlgn="auto" latinLnBrk="0" hangingPunct="1">
                <a:lnSpc>
                  <a:spcPct val="100000"/>
                </a:lnSpc>
                <a:spcBef>
                  <a:spcPts val="0"/>
                </a:spcBef>
                <a:spcAft>
                  <a:spcPts val="0"/>
                </a:spcAft>
                <a:buClrTx/>
                <a:buSzTx/>
                <a:buFontTx/>
                <a:buNone/>
                <a:tabLst/>
                <a:defRPr/>
              </a:pPr>
              <a:t>2016/5/3</a:t>
            </a:fld>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6C88273-C430-4A5D-860A-F45B1E610F7F}" type="slidenum">
              <a:rPr kumimoji="0" lang="zh-CN" altLang="en-US" sz="1400" b="0" i="0" u="none" strike="noStrike" kern="1200" cap="none" spc="0" normalizeH="0" baseline="0" noProof="0">
                <a:ln>
                  <a:noFill/>
                </a:ln>
                <a:solidFill>
                  <a:srgbClr val="FFFFFF"/>
                </a:solidFill>
                <a:effectLst/>
                <a:uLnTx/>
                <a:uFillTx/>
                <a:latin typeface="Calibri"/>
                <a:ea typeface="幼圆"/>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Tree>
    <p:extLst>
      <p:ext uri="{BB962C8B-B14F-4D97-AF65-F5344CB8AC3E}">
        <p14:creationId xmlns:p14="http://schemas.microsoft.com/office/powerpoint/2010/main" val="2972410558"/>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ADC2C22-FB16-46C8-81C4-B45A3E94480F}" type="datetimeFigureOut">
              <a:rPr kumimoji="0" lang="zh-CN" altLang="en-US" sz="1400" b="0" i="0" u="none" strike="noStrike" kern="1200" cap="none" spc="0" normalizeH="0" baseline="0" noProof="0">
                <a:ln>
                  <a:noFill/>
                </a:ln>
                <a:solidFill>
                  <a:srgbClr val="FFFFFF"/>
                </a:solidFill>
                <a:effectLst/>
                <a:uLnTx/>
                <a:uFillTx/>
                <a:latin typeface="Calibri"/>
                <a:ea typeface="幼圆"/>
                <a:cs typeface="+mn-cs"/>
              </a:rPr>
              <a:pPr marL="0" marR="0" lvl="0" indent="0" algn="l" defTabSz="914400" rtl="0" eaLnBrk="1" fontAlgn="auto" latinLnBrk="0" hangingPunct="1">
                <a:lnSpc>
                  <a:spcPct val="100000"/>
                </a:lnSpc>
                <a:spcBef>
                  <a:spcPts val="0"/>
                </a:spcBef>
                <a:spcAft>
                  <a:spcPts val="0"/>
                </a:spcAft>
                <a:buClrTx/>
                <a:buSzTx/>
                <a:buFontTx/>
                <a:buNone/>
                <a:tabLst/>
                <a:defRPr/>
              </a:pPr>
              <a:t>2016/5/3</a:t>
            </a:fld>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CE0E18A-1867-4542-8F81-F8B3C6B48FC5}" type="slidenum">
              <a:rPr kumimoji="0" lang="zh-CN" altLang="en-US" sz="1400" b="0" i="0" u="none" strike="noStrike" kern="1200" cap="none" spc="0" normalizeH="0" baseline="0" noProof="0">
                <a:ln>
                  <a:noFill/>
                </a:ln>
                <a:solidFill>
                  <a:srgbClr val="FFFFFF"/>
                </a:solidFill>
                <a:effectLst/>
                <a:uLnTx/>
                <a:uFillTx/>
                <a:latin typeface="Calibri"/>
                <a:ea typeface="幼圆"/>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Tree>
    <p:extLst>
      <p:ext uri="{BB962C8B-B14F-4D97-AF65-F5344CB8AC3E}">
        <p14:creationId xmlns:p14="http://schemas.microsoft.com/office/powerpoint/2010/main" val="1808810029"/>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ChangeArrowheads="1"/>
          </p:cNvSpPr>
          <p:nvPr/>
        </p:nvSpPr>
        <p:spPr bwMode="auto">
          <a:xfrm>
            <a:off x="0" y="0"/>
            <a:ext cx="12192000" cy="6858000"/>
          </a:xfrm>
          <a:prstGeom prst="rect">
            <a:avLst/>
          </a:prstGeom>
          <a:solidFill>
            <a:srgbClr val="0825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 name="日期占位符 1"/>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5A104C8-C644-4E96-8EC4-809B9CD7D834}" type="datetimeFigureOut">
              <a:rPr kumimoji="0" lang="zh-CN" altLang="en-US" sz="1400" b="0" i="0" u="none" strike="noStrike" kern="1200" cap="none" spc="0" normalizeH="0" baseline="0" noProof="0">
                <a:ln>
                  <a:noFill/>
                </a:ln>
                <a:solidFill>
                  <a:srgbClr val="FFFFFF"/>
                </a:solidFill>
                <a:effectLst/>
                <a:uLnTx/>
                <a:uFillTx/>
                <a:latin typeface="Calibri"/>
                <a:ea typeface="幼圆"/>
                <a:cs typeface="+mn-cs"/>
              </a:rPr>
              <a:pPr marL="0" marR="0" lvl="0" indent="0" algn="l" defTabSz="914400" rtl="0" eaLnBrk="1" fontAlgn="auto" latinLnBrk="0" hangingPunct="1">
                <a:lnSpc>
                  <a:spcPct val="100000"/>
                </a:lnSpc>
                <a:spcBef>
                  <a:spcPts val="0"/>
                </a:spcBef>
                <a:spcAft>
                  <a:spcPts val="0"/>
                </a:spcAft>
                <a:buClrTx/>
                <a:buSzTx/>
                <a:buFontTx/>
                <a:buNone/>
                <a:tabLst/>
                <a:defRPr/>
              </a:pPr>
              <a:t>2016/5/3</a:t>
            </a:fld>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
        <p:nvSpPr>
          <p:cNvPr id="4" name="页脚占位符 2"/>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
        <p:nvSpPr>
          <p:cNvPr id="5" name="灯片编号占位符 3"/>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C871816-FD5C-46D1-A9E2-0A056791B63E}" type="slidenum">
              <a:rPr kumimoji="0" lang="zh-CN" altLang="en-US" sz="1400" b="0" i="0" u="none" strike="noStrike" kern="1200" cap="none" spc="0" normalizeH="0" baseline="0" noProof="0">
                <a:ln>
                  <a:noFill/>
                </a:ln>
                <a:solidFill>
                  <a:srgbClr val="FFFFFF"/>
                </a:solidFill>
                <a:effectLst/>
                <a:uLnTx/>
                <a:uFillTx/>
                <a:latin typeface="Calibri"/>
                <a:ea typeface="幼圆"/>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Tree>
    <p:extLst>
      <p:ext uri="{BB962C8B-B14F-4D97-AF65-F5344CB8AC3E}">
        <p14:creationId xmlns:p14="http://schemas.microsoft.com/office/powerpoint/2010/main" val="1924027783"/>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570" y="457200"/>
            <a:ext cx="3932801" cy="1600200"/>
          </a:xfrm>
        </p:spPr>
        <p:txBody>
          <a:bodyPr anchor="b"/>
          <a:lstStyle>
            <a:lvl1pPr>
              <a:defRPr sz="3199"/>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426" y="987426"/>
            <a:ext cx="6172180" cy="4873625"/>
          </a:xfrm>
        </p:spPr>
        <p:txBody>
          <a:bodyPr/>
          <a:lstStyle>
            <a:lvl1pPr>
              <a:defRPr sz="3199"/>
            </a:lvl1pPr>
            <a:lvl2pPr>
              <a:defRPr sz="2799"/>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570" y="2057401"/>
            <a:ext cx="3932801" cy="3811588"/>
          </a:xfrm>
        </p:spPr>
        <p:txBody>
          <a:bodyPr/>
          <a:lstStyle>
            <a:lvl1pPr marL="0" indent="0">
              <a:buNone/>
              <a:defRPr sz="1600"/>
            </a:lvl1pPr>
            <a:lvl2pPr marL="457067" indent="0">
              <a:buNone/>
              <a:defRPr sz="1400"/>
            </a:lvl2pPr>
            <a:lvl3pPr marL="914133" indent="0">
              <a:buNone/>
              <a:defRPr sz="1200"/>
            </a:lvl3pPr>
            <a:lvl4pPr marL="1371200" indent="0">
              <a:buNone/>
              <a:defRPr sz="1000"/>
            </a:lvl4pPr>
            <a:lvl5pPr marL="1828266" indent="0">
              <a:buNone/>
              <a:defRPr sz="1000"/>
            </a:lvl5pPr>
            <a:lvl6pPr marL="2285334" indent="0">
              <a:buNone/>
              <a:defRPr sz="1000"/>
            </a:lvl6pPr>
            <a:lvl7pPr marL="2742399" indent="0">
              <a:buNone/>
              <a:defRPr sz="1000"/>
            </a:lvl7pPr>
            <a:lvl8pPr marL="3199467" indent="0">
              <a:buNone/>
              <a:defRPr sz="1000"/>
            </a:lvl8pPr>
            <a:lvl9pPr marL="3656533"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A2D80A2-8913-46CF-A5B7-51CC2957E63F}" type="datetimeFigureOut">
              <a:rPr kumimoji="0" lang="zh-CN" altLang="en-US" sz="1400" b="0" i="0" u="none" strike="noStrike" kern="1200" cap="none" spc="0" normalizeH="0" baseline="0" noProof="0">
                <a:ln>
                  <a:noFill/>
                </a:ln>
                <a:solidFill>
                  <a:srgbClr val="FFFFFF"/>
                </a:solidFill>
                <a:effectLst/>
                <a:uLnTx/>
                <a:uFillTx/>
                <a:latin typeface="Calibri"/>
                <a:ea typeface="幼圆"/>
                <a:cs typeface="+mn-cs"/>
              </a:rPr>
              <a:pPr marL="0" marR="0" lvl="0" indent="0" algn="l" defTabSz="914400" rtl="0" eaLnBrk="1" fontAlgn="auto" latinLnBrk="0" hangingPunct="1">
                <a:lnSpc>
                  <a:spcPct val="100000"/>
                </a:lnSpc>
                <a:spcBef>
                  <a:spcPts val="0"/>
                </a:spcBef>
                <a:spcAft>
                  <a:spcPts val="0"/>
                </a:spcAft>
                <a:buClrTx/>
                <a:buSzTx/>
                <a:buFontTx/>
                <a:buNone/>
                <a:tabLst/>
                <a:defRPr/>
              </a:pPr>
              <a:t>2016/5/3</a:t>
            </a:fld>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BCF1C9F-3ECA-483F-84A6-0190F5E345BD}" type="slidenum">
              <a:rPr kumimoji="0" lang="zh-CN" altLang="en-US" sz="1400" b="0" i="0" u="none" strike="noStrike" kern="1200" cap="none" spc="0" normalizeH="0" baseline="0" noProof="0">
                <a:ln>
                  <a:noFill/>
                </a:ln>
                <a:solidFill>
                  <a:srgbClr val="FFFFFF"/>
                </a:solidFill>
                <a:effectLst/>
                <a:uLnTx/>
                <a:uFillTx/>
                <a:latin typeface="Calibri"/>
                <a:ea typeface="幼圆"/>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Tree>
    <p:extLst>
      <p:ext uri="{BB962C8B-B14F-4D97-AF65-F5344CB8AC3E}">
        <p14:creationId xmlns:p14="http://schemas.microsoft.com/office/powerpoint/2010/main" val="1230565797"/>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570" y="457200"/>
            <a:ext cx="3932801" cy="1600200"/>
          </a:xfrm>
        </p:spPr>
        <p:txBody>
          <a:bodyPr anchor="b"/>
          <a:lstStyle>
            <a:lvl1pPr>
              <a:defRPr sz="3199"/>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426" y="987426"/>
            <a:ext cx="6172180" cy="4873625"/>
          </a:xfrm>
        </p:spPr>
        <p:txBody>
          <a:bodyPr/>
          <a:lstStyle>
            <a:lvl1pPr marL="0" indent="0">
              <a:buNone/>
              <a:defRPr sz="3199"/>
            </a:lvl1pPr>
            <a:lvl2pPr marL="457067" indent="0">
              <a:buNone/>
              <a:defRPr sz="2799"/>
            </a:lvl2pPr>
            <a:lvl3pPr marL="914133" indent="0">
              <a:buNone/>
              <a:defRPr sz="2400"/>
            </a:lvl3pPr>
            <a:lvl4pPr marL="1371200" indent="0">
              <a:buNone/>
              <a:defRPr sz="2000"/>
            </a:lvl4pPr>
            <a:lvl5pPr marL="1828266" indent="0">
              <a:buNone/>
              <a:defRPr sz="2000"/>
            </a:lvl5pPr>
            <a:lvl6pPr marL="2285334" indent="0">
              <a:buNone/>
              <a:defRPr sz="2000"/>
            </a:lvl6pPr>
            <a:lvl7pPr marL="2742399" indent="0">
              <a:buNone/>
              <a:defRPr sz="2000"/>
            </a:lvl7pPr>
            <a:lvl8pPr marL="3199467" indent="0">
              <a:buNone/>
              <a:defRPr sz="2000"/>
            </a:lvl8pPr>
            <a:lvl9pPr marL="3656533"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839570" y="2057401"/>
            <a:ext cx="3932801" cy="3811588"/>
          </a:xfrm>
        </p:spPr>
        <p:txBody>
          <a:bodyPr/>
          <a:lstStyle>
            <a:lvl1pPr marL="0" indent="0">
              <a:buNone/>
              <a:defRPr sz="1600"/>
            </a:lvl1pPr>
            <a:lvl2pPr marL="457067" indent="0">
              <a:buNone/>
              <a:defRPr sz="1400"/>
            </a:lvl2pPr>
            <a:lvl3pPr marL="914133" indent="0">
              <a:buNone/>
              <a:defRPr sz="1200"/>
            </a:lvl3pPr>
            <a:lvl4pPr marL="1371200" indent="0">
              <a:buNone/>
              <a:defRPr sz="1000"/>
            </a:lvl4pPr>
            <a:lvl5pPr marL="1828266" indent="0">
              <a:buNone/>
              <a:defRPr sz="1000"/>
            </a:lvl5pPr>
            <a:lvl6pPr marL="2285334" indent="0">
              <a:buNone/>
              <a:defRPr sz="1000"/>
            </a:lvl6pPr>
            <a:lvl7pPr marL="2742399" indent="0">
              <a:buNone/>
              <a:defRPr sz="1000"/>
            </a:lvl7pPr>
            <a:lvl8pPr marL="3199467" indent="0">
              <a:buNone/>
              <a:defRPr sz="1000"/>
            </a:lvl8pPr>
            <a:lvl9pPr marL="3656533"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4703FBB-6DD7-470F-9DFE-B1B5BF8A4807}" type="datetimeFigureOut">
              <a:rPr kumimoji="0" lang="zh-CN" altLang="en-US" sz="1400" b="0" i="0" u="none" strike="noStrike" kern="1200" cap="none" spc="0" normalizeH="0" baseline="0" noProof="0">
                <a:ln>
                  <a:noFill/>
                </a:ln>
                <a:solidFill>
                  <a:srgbClr val="FFFFFF"/>
                </a:solidFill>
                <a:effectLst/>
                <a:uLnTx/>
                <a:uFillTx/>
                <a:latin typeface="Calibri"/>
                <a:ea typeface="幼圆"/>
                <a:cs typeface="+mn-cs"/>
              </a:rPr>
              <a:pPr marL="0" marR="0" lvl="0" indent="0" algn="l" defTabSz="914400" rtl="0" eaLnBrk="1" fontAlgn="auto" latinLnBrk="0" hangingPunct="1">
                <a:lnSpc>
                  <a:spcPct val="100000"/>
                </a:lnSpc>
                <a:spcBef>
                  <a:spcPts val="0"/>
                </a:spcBef>
                <a:spcAft>
                  <a:spcPts val="0"/>
                </a:spcAft>
                <a:buClrTx/>
                <a:buSzTx/>
                <a:buFontTx/>
                <a:buNone/>
                <a:tabLst/>
                <a:defRPr/>
              </a:pPr>
              <a:t>2016/5/3</a:t>
            </a:fld>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59B757E-2BB7-4D5E-BC25-BF436E769ECC}" type="slidenum">
              <a:rPr kumimoji="0" lang="zh-CN" altLang="en-US" sz="1400" b="0" i="0" u="none" strike="noStrike" kern="1200" cap="none" spc="0" normalizeH="0" baseline="0" noProof="0">
                <a:ln>
                  <a:noFill/>
                </a:ln>
                <a:solidFill>
                  <a:srgbClr val="FFFFFF"/>
                </a:solidFill>
                <a:effectLst/>
                <a:uLnTx/>
                <a:uFillTx/>
                <a:latin typeface="Calibri"/>
                <a:ea typeface="幼圆"/>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Tree>
    <p:extLst>
      <p:ext uri="{BB962C8B-B14F-4D97-AF65-F5344CB8AC3E}">
        <p14:creationId xmlns:p14="http://schemas.microsoft.com/office/powerpoint/2010/main" val="247209968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p:nvSpPr>
        <p:spPr bwMode="auto">
          <a:xfrm>
            <a:off x="0" y="0"/>
            <a:ext cx="12192000" cy="6858000"/>
          </a:xfrm>
          <a:prstGeom prst="rect">
            <a:avLst/>
          </a:prstGeom>
          <a:solidFill>
            <a:srgbClr val="0825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027" name="Rectangle 2"/>
          <p:cNvSpPr>
            <a:spLocks noGrp="1" noChangeArrowheads="1"/>
          </p:cNvSpPr>
          <p:nvPr>
            <p:ph type="title"/>
          </p:nvPr>
        </p:nvSpPr>
        <p:spPr bwMode="auto">
          <a:xfrm>
            <a:off x="2065338" y="549275"/>
            <a:ext cx="7269162"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625475" y="1743075"/>
            <a:ext cx="109728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2"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4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66ADDA1-7F95-4803-B84F-0C7B32555746}" type="datetimeFigureOut">
              <a:rPr kumimoji="0" lang="zh-CN" altLang="en-US" sz="1400" b="0" i="0" u="none" strike="noStrike" kern="1200" cap="none" spc="0" normalizeH="0" baseline="0" noProof="0">
                <a:ln>
                  <a:noFill/>
                </a:ln>
                <a:solidFill>
                  <a:srgbClr val="FFFFFF"/>
                </a:solidFill>
                <a:effectLst/>
                <a:uLnTx/>
                <a:uFillTx/>
                <a:latin typeface="Calibri"/>
                <a:ea typeface="幼圆"/>
                <a:cs typeface="+mn-cs"/>
              </a:rPr>
              <a:pPr marL="0" marR="0" lvl="0" indent="0" algn="l" defTabSz="914400" rtl="0" eaLnBrk="1" fontAlgn="auto" latinLnBrk="0" hangingPunct="1">
                <a:lnSpc>
                  <a:spcPct val="100000"/>
                </a:lnSpc>
                <a:spcBef>
                  <a:spcPts val="0"/>
                </a:spcBef>
                <a:spcAft>
                  <a:spcPts val="0"/>
                </a:spcAft>
                <a:buClrTx/>
                <a:buSzTx/>
                <a:buFontTx/>
                <a:buNone/>
                <a:tabLst/>
                <a:defRPr/>
              </a:pPr>
              <a:t>2016/5/3</a:t>
            </a:fld>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1400">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4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B16B870-059F-4690-BC6A-360EB69E7C02}" type="slidenum">
              <a:rPr kumimoji="0" lang="zh-CN" altLang="en-US" sz="1400" b="0" i="0" u="none" strike="noStrike" kern="1200" cap="none" spc="0" normalizeH="0" baseline="0" noProof="0">
                <a:ln>
                  <a:noFill/>
                </a:ln>
                <a:solidFill>
                  <a:srgbClr val="FFFFFF"/>
                </a:solidFill>
                <a:effectLst/>
                <a:uLnTx/>
                <a:uFillTx/>
                <a:latin typeface="Calibri"/>
                <a:ea typeface="幼圆"/>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400" b="0" i="0" u="none" strike="noStrike" kern="1200" cap="none" spc="0" normalizeH="0" baseline="0" noProof="0">
              <a:ln>
                <a:noFill/>
              </a:ln>
              <a:solidFill>
                <a:srgbClr val="FFFFFF"/>
              </a:solidFill>
              <a:effectLst/>
              <a:uLnTx/>
              <a:uFillTx/>
              <a:latin typeface="Calibri"/>
              <a:ea typeface="幼圆"/>
              <a:cs typeface="+mn-cs"/>
            </a:endParaRPr>
          </a:p>
        </p:txBody>
      </p:sp>
      <p:pic>
        <p:nvPicPr>
          <p:cNvPr id="1032"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350" y="333375"/>
            <a:ext cx="1081088"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65845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Broadway" panose="04040905080B02020502" pitchFamily="82" charset="0"/>
          <a:ea typeface="微软雅黑" panose="020B0503020204020204" pitchFamily="34" charset="-122"/>
          <a:cs typeface="宋体" panose="02010600030101010101" pitchFamily="2" charset="-122"/>
        </a:defRPr>
      </a:lvl2pPr>
      <a:lvl3pPr algn="l" rtl="0" eaLnBrk="0" fontAlgn="base" hangingPunct="0">
        <a:spcBef>
          <a:spcPct val="0"/>
        </a:spcBef>
        <a:spcAft>
          <a:spcPct val="0"/>
        </a:spcAft>
        <a:defRPr sz="3200">
          <a:solidFill>
            <a:schemeClr val="tx1"/>
          </a:solidFill>
          <a:latin typeface="Broadway" panose="04040905080B02020502" pitchFamily="82" charset="0"/>
          <a:ea typeface="微软雅黑" panose="020B0503020204020204" pitchFamily="34" charset="-122"/>
          <a:cs typeface="宋体" panose="02010600030101010101" pitchFamily="2" charset="-122"/>
        </a:defRPr>
      </a:lvl3pPr>
      <a:lvl4pPr algn="l" rtl="0" eaLnBrk="0" fontAlgn="base" hangingPunct="0">
        <a:spcBef>
          <a:spcPct val="0"/>
        </a:spcBef>
        <a:spcAft>
          <a:spcPct val="0"/>
        </a:spcAft>
        <a:defRPr sz="3200">
          <a:solidFill>
            <a:schemeClr val="tx1"/>
          </a:solidFill>
          <a:latin typeface="Broadway" panose="04040905080B02020502" pitchFamily="82" charset="0"/>
          <a:ea typeface="微软雅黑" panose="020B0503020204020204" pitchFamily="34" charset="-122"/>
          <a:cs typeface="宋体" panose="02010600030101010101" pitchFamily="2" charset="-122"/>
        </a:defRPr>
      </a:lvl4pPr>
      <a:lvl5pPr algn="l" rtl="0" eaLnBrk="0" fontAlgn="base" hangingPunct="0">
        <a:spcBef>
          <a:spcPct val="0"/>
        </a:spcBef>
        <a:spcAft>
          <a:spcPct val="0"/>
        </a:spcAft>
        <a:defRPr sz="3200">
          <a:solidFill>
            <a:schemeClr val="tx1"/>
          </a:solidFill>
          <a:latin typeface="Broadway" panose="04040905080B02020502" pitchFamily="82" charset="0"/>
          <a:ea typeface="微软雅黑" panose="020B0503020204020204" pitchFamily="34" charset="-122"/>
          <a:cs typeface="宋体" panose="02010600030101010101" pitchFamily="2" charset="-122"/>
        </a:defRPr>
      </a:lvl5pPr>
      <a:lvl6pPr marL="457067"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6pPr>
      <a:lvl7pPr marL="914133"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7pPr>
      <a:lvl8pPr marL="1371200"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8pPr>
      <a:lvl9pPr marL="1828266"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341313" indent="-341313" algn="l" rtl="0" eaLnBrk="0" fontAlgn="base" hangingPunct="0">
        <a:spcBef>
          <a:spcPts val="3200"/>
        </a:spcBef>
        <a:spcAft>
          <a:spcPct val="0"/>
        </a:spcAft>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355600" indent="-284163" algn="l" rtl="0" eaLnBrk="0" fontAlgn="base" hangingPunct="0">
        <a:lnSpc>
          <a:spcPct val="130000"/>
        </a:lnSpc>
        <a:spcBef>
          <a:spcPct val="20000"/>
        </a:spcBef>
        <a:spcAft>
          <a:spcPct val="0"/>
        </a:spcAft>
        <a:buFont typeface="Arial" panose="020B0604020202020204" pitchFamily="34" charset="0"/>
        <a:buChar char=" "/>
        <a:defRPr sz="1600" kern="1200">
          <a:solidFill>
            <a:schemeClr val="tx1"/>
          </a:solidFill>
          <a:latin typeface="+mn-lt"/>
          <a:ea typeface="+mn-ea"/>
          <a:cs typeface="+mn-cs"/>
        </a:defRPr>
      </a:lvl2pPr>
      <a:lvl3pPr marL="1141413" indent="-227013" algn="l" rtl="0" eaLnBrk="0" fontAlgn="base" hangingPunct="0">
        <a:spcBef>
          <a:spcPct val="20000"/>
        </a:spcBef>
        <a:spcAft>
          <a:spcPct val="0"/>
        </a:spcAft>
        <a:buChar char="•"/>
        <a:defRPr sz="1600" kern="1200">
          <a:solidFill>
            <a:schemeClr val="bg1"/>
          </a:solidFill>
          <a:latin typeface="+mn-lt"/>
          <a:ea typeface="+mn-ea"/>
          <a:cs typeface="+mn-cs"/>
        </a:defRPr>
      </a:lvl3pPr>
      <a:lvl4pPr marL="1598613" indent="-227013" algn="l" rtl="0" eaLnBrk="0" fontAlgn="base" hangingPunct="0">
        <a:spcBef>
          <a:spcPct val="20000"/>
        </a:spcBef>
        <a:spcAft>
          <a:spcPct val="0"/>
        </a:spcAft>
        <a:buChar char="–"/>
        <a:defRPr sz="1400" kern="1200">
          <a:solidFill>
            <a:schemeClr val="bg1"/>
          </a:solidFill>
          <a:latin typeface="+mn-lt"/>
          <a:ea typeface="+mn-ea"/>
          <a:cs typeface="+mn-cs"/>
        </a:defRPr>
      </a:lvl4pPr>
      <a:lvl5pPr marL="2055813" indent="-227013" algn="l" rtl="0" eaLnBrk="0" fontAlgn="base" hangingPunct="0">
        <a:spcBef>
          <a:spcPct val="20000"/>
        </a:spcBef>
        <a:spcAft>
          <a:spcPct val="0"/>
        </a:spcAft>
        <a:buChar char="»"/>
        <a:defRPr sz="1400" kern="1200">
          <a:solidFill>
            <a:schemeClr val="bg1"/>
          </a:solidFill>
          <a:latin typeface="+mn-lt"/>
          <a:ea typeface="+mn-ea"/>
          <a:cs typeface="+mn-cs"/>
        </a:defRPr>
      </a:lvl5pPr>
      <a:lvl6pPr marL="2513866"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934"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000"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067"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133" rtl="0" eaLnBrk="1" latinLnBrk="0" hangingPunct="1">
        <a:defRPr sz="1800" kern="1200">
          <a:solidFill>
            <a:schemeClr val="tx1"/>
          </a:solidFill>
          <a:latin typeface="+mn-lt"/>
          <a:ea typeface="+mn-ea"/>
          <a:cs typeface="+mn-cs"/>
        </a:defRPr>
      </a:lvl1pPr>
      <a:lvl2pPr marL="457067" algn="l" defTabSz="914133" rtl="0" eaLnBrk="1" latinLnBrk="0" hangingPunct="1">
        <a:defRPr sz="1800" kern="1200">
          <a:solidFill>
            <a:schemeClr val="tx1"/>
          </a:solidFill>
          <a:latin typeface="+mn-lt"/>
          <a:ea typeface="+mn-ea"/>
          <a:cs typeface="+mn-cs"/>
        </a:defRPr>
      </a:lvl2pPr>
      <a:lvl3pPr marL="914133" algn="l" defTabSz="914133" rtl="0" eaLnBrk="1" latinLnBrk="0" hangingPunct="1">
        <a:defRPr sz="1800" kern="1200">
          <a:solidFill>
            <a:schemeClr val="tx1"/>
          </a:solidFill>
          <a:latin typeface="+mn-lt"/>
          <a:ea typeface="+mn-ea"/>
          <a:cs typeface="+mn-cs"/>
        </a:defRPr>
      </a:lvl3pPr>
      <a:lvl4pPr marL="1371200" algn="l" defTabSz="914133" rtl="0" eaLnBrk="1" latinLnBrk="0" hangingPunct="1">
        <a:defRPr sz="1800" kern="1200">
          <a:solidFill>
            <a:schemeClr val="tx1"/>
          </a:solidFill>
          <a:latin typeface="+mn-lt"/>
          <a:ea typeface="+mn-ea"/>
          <a:cs typeface="+mn-cs"/>
        </a:defRPr>
      </a:lvl4pPr>
      <a:lvl5pPr marL="1828266" algn="l" defTabSz="914133" rtl="0" eaLnBrk="1" latinLnBrk="0" hangingPunct="1">
        <a:defRPr sz="1800" kern="1200">
          <a:solidFill>
            <a:schemeClr val="tx1"/>
          </a:solidFill>
          <a:latin typeface="+mn-lt"/>
          <a:ea typeface="+mn-ea"/>
          <a:cs typeface="+mn-cs"/>
        </a:defRPr>
      </a:lvl5pPr>
      <a:lvl6pPr marL="2285334" algn="l" defTabSz="914133" rtl="0" eaLnBrk="1" latinLnBrk="0" hangingPunct="1">
        <a:defRPr sz="1800" kern="1200">
          <a:solidFill>
            <a:schemeClr val="tx1"/>
          </a:solidFill>
          <a:latin typeface="+mn-lt"/>
          <a:ea typeface="+mn-ea"/>
          <a:cs typeface="+mn-cs"/>
        </a:defRPr>
      </a:lvl6pPr>
      <a:lvl7pPr marL="2742399" algn="l" defTabSz="914133" rtl="0" eaLnBrk="1" latinLnBrk="0" hangingPunct="1">
        <a:defRPr sz="1800" kern="1200">
          <a:solidFill>
            <a:schemeClr val="tx1"/>
          </a:solidFill>
          <a:latin typeface="+mn-lt"/>
          <a:ea typeface="+mn-ea"/>
          <a:cs typeface="+mn-cs"/>
        </a:defRPr>
      </a:lvl7pPr>
      <a:lvl8pPr marL="3199467" algn="l" defTabSz="914133" rtl="0" eaLnBrk="1" latinLnBrk="0" hangingPunct="1">
        <a:defRPr sz="1800" kern="1200">
          <a:solidFill>
            <a:schemeClr val="tx1"/>
          </a:solidFill>
          <a:latin typeface="+mn-lt"/>
          <a:ea typeface="+mn-ea"/>
          <a:cs typeface="+mn-cs"/>
        </a:defRPr>
      </a:lvl8pPr>
      <a:lvl9pPr marL="3656533" algn="l" defTabSz="91413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b="1" smtClean="0"/>
              <a:t>金明的预算方案</a:t>
            </a:r>
            <a:endParaRPr lang="zh-CN" altLang="en-US" smtClean="0"/>
          </a:p>
        </p:txBody>
      </p:sp>
      <p:sp>
        <p:nvSpPr>
          <p:cNvPr id="11267" name="矩形 4"/>
          <p:cNvSpPr>
            <a:spLocks noChangeArrowheads="1"/>
          </p:cNvSpPr>
          <p:nvPr/>
        </p:nvSpPr>
        <p:spPr bwMode="auto">
          <a:xfrm>
            <a:off x="859848" y="1154864"/>
            <a:ext cx="10764838"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dirty="0" smtClean="0"/>
              <a:t>         金明</a:t>
            </a:r>
            <a:r>
              <a:rPr lang="zh-CN" altLang="en-US" dirty="0"/>
              <a:t>今天很开心，家里购置的新房就要领钥匙了，新房里有一间金明自己专用的很宽敞的房间。更让他高兴的是，妈妈昨天对他说：“你的房间需要购买哪些物品，怎么布置，你说了算，只要不超过</a:t>
            </a:r>
            <a:r>
              <a:rPr lang="en-US" altLang="zh-CN" dirty="0"/>
              <a:t>N</a:t>
            </a:r>
            <a:r>
              <a:rPr lang="zh-CN" altLang="en-US" dirty="0"/>
              <a:t>元钱就行”。今天一早，金明就开始做预算了，他把想买的物品分为两类：主件与附件，附件是从属于某个主件的，下表就是一些主件与附件的例子：</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r>
              <a:rPr lang="zh-CN" altLang="en-US" dirty="0"/>
              <a:t> 如果要买归类为附件的物品，必须先买该附件所属的主件。每个主件可以有</a:t>
            </a:r>
            <a:r>
              <a:rPr lang="en-US" altLang="zh-CN" dirty="0"/>
              <a:t>0</a:t>
            </a:r>
            <a:r>
              <a:rPr lang="zh-CN" altLang="en-US" dirty="0"/>
              <a:t>个、</a:t>
            </a:r>
            <a:r>
              <a:rPr lang="en-US" altLang="zh-CN" dirty="0"/>
              <a:t>1</a:t>
            </a:r>
            <a:r>
              <a:rPr lang="zh-CN" altLang="en-US" dirty="0"/>
              <a:t>个或</a:t>
            </a:r>
            <a:r>
              <a:rPr lang="en-US" altLang="zh-CN" dirty="0"/>
              <a:t>2</a:t>
            </a:r>
            <a:r>
              <a:rPr lang="zh-CN" altLang="en-US" dirty="0"/>
              <a:t>个附件。附件不再有从属于自己的附件。金明想买的东西很多，肯定会超过妈妈限定的</a:t>
            </a:r>
            <a:r>
              <a:rPr lang="en-US" altLang="zh-CN" dirty="0"/>
              <a:t>N</a:t>
            </a:r>
            <a:r>
              <a:rPr lang="zh-CN" altLang="en-US" dirty="0"/>
              <a:t>元。于是，他把每件物品规定了一个重要度，分为</a:t>
            </a:r>
            <a:r>
              <a:rPr lang="en-US" altLang="zh-CN" dirty="0"/>
              <a:t>5</a:t>
            </a:r>
            <a:r>
              <a:rPr lang="zh-CN" altLang="en-US" dirty="0"/>
              <a:t>等：用整数</a:t>
            </a:r>
            <a:r>
              <a:rPr lang="en-US" altLang="zh-CN" dirty="0"/>
              <a:t>1~5</a:t>
            </a:r>
            <a:r>
              <a:rPr lang="zh-CN" altLang="en-US" dirty="0"/>
              <a:t>表示，第</a:t>
            </a:r>
            <a:r>
              <a:rPr lang="en-US" altLang="zh-CN" dirty="0"/>
              <a:t>5</a:t>
            </a:r>
            <a:r>
              <a:rPr lang="zh-CN" altLang="en-US" dirty="0"/>
              <a:t>等最重要。他还从因特网上查到了每件物品的价格（都是</a:t>
            </a:r>
            <a:r>
              <a:rPr lang="en-US" altLang="zh-CN" dirty="0"/>
              <a:t>10</a:t>
            </a:r>
            <a:r>
              <a:rPr lang="zh-CN" altLang="en-US" dirty="0"/>
              <a:t>元的整数倍）。他希望在不超过</a:t>
            </a:r>
            <a:r>
              <a:rPr lang="en-US" altLang="zh-CN" dirty="0"/>
              <a:t>N</a:t>
            </a:r>
            <a:r>
              <a:rPr lang="zh-CN" altLang="en-US" dirty="0"/>
              <a:t>元（可以等于</a:t>
            </a:r>
            <a:r>
              <a:rPr lang="en-US" altLang="zh-CN" dirty="0"/>
              <a:t>N</a:t>
            </a:r>
            <a:r>
              <a:rPr lang="zh-CN" altLang="en-US" dirty="0"/>
              <a:t>元）的前提下，使每件物品的价格与重要度的乘积的总和最大。</a:t>
            </a:r>
          </a:p>
          <a:p>
            <a:r>
              <a:rPr lang="zh-CN" altLang="en-US" dirty="0"/>
              <a:t>    设第</a:t>
            </a:r>
            <a:r>
              <a:rPr lang="en-US" altLang="zh-CN" dirty="0"/>
              <a:t>j</a:t>
            </a:r>
            <a:r>
              <a:rPr lang="zh-CN" altLang="en-US" dirty="0"/>
              <a:t>件物品的价格为</a:t>
            </a:r>
            <a:r>
              <a:rPr lang="en-US" altLang="zh-CN" dirty="0"/>
              <a:t>v[j]</a:t>
            </a:r>
            <a:r>
              <a:rPr lang="zh-CN" altLang="en-US" dirty="0"/>
              <a:t>，重要度为</a:t>
            </a:r>
            <a:r>
              <a:rPr lang="en-US" altLang="zh-CN" dirty="0"/>
              <a:t>w[j]</a:t>
            </a:r>
            <a:r>
              <a:rPr lang="zh-CN" altLang="en-US" dirty="0"/>
              <a:t>，共选中了</a:t>
            </a:r>
            <a:r>
              <a:rPr lang="en-US" altLang="zh-CN" dirty="0"/>
              <a:t>k</a:t>
            </a:r>
            <a:r>
              <a:rPr lang="zh-CN" altLang="en-US" dirty="0"/>
              <a:t>件物品，编号依次为</a:t>
            </a:r>
            <a:r>
              <a:rPr lang="en-US" altLang="zh-CN" dirty="0"/>
              <a:t>j1</a:t>
            </a:r>
            <a:r>
              <a:rPr lang="zh-CN" altLang="en-US" dirty="0"/>
              <a:t>，</a:t>
            </a:r>
            <a:r>
              <a:rPr lang="en-US" altLang="zh-CN" dirty="0"/>
              <a:t>j2</a:t>
            </a:r>
            <a:r>
              <a:rPr lang="zh-CN" altLang="en-US" dirty="0"/>
              <a:t>，</a:t>
            </a:r>
            <a:r>
              <a:rPr lang="en-US" altLang="zh-CN" dirty="0"/>
              <a:t>……</a:t>
            </a:r>
            <a:r>
              <a:rPr lang="zh-CN" altLang="en-US" dirty="0"/>
              <a:t>，</a:t>
            </a:r>
            <a:r>
              <a:rPr lang="en-US" altLang="zh-CN" dirty="0" err="1"/>
              <a:t>jk</a:t>
            </a:r>
            <a:r>
              <a:rPr lang="zh-CN" altLang="en-US" dirty="0"/>
              <a:t>，则所求的总和为：</a:t>
            </a:r>
          </a:p>
          <a:p>
            <a:r>
              <a:rPr lang="zh-CN" altLang="en-US" dirty="0"/>
              <a:t>    </a:t>
            </a:r>
            <a:r>
              <a:rPr lang="en-US" altLang="zh-CN" dirty="0"/>
              <a:t>v[j1]*w[j1]+v[j2]*w[j2]+ …+v[</a:t>
            </a:r>
            <a:r>
              <a:rPr lang="en-US" altLang="zh-CN" dirty="0" err="1"/>
              <a:t>jk</a:t>
            </a:r>
            <a:r>
              <a:rPr lang="en-US" altLang="zh-CN" dirty="0"/>
              <a:t>]*w[</a:t>
            </a:r>
            <a:r>
              <a:rPr lang="en-US" altLang="zh-CN" dirty="0" err="1"/>
              <a:t>jk</a:t>
            </a:r>
            <a:r>
              <a:rPr lang="en-US" altLang="zh-CN" dirty="0"/>
              <a:t>]</a:t>
            </a:r>
            <a:r>
              <a:rPr lang="zh-CN" altLang="en-US" dirty="0"/>
              <a:t>。（其中*为乘号）</a:t>
            </a:r>
          </a:p>
          <a:p>
            <a:r>
              <a:rPr lang="zh-CN" altLang="en-US" dirty="0"/>
              <a:t>    请你帮助金明设计一个满足要求的购物单。</a:t>
            </a:r>
          </a:p>
        </p:txBody>
      </p:sp>
      <p:graphicFrame>
        <p:nvGraphicFramePr>
          <p:cNvPr id="6" name="表格 5"/>
          <p:cNvGraphicFramePr>
            <a:graphicFrameLocks noGrp="1"/>
          </p:cNvGraphicFramePr>
          <p:nvPr>
            <p:extLst>
              <p:ext uri="{D42A27DB-BD31-4B8C-83A1-F6EECF244321}">
                <p14:modId xmlns:p14="http://schemas.microsoft.com/office/powerpoint/2010/main" val="1734530785"/>
              </p:ext>
            </p:extLst>
          </p:nvPr>
        </p:nvGraphicFramePr>
        <p:xfrm>
          <a:off x="4160751" y="2334751"/>
          <a:ext cx="3668714" cy="1854200"/>
        </p:xfrm>
        <a:graphic>
          <a:graphicData uri="http://schemas.openxmlformats.org/drawingml/2006/table">
            <a:tbl>
              <a:tblPr firstRow="1" bandRow="1">
                <a:tableStyleId>{5C22544A-7EE6-4342-B048-85BDC9FD1C3A}</a:tableStyleId>
              </a:tblPr>
              <a:tblGrid>
                <a:gridCol w="1834357">
                  <a:extLst>
                    <a:ext uri="{9D8B030D-6E8A-4147-A177-3AD203B41FA5}">
                      <a16:colId xmlns:a16="http://schemas.microsoft.com/office/drawing/2014/main" val="20000"/>
                    </a:ext>
                  </a:extLst>
                </a:gridCol>
                <a:gridCol w="1834357">
                  <a:extLst>
                    <a:ext uri="{9D8B030D-6E8A-4147-A177-3AD203B41FA5}">
                      <a16:colId xmlns:a16="http://schemas.microsoft.com/office/drawing/2014/main" val="20001"/>
                    </a:ext>
                  </a:extLst>
                </a:gridCol>
              </a:tblGrid>
              <a:tr h="370840">
                <a:tc>
                  <a:txBody>
                    <a:bodyPr/>
                    <a:lstStyle/>
                    <a:p>
                      <a:pPr marL="0" marR="0" indent="0" algn="l" defTabSz="914133" rtl="0" eaLnBrk="1" fontAlgn="auto" latinLnBrk="0" hangingPunct="1">
                        <a:lnSpc>
                          <a:spcPct val="100000"/>
                        </a:lnSpc>
                        <a:spcBef>
                          <a:spcPts val="0"/>
                        </a:spcBef>
                        <a:spcAft>
                          <a:spcPts val="0"/>
                        </a:spcAft>
                        <a:buClrTx/>
                        <a:buSzTx/>
                        <a:buFontTx/>
                        <a:buNone/>
                        <a:tabLst/>
                        <a:defRPr/>
                      </a:pPr>
                      <a:r>
                        <a:rPr lang="zh-CN" altLang="en-US" dirty="0" smtClean="0"/>
                        <a:t>主件</a:t>
                      </a:r>
                    </a:p>
                  </a:txBody>
                  <a:tcPr marL="91460" marR="91460"/>
                </a:tc>
                <a:tc>
                  <a:txBody>
                    <a:bodyPr/>
                    <a:lstStyle/>
                    <a:p>
                      <a:pPr marL="0" marR="0" indent="0" algn="l" defTabSz="914133" rtl="0" eaLnBrk="1" fontAlgn="auto" latinLnBrk="0" hangingPunct="1">
                        <a:lnSpc>
                          <a:spcPct val="100000"/>
                        </a:lnSpc>
                        <a:spcBef>
                          <a:spcPts val="0"/>
                        </a:spcBef>
                        <a:spcAft>
                          <a:spcPts val="0"/>
                        </a:spcAft>
                        <a:buClrTx/>
                        <a:buSzTx/>
                        <a:buFontTx/>
                        <a:buNone/>
                        <a:tabLst/>
                        <a:defRPr/>
                      </a:pPr>
                      <a:r>
                        <a:rPr lang="zh-CN" altLang="en-US" dirty="0" smtClean="0"/>
                        <a:t>附件</a:t>
                      </a:r>
                    </a:p>
                  </a:txBody>
                  <a:tcPr marL="91460" marR="91460"/>
                </a:tc>
                <a:extLst>
                  <a:ext uri="{0D108BD9-81ED-4DB2-BD59-A6C34878D82A}">
                    <a16:rowId xmlns:a16="http://schemas.microsoft.com/office/drawing/2014/main" val="10000"/>
                  </a:ext>
                </a:extLst>
              </a:tr>
              <a:tr h="370840">
                <a:tc>
                  <a:txBody>
                    <a:bodyPr/>
                    <a:lstStyle/>
                    <a:p>
                      <a:pPr marL="0" marR="0" indent="0" algn="l" defTabSz="914133" rtl="0" eaLnBrk="1" fontAlgn="auto" latinLnBrk="0" hangingPunct="1">
                        <a:lnSpc>
                          <a:spcPct val="100000"/>
                        </a:lnSpc>
                        <a:spcBef>
                          <a:spcPts val="0"/>
                        </a:spcBef>
                        <a:spcAft>
                          <a:spcPts val="0"/>
                        </a:spcAft>
                        <a:buClrTx/>
                        <a:buSzTx/>
                        <a:buFontTx/>
                        <a:buNone/>
                        <a:tabLst/>
                        <a:defRPr/>
                      </a:pPr>
                      <a:r>
                        <a:rPr lang="zh-CN" altLang="en-US" dirty="0" smtClean="0">
                          <a:solidFill>
                            <a:schemeClr val="bg2"/>
                          </a:solidFill>
                        </a:rPr>
                        <a:t>电脑</a:t>
                      </a:r>
                    </a:p>
                  </a:txBody>
                  <a:tcPr marL="91460" marR="91460"/>
                </a:tc>
                <a:tc>
                  <a:txBody>
                    <a:bodyPr/>
                    <a:lstStyle/>
                    <a:p>
                      <a:pPr marL="0" marR="0" indent="0" algn="l" defTabSz="914133" rtl="0" eaLnBrk="1" fontAlgn="auto" latinLnBrk="0" hangingPunct="1">
                        <a:lnSpc>
                          <a:spcPct val="100000"/>
                        </a:lnSpc>
                        <a:spcBef>
                          <a:spcPts val="0"/>
                        </a:spcBef>
                        <a:spcAft>
                          <a:spcPts val="0"/>
                        </a:spcAft>
                        <a:buClrTx/>
                        <a:buSzTx/>
                        <a:buFontTx/>
                        <a:buNone/>
                        <a:tabLst/>
                        <a:defRPr/>
                      </a:pPr>
                      <a:r>
                        <a:rPr lang="zh-CN" altLang="en-US" dirty="0" smtClean="0">
                          <a:solidFill>
                            <a:schemeClr val="bg2"/>
                          </a:solidFill>
                        </a:rPr>
                        <a:t>打印机，扫描仪</a:t>
                      </a:r>
                    </a:p>
                  </a:txBody>
                  <a:tcPr marL="91460" marR="91460"/>
                </a:tc>
                <a:extLst>
                  <a:ext uri="{0D108BD9-81ED-4DB2-BD59-A6C34878D82A}">
                    <a16:rowId xmlns:a16="http://schemas.microsoft.com/office/drawing/2014/main" val="10001"/>
                  </a:ext>
                </a:extLst>
              </a:tr>
              <a:tr h="370840">
                <a:tc>
                  <a:txBody>
                    <a:bodyPr/>
                    <a:lstStyle/>
                    <a:p>
                      <a:pPr marL="0" marR="0" indent="0" algn="l" defTabSz="914133" rtl="0" eaLnBrk="1" fontAlgn="auto" latinLnBrk="0" hangingPunct="1">
                        <a:lnSpc>
                          <a:spcPct val="100000"/>
                        </a:lnSpc>
                        <a:spcBef>
                          <a:spcPts val="0"/>
                        </a:spcBef>
                        <a:spcAft>
                          <a:spcPts val="0"/>
                        </a:spcAft>
                        <a:buClrTx/>
                        <a:buSzTx/>
                        <a:buFontTx/>
                        <a:buNone/>
                        <a:tabLst/>
                        <a:defRPr/>
                      </a:pPr>
                      <a:r>
                        <a:rPr lang="zh-CN" altLang="en-US" dirty="0" smtClean="0">
                          <a:solidFill>
                            <a:schemeClr val="bg2"/>
                          </a:solidFill>
                        </a:rPr>
                        <a:t>书柜</a:t>
                      </a:r>
                    </a:p>
                  </a:txBody>
                  <a:tcPr marL="91460" marR="91460"/>
                </a:tc>
                <a:tc>
                  <a:txBody>
                    <a:bodyPr/>
                    <a:lstStyle/>
                    <a:p>
                      <a:pPr marL="0" marR="0" indent="0" algn="l" defTabSz="914133" rtl="0" eaLnBrk="1" fontAlgn="auto" latinLnBrk="0" hangingPunct="1">
                        <a:lnSpc>
                          <a:spcPct val="100000"/>
                        </a:lnSpc>
                        <a:spcBef>
                          <a:spcPts val="0"/>
                        </a:spcBef>
                        <a:spcAft>
                          <a:spcPts val="0"/>
                        </a:spcAft>
                        <a:buClrTx/>
                        <a:buSzTx/>
                        <a:buFontTx/>
                        <a:buNone/>
                        <a:tabLst/>
                        <a:defRPr/>
                      </a:pPr>
                      <a:r>
                        <a:rPr lang="zh-CN" altLang="en-US" dirty="0" smtClean="0">
                          <a:solidFill>
                            <a:schemeClr val="bg2"/>
                          </a:solidFill>
                        </a:rPr>
                        <a:t>图书</a:t>
                      </a:r>
                    </a:p>
                  </a:txBody>
                  <a:tcPr marL="91460" marR="91460"/>
                </a:tc>
                <a:extLst>
                  <a:ext uri="{0D108BD9-81ED-4DB2-BD59-A6C34878D82A}">
                    <a16:rowId xmlns:a16="http://schemas.microsoft.com/office/drawing/2014/main" val="10002"/>
                  </a:ext>
                </a:extLst>
              </a:tr>
              <a:tr h="370840">
                <a:tc>
                  <a:txBody>
                    <a:bodyPr/>
                    <a:lstStyle/>
                    <a:p>
                      <a:pPr marL="0" marR="0" indent="0" algn="l" defTabSz="914133" rtl="0" eaLnBrk="1" fontAlgn="auto" latinLnBrk="0" hangingPunct="1">
                        <a:lnSpc>
                          <a:spcPct val="100000"/>
                        </a:lnSpc>
                        <a:spcBef>
                          <a:spcPts val="0"/>
                        </a:spcBef>
                        <a:spcAft>
                          <a:spcPts val="0"/>
                        </a:spcAft>
                        <a:buClrTx/>
                        <a:buSzTx/>
                        <a:buFontTx/>
                        <a:buNone/>
                        <a:tabLst/>
                        <a:defRPr/>
                      </a:pPr>
                      <a:r>
                        <a:rPr lang="zh-CN" altLang="en-US" dirty="0" smtClean="0">
                          <a:solidFill>
                            <a:schemeClr val="bg2"/>
                          </a:solidFill>
                        </a:rPr>
                        <a:t>书桌</a:t>
                      </a:r>
                    </a:p>
                  </a:txBody>
                  <a:tcPr marL="91460" marR="91460"/>
                </a:tc>
                <a:tc>
                  <a:txBody>
                    <a:bodyPr/>
                    <a:lstStyle/>
                    <a:p>
                      <a:pPr marL="0" marR="0" indent="0" algn="l" defTabSz="914133" rtl="0" eaLnBrk="1" fontAlgn="auto" latinLnBrk="0" hangingPunct="1">
                        <a:lnSpc>
                          <a:spcPct val="100000"/>
                        </a:lnSpc>
                        <a:spcBef>
                          <a:spcPts val="0"/>
                        </a:spcBef>
                        <a:spcAft>
                          <a:spcPts val="0"/>
                        </a:spcAft>
                        <a:buClrTx/>
                        <a:buSzTx/>
                        <a:buFontTx/>
                        <a:buNone/>
                        <a:tabLst/>
                        <a:defRPr/>
                      </a:pPr>
                      <a:r>
                        <a:rPr lang="zh-CN" altLang="en-US" dirty="0" smtClean="0">
                          <a:solidFill>
                            <a:schemeClr val="bg2"/>
                          </a:solidFill>
                        </a:rPr>
                        <a:t>台灯，文具</a:t>
                      </a:r>
                    </a:p>
                  </a:txBody>
                  <a:tcPr marL="91460" marR="91460"/>
                </a:tc>
                <a:extLst>
                  <a:ext uri="{0D108BD9-81ED-4DB2-BD59-A6C34878D82A}">
                    <a16:rowId xmlns:a16="http://schemas.microsoft.com/office/drawing/2014/main" val="10003"/>
                  </a:ext>
                </a:extLst>
              </a:tr>
              <a:tr h="370840">
                <a:tc>
                  <a:txBody>
                    <a:bodyPr/>
                    <a:lstStyle/>
                    <a:p>
                      <a:pPr marL="0" marR="0" indent="0" algn="l" defTabSz="914133" rtl="0" eaLnBrk="1" fontAlgn="auto" latinLnBrk="0" hangingPunct="1">
                        <a:lnSpc>
                          <a:spcPct val="100000"/>
                        </a:lnSpc>
                        <a:spcBef>
                          <a:spcPts val="0"/>
                        </a:spcBef>
                        <a:spcAft>
                          <a:spcPts val="0"/>
                        </a:spcAft>
                        <a:buClrTx/>
                        <a:buSzTx/>
                        <a:buFontTx/>
                        <a:buNone/>
                        <a:tabLst/>
                        <a:defRPr/>
                      </a:pPr>
                      <a:r>
                        <a:rPr lang="zh-CN" altLang="en-US" dirty="0" smtClean="0">
                          <a:solidFill>
                            <a:schemeClr val="bg2"/>
                          </a:solidFill>
                        </a:rPr>
                        <a:t>工作椅</a:t>
                      </a:r>
                    </a:p>
                  </a:txBody>
                  <a:tcPr marL="91460" marR="91460"/>
                </a:tc>
                <a:tc>
                  <a:txBody>
                    <a:bodyPr/>
                    <a:lstStyle/>
                    <a:p>
                      <a:pPr marL="0" marR="0" indent="0" algn="l" defTabSz="914133" rtl="0" eaLnBrk="1" fontAlgn="auto" latinLnBrk="0" hangingPunct="1">
                        <a:lnSpc>
                          <a:spcPct val="100000"/>
                        </a:lnSpc>
                        <a:spcBef>
                          <a:spcPts val="0"/>
                        </a:spcBef>
                        <a:spcAft>
                          <a:spcPts val="0"/>
                        </a:spcAft>
                        <a:buClrTx/>
                        <a:buSzTx/>
                        <a:buFontTx/>
                        <a:buNone/>
                        <a:tabLst/>
                        <a:defRPr/>
                      </a:pPr>
                      <a:r>
                        <a:rPr lang="zh-CN" altLang="en-US" dirty="0" smtClean="0">
                          <a:solidFill>
                            <a:schemeClr val="bg2"/>
                          </a:solidFill>
                        </a:rPr>
                        <a:t>无</a:t>
                      </a:r>
                    </a:p>
                  </a:txBody>
                  <a:tcPr marL="91460" marR="9146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33812052"/>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一般性</a:t>
            </a:r>
            <a:r>
              <a:rPr lang="zh-CN" altLang="en-US" b="1" smtClean="0">
                <a:solidFill>
                  <a:schemeClr val="accent1"/>
                </a:solidFill>
              </a:rPr>
              <a:t>总结</a:t>
            </a:r>
          </a:p>
        </p:txBody>
      </p:sp>
      <p:sp>
        <p:nvSpPr>
          <p:cNvPr id="3" name="矩形 2"/>
          <p:cNvSpPr>
            <a:spLocks noChangeArrowheads="1"/>
          </p:cNvSpPr>
          <p:nvPr/>
        </p:nvSpPr>
        <p:spPr bwMode="auto">
          <a:xfrm>
            <a:off x="1803400" y="1973263"/>
            <a:ext cx="8767763"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3200"/>
              <a:t>一般只需将状态转移方程中的</a:t>
            </a:r>
            <a:r>
              <a:rPr lang="en-US" altLang="zh-CN" sz="3200"/>
              <a:t>max</a:t>
            </a:r>
            <a:r>
              <a:rPr lang="zh-CN" altLang="en-US" sz="3200"/>
              <a:t>改成</a:t>
            </a:r>
            <a:r>
              <a:rPr lang="en-US" altLang="zh-CN" sz="3200"/>
              <a:t>sum</a:t>
            </a:r>
            <a:r>
              <a:rPr lang="zh-CN" altLang="en-US" sz="3200"/>
              <a:t>即可</a:t>
            </a:r>
            <a:endParaRPr lang="en-US" altLang="zh-CN" sz="3200"/>
          </a:p>
          <a:p>
            <a:r>
              <a:rPr lang="zh-CN" altLang="en-US" sz="3200"/>
              <a:t>并注意边界条件改为</a:t>
            </a:r>
            <a:r>
              <a:rPr lang="en-US" altLang="zh-CN" sz="3200"/>
              <a:t>f[0][0]=1;</a:t>
            </a:r>
            <a:endParaRPr lang="zh-CN" altLang="en-US" sz="3200"/>
          </a:p>
        </p:txBody>
      </p:sp>
      <p:sp>
        <p:nvSpPr>
          <p:cNvPr id="4" name="矩形 3"/>
          <p:cNvSpPr>
            <a:spLocks noChangeArrowheads="1"/>
          </p:cNvSpPr>
          <p:nvPr/>
        </p:nvSpPr>
        <p:spPr bwMode="auto">
          <a:xfrm>
            <a:off x="582613" y="3783013"/>
            <a:ext cx="5459412" cy="276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80000"/>
              </a:lnSpc>
            </a:pPr>
            <a:r>
              <a:rPr lang="en-US" altLang="zh-CN" sz="2800"/>
              <a:t>01</a:t>
            </a:r>
            <a:r>
              <a:rPr lang="zh-CN" altLang="en-US" sz="2800"/>
              <a:t>背包问题：</a:t>
            </a:r>
            <a:endParaRPr lang="en-US" altLang="zh-CN" sz="2800"/>
          </a:p>
          <a:p>
            <a:pPr eaLnBrk="1" hangingPunct="1">
              <a:lnSpc>
                <a:spcPct val="80000"/>
              </a:lnSpc>
            </a:pPr>
            <a:endParaRPr lang="en-US" altLang="zh-CN" sz="2800"/>
          </a:p>
          <a:p>
            <a:pPr eaLnBrk="1" hangingPunct="1">
              <a:lnSpc>
                <a:spcPct val="80000"/>
              </a:lnSpc>
            </a:pPr>
            <a:r>
              <a:rPr lang="en-US" altLang="zh-CN" sz="2800"/>
              <a:t>for(int i=0;i&lt;=n;i++) f[0][i]=0;</a:t>
            </a:r>
          </a:p>
          <a:p>
            <a:pPr eaLnBrk="1" hangingPunct="1">
              <a:lnSpc>
                <a:spcPct val="80000"/>
              </a:lnSpc>
            </a:pPr>
            <a:r>
              <a:rPr lang="zh-CN" altLang="en-US" sz="2800"/>
              <a:t>for (int i = 1; i &lt;= n; i++)</a:t>
            </a:r>
          </a:p>
          <a:p>
            <a:r>
              <a:rPr lang="zh-CN" altLang="en-US" sz="2800"/>
              <a:t>        for (int v = </a:t>
            </a:r>
            <a:r>
              <a:rPr lang="en-US" altLang="zh-CN" sz="2800"/>
              <a:t>m</a:t>
            </a:r>
            <a:r>
              <a:rPr lang="zh-CN" altLang="en-US" sz="2800"/>
              <a:t>; v </a:t>
            </a:r>
            <a:r>
              <a:rPr lang="en-US" altLang="zh-CN" sz="2800"/>
              <a:t>&gt;=w[i]</a:t>
            </a:r>
            <a:r>
              <a:rPr lang="zh-CN" altLang="en-US" sz="2800"/>
              <a:t>; v</a:t>
            </a:r>
            <a:r>
              <a:rPr lang="en-US" altLang="zh-CN" sz="2800"/>
              <a:t>--</a:t>
            </a:r>
            <a:r>
              <a:rPr lang="zh-CN" altLang="en-US" sz="2800"/>
              <a:t>)</a:t>
            </a:r>
          </a:p>
          <a:p>
            <a:r>
              <a:rPr lang="en-US" altLang="zh-CN" sz="2800"/>
              <a:t>	</a:t>
            </a:r>
            <a:r>
              <a:rPr lang="zh-CN" altLang="en-US" sz="2800"/>
              <a:t>f[v] = max(f[v],f[v-w[i]]+c[i]);</a:t>
            </a:r>
          </a:p>
          <a:p>
            <a:r>
              <a:rPr lang="zh-CN" altLang="en-US" sz="2800"/>
              <a:t>               </a:t>
            </a:r>
            <a:endParaRPr lang="da-DK" altLang="zh-CN" sz="2800"/>
          </a:p>
        </p:txBody>
      </p:sp>
      <p:sp>
        <p:nvSpPr>
          <p:cNvPr id="5" name="矩形 4"/>
          <p:cNvSpPr>
            <a:spLocks noChangeArrowheads="1"/>
          </p:cNvSpPr>
          <p:nvPr/>
        </p:nvSpPr>
        <p:spPr bwMode="auto">
          <a:xfrm>
            <a:off x="6605588" y="3783013"/>
            <a:ext cx="5457825" cy="276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80000"/>
              </a:lnSpc>
            </a:pPr>
            <a:r>
              <a:rPr lang="en-US" altLang="zh-CN" sz="2800"/>
              <a:t>01</a:t>
            </a:r>
            <a:r>
              <a:rPr lang="zh-CN" altLang="en-US" sz="2800"/>
              <a:t>背包问题求解方案数：</a:t>
            </a:r>
            <a:endParaRPr lang="en-US" altLang="zh-CN" sz="2800"/>
          </a:p>
          <a:p>
            <a:pPr eaLnBrk="1" hangingPunct="1">
              <a:lnSpc>
                <a:spcPct val="80000"/>
              </a:lnSpc>
            </a:pPr>
            <a:endParaRPr lang="en-US" altLang="zh-CN" sz="2800"/>
          </a:p>
          <a:p>
            <a:pPr eaLnBrk="1" hangingPunct="1">
              <a:lnSpc>
                <a:spcPct val="80000"/>
              </a:lnSpc>
            </a:pPr>
            <a:r>
              <a:rPr lang="en-US" altLang="zh-CN" sz="2800"/>
              <a:t>for(int i=0;i&lt;=n;i++) f[i][0]=1;</a:t>
            </a:r>
          </a:p>
          <a:p>
            <a:pPr eaLnBrk="1" hangingPunct="1">
              <a:lnSpc>
                <a:spcPct val="80000"/>
              </a:lnSpc>
            </a:pPr>
            <a:r>
              <a:rPr lang="zh-CN" altLang="en-US" sz="2800"/>
              <a:t>for (int i = </a:t>
            </a:r>
            <a:r>
              <a:rPr lang="en-US" altLang="zh-CN" sz="2800"/>
              <a:t>1</a:t>
            </a:r>
            <a:r>
              <a:rPr lang="zh-CN" altLang="en-US" sz="2800"/>
              <a:t>; i &lt;= n; i++)</a:t>
            </a:r>
          </a:p>
          <a:p>
            <a:r>
              <a:rPr lang="zh-CN" altLang="en-US" sz="2800"/>
              <a:t>        for (int v = </a:t>
            </a:r>
            <a:r>
              <a:rPr lang="en-US" altLang="zh-CN" sz="2800"/>
              <a:t>m</a:t>
            </a:r>
            <a:r>
              <a:rPr lang="zh-CN" altLang="en-US" sz="2800"/>
              <a:t>; v </a:t>
            </a:r>
            <a:r>
              <a:rPr lang="en-US" altLang="zh-CN" sz="2800"/>
              <a:t>&gt;=w[i]</a:t>
            </a:r>
            <a:r>
              <a:rPr lang="zh-CN" altLang="en-US" sz="2800"/>
              <a:t>; v</a:t>
            </a:r>
            <a:r>
              <a:rPr lang="en-US" altLang="zh-CN" sz="2800"/>
              <a:t>--</a:t>
            </a:r>
            <a:r>
              <a:rPr lang="zh-CN" altLang="en-US" sz="2800"/>
              <a:t>)</a:t>
            </a:r>
          </a:p>
          <a:p>
            <a:r>
              <a:rPr lang="en-US" altLang="zh-CN" sz="2800"/>
              <a:t>	</a:t>
            </a:r>
            <a:r>
              <a:rPr lang="zh-CN" altLang="en-US" sz="2800"/>
              <a:t>f[v] = f[v]</a:t>
            </a:r>
            <a:r>
              <a:rPr lang="en-US" altLang="zh-CN" sz="2800"/>
              <a:t>+</a:t>
            </a:r>
            <a:r>
              <a:rPr lang="zh-CN" altLang="en-US" sz="2800"/>
              <a:t>f[v-w[i]];</a:t>
            </a:r>
          </a:p>
          <a:p>
            <a:r>
              <a:rPr lang="zh-CN" altLang="en-US" sz="2800"/>
              <a:t>               </a:t>
            </a:r>
            <a:endParaRPr lang="da-DK" altLang="zh-CN" sz="2800"/>
          </a:p>
        </p:txBody>
      </p:sp>
      <p:cxnSp>
        <p:nvCxnSpPr>
          <p:cNvPr id="7" name="直接连接符 6"/>
          <p:cNvCxnSpPr/>
          <p:nvPr/>
        </p:nvCxnSpPr>
        <p:spPr>
          <a:xfrm>
            <a:off x="6188075" y="3783013"/>
            <a:ext cx="0" cy="258921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92231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Effect transition="in" filter="fade">
                                      <p:cBhvr>
                                        <p:cTn id="47" dur="500"/>
                                        <p:tgtEl>
                                          <p:spTgt spid="5">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2" end="2"/>
                                            </p:txEl>
                                          </p:spTgt>
                                        </p:tgtEl>
                                        <p:attrNameLst>
                                          <p:attrName>style.visibility</p:attrName>
                                        </p:attrNameLst>
                                      </p:cBhvr>
                                      <p:to>
                                        <p:strVal val="visible"/>
                                      </p:to>
                                    </p:set>
                                    <p:animEffect transition="in" filter="fade">
                                      <p:cBhvr>
                                        <p:cTn id="52" dur="500"/>
                                        <p:tgtEl>
                                          <p:spTgt spid="5">
                                            <p:txEl>
                                              <p:pRg st="2" end="2"/>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animEffect transition="in" filter="fade">
                                      <p:cBhvr>
                                        <p:cTn id="57" dur="500"/>
                                        <p:tgtEl>
                                          <p:spTgt spid="5">
                                            <p:txEl>
                                              <p:pRg st="3" end="3"/>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4" end="4"/>
                                            </p:txEl>
                                          </p:spTgt>
                                        </p:tgtEl>
                                        <p:attrNameLst>
                                          <p:attrName>style.visibility</p:attrName>
                                        </p:attrNameLst>
                                      </p:cBhvr>
                                      <p:to>
                                        <p:strVal val="visible"/>
                                      </p:to>
                                    </p:set>
                                    <p:animEffect transition="in" filter="fade">
                                      <p:cBhvr>
                                        <p:cTn id="62" dur="500"/>
                                        <p:tgtEl>
                                          <p:spTgt spid="5">
                                            <p:txEl>
                                              <p:pRg st="4" end="4"/>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animEffect transition="in" filter="fade">
                                      <p:cBhvr>
                                        <p:cTn id="67" dur="500"/>
                                        <p:tgtEl>
                                          <p:spTgt spid="5">
                                            <p:txEl>
                                              <p:pRg st="5" end="5"/>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6" end="6"/>
                                            </p:txEl>
                                          </p:spTgt>
                                        </p:tgtEl>
                                        <p:attrNameLst>
                                          <p:attrName>style.visibility</p:attrName>
                                        </p:attrNameLst>
                                      </p:cBhvr>
                                      <p:to>
                                        <p:strVal val="visible"/>
                                      </p:to>
                                    </p:set>
                                    <p:animEffect transition="in" filter="fade">
                                      <p:cBhvr>
                                        <p:cTn id="7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b="1" smtClean="0">
                <a:solidFill>
                  <a:schemeClr val="accent1"/>
                </a:solidFill>
              </a:rPr>
              <a:t>货币系统</a:t>
            </a:r>
          </a:p>
        </p:txBody>
      </p:sp>
      <p:sp>
        <p:nvSpPr>
          <p:cNvPr id="23555" name="矩形 2"/>
          <p:cNvSpPr>
            <a:spLocks noChangeArrowheads="1"/>
          </p:cNvSpPr>
          <p:nvPr/>
        </p:nvSpPr>
        <p:spPr bwMode="auto">
          <a:xfrm>
            <a:off x="1538288" y="1169988"/>
            <a:ext cx="10261600" cy="569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nSpc>
                <a:spcPct val="150000"/>
              </a:lnSpc>
              <a:buFont typeface="Wingdings" panose="05000000000000000000" pitchFamily="2" charset="2"/>
              <a:buNone/>
            </a:pPr>
            <a:r>
              <a:rPr lang="zh-CN" altLang="en-US" sz="2800"/>
              <a:t>【问题描述】</a:t>
            </a:r>
          </a:p>
          <a:p>
            <a:pPr>
              <a:lnSpc>
                <a:spcPct val="150000"/>
              </a:lnSpc>
              <a:buFont typeface="Wingdings" panose="05000000000000000000" pitchFamily="2" charset="2"/>
              <a:buNone/>
            </a:pPr>
            <a:r>
              <a:rPr lang="zh-CN" altLang="en-US" sz="2800"/>
              <a:t>　　给你一个n种面值的货币系统，求组成面值为m的货币有多少种方案。样例：设n=3，m=10，要求输入和输出的格式如下：</a:t>
            </a:r>
          </a:p>
          <a:p>
            <a:pPr>
              <a:lnSpc>
                <a:spcPct val="150000"/>
              </a:lnSpc>
              <a:buFont typeface="Wingdings" panose="05000000000000000000" pitchFamily="2" charset="2"/>
              <a:buNone/>
            </a:pPr>
            <a:r>
              <a:rPr lang="zh-CN" altLang="en-US" sz="2800"/>
              <a:t>【样例输入】</a:t>
            </a:r>
            <a:endParaRPr lang="en-US" altLang="zh-CN" sz="2800"/>
          </a:p>
          <a:p>
            <a:pPr>
              <a:buFont typeface="Wingdings" panose="05000000000000000000" pitchFamily="2" charset="2"/>
              <a:buNone/>
            </a:pPr>
            <a:r>
              <a:rPr lang="zh-CN" altLang="en-US" sz="2800"/>
              <a:t>3  10                                //3种面值组成面值为10的方案</a:t>
            </a:r>
          </a:p>
          <a:p>
            <a:pPr>
              <a:buFont typeface="Wingdings" panose="05000000000000000000" pitchFamily="2" charset="2"/>
              <a:buNone/>
            </a:pPr>
            <a:r>
              <a:rPr lang="zh-CN" altLang="en-US" sz="2800"/>
              <a:t>1                                      //面值1</a:t>
            </a:r>
          </a:p>
          <a:p>
            <a:pPr>
              <a:buFont typeface="Wingdings" panose="05000000000000000000" pitchFamily="2" charset="2"/>
              <a:buNone/>
            </a:pPr>
            <a:r>
              <a:rPr lang="zh-CN" altLang="en-US" sz="2800"/>
              <a:t>2                                      //面值2</a:t>
            </a:r>
          </a:p>
          <a:p>
            <a:pPr>
              <a:buFont typeface="Wingdings" panose="05000000000000000000" pitchFamily="2" charset="2"/>
              <a:buNone/>
            </a:pPr>
            <a:r>
              <a:rPr lang="zh-CN" altLang="en-US" sz="2800"/>
              <a:t>5                                      //面值5</a:t>
            </a:r>
          </a:p>
          <a:p>
            <a:pPr>
              <a:lnSpc>
                <a:spcPct val="150000"/>
              </a:lnSpc>
              <a:buFont typeface="Wingdings" panose="05000000000000000000" pitchFamily="2" charset="2"/>
              <a:buNone/>
            </a:pPr>
            <a:r>
              <a:rPr lang="zh-CN" altLang="en-US" sz="2800"/>
              <a:t>【样例输出】</a:t>
            </a:r>
            <a:endParaRPr lang="en-US" altLang="zh-CN" sz="2800"/>
          </a:p>
          <a:p>
            <a:pPr>
              <a:buFont typeface="Wingdings" panose="05000000000000000000" pitchFamily="2" charset="2"/>
              <a:buNone/>
            </a:pPr>
            <a:r>
              <a:rPr lang="zh-CN" altLang="en-US" sz="2800"/>
              <a:t>　　10                             //有10种方案</a:t>
            </a:r>
          </a:p>
        </p:txBody>
      </p:sp>
    </p:spTree>
    <p:extLst>
      <p:ext uri="{BB962C8B-B14F-4D97-AF65-F5344CB8AC3E}">
        <p14:creationId xmlns:p14="http://schemas.microsoft.com/office/powerpoint/2010/main" val="790730514"/>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b="1" smtClean="0">
                <a:solidFill>
                  <a:schemeClr val="accent1"/>
                </a:solidFill>
              </a:rPr>
              <a:t>货币系统</a:t>
            </a:r>
            <a:r>
              <a:rPr lang="zh-CN" altLang="en-US" b="1" smtClean="0"/>
              <a:t>分析</a:t>
            </a:r>
          </a:p>
        </p:txBody>
      </p:sp>
      <p:sp>
        <p:nvSpPr>
          <p:cNvPr id="4" name="文本框 3"/>
          <p:cNvSpPr txBox="1"/>
          <p:nvPr/>
        </p:nvSpPr>
        <p:spPr>
          <a:xfrm>
            <a:off x="3094038" y="1901825"/>
            <a:ext cx="5848350" cy="584200"/>
          </a:xfrm>
          <a:prstGeom prst="rect">
            <a:avLst/>
          </a:prstGeom>
          <a:noFill/>
        </p:spPr>
        <p:txBody>
          <a:bodyPr>
            <a:spAutoFit/>
          </a:bodyPr>
          <a:lstStyle/>
          <a:p>
            <a:pPr algn="ctr">
              <a:defRPr/>
            </a:pPr>
            <a:r>
              <a:rPr lang="zh-CN" altLang="en-US" sz="3200" b="1" dirty="0">
                <a:solidFill>
                  <a:schemeClr val="accent1"/>
                </a:solidFill>
                <a:latin typeface="+mj-ea"/>
                <a:ea typeface="+mj-ea"/>
              </a:rPr>
              <a:t>完全</a:t>
            </a:r>
            <a:r>
              <a:rPr lang="en-US" altLang="zh-CN" sz="3200" b="1" dirty="0">
                <a:solidFill>
                  <a:schemeClr val="accent1"/>
                </a:solidFill>
                <a:latin typeface="+mj-ea"/>
                <a:ea typeface="+mj-ea"/>
              </a:rPr>
              <a:t>01</a:t>
            </a:r>
            <a:r>
              <a:rPr lang="zh-CN" altLang="en-US" sz="3200" b="1" dirty="0">
                <a:solidFill>
                  <a:schemeClr val="accent1"/>
                </a:solidFill>
                <a:latin typeface="+mj-ea"/>
                <a:ea typeface="+mj-ea"/>
              </a:rPr>
              <a:t>背包问题</a:t>
            </a:r>
            <a:r>
              <a:rPr lang="zh-CN" altLang="en-US" sz="3200" b="1" dirty="0">
                <a:latin typeface="+mj-ea"/>
                <a:ea typeface="+mj-ea"/>
              </a:rPr>
              <a:t>求方案总数</a:t>
            </a:r>
            <a:endParaRPr lang="zh-CN" altLang="en-US" dirty="0"/>
          </a:p>
        </p:txBody>
      </p:sp>
      <p:sp>
        <p:nvSpPr>
          <p:cNvPr id="5" name="矩形 4"/>
          <p:cNvSpPr>
            <a:spLocks noChangeArrowheads="1"/>
          </p:cNvSpPr>
          <p:nvPr/>
        </p:nvSpPr>
        <p:spPr bwMode="auto">
          <a:xfrm>
            <a:off x="3094038" y="3032125"/>
            <a:ext cx="6096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zh-CN" sz="3600" b="1"/>
              <a:t> f[0] = 1;</a:t>
            </a:r>
          </a:p>
          <a:p>
            <a:r>
              <a:rPr lang="zh-CN" altLang="zh-CN" sz="3600" b="1"/>
              <a:t>    for (int i = 1; i &lt;= n; i++)</a:t>
            </a:r>
          </a:p>
          <a:p>
            <a:r>
              <a:rPr lang="zh-CN" altLang="zh-CN" sz="3600" b="1"/>
              <a:t>       for (int j = a[i]; j &lt;= m; j++)</a:t>
            </a:r>
          </a:p>
          <a:p>
            <a:r>
              <a:rPr lang="zh-CN" altLang="zh-CN" sz="3600" b="1"/>
              <a:t>          f[j] =</a:t>
            </a:r>
            <a:r>
              <a:rPr lang="en-US" altLang="zh-CN" sz="3600" b="1"/>
              <a:t>f[j]+</a:t>
            </a:r>
            <a:r>
              <a:rPr lang="zh-CN" altLang="zh-CN" sz="3600" b="1"/>
              <a:t> f[j-a[i]];</a:t>
            </a:r>
            <a:endParaRPr lang="zh-CN" altLang="en-US" sz="3600"/>
          </a:p>
        </p:txBody>
      </p:sp>
    </p:spTree>
    <p:extLst>
      <p:ext uri="{BB962C8B-B14F-4D97-AF65-F5344CB8AC3E}">
        <p14:creationId xmlns:p14="http://schemas.microsoft.com/office/powerpoint/2010/main" val="107008742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b="1" dirty="0">
                <a:solidFill>
                  <a:schemeClr val="accent1"/>
                </a:solidFill>
              </a:rPr>
              <a:t>质数和分解</a:t>
            </a:r>
            <a:endParaRPr lang="zh-CN" altLang="en-US" b="1" dirty="0" smtClean="0">
              <a:solidFill>
                <a:schemeClr val="accent1"/>
              </a:solidFill>
            </a:endParaRPr>
          </a:p>
        </p:txBody>
      </p:sp>
      <p:sp>
        <p:nvSpPr>
          <p:cNvPr id="23555" name="矩形 2"/>
          <p:cNvSpPr>
            <a:spLocks noChangeArrowheads="1"/>
          </p:cNvSpPr>
          <p:nvPr/>
        </p:nvSpPr>
        <p:spPr bwMode="auto">
          <a:xfrm>
            <a:off x="1480099" y="1268413"/>
            <a:ext cx="10261600" cy="529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nSpc>
                <a:spcPct val="150000"/>
              </a:lnSpc>
              <a:buFont typeface="Wingdings" panose="05000000000000000000" pitchFamily="2" charset="2"/>
              <a:buNone/>
            </a:pPr>
            <a:r>
              <a:rPr lang="zh-CN" altLang="en-US" sz="2000" dirty="0"/>
              <a:t>【问题描述】</a:t>
            </a:r>
          </a:p>
          <a:p>
            <a:pPr>
              <a:lnSpc>
                <a:spcPct val="150000"/>
              </a:lnSpc>
              <a:buFont typeface="Wingdings" panose="05000000000000000000" pitchFamily="2" charset="2"/>
              <a:buNone/>
            </a:pPr>
            <a:r>
              <a:rPr lang="zh-CN" altLang="en-US" sz="2000" dirty="0"/>
              <a:t>　　任何大于 </a:t>
            </a:r>
            <a:r>
              <a:rPr lang="en-US" altLang="zh-CN" sz="2000" dirty="0"/>
              <a:t>1 </a:t>
            </a:r>
            <a:r>
              <a:rPr lang="zh-CN" altLang="en-US" sz="2000" dirty="0"/>
              <a:t>的自然数 </a:t>
            </a:r>
            <a:r>
              <a:rPr lang="en-US" altLang="zh-CN" sz="2000" dirty="0"/>
              <a:t>n</a:t>
            </a:r>
            <a:r>
              <a:rPr lang="zh-CN" altLang="en-US" sz="2000" dirty="0"/>
              <a:t>，都可以写成若干个大于等于 </a:t>
            </a:r>
            <a:r>
              <a:rPr lang="en-US" altLang="zh-CN" sz="2000" dirty="0"/>
              <a:t>2 </a:t>
            </a:r>
            <a:r>
              <a:rPr lang="zh-CN" altLang="en-US" sz="2000" dirty="0"/>
              <a:t>，且小于等于 </a:t>
            </a:r>
            <a:r>
              <a:rPr lang="en-US" altLang="zh-CN" sz="2000" dirty="0"/>
              <a:t>n </a:t>
            </a:r>
            <a:r>
              <a:rPr lang="zh-CN" altLang="en-US" sz="2000" dirty="0"/>
              <a:t>的质数之和表达式</a:t>
            </a:r>
            <a:r>
              <a:rPr lang="en-US" altLang="zh-CN" sz="2000" dirty="0"/>
              <a:t>(</a:t>
            </a:r>
            <a:r>
              <a:rPr lang="zh-CN" altLang="en-US" sz="2000" dirty="0"/>
              <a:t>包括只有一个数构成的和表达式的情况</a:t>
            </a:r>
            <a:r>
              <a:rPr lang="en-US" altLang="zh-CN" sz="2000" dirty="0"/>
              <a:t>)</a:t>
            </a:r>
            <a:r>
              <a:rPr lang="zh-CN" altLang="en-US" sz="2000" dirty="0"/>
              <a:t>，并且可能有不止一种质数和的形式。例如</a:t>
            </a:r>
            <a:r>
              <a:rPr lang="en-US" altLang="zh-CN" sz="2000" dirty="0"/>
              <a:t>9 </a:t>
            </a:r>
            <a:r>
              <a:rPr lang="zh-CN" altLang="en-US" sz="2000" dirty="0"/>
              <a:t>的质数和表达式就有四种本质不同的形式</a:t>
            </a:r>
            <a:r>
              <a:rPr lang="zh-CN" altLang="en-US" sz="2000" dirty="0" smtClean="0"/>
              <a:t>：</a:t>
            </a:r>
            <a:endParaRPr lang="zh-CN" altLang="en-US" sz="2000" dirty="0"/>
          </a:p>
          <a:p>
            <a:pPr>
              <a:lnSpc>
                <a:spcPct val="150000"/>
              </a:lnSpc>
              <a:buFont typeface="Wingdings" panose="05000000000000000000" pitchFamily="2" charset="2"/>
              <a:buNone/>
            </a:pPr>
            <a:r>
              <a:rPr lang="en-US" altLang="zh-CN" sz="2000" dirty="0"/>
              <a:t>9 = 2+5+2 = 2+3+2+2 = 3+3+3 = 2+7 </a:t>
            </a:r>
            <a:r>
              <a:rPr lang="zh-CN" altLang="en-US" sz="2000" dirty="0" smtClean="0"/>
              <a:t>。</a:t>
            </a:r>
            <a:endParaRPr lang="zh-CN" altLang="en-US" sz="2000" dirty="0"/>
          </a:p>
          <a:p>
            <a:pPr>
              <a:lnSpc>
                <a:spcPct val="150000"/>
              </a:lnSpc>
              <a:buFont typeface="Wingdings" panose="05000000000000000000" pitchFamily="2" charset="2"/>
              <a:buNone/>
            </a:pPr>
            <a:r>
              <a:rPr lang="zh-CN" altLang="en-US" sz="2000" dirty="0"/>
              <a:t>这里所谓两个本质相同的表达式是指可以通过交换其中一个表达式中参加和运算的各个数的位置而直接得到另一个表达式。 试编程求解自然数 </a:t>
            </a:r>
            <a:r>
              <a:rPr lang="en-US" altLang="zh-CN" sz="2000" dirty="0"/>
              <a:t>n </a:t>
            </a:r>
            <a:r>
              <a:rPr lang="zh-CN" altLang="en-US" sz="2000" dirty="0"/>
              <a:t>可以写成多少种本质不同的质数和表达式。</a:t>
            </a:r>
          </a:p>
          <a:p>
            <a:pPr>
              <a:lnSpc>
                <a:spcPct val="150000"/>
              </a:lnSpc>
              <a:buFont typeface="Wingdings" panose="05000000000000000000" pitchFamily="2" charset="2"/>
              <a:buNone/>
            </a:pPr>
            <a:r>
              <a:rPr lang="zh-CN" altLang="en-US" sz="2000" dirty="0" smtClean="0"/>
              <a:t>【样例输入】</a:t>
            </a:r>
            <a:endParaRPr lang="en-US" altLang="zh-CN" sz="2000" dirty="0"/>
          </a:p>
          <a:p>
            <a:r>
              <a:rPr lang="zh-CN" altLang="zh-CN" dirty="0"/>
              <a:t>文件中的每一行存放一个自然数</a:t>
            </a:r>
            <a:r>
              <a:rPr lang="en-US" altLang="zh-CN" dirty="0"/>
              <a:t> n , 2≤n≤200</a:t>
            </a:r>
            <a:r>
              <a:rPr lang="zh-CN" altLang="zh-CN" dirty="0"/>
              <a:t>。</a:t>
            </a:r>
          </a:p>
          <a:p>
            <a:pPr>
              <a:lnSpc>
                <a:spcPct val="150000"/>
              </a:lnSpc>
              <a:buFont typeface="Wingdings" panose="05000000000000000000" pitchFamily="2" charset="2"/>
              <a:buNone/>
            </a:pPr>
            <a:r>
              <a:rPr lang="zh-CN" altLang="en-US" sz="2000" dirty="0" smtClean="0"/>
              <a:t>【样例输出】</a:t>
            </a:r>
            <a:endParaRPr lang="en-US" altLang="zh-CN" sz="2000" dirty="0"/>
          </a:p>
          <a:p>
            <a:r>
              <a:rPr lang="zh-CN" altLang="zh-CN" dirty="0"/>
              <a:t>依次输出每一个自然数</a:t>
            </a:r>
            <a:r>
              <a:rPr lang="en-US" altLang="zh-CN" dirty="0"/>
              <a:t> n </a:t>
            </a:r>
            <a:r>
              <a:rPr lang="zh-CN" altLang="zh-CN" dirty="0"/>
              <a:t>的本质不同的质数和表达式的数目。</a:t>
            </a:r>
          </a:p>
        </p:txBody>
      </p:sp>
    </p:spTree>
    <p:extLst>
      <p:ext uri="{BB962C8B-B14F-4D97-AF65-F5344CB8AC3E}">
        <p14:creationId xmlns:p14="http://schemas.microsoft.com/office/powerpoint/2010/main" val="953516500"/>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b="1" dirty="0">
                <a:solidFill>
                  <a:schemeClr val="accent1"/>
                </a:solidFill>
              </a:rPr>
              <a:t>质数和</a:t>
            </a:r>
            <a:r>
              <a:rPr lang="zh-CN" altLang="en-US" b="1" dirty="0" smtClean="0">
                <a:solidFill>
                  <a:schemeClr val="accent1"/>
                </a:solidFill>
              </a:rPr>
              <a:t>分解分析</a:t>
            </a:r>
            <a:endParaRPr lang="zh-CN" altLang="en-US" b="1" dirty="0" smtClean="0">
              <a:solidFill>
                <a:schemeClr val="accent1"/>
              </a:solidFill>
            </a:endParaRPr>
          </a:p>
        </p:txBody>
      </p:sp>
      <p:sp>
        <p:nvSpPr>
          <p:cNvPr id="4" name="文本框 3"/>
          <p:cNvSpPr txBox="1"/>
          <p:nvPr/>
        </p:nvSpPr>
        <p:spPr>
          <a:xfrm>
            <a:off x="3171825" y="3073919"/>
            <a:ext cx="5848350" cy="584200"/>
          </a:xfrm>
          <a:prstGeom prst="rect">
            <a:avLst/>
          </a:prstGeom>
          <a:noFill/>
        </p:spPr>
        <p:txBody>
          <a:bodyPr>
            <a:spAutoFit/>
          </a:bodyPr>
          <a:lstStyle/>
          <a:p>
            <a:pPr algn="ctr">
              <a:defRPr/>
            </a:pPr>
            <a:r>
              <a:rPr lang="zh-CN" altLang="en-US" sz="3200" b="1" dirty="0">
                <a:solidFill>
                  <a:schemeClr val="accent1"/>
                </a:solidFill>
                <a:latin typeface="+mj-ea"/>
                <a:ea typeface="+mj-ea"/>
              </a:rPr>
              <a:t>完全</a:t>
            </a:r>
            <a:r>
              <a:rPr lang="en-US" altLang="zh-CN" sz="3200" b="1" dirty="0">
                <a:solidFill>
                  <a:schemeClr val="accent1"/>
                </a:solidFill>
                <a:latin typeface="+mj-ea"/>
                <a:ea typeface="+mj-ea"/>
              </a:rPr>
              <a:t>01</a:t>
            </a:r>
            <a:r>
              <a:rPr lang="zh-CN" altLang="en-US" sz="3200" b="1" dirty="0">
                <a:solidFill>
                  <a:schemeClr val="accent1"/>
                </a:solidFill>
                <a:latin typeface="+mj-ea"/>
                <a:ea typeface="+mj-ea"/>
              </a:rPr>
              <a:t>背包问题</a:t>
            </a:r>
            <a:r>
              <a:rPr lang="zh-CN" altLang="en-US" sz="3200" b="1" dirty="0">
                <a:latin typeface="+mj-ea"/>
                <a:ea typeface="+mj-ea"/>
              </a:rPr>
              <a:t>求方案总数</a:t>
            </a:r>
            <a:endParaRPr lang="zh-CN" altLang="en-US" dirty="0"/>
          </a:p>
        </p:txBody>
      </p:sp>
    </p:spTree>
    <p:extLst>
      <p:ext uri="{BB962C8B-B14F-4D97-AF65-F5344CB8AC3E}">
        <p14:creationId xmlns:p14="http://schemas.microsoft.com/office/powerpoint/2010/main" val="29388011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zh-CN" altLang="en-US" b="1" dirty="0" smtClean="0"/>
              <a:t>最优方案的总数</a:t>
            </a:r>
            <a:endParaRPr lang="zh-CN" altLang="en-US" dirty="0" smtClean="0">
              <a:solidFill>
                <a:schemeClr val="accent1"/>
              </a:solidFill>
            </a:endParaRPr>
          </a:p>
        </p:txBody>
      </p:sp>
      <p:sp>
        <p:nvSpPr>
          <p:cNvPr id="2" name="矩形 1"/>
          <p:cNvSpPr>
            <a:spLocks noChangeArrowheads="1"/>
          </p:cNvSpPr>
          <p:nvPr/>
        </p:nvSpPr>
        <p:spPr bwMode="auto">
          <a:xfrm>
            <a:off x="5456238" y="677863"/>
            <a:ext cx="3878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2400"/>
              <a:t>求物品总价值最大的方案数</a:t>
            </a:r>
          </a:p>
        </p:txBody>
      </p:sp>
      <p:sp>
        <p:nvSpPr>
          <p:cNvPr id="5" name="矩形 4"/>
          <p:cNvSpPr>
            <a:spLocks noChangeArrowheads="1"/>
          </p:cNvSpPr>
          <p:nvPr/>
        </p:nvSpPr>
        <p:spPr bwMode="auto">
          <a:xfrm>
            <a:off x="2473325" y="2341563"/>
            <a:ext cx="74215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3200"/>
              <a:t> G[i,v] 表示这个子问题的最优方案的总数</a:t>
            </a:r>
          </a:p>
        </p:txBody>
      </p:sp>
      <p:sp>
        <p:nvSpPr>
          <p:cNvPr id="6" name="文本框 5"/>
          <p:cNvSpPr txBox="1">
            <a:spLocks noChangeArrowheads="1"/>
          </p:cNvSpPr>
          <p:nvPr/>
        </p:nvSpPr>
        <p:spPr bwMode="auto">
          <a:xfrm>
            <a:off x="1833563" y="1512888"/>
            <a:ext cx="2289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en-US" altLang="zh-CN" sz="3200" b="1">
                <a:solidFill>
                  <a:schemeClr val="accent1"/>
                </a:solidFill>
              </a:rPr>
              <a:t>01</a:t>
            </a:r>
            <a:r>
              <a:rPr lang="zh-CN" altLang="en-US" sz="3200" b="1">
                <a:solidFill>
                  <a:schemeClr val="accent1"/>
                </a:solidFill>
              </a:rPr>
              <a:t>背包为例</a:t>
            </a:r>
          </a:p>
        </p:txBody>
      </p:sp>
      <p:sp>
        <p:nvSpPr>
          <p:cNvPr id="7" name="文本框 6"/>
          <p:cNvSpPr txBox="1">
            <a:spLocks noChangeArrowheads="1"/>
          </p:cNvSpPr>
          <p:nvPr/>
        </p:nvSpPr>
        <p:spPr bwMode="auto">
          <a:xfrm>
            <a:off x="2690813" y="3170238"/>
            <a:ext cx="6018212"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nn-NO" altLang="zh-CN" sz="2400"/>
              <a:t>G[0,0] = 1</a:t>
            </a:r>
          </a:p>
          <a:p>
            <a:r>
              <a:rPr lang="nn-NO" altLang="zh-CN" sz="2400"/>
              <a:t>for i = 1 to N</a:t>
            </a:r>
          </a:p>
          <a:p>
            <a:r>
              <a:rPr lang="nn-NO" altLang="zh-CN" sz="2400"/>
              <a:t>   for v = 0 to V</a:t>
            </a:r>
          </a:p>
          <a:p>
            <a:r>
              <a:rPr lang="nn-NO" altLang="zh-CN" sz="2400"/>
              <a:t>      F[i,v] = max {F[i − 1,v],F[i − 1,v − C i ] + W i }</a:t>
            </a:r>
          </a:p>
          <a:p>
            <a:r>
              <a:rPr lang="nn-NO" altLang="zh-CN" sz="2400"/>
              <a:t>      G[i,v] = 0</a:t>
            </a:r>
          </a:p>
          <a:p>
            <a:r>
              <a:rPr lang="nn-NO" altLang="zh-CN" sz="2400"/>
              <a:t>      if F[i,v] = F[i − 1,v]</a:t>
            </a:r>
          </a:p>
          <a:p>
            <a:r>
              <a:rPr lang="nn-NO" altLang="zh-CN" sz="2400"/>
              <a:t>         G[i,v]+ = G[i − 1</a:t>
            </a:r>
            <a:r>
              <a:rPr lang="en-US" altLang="zh-CN" sz="2400"/>
              <a:t>,</a:t>
            </a:r>
            <a:r>
              <a:rPr lang="nn-NO" altLang="zh-CN" sz="2400"/>
              <a:t>v]</a:t>
            </a:r>
          </a:p>
          <a:p>
            <a:r>
              <a:rPr lang="nn-NO" altLang="zh-CN" sz="2400"/>
              <a:t>      if F[i,v] = F[i − 1,v − C i ] + W i</a:t>
            </a:r>
          </a:p>
          <a:p>
            <a:r>
              <a:rPr lang="nn-NO" altLang="zh-CN" sz="2400"/>
              <a:t>          G[i,v]+ = G[i − 1,v − C i]</a:t>
            </a:r>
            <a:endParaRPr lang="zh-CN" altLang="en-US" sz="2400"/>
          </a:p>
        </p:txBody>
      </p:sp>
    </p:spTree>
    <p:extLst>
      <p:ext uri="{BB962C8B-B14F-4D97-AF65-F5344CB8AC3E}">
        <p14:creationId xmlns:p14="http://schemas.microsoft.com/office/powerpoint/2010/main" val="42752173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500"/>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fade">
                                      <p:cBhvr>
                                        <p:cTn id="27" dur="500"/>
                                        <p:tgtEl>
                                          <p:spTgt spid="7">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fade">
                                      <p:cBhvr>
                                        <p:cTn id="32" dur="500"/>
                                        <p:tgtEl>
                                          <p:spTgt spid="7">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fade">
                                      <p:cBhvr>
                                        <p:cTn id="37" dur="500"/>
                                        <p:tgtEl>
                                          <p:spTgt spid="7">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500"/>
                                        <p:tgtEl>
                                          <p:spTgt spid="7">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fade">
                                      <p:cBhvr>
                                        <p:cTn id="47" dur="500"/>
                                        <p:tgtEl>
                                          <p:spTgt spid="7">
                                            <p:txEl>
                                              <p:pRg st="4" end="4"/>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5" end="5"/>
                                            </p:txEl>
                                          </p:spTgt>
                                        </p:tgtEl>
                                        <p:attrNameLst>
                                          <p:attrName>style.visibility</p:attrName>
                                        </p:attrNameLst>
                                      </p:cBhvr>
                                      <p:to>
                                        <p:strVal val="visible"/>
                                      </p:to>
                                    </p:set>
                                    <p:animEffect transition="in" filter="fade">
                                      <p:cBhvr>
                                        <p:cTn id="52" dur="500"/>
                                        <p:tgtEl>
                                          <p:spTgt spid="7">
                                            <p:txEl>
                                              <p:pRg st="5" end="5"/>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xEl>
                                              <p:pRg st="6" end="6"/>
                                            </p:txEl>
                                          </p:spTgt>
                                        </p:tgtEl>
                                        <p:attrNameLst>
                                          <p:attrName>style.visibility</p:attrName>
                                        </p:attrNameLst>
                                      </p:cBhvr>
                                      <p:to>
                                        <p:strVal val="visible"/>
                                      </p:to>
                                    </p:set>
                                    <p:animEffect transition="in" filter="fade">
                                      <p:cBhvr>
                                        <p:cTn id="57" dur="500"/>
                                        <p:tgtEl>
                                          <p:spTgt spid="7">
                                            <p:txEl>
                                              <p:pRg st="6" end="6"/>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
                                            <p:txEl>
                                              <p:pRg st="7" end="7"/>
                                            </p:txEl>
                                          </p:spTgt>
                                        </p:tgtEl>
                                        <p:attrNameLst>
                                          <p:attrName>style.visibility</p:attrName>
                                        </p:attrNameLst>
                                      </p:cBhvr>
                                      <p:to>
                                        <p:strVal val="visible"/>
                                      </p:to>
                                    </p:set>
                                    <p:animEffect transition="in" filter="fade">
                                      <p:cBhvr>
                                        <p:cTn id="62" dur="500"/>
                                        <p:tgtEl>
                                          <p:spTgt spid="7">
                                            <p:txEl>
                                              <p:pRg st="7" end="7"/>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
                                            <p:txEl>
                                              <p:pRg st="8" end="8"/>
                                            </p:txEl>
                                          </p:spTgt>
                                        </p:tgtEl>
                                        <p:attrNameLst>
                                          <p:attrName>style.visibility</p:attrName>
                                        </p:attrNameLst>
                                      </p:cBhvr>
                                      <p:to>
                                        <p:strVal val="visible"/>
                                      </p:to>
                                    </p:set>
                                    <p:animEffect transition="in" filter="fade">
                                      <p:cBhvr>
                                        <p:cTn id="6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 grpId="0"/>
      <p:bldP spid="5" grpId="0"/>
      <p:bldP spid="6" grpId="0"/>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ctrTitle"/>
          </p:nvPr>
        </p:nvSpPr>
        <p:spPr>
          <a:xfrm>
            <a:off x="1993900" y="3300413"/>
            <a:ext cx="8061325" cy="1152525"/>
          </a:xfrm>
        </p:spPr>
        <p:txBody>
          <a:bodyPr/>
          <a:lstStyle/>
          <a:p>
            <a:pPr eaLnBrk="1" hangingPunct="1"/>
            <a:r>
              <a:rPr lang="en-US" altLang="zh-CN" smtClean="0"/>
              <a:t>THE END</a:t>
            </a:r>
            <a:endParaRPr lang="zh-CN" altLang="en-US" smtClean="0"/>
          </a:p>
        </p:txBody>
      </p:sp>
      <p:sp>
        <p:nvSpPr>
          <p:cNvPr id="26627" name="副标题 2"/>
          <p:cNvSpPr>
            <a:spLocks noGrp="1"/>
          </p:cNvSpPr>
          <p:nvPr>
            <p:ph type="subTitle" idx="1"/>
          </p:nvPr>
        </p:nvSpPr>
        <p:spPr>
          <a:xfrm>
            <a:off x="1993900" y="4737100"/>
            <a:ext cx="8061325" cy="431800"/>
          </a:xfrm>
        </p:spPr>
        <p:txBody>
          <a:bodyPr/>
          <a:lstStyle/>
          <a:p>
            <a:pPr eaLnBrk="1" hangingPunct="1"/>
            <a:endParaRPr lang="zh-CN" altLang="en-US" smtClean="0">
              <a:ea typeface="宋体" panose="02010600030101010101" pitchFamily="2" charset="-122"/>
            </a:endParaRPr>
          </a:p>
        </p:txBody>
      </p:sp>
    </p:spTree>
    <p:extLst>
      <p:ext uri="{BB962C8B-B14F-4D97-AF65-F5344CB8AC3E}">
        <p14:creationId xmlns:p14="http://schemas.microsoft.com/office/powerpoint/2010/main" val="300106786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b="1" smtClean="0"/>
              <a:t>金明的预算方案</a:t>
            </a:r>
            <a:endParaRPr lang="zh-CN" altLang="en-US" smtClean="0"/>
          </a:p>
        </p:txBody>
      </p:sp>
      <p:sp>
        <p:nvSpPr>
          <p:cNvPr id="12291" name="矩形 3"/>
          <p:cNvSpPr>
            <a:spLocks noChangeArrowheads="1"/>
          </p:cNvSpPr>
          <p:nvPr/>
        </p:nvSpPr>
        <p:spPr bwMode="auto">
          <a:xfrm>
            <a:off x="1450975" y="1317625"/>
            <a:ext cx="9948863"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en-US" altLang="zh-CN"/>
              <a:t>【</a:t>
            </a:r>
            <a:r>
              <a:rPr lang="zh-CN" altLang="en-US"/>
              <a:t>输入文件</a:t>
            </a:r>
            <a:r>
              <a:rPr lang="en-US" altLang="zh-CN"/>
              <a:t>】</a:t>
            </a:r>
          </a:p>
          <a:p>
            <a:r>
              <a:rPr lang="en-US" altLang="zh-CN"/>
              <a:t> </a:t>
            </a:r>
            <a:r>
              <a:rPr lang="zh-CN" altLang="en-US"/>
              <a:t>输入文件</a:t>
            </a:r>
            <a:r>
              <a:rPr lang="en-US" altLang="zh-CN"/>
              <a:t>budget.in </a:t>
            </a:r>
            <a:r>
              <a:rPr lang="zh-CN" altLang="en-US"/>
              <a:t>的第</a:t>
            </a:r>
            <a:r>
              <a:rPr lang="en-US" altLang="zh-CN"/>
              <a:t>1</a:t>
            </a:r>
            <a:r>
              <a:rPr lang="zh-CN" altLang="en-US"/>
              <a:t>行，为两个正整数，用一个空格隔开：</a:t>
            </a:r>
          </a:p>
          <a:p>
            <a:r>
              <a:rPr lang="zh-CN" altLang="en-US"/>
              <a:t>  </a:t>
            </a:r>
            <a:r>
              <a:rPr lang="en-US" altLang="zh-CN"/>
              <a:t>N  m  </a:t>
            </a:r>
            <a:r>
              <a:rPr lang="zh-CN" altLang="en-US"/>
              <a:t>（其中</a:t>
            </a:r>
            <a:r>
              <a:rPr lang="en-US" altLang="zh-CN"/>
              <a:t>N</a:t>
            </a:r>
            <a:r>
              <a:rPr lang="zh-CN" altLang="en-US"/>
              <a:t>（</a:t>
            </a:r>
            <a:r>
              <a:rPr lang="en-US" altLang="zh-CN"/>
              <a:t>&lt;32000</a:t>
            </a:r>
            <a:r>
              <a:rPr lang="zh-CN" altLang="en-US"/>
              <a:t>）表示总钱数，</a:t>
            </a:r>
            <a:r>
              <a:rPr lang="en-US" altLang="zh-CN"/>
              <a:t>m</a:t>
            </a:r>
            <a:r>
              <a:rPr lang="zh-CN" altLang="en-US"/>
              <a:t>（</a:t>
            </a:r>
            <a:r>
              <a:rPr lang="en-US" altLang="zh-CN"/>
              <a:t>&lt;60</a:t>
            </a:r>
            <a:r>
              <a:rPr lang="zh-CN" altLang="en-US"/>
              <a:t>）为希望购买物品的个数。）</a:t>
            </a:r>
          </a:p>
          <a:p>
            <a:r>
              <a:rPr lang="zh-CN" altLang="en-US"/>
              <a:t>  从第</a:t>
            </a:r>
            <a:r>
              <a:rPr lang="en-US" altLang="zh-CN"/>
              <a:t>2</a:t>
            </a:r>
            <a:r>
              <a:rPr lang="zh-CN" altLang="en-US"/>
              <a:t>行到第</a:t>
            </a:r>
            <a:r>
              <a:rPr lang="en-US" altLang="zh-CN"/>
              <a:t>m+1</a:t>
            </a:r>
            <a:r>
              <a:rPr lang="zh-CN" altLang="en-US"/>
              <a:t>行，第</a:t>
            </a:r>
            <a:r>
              <a:rPr lang="en-US" altLang="zh-CN"/>
              <a:t>j</a:t>
            </a:r>
            <a:r>
              <a:rPr lang="zh-CN" altLang="en-US"/>
              <a:t>行给出了编号为</a:t>
            </a:r>
            <a:r>
              <a:rPr lang="en-US" altLang="zh-CN"/>
              <a:t>j-1</a:t>
            </a:r>
            <a:r>
              <a:rPr lang="zh-CN" altLang="en-US"/>
              <a:t>的物品的基本数据，每行有</a:t>
            </a:r>
            <a:r>
              <a:rPr lang="en-US" altLang="zh-CN"/>
              <a:t>3</a:t>
            </a:r>
            <a:r>
              <a:rPr lang="zh-CN" altLang="en-US"/>
              <a:t>个非负整数</a:t>
            </a:r>
          </a:p>
          <a:p>
            <a:r>
              <a:rPr lang="zh-CN" altLang="en-US"/>
              <a:t>  </a:t>
            </a:r>
            <a:r>
              <a:rPr lang="en-US" altLang="zh-CN"/>
              <a:t>v  p  q</a:t>
            </a:r>
          </a:p>
          <a:p>
            <a:r>
              <a:rPr lang="en-US" altLang="zh-CN"/>
              <a:t>  </a:t>
            </a:r>
            <a:r>
              <a:rPr lang="zh-CN" altLang="en-US"/>
              <a:t>（其中</a:t>
            </a:r>
            <a:r>
              <a:rPr lang="en-US" altLang="zh-CN"/>
              <a:t>v</a:t>
            </a:r>
            <a:r>
              <a:rPr lang="zh-CN" altLang="en-US"/>
              <a:t>表示该物品的价格（</a:t>
            </a:r>
            <a:r>
              <a:rPr lang="en-US" altLang="zh-CN"/>
              <a:t>v&lt;10000</a:t>
            </a:r>
            <a:r>
              <a:rPr lang="zh-CN" altLang="en-US"/>
              <a:t>），</a:t>
            </a:r>
            <a:r>
              <a:rPr lang="en-US" altLang="zh-CN"/>
              <a:t>p</a:t>
            </a:r>
            <a:r>
              <a:rPr lang="zh-CN" altLang="en-US"/>
              <a:t>表示该物品的重要度（</a:t>
            </a:r>
            <a:r>
              <a:rPr lang="en-US" altLang="zh-CN"/>
              <a:t>1~5</a:t>
            </a:r>
            <a:r>
              <a:rPr lang="zh-CN" altLang="en-US"/>
              <a:t>），</a:t>
            </a:r>
            <a:r>
              <a:rPr lang="en-US" altLang="zh-CN"/>
              <a:t>q</a:t>
            </a:r>
            <a:r>
              <a:rPr lang="zh-CN" altLang="en-US"/>
              <a:t>表示该物品是主件还是附件。如果</a:t>
            </a:r>
            <a:r>
              <a:rPr lang="en-US" altLang="zh-CN"/>
              <a:t>q=0</a:t>
            </a:r>
            <a:r>
              <a:rPr lang="zh-CN" altLang="en-US"/>
              <a:t>，表示该物品为主件，如果</a:t>
            </a:r>
            <a:r>
              <a:rPr lang="en-US" altLang="zh-CN"/>
              <a:t>q&gt;0</a:t>
            </a:r>
            <a:r>
              <a:rPr lang="zh-CN" altLang="en-US"/>
              <a:t>，表示该物品为附件，</a:t>
            </a:r>
            <a:r>
              <a:rPr lang="en-US" altLang="zh-CN"/>
              <a:t>q</a:t>
            </a:r>
            <a:r>
              <a:rPr lang="zh-CN" altLang="en-US"/>
              <a:t>是所属主件的编号）</a:t>
            </a:r>
          </a:p>
          <a:p>
            <a:r>
              <a:rPr lang="en-US" altLang="zh-CN"/>
              <a:t>【</a:t>
            </a:r>
            <a:r>
              <a:rPr lang="zh-CN" altLang="en-US"/>
              <a:t>输出文件</a:t>
            </a:r>
            <a:r>
              <a:rPr lang="en-US" altLang="zh-CN"/>
              <a:t>】</a:t>
            </a:r>
          </a:p>
          <a:p>
            <a:r>
              <a:rPr lang="en-US" altLang="zh-CN"/>
              <a:t> </a:t>
            </a:r>
            <a:r>
              <a:rPr lang="zh-CN" altLang="en-US"/>
              <a:t>输出文件</a:t>
            </a:r>
            <a:r>
              <a:rPr lang="en-US" altLang="zh-CN"/>
              <a:t>budget.out</a:t>
            </a:r>
            <a:r>
              <a:rPr lang="zh-CN" altLang="en-US"/>
              <a:t>只有一个正整数，为不超过总钱数的物品的价格与重要度乘积的总和的最大值（</a:t>
            </a:r>
            <a:r>
              <a:rPr lang="en-US" altLang="zh-CN"/>
              <a:t>&lt;200000</a:t>
            </a:r>
            <a:r>
              <a:rPr lang="zh-CN" altLang="en-US"/>
              <a:t>）。</a:t>
            </a:r>
          </a:p>
          <a:p>
            <a:r>
              <a:rPr lang="en-US" altLang="zh-CN"/>
              <a:t>【</a:t>
            </a:r>
            <a:r>
              <a:rPr lang="zh-CN" altLang="en-US"/>
              <a:t>输入样例</a:t>
            </a:r>
            <a:r>
              <a:rPr lang="en-US" altLang="zh-CN"/>
              <a:t>】</a:t>
            </a:r>
          </a:p>
          <a:p>
            <a:r>
              <a:rPr lang="en-US" altLang="zh-CN"/>
              <a:t>1000 5</a:t>
            </a:r>
          </a:p>
          <a:p>
            <a:r>
              <a:rPr lang="en-US" altLang="zh-CN"/>
              <a:t>800 2 0</a:t>
            </a:r>
          </a:p>
          <a:p>
            <a:r>
              <a:rPr lang="en-US" altLang="zh-CN"/>
              <a:t>400 5 1</a:t>
            </a:r>
          </a:p>
          <a:p>
            <a:r>
              <a:rPr lang="en-US" altLang="zh-CN"/>
              <a:t>300 5 1</a:t>
            </a:r>
          </a:p>
          <a:p>
            <a:r>
              <a:rPr lang="en-US" altLang="zh-CN"/>
              <a:t>400 3 0</a:t>
            </a:r>
          </a:p>
          <a:p>
            <a:r>
              <a:rPr lang="en-US" altLang="zh-CN"/>
              <a:t>500 2 0</a:t>
            </a:r>
          </a:p>
          <a:p>
            <a:r>
              <a:rPr lang="en-US" altLang="zh-CN"/>
              <a:t>【</a:t>
            </a:r>
            <a:r>
              <a:rPr lang="zh-CN" altLang="en-US"/>
              <a:t>输出样例</a:t>
            </a:r>
            <a:r>
              <a:rPr lang="en-US" altLang="zh-CN"/>
              <a:t>】</a:t>
            </a:r>
          </a:p>
          <a:p>
            <a:r>
              <a:rPr lang="en-US" altLang="zh-CN"/>
              <a:t>2200</a:t>
            </a:r>
            <a:endParaRPr lang="zh-CN" altLang="en-US"/>
          </a:p>
        </p:txBody>
      </p:sp>
    </p:spTree>
    <p:extLst>
      <p:ext uri="{BB962C8B-B14F-4D97-AF65-F5344CB8AC3E}">
        <p14:creationId xmlns:p14="http://schemas.microsoft.com/office/powerpoint/2010/main" val="53282283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b="1" smtClean="0"/>
              <a:t>金明的预算方案</a:t>
            </a:r>
            <a:r>
              <a:rPr lang="zh-CN" altLang="en-US" b="1" smtClean="0">
                <a:solidFill>
                  <a:schemeClr val="accent1"/>
                </a:solidFill>
              </a:rPr>
              <a:t>算法</a:t>
            </a:r>
            <a:endParaRPr lang="zh-CN" altLang="en-US" smtClean="0">
              <a:solidFill>
                <a:schemeClr val="accent1"/>
              </a:solidFill>
            </a:endParaRPr>
          </a:p>
        </p:txBody>
      </p:sp>
      <p:graphicFrame>
        <p:nvGraphicFramePr>
          <p:cNvPr id="4" name="表格 3"/>
          <p:cNvGraphicFramePr>
            <a:graphicFrameLocks noGrp="1"/>
          </p:cNvGraphicFramePr>
          <p:nvPr/>
        </p:nvGraphicFramePr>
        <p:xfrm>
          <a:off x="3763963" y="1700213"/>
          <a:ext cx="4741862" cy="914400"/>
        </p:xfrm>
        <a:graphic>
          <a:graphicData uri="http://schemas.openxmlformats.org/drawingml/2006/table">
            <a:tbl>
              <a:tblPr firstRow="1" bandRow="1">
                <a:tableStyleId>{5C22544A-7EE6-4342-B048-85BDC9FD1C3A}</a:tableStyleId>
              </a:tblPr>
              <a:tblGrid>
                <a:gridCol w="2370931">
                  <a:extLst>
                    <a:ext uri="{9D8B030D-6E8A-4147-A177-3AD203B41FA5}">
                      <a16:colId xmlns:a16="http://schemas.microsoft.com/office/drawing/2014/main" val="20000"/>
                    </a:ext>
                  </a:extLst>
                </a:gridCol>
                <a:gridCol w="2370931">
                  <a:extLst>
                    <a:ext uri="{9D8B030D-6E8A-4147-A177-3AD203B41FA5}">
                      <a16:colId xmlns:a16="http://schemas.microsoft.com/office/drawing/2014/main" val="20001"/>
                    </a:ext>
                  </a:extLst>
                </a:gridCol>
              </a:tblGrid>
              <a:tr h="370840">
                <a:tc>
                  <a:txBody>
                    <a:bodyPr/>
                    <a:lstStyle/>
                    <a:p>
                      <a:pPr marL="0" marR="0" indent="0" algn="l" defTabSz="914133" rtl="0" eaLnBrk="1" fontAlgn="auto" latinLnBrk="0" hangingPunct="1">
                        <a:lnSpc>
                          <a:spcPct val="100000"/>
                        </a:lnSpc>
                        <a:spcBef>
                          <a:spcPts val="0"/>
                        </a:spcBef>
                        <a:spcAft>
                          <a:spcPts val="0"/>
                        </a:spcAft>
                        <a:buClrTx/>
                        <a:buSzTx/>
                        <a:buFontTx/>
                        <a:buNone/>
                        <a:tabLst/>
                        <a:defRPr/>
                      </a:pPr>
                      <a:r>
                        <a:rPr lang="zh-CN" altLang="en-US" sz="2400" dirty="0" smtClean="0"/>
                        <a:t>主件</a:t>
                      </a:r>
                    </a:p>
                  </a:txBody>
                  <a:tcPr marL="91482" marR="91482"/>
                </a:tc>
                <a:tc>
                  <a:txBody>
                    <a:bodyPr/>
                    <a:lstStyle/>
                    <a:p>
                      <a:pPr marL="0" marR="0" indent="0" algn="l" defTabSz="914133" rtl="0" eaLnBrk="1" fontAlgn="auto" latinLnBrk="0" hangingPunct="1">
                        <a:lnSpc>
                          <a:spcPct val="100000"/>
                        </a:lnSpc>
                        <a:spcBef>
                          <a:spcPts val="0"/>
                        </a:spcBef>
                        <a:spcAft>
                          <a:spcPts val="0"/>
                        </a:spcAft>
                        <a:buClrTx/>
                        <a:buSzTx/>
                        <a:buFontTx/>
                        <a:buNone/>
                        <a:tabLst/>
                        <a:defRPr/>
                      </a:pPr>
                      <a:r>
                        <a:rPr lang="zh-CN" altLang="en-US" sz="2400" dirty="0" smtClean="0"/>
                        <a:t>附件</a:t>
                      </a:r>
                    </a:p>
                  </a:txBody>
                  <a:tcPr marL="91482" marR="91482"/>
                </a:tc>
                <a:extLst>
                  <a:ext uri="{0D108BD9-81ED-4DB2-BD59-A6C34878D82A}">
                    <a16:rowId xmlns:a16="http://schemas.microsoft.com/office/drawing/2014/main" val="10000"/>
                  </a:ext>
                </a:extLst>
              </a:tr>
              <a:tr h="370840">
                <a:tc>
                  <a:txBody>
                    <a:bodyPr/>
                    <a:lstStyle/>
                    <a:p>
                      <a:pPr marL="0" marR="0" indent="0" algn="l" defTabSz="914133" rtl="0" eaLnBrk="1" fontAlgn="auto" latinLnBrk="0" hangingPunct="1">
                        <a:lnSpc>
                          <a:spcPct val="100000"/>
                        </a:lnSpc>
                        <a:spcBef>
                          <a:spcPts val="0"/>
                        </a:spcBef>
                        <a:spcAft>
                          <a:spcPts val="0"/>
                        </a:spcAft>
                        <a:buClrTx/>
                        <a:buSzTx/>
                        <a:buFontTx/>
                        <a:buNone/>
                        <a:tabLst/>
                        <a:defRPr/>
                      </a:pPr>
                      <a:r>
                        <a:rPr lang="zh-CN" altLang="en-US" sz="2400" dirty="0" smtClean="0">
                          <a:solidFill>
                            <a:schemeClr val="bg2"/>
                          </a:solidFill>
                        </a:rPr>
                        <a:t>电脑</a:t>
                      </a:r>
                    </a:p>
                  </a:txBody>
                  <a:tcPr marL="91482" marR="91482"/>
                </a:tc>
                <a:tc>
                  <a:txBody>
                    <a:bodyPr/>
                    <a:lstStyle/>
                    <a:p>
                      <a:pPr marL="0" marR="0" indent="0" algn="l" defTabSz="914133" rtl="0" eaLnBrk="1" fontAlgn="auto" latinLnBrk="0" hangingPunct="1">
                        <a:lnSpc>
                          <a:spcPct val="100000"/>
                        </a:lnSpc>
                        <a:spcBef>
                          <a:spcPts val="0"/>
                        </a:spcBef>
                        <a:spcAft>
                          <a:spcPts val="0"/>
                        </a:spcAft>
                        <a:buClrTx/>
                        <a:buSzTx/>
                        <a:buFontTx/>
                        <a:buNone/>
                        <a:tabLst/>
                        <a:defRPr/>
                      </a:pPr>
                      <a:r>
                        <a:rPr lang="zh-CN" altLang="en-US" sz="2400" dirty="0" smtClean="0">
                          <a:solidFill>
                            <a:schemeClr val="bg2"/>
                          </a:solidFill>
                        </a:rPr>
                        <a:t>打印机，扫描仪</a:t>
                      </a:r>
                    </a:p>
                  </a:txBody>
                  <a:tcPr marL="91482" marR="91482"/>
                </a:tc>
                <a:extLst>
                  <a:ext uri="{0D108BD9-81ED-4DB2-BD59-A6C34878D82A}">
                    <a16:rowId xmlns:a16="http://schemas.microsoft.com/office/drawing/2014/main" val="10001"/>
                  </a:ext>
                </a:extLst>
              </a:tr>
            </a:tbl>
          </a:graphicData>
        </a:graphic>
      </p:graphicFrame>
      <p:sp>
        <p:nvSpPr>
          <p:cNvPr id="3" name="文本框 2"/>
          <p:cNvSpPr txBox="1">
            <a:spLocks noChangeArrowheads="1"/>
          </p:cNvSpPr>
          <p:nvPr/>
        </p:nvSpPr>
        <p:spPr bwMode="auto">
          <a:xfrm>
            <a:off x="1106488" y="3062288"/>
            <a:ext cx="4814887" cy="237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3600">
                <a:solidFill>
                  <a:schemeClr val="accent1"/>
                </a:solidFill>
                <a:latin typeface="黑体" panose="02010609060101010101" pitchFamily="49" charset="-122"/>
                <a:ea typeface="黑体" panose="02010609060101010101" pitchFamily="49" charset="-122"/>
              </a:rPr>
              <a:t>有以下几种可能：</a:t>
            </a:r>
            <a:endParaRPr lang="en-US" altLang="zh-CN" sz="3600">
              <a:solidFill>
                <a:schemeClr val="accent1"/>
              </a:solidFill>
              <a:latin typeface="黑体" panose="02010609060101010101" pitchFamily="49" charset="-122"/>
              <a:ea typeface="黑体" panose="02010609060101010101" pitchFamily="49" charset="-122"/>
            </a:endParaRPr>
          </a:p>
          <a:p>
            <a:r>
              <a:rPr lang="en-US" altLang="zh-CN" sz="2800"/>
              <a:t>1</a:t>
            </a:r>
            <a:r>
              <a:rPr lang="zh-CN" altLang="en-US" sz="2800"/>
              <a:t>）买电脑</a:t>
            </a:r>
            <a:endParaRPr lang="en-US" altLang="zh-CN" sz="2800"/>
          </a:p>
          <a:p>
            <a:r>
              <a:rPr lang="en-US" altLang="zh-CN" sz="2800"/>
              <a:t>2</a:t>
            </a:r>
            <a:r>
              <a:rPr lang="zh-CN" altLang="en-US" sz="2800"/>
              <a:t>）买电脑</a:t>
            </a:r>
            <a:r>
              <a:rPr lang="en-US" altLang="zh-CN" sz="2800"/>
              <a:t>+</a:t>
            </a:r>
            <a:r>
              <a:rPr lang="zh-CN" altLang="en-US" sz="2800"/>
              <a:t>打印机</a:t>
            </a:r>
            <a:endParaRPr lang="en-US" altLang="zh-CN" sz="2800"/>
          </a:p>
          <a:p>
            <a:r>
              <a:rPr lang="en-US" altLang="zh-CN" sz="2800"/>
              <a:t>3</a:t>
            </a:r>
            <a:r>
              <a:rPr lang="zh-CN" altLang="en-US" sz="2800"/>
              <a:t>）买电脑</a:t>
            </a:r>
            <a:r>
              <a:rPr lang="en-US" altLang="zh-CN" sz="2800"/>
              <a:t>+</a:t>
            </a:r>
            <a:r>
              <a:rPr lang="zh-CN" altLang="en-US" sz="2800"/>
              <a:t>扫描仪</a:t>
            </a:r>
            <a:endParaRPr lang="en-US" altLang="zh-CN" sz="2800"/>
          </a:p>
          <a:p>
            <a:r>
              <a:rPr lang="en-US" altLang="zh-CN" sz="2800"/>
              <a:t>4</a:t>
            </a:r>
            <a:r>
              <a:rPr lang="zh-CN" altLang="en-US" sz="2800"/>
              <a:t>）买电脑</a:t>
            </a:r>
            <a:r>
              <a:rPr lang="en-US" altLang="zh-CN" sz="2800"/>
              <a:t>+</a:t>
            </a:r>
            <a:r>
              <a:rPr lang="zh-CN" altLang="en-US" sz="2800"/>
              <a:t>打印机</a:t>
            </a:r>
            <a:r>
              <a:rPr lang="en-US" altLang="zh-CN" sz="2800"/>
              <a:t>+</a:t>
            </a:r>
            <a:r>
              <a:rPr lang="zh-CN" altLang="en-US" sz="2800"/>
              <a:t>扫描仪</a:t>
            </a:r>
          </a:p>
        </p:txBody>
      </p:sp>
      <p:sp>
        <p:nvSpPr>
          <p:cNvPr id="5" name="右箭头 4"/>
          <p:cNvSpPr/>
          <p:nvPr/>
        </p:nvSpPr>
        <p:spPr>
          <a:xfrm>
            <a:off x="5616575" y="3802063"/>
            <a:ext cx="1554163" cy="625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文本框 5"/>
          <p:cNvSpPr txBox="1">
            <a:spLocks noChangeArrowheads="1"/>
          </p:cNvSpPr>
          <p:nvPr/>
        </p:nvSpPr>
        <p:spPr bwMode="auto">
          <a:xfrm>
            <a:off x="7764463" y="3381375"/>
            <a:ext cx="2874962"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2800"/>
              <a:t>转换为四件物品</a:t>
            </a:r>
            <a:endParaRPr lang="en-US" altLang="zh-CN" sz="2800"/>
          </a:p>
          <a:p>
            <a:r>
              <a:rPr lang="zh-CN" altLang="en-US" sz="2800"/>
              <a:t>但这四件物品最多只能选择一件</a:t>
            </a:r>
          </a:p>
        </p:txBody>
      </p:sp>
      <p:sp>
        <p:nvSpPr>
          <p:cNvPr id="7" name="下箭头 6"/>
          <p:cNvSpPr/>
          <p:nvPr/>
        </p:nvSpPr>
        <p:spPr>
          <a:xfrm>
            <a:off x="8780463" y="4876800"/>
            <a:ext cx="784225"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文本框 7"/>
          <p:cNvSpPr txBox="1"/>
          <p:nvPr/>
        </p:nvSpPr>
        <p:spPr>
          <a:xfrm>
            <a:off x="7764463" y="5900738"/>
            <a:ext cx="3352800" cy="646112"/>
          </a:xfrm>
          <a:prstGeom prst="rect">
            <a:avLst/>
          </a:prstGeom>
          <a:noFill/>
        </p:spPr>
        <p:txBody>
          <a:bodyPr>
            <a:spAutoFit/>
          </a:bodyPr>
          <a:lstStyle/>
          <a:p>
            <a:pPr>
              <a:defRPr/>
            </a:pPr>
            <a:r>
              <a:rPr lang="zh-CN" altLang="en-US" sz="3600" b="1" dirty="0">
                <a:solidFill>
                  <a:schemeClr val="accent1"/>
                </a:solidFill>
                <a:latin typeface="+mj-ea"/>
                <a:ea typeface="+mj-ea"/>
              </a:rPr>
              <a:t>分组背包问题</a:t>
            </a:r>
          </a:p>
        </p:txBody>
      </p:sp>
    </p:spTree>
    <p:extLst>
      <p:ext uri="{BB962C8B-B14F-4D97-AF65-F5344CB8AC3E}">
        <p14:creationId xmlns:p14="http://schemas.microsoft.com/office/powerpoint/2010/main" val="23712074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500"/>
                                        <p:tgtEl>
                                          <p:spTgt spid="7"/>
                                        </p:tgtEl>
                                      </p:cBhvr>
                                    </p:animEffect>
                                  </p:childTnLst>
                                </p:cTn>
                              </p:par>
                            </p:childTnLst>
                          </p:cTn>
                        </p:par>
                        <p:par>
                          <p:cTn id="42" fill="hold" nodeType="afterGroup">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up)">
                                      <p:cBhvr>
                                        <p:cTn id="4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p:bldP spid="7"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b="1" smtClean="0"/>
              <a:t>有依赖背包问题一般化</a:t>
            </a:r>
            <a:r>
              <a:rPr lang="zh-CN" altLang="en-US" b="1" smtClean="0">
                <a:solidFill>
                  <a:schemeClr val="accent1"/>
                </a:solidFill>
              </a:rPr>
              <a:t>算法</a:t>
            </a:r>
            <a:endParaRPr lang="zh-CN" altLang="en-US" smtClean="0">
              <a:solidFill>
                <a:schemeClr val="accent1"/>
              </a:solidFill>
            </a:endParaRPr>
          </a:p>
        </p:txBody>
      </p:sp>
      <p:sp>
        <p:nvSpPr>
          <p:cNvPr id="2" name="文本框 1"/>
          <p:cNvSpPr txBox="1">
            <a:spLocks noChangeArrowheads="1"/>
          </p:cNvSpPr>
          <p:nvPr/>
        </p:nvSpPr>
        <p:spPr bwMode="auto">
          <a:xfrm>
            <a:off x="2438400" y="2074863"/>
            <a:ext cx="8085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2800"/>
              <a:t>如果一个主件有</a:t>
            </a:r>
            <a:r>
              <a:rPr lang="en-US" altLang="zh-CN" sz="2800"/>
              <a:t>n</a:t>
            </a:r>
            <a:r>
              <a:rPr lang="zh-CN" altLang="en-US" sz="2800"/>
              <a:t>个附件，那么会有多少种可能？</a:t>
            </a:r>
          </a:p>
        </p:txBody>
      </p:sp>
      <p:sp>
        <p:nvSpPr>
          <p:cNvPr id="9" name="文本框 8"/>
          <p:cNvSpPr txBox="1">
            <a:spLocks noChangeArrowheads="1"/>
          </p:cNvSpPr>
          <p:nvPr/>
        </p:nvSpPr>
        <p:spPr bwMode="auto">
          <a:xfrm>
            <a:off x="2009775" y="3106738"/>
            <a:ext cx="89408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a:r>
              <a:rPr lang="pt-BR" altLang="zh-CN" sz="2800"/>
              <a:t>C(0,n)+C(1,n)+C(2,n)+...+C(n-1,n)+C(n,n)</a:t>
            </a:r>
          </a:p>
          <a:p>
            <a:pPr algn="ctr">
              <a:lnSpc>
                <a:spcPct val="150000"/>
              </a:lnSpc>
            </a:pPr>
            <a:r>
              <a:rPr lang="pt-BR" altLang="zh-CN" sz="8000"/>
              <a:t>2</a:t>
            </a:r>
            <a:r>
              <a:rPr lang="pt-BR" altLang="zh-CN" sz="8000" baseline="30000"/>
              <a:t>n</a:t>
            </a:r>
            <a:endParaRPr lang="pt-BR" altLang="zh-CN" sz="8000" b="1" baseline="30000"/>
          </a:p>
          <a:p>
            <a:pPr algn="ctr"/>
            <a:endParaRPr lang="zh-CN" altLang="en-US" sz="2800"/>
          </a:p>
        </p:txBody>
      </p:sp>
    </p:spTree>
    <p:extLst>
      <p:ext uri="{BB962C8B-B14F-4D97-AF65-F5344CB8AC3E}">
        <p14:creationId xmlns:p14="http://schemas.microsoft.com/office/powerpoint/2010/main" val="22855870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b="1" smtClean="0"/>
              <a:t>有依赖背包问题一般化</a:t>
            </a:r>
            <a:r>
              <a:rPr lang="zh-CN" altLang="en-US" b="1" smtClean="0">
                <a:solidFill>
                  <a:schemeClr val="accent1"/>
                </a:solidFill>
              </a:rPr>
              <a:t>算法</a:t>
            </a:r>
            <a:endParaRPr lang="zh-CN" altLang="en-US" smtClean="0">
              <a:solidFill>
                <a:schemeClr val="accent1"/>
              </a:solidFill>
            </a:endParaRPr>
          </a:p>
        </p:txBody>
      </p:sp>
      <p:sp>
        <p:nvSpPr>
          <p:cNvPr id="3" name="文本框 2"/>
          <p:cNvSpPr txBox="1">
            <a:spLocks noChangeArrowheads="1"/>
          </p:cNvSpPr>
          <p:nvPr/>
        </p:nvSpPr>
        <p:spPr bwMode="auto">
          <a:xfrm>
            <a:off x="2176463" y="1639888"/>
            <a:ext cx="807085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4000" b="1">
                <a:latin typeface="黑体" panose="02010609060101010101" pitchFamily="49" charset="-122"/>
                <a:ea typeface="黑体" panose="02010609060101010101" pitchFamily="49" charset="-122"/>
              </a:rPr>
              <a:t>优化方案：</a:t>
            </a:r>
            <a:endParaRPr lang="en-US" altLang="zh-CN" sz="4000" b="1">
              <a:latin typeface="黑体" panose="02010609060101010101" pitchFamily="49" charset="-122"/>
              <a:ea typeface="黑体" panose="02010609060101010101" pitchFamily="49" charset="-122"/>
            </a:endParaRPr>
          </a:p>
          <a:p>
            <a:endParaRPr lang="en-US" altLang="zh-CN" sz="4000" b="1">
              <a:latin typeface="黑体" panose="02010609060101010101" pitchFamily="49" charset="-122"/>
              <a:ea typeface="黑体" panose="02010609060101010101" pitchFamily="49" charset="-122"/>
            </a:endParaRPr>
          </a:p>
          <a:p>
            <a:r>
              <a:rPr lang="zh-CN" altLang="en-US" sz="2400"/>
              <a:t>          对主件 </a:t>
            </a:r>
            <a:r>
              <a:rPr lang="en-US" altLang="zh-CN" sz="2400"/>
              <a:t>k </a:t>
            </a:r>
            <a:r>
              <a:rPr lang="zh-CN" altLang="en-US" sz="2400"/>
              <a:t>的“附件集合”先进行一次</a:t>
            </a:r>
            <a:r>
              <a:rPr lang="en-US" altLang="zh-CN" sz="2400"/>
              <a:t>01</a:t>
            </a:r>
            <a:r>
              <a:rPr lang="zh-CN" altLang="en-US" sz="2400"/>
              <a:t>背包。</a:t>
            </a:r>
          </a:p>
        </p:txBody>
      </p:sp>
      <p:sp>
        <p:nvSpPr>
          <p:cNvPr id="4" name="文本框 3"/>
          <p:cNvSpPr txBox="1">
            <a:spLocks noChangeArrowheads="1"/>
          </p:cNvSpPr>
          <p:nvPr/>
        </p:nvSpPr>
        <p:spPr bwMode="auto">
          <a:xfrm>
            <a:off x="1006475" y="3705225"/>
            <a:ext cx="107934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3200"/>
              <a:t>背包容量</a:t>
            </a:r>
            <a:r>
              <a:rPr lang="en-US" altLang="zh-CN" sz="3200"/>
              <a:t>:m-w[k]</a:t>
            </a:r>
            <a:r>
              <a:rPr lang="zh-CN" altLang="en-US" sz="3200"/>
              <a:t>，装“附件集合”的这些物品的最大价值</a:t>
            </a:r>
          </a:p>
        </p:txBody>
      </p:sp>
      <p:sp>
        <p:nvSpPr>
          <p:cNvPr id="6" name="文本框 5"/>
          <p:cNvSpPr txBox="1">
            <a:spLocks noChangeArrowheads="1"/>
          </p:cNvSpPr>
          <p:nvPr/>
        </p:nvSpPr>
        <p:spPr bwMode="auto">
          <a:xfrm>
            <a:off x="2065338" y="4845050"/>
            <a:ext cx="16938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en-US" altLang="zh-CN" sz="5400">
                <a:solidFill>
                  <a:schemeClr val="accent1"/>
                </a:solidFill>
              </a:rPr>
              <a:t>F</a:t>
            </a:r>
            <a:r>
              <a:rPr lang="en-US" altLang="zh-CN" sz="5400" baseline="-25000">
                <a:solidFill>
                  <a:schemeClr val="accent1"/>
                </a:solidFill>
              </a:rPr>
              <a:t>K</a:t>
            </a:r>
            <a:r>
              <a:rPr lang="en-US" altLang="zh-CN" sz="5400">
                <a:solidFill>
                  <a:schemeClr val="accent1"/>
                </a:solidFill>
              </a:rPr>
              <a:t>[v]</a:t>
            </a:r>
            <a:endParaRPr lang="zh-CN" altLang="en-US" sz="5400">
              <a:solidFill>
                <a:schemeClr val="accent1"/>
              </a:solidFill>
            </a:endParaRPr>
          </a:p>
        </p:txBody>
      </p:sp>
      <p:sp>
        <p:nvSpPr>
          <p:cNvPr id="7" name="文本框 6"/>
          <p:cNvSpPr txBox="1">
            <a:spLocks noChangeArrowheads="1"/>
          </p:cNvSpPr>
          <p:nvPr/>
        </p:nvSpPr>
        <p:spPr bwMode="auto">
          <a:xfrm>
            <a:off x="4122738" y="5014913"/>
            <a:ext cx="7473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3200"/>
              <a:t>给附件集合</a:t>
            </a:r>
            <a:r>
              <a:rPr lang="en-US" altLang="zh-CN" sz="3200"/>
              <a:t>v</a:t>
            </a:r>
            <a:r>
              <a:rPr lang="zh-CN" altLang="en-US" sz="3200"/>
              <a:t>的空间，能得到的最大价值</a:t>
            </a:r>
          </a:p>
        </p:txBody>
      </p:sp>
    </p:spTree>
    <p:extLst>
      <p:ext uri="{BB962C8B-B14F-4D97-AF65-F5344CB8AC3E}">
        <p14:creationId xmlns:p14="http://schemas.microsoft.com/office/powerpoint/2010/main" val="25382274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b="1" smtClean="0"/>
              <a:t>有依赖背包问题一般化</a:t>
            </a:r>
            <a:r>
              <a:rPr lang="zh-CN" altLang="en-US" b="1" smtClean="0">
                <a:solidFill>
                  <a:schemeClr val="accent1"/>
                </a:solidFill>
              </a:rPr>
              <a:t>算法</a:t>
            </a:r>
            <a:endParaRPr lang="zh-CN" altLang="en-US" smtClean="0">
              <a:solidFill>
                <a:schemeClr val="accent1"/>
              </a:solidFill>
            </a:endParaRPr>
          </a:p>
        </p:txBody>
      </p:sp>
      <p:sp>
        <p:nvSpPr>
          <p:cNvPr id="6" name="文本框 5"/>
          <p:cNvSpPr txBox="1">
            <a:spLocks noChangeArrowheads="1"/>
          </p:cNvSpPr>
          <p:nvPr/>
        </p:nvSpPr>
        <p:spPr bwMode="auto">
          <a:xfrm>
            <a:off x="1833563" y="1695450"/>
            <a:ext cx="16938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en-US" altLang="zh-CN" sz="5400">
                <a:solidFill>
                  <a:schemeClr val="accent1"/>
                </a:solidFill>
              </a:rPr>
              <a:t>F</a:t>
            </a:r>
            <a:r>
              <a:rPr lang="en-US" altLang="zh-CN" sz="5400" baseline="-25000">
                <a:solidFill>
                  <a:schemeClr val="accent1"/>
                </a:solidFill>
              </a:rPr>
              <a:t>K</a:t>
            </a:r>
            <a:r>
              <a:rPr lang="en-US" altLang="zh-CN" sz="5400">
                <a:solidFill>
                  <a:schemeClr val="accent1"/>
                </a:solidFill>
              </a:rPr>
              <a:t>[v]</a:t>
            </a:r>
            <a:endParaRPr lang="zh-CN" altLang="en-US" sz="5400">
              <a:solidFill>
                <a:schemeClr val="accent1"/>
              </a:solidFill>
            </a:endParaRPr>
          </a:p>
        </p:txBody>
      </p:sp>
      <p:sp>
        <p:nvSpPr>
          <p:cNvPr id="7" name="文本框 6"/>
          <p:cNvSpPr txBox="1">
            <a:spLocks noChangeArrowheads="1"/>
          </p:cNvSpPr>
          <p:nvPr/>
        </p:nvSpPr>
        <p:spPr bwMode="auto">
          <a:xfrm>
            <a:off x="3889375" y="1865313"/>
            <a:ext cx="74755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3200"/>
              <a:t>给附件集合</a:t>
            </a:r>
            <a:r>
              <a:rPr lang="en-US" altLang="zh-CN" sz="3200"/>
              <a:t>v</a:t>
            </a:r>
            <a:r>
              <a:rPr lang="zh-CN" altLang="en-US" sz="3200"/>
              <a:t>的空间，能得到的最大价值</a:t>
            </a:r>
          </a:p>
        </p:txBody>
      </p:sp>
      <p:sp>
        <p:nvSpPr>
          <p:cNvPr id="2" name="文本框 1"/>
          <p:cNvSpPr txBox="1">
            <a:spLocks noChangeArrowheads="1"/>
          </p:cNvSpPr>
          <p:nvPr/>
        </p:nvSpPr>
        <p:spPr bwMode="auto">
          <a:xfrm>
            <a:off x="3889375" y="2619375"/>
            <a:ext cx="422433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2400"/>
              <a:t>转化为了</a:t>
            </a:r>
            <a:r>
              <a:rPr lang="zh-CN" altLang="en-US" sz="3200" b="1">
                <a:solidFill>
                  <a:schemeClr val="accent1"/>
                </a:solidFill>
                <a:latin typeface="黑体" panose="02010609060101010101" pitchFamily="49" charset="-122"/>
                <a:ea typeface="黑体" panose="02010609060101010101" pitchFamily="49" charset="-122"/>
              </a:rPr>
              <a:t>一组物品</a:t>
            </a:r>
            <a:r>
              <a:rPr lang="zh-CN" altLang="en-US" sz="2400"/>
              <a:t>：</a:t>
            </a:r>
            <a:endParaRPr lang="en-US" altLang="zh-CN" sz="2400"/>
          </a:p>
          <a:p>
            <a:r>
              <a:rPr lang="zh-CN" altLang="en-US" sz="2400"/>
              <a:t>物品属性：</a:t>
            </a:r>
            <a:endParaRPr lang="en-US" altLang="zh-CN" sz="2400"/>
          </a:p>
          <a:p>
            <a:r>
              <a:rPr lang="zh-CN" altLang="en-US" sz="2400"/>
              <a:t>花费</a:t>
            </a:r>
            <a:r>
              <a:rPr lang="en-US" altLang="zh-CN" sz="2400"/>
              <a:t>	</a:t>
            </a:r>
            <a:r>
              <a:rPr lang="zh-CN" altLang="en-US" sz="2400"/>
              <a:t>价值</a:t>
            </a:r>
            <a:endParaRPr lang="en-US" altLang="zh-CN" sz="2400"/>
          </a:p>
          <a:p>
            <a:r>
              <a:rPr lang="en-US" altLang="zh-CN" sz="2400"/>
              <a:t>wk	F</a:t>
            </a:r>
            <a:r>
              <a:rPr lang="en-US" altLang="zh-CN" sz="2400" baseline="-25000"/>
              <a:t>k</a:t>
            </a:r>
            <a:r>
              <a:rPr lang="en-US" altLang="zh-CN" sz="2400"/>
              <a:t>[0]+ck</a:t>
            </a:r>
          </a:p>
          <a:p>
            <a:r>
              <a:rPr lang="en-US" altLang="zh-CN" sz="2400"/>
              <a:t>wk+1	F</a:t>
            </a:r>
            <a:r>
              <a:rPr lang="en-US" altLang="zh-CN" sz="2400" baseline="-25000"/>
              <a:t>k</a:t>
            </a:r>
            <a:r>
              <a:rPr lang="en-US" altLang="zh-CN" sz="2400"/>
              <a:t>[1]+ck</a:t>
            </a:r>
          </a:p>
          <a:p>
            <a:r>
              <a:rPr lang="en-US" altLang="zh-CN" sz="2400"/>
              <a:t>wk+2	F</a:t>
            </a:r>
            <a:r>
              <a:rPr lang="en-US" altLang="zh-CN" sz="2400" baseline="-25000"/>
              <a:t>k</a:t>
            </a:r>
            <a:r>
              <a:rPr lang="en-US" altLang="zh-CN" sz="2400"/>
              <a:t>[2]+ck</a:t>
            </a:r>
          </a:p>
          <a:p>
            <a:r>
              <a:rPr lang="en-US" altLang="zh-CN" sz="2400"/>
              <a:t>……………</a:t>
            </a:r>
          </a:p>
          <a:p>
            <a:r>
              <a:rPr lang="en-US" altLang="zh-CN" sz="2400"/>
              <a:t>V	F</a:t>
            </a:r>
            <a:r>
              <a:rPr lang="en-US" altLang="zh-CN" sz="2400" baseline="-25000"/>
              <a:t>k</a:t>
            </a:r>
            <a:r>
              <a:rPr lang="en-US" altLang="zh-CN" sz="2400"/>
              <a:t>[v-wk]+ck	</a:t>
            </a:r>
          </a:p>
          <a:p>
            <a:r>
              <a:rPr lang="en-US" altLang="zh-CN" sz="2400"/>
              <a:t>…………..</a:t>
            </a:r>
          </a:p>
          <a:p>
            <a:r>
              <a:rPr lang="en-US" altLang="zh-CN" sz="2400"/>
              <a:t>M	F</a:t>
            </a:r>
            <a:r>
              <a:rPr lang="en-US" altLang="zh-CN" sz="2400" baseline="-25000"/>
              <a:t>k</a:t>
            </a:r>
            <a:r>
              <a:rPr lang="en-US" altLang="zh-CN" sz="2400"/>
              <a:t>[m-wk]+ck</a:t>
            </a:r>
          </a:p>
          <a:p>
            <a:endParaRPr lang="en-US" altLang="zh-CN" sz="2400"/>
          </a:p>
          <a:p>
            <a:endParaRPr lang="en-US" altLang="zh-CN" sz="2400"/>
          </a:p>
        </p:txBody>
      </p:sp>
      <p:sp>
        <p:nvSpPr>
          <p:cNvPr id="5" name="矩形 4"/>
          <p:cNvSpPr>
            <a:spLocks noChangeArrowheads="1"/>
          </p:cNvSpPr>
          <p:nvPr/>
        </p:nvSpPr>
        <p:spPr bwMode="auto">
          <a:xfrm>
            <a:off x="7370763" y="3519488"/>
            <a:ext cx="39941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3200"/>
              <a:t>物品总件数：</a:t>
            </a:r>
            <a:r>
              <a:rPr lang="en-US" altLang="zh-CN" sz="3200"/>
              <a:t>m-wk+1</a:t>
            </a:r>
          </a:p>
        </p:txBody>
      </p:sp>
    </p:spTree>
    <p:extLst>
      <p:ext uri="{BB962C8B-B14F-4D97-AF65-F5344CB8AC3E}">
        <p14:creationId xmlns:p14="http://schemas.microsoft.com/office/powerpoint/2010/main" val="151324325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fade">
                                      <p:cBhvr>
                                        <p:cTn id="17" dur="500"/>
                                        <p:tgtEl>
                                          <p:spTgt spid="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fade">
                                      <p:cBhvr>
                                        <p:cTn id="22" dur="500"/>
                                        <p:tgtEl>
                                          <p:spTgt spid="2">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fade">
                                      <p:cBhvr>
                                        <p:cTn id="27" dur="500"/>
                                        <p:tgtEl>
                                          <p:spTgt spid="2">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fade">
                                      <p:cBhvr>
                                        <p:cTn id="32" dur="500"/>
                                        <p:tgtEl>
                                          <p:spTgt spid="2">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Effect transition="in" filter="fade">
                                      <p:cBhvr>
                                        <p:cTn id="37" dur="500"/>
                                        <p:tgtEl>
                                          <p:spTgt spid="2">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500"/>
                                        <p:tgtEl>
                                          <p:spTgt spid="2">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6" end="6"/>
                                            </p:txEl>
                                          </p:spTgt>
                                        </p:tgtEl>
                                        <p:attrNameLst>
                                          <p:attrName>style.visibility</p:attrName>
                                        </p:attrNameLst>
                                      </p:cBhvr>
                                      <p:to>
                                        <p:strVal val="visible"/>
                                      </p:to>
                                    </p:set>
                                    <p:animEffect transition="in" filter="fade">
                                      <p:cBhvr>
                                        <p:cTn id="47" dur="500"/>
                                        <p:tgtEl>
                                          <p:spTgt spid="2">
                                            <p:txEl>
                                              <p:pRg st="6" end="6"/>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7" end="7"/>
                                            </p:txEl>
                                          </p:spTgt>
                                        </p:tgtEl>
                                        <p:attrNameLst>
                                          <p:attrName>style.visibility</p:attrName>
                                        </p:attrNameLst>
                                      </p:cBhvr>
                                      <p:to>
                                        <p:strVal val="visible"/>
                                      </p:to>
                                    </p:set>
                                    <p:animEffect transition="in" filter="fade">
                                      <p:cBhvr>
                                        <p:cTn id="52" dur="500"/>
                                        <p:tgtEl>
                                          <p:spTgt spid="2">
                                            <p:txEl>
                                              <p:pRg st="7" end="7"/>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8" end="8"/>
                                            </p:txEl>
                                          </p:spTgt>
                                        </p:tgtEl>
                                        <p:attrNameLst>
                                          <p:attrName>style.visibility</p:attrName>
                                        </p:attrNameLst>
                                      </p:cBhvr>
                                      <p:to>
                                        <p:strVal val="visible"/>
                                      </p:to>
                                    </p:set>
                                    <p:animEffect transition="in" filter="fade">
                                      <p:cBhvr>
                                        <p:cTn id="57" dur="500"/>
                                        <p:tgtEl>
                                          <p:spTgt spid="2">
                                            <p:txEl>
                                              <p:pRg st="8" end="8"/>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9" end="9"/>
                                            </p:txEl>
                                          </p:spTgt>
                                        </p:tgtEl>
                                        <p:attrNameLst>
                                          <p:attrName>style.visibility</p:attrName>
                                        </p:attrNameLst>
                                      </p:cBhvr>
                                      <p:to>
                                        <p:strVal val="visible"/>
                                      </p:to>
                                    </p:set>
                                    <p:animEffect transition="in" filter="fade">
                                      <p:cBhvr>
                                        <p:cTn id="62" dur="500"/>
                                        <p:tgtEl>
                                          <p:spTgt spid="2">
                                            <p:txEl>
                                              <p:pRg st="9" end="9"/>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有依赖背包问题</a:t>
            </a:r>
            <a:endParaRPr lang="zh-CN" altLang="en-US" b="1" dirty="0"/>
          </a:p>
        </p:txBody>
      </p:sp>
      <p:sp>
        <p:nvSpPr>
          <p:cNvPr id="3" name="内容占位符 2"/>
          <p:cNvSpPr>
            <a:spLocks noGrp="1"/>
          </p:cNvSpPr>
          <p:nvPr>
            <p:ph idx="1"/>
          </p:nvPr>
        </p:nvSpPr>
        <p:spPr>
          <a:xfrm>
            <a:off x="1589751" y="2133774"/>
            <a:ext cx="9366423" cy="2022590"/>
          </a:xfrm>
        </p:spPr>
        <p:txBody>
          <a:bodyPr/>
          <a:lstStyle/>
          <a:p>
            <a:pPr marL="0" indent="0">
              <a:buNone/>
            </a:pPr>
            <a:r>
              <a:rPr lang="zh-CN" altLang="en-US" sz="2800" dirty="0" smtClean="0"/>
              <a:t>      有</a:t>
            </a:r>
            <a:r>
              <a:rPr lang="en-US" altLang="zh-CN" sz="2800" dirty="0"/>
              <a:t>N</a:t>
            </a:r>
            <a:r>
              <a:rPr lang="zh-CN" altLang="en-US" sz="2800" dirty="0"/>
              <a:t>种物品和一个容量为</a:t>
            </a:r>
            <a:r>
              <a:rPr lang="en-US" altLang="zh-CN" sz="2800" dirty="0"/>
              <a:t>V</a:t>
            </a:r>
            <a:r>
              <a:rPr lang="zh-CN" altLang="en-US" sz="2800" dirty="0"/>
              <a:t>的</a:t>
            </a:r>
            <a:r>
              <a:rPr lang="zh-CN" altLang="en-US" sz="2800" dirty="0" smtClean="0"/>
              <a:t>背包，背包还最多只能承受</a:t>
            </a:r>
            <a:r>
              <a:rPr lang="en-US" altLang="zh-CN" sz="2800" dirty="0" smtClean="0"/>
              <a:t>W</a:t>
            </a:r>
            <a:r>
              <a:rPr lang="zh-CN" altLang="en-US" sz="2800" dirty="0" smtClean="0"/>
              <a:t>的重量。</a:t>
            </a:r>
            <a:r>
              <a:rPr lang="zh-CN" altLang="en-US" sz="2800" dirty="0"/>
              <a:t>第</a:t>
            </a:r>
            <a:r>
              <a:rPr lang="en-US" altLang="zh-CN" sz="2800" dirty="0" err="1"/>
              <a:t>i</a:t>
            </a:r>
            <a:r>
              <a:rPr lang="zh-CN" altLang="en-US" sz="2800" dirty="0"/>
              <a:t>种物品最多有</a:t>
            </a:r>
            <a:r>
              <a:rPr lang="en-US" altLang="zh-CN" sz="2800" dirty="0"/>
              <a:t>n[</a:t>
            </a:r>
            <a:r>
              <a:rPr lang="en-US" altLang="zh-CN" sz="2800" dirty="0" err="1"/>
              <a:t>i</a:t>
            </a:r>
            <a:r>
              <a:rPr lang="en-US" altLang="zh-CN" sz="2800" dirty="0"/>
              <a:t>]</a:t>
            </a:r>
            <a:r>
              <a:rPr lang="zh-CN" altLang="en-US" sz="2800" dirty="0"/>
              <a:t>件可用，每</a:t>
            </a:r>
            <a:r>
              <a:rPr lang="zh-CN" altLang="en-US" sz="2800" dirty="0" smtClean="0"/>
              <a:t>件体积是</a:t>
            </a:r>
            <a:r>
              <a:rPr lang="en-US" altLang="zh-CN" sz="2800" dirty="0" smtClean="0"/>
              <a:t>v[</a:t>
            </a:r>
            <a:r>
              <a:rPr lang="en-US" altLang="zh-CN" sz="2800" dirty="0" err="1" smtClean="0"/>
              <a:t>i</a:t>
            </a:r>
            <a:r>
              <a:rPr lang="en-US" altLang="zh-CN" sz="2800" dirty="0" smtClean="0"/>
              <a:t>]</a:t>
            </a:r>
            <a:r>
              <a:rPr lang="zh-CN" altLang="en-US" sz="2800" dirty="0" smtClean="0"/>
              <a:t>，重量是</a:t>
            </a:r>
            <a:r>
              <a:rPr lang="en-US" altLang="zh-CN" sz="2800" dirty="0" smtClean="0"/>
              <a:t>w[</a:t>
            </a:r>
            <a:r>
              <a:rPr lang="en-US" altLang="zh-CN" sz="2800" dirty="0" err="1" smtClean="0"/>
              <a:t>i</a:t>
            </a:r>
            <a:r>
              <a:rPr lang="en-US" altLang="zh-CN" sz="2800" dirty="0" smtClean="0"/>
              <a:t>]</a:t>
            </a:r>
            <a:r>
              <a:rPr lang="zh-CN" altLang="en-US" sz="2800" dirty="0" smtClean="0"/>
              <a:t>，</a:t>
            </a:r>
            <a:r>
              <a:rPr lang="zh-CN" altLang="en-US" sz="2800" dirty="0"/>
              <a:t>价值是</a:t>
            </a:r>
            <a:r>
              <a:rPr lang="en-US" altLang="zh-CN" sz="2800" dirty="0"/>
              <a:t>c[</a:t>
            </a:r>
            <a:r>
              <a:rPr lang="en-US" altLang="zh-CN" sz="2800" dirty="0" err="1"/>
              <a:t>i</a:t>
            </a:r>
            <a:r>
              <a:rPr lang="en-US" altLang="zh-CN" sz="2800" dirty="0"/>
              <a:t>]</a:t>
            </a:r>
            <a:r>
              <a:rPr lang="zh-CN" altLang="en-US" sz="2800" dirty="0"/>
              <a:t>。求解将哪些物品装入背包可使这些物品</a:t>
            </a:r>
            <a:r>
              <a:rPr lang="zh-CN" altLang="en-US" sz="2800" dirty="0" smtClean="0"/>
              <a:t>的体积和重量不</a:t>
            </a:r>
            <a:r>
              <a:rPr lang="zh-CN" altLang="en-US" sz="2800" dirty="0"/>
              <a:t>超过背包容量，且价值总和最大。</a:t>
            </a:r>
          </a:p>
          <a:p>
            <a:pPr marL="0" indent="0">
              <a:buNone/>
            </a:pPr>
            <a:endParaRPr lang="zh-CN" altLang="en-US" sz="2800" dirty="0"/>
          </a:p>
        </p:txBody>
      </p:sp>
    </p:spTree>
    <p:extLst>
      <p:ext uri="{BB962C8B-B14F-4D97-AF65-F5344CB8AC3E}">
        <p14:creationId xmlns:p14="http://schemas.microsoft.com/office/powerpoint/2010/main" val="142838777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a:buFont typeface="Wingdings" panose="05000000000000000000" pitchFamily="2" charset="2"/>
              <a:buNone/>
            </a:pPr>
            <a:r>
              <a:rPr lang="zh-CN" altLang="en-US" b="1" smtClean="0"/>
              <a:t>背包问题的方案总数</a:t>
            </a:r>
            <a:endParaRPr lang="zh-CN" altLang="en-US" smtClean="0"/>
          </a:p>
        </p:txBody>
      </p:sp>
      <p:sp>
        <p:nvSpPr>
          <p:cNvPr id="5" name="矩形 4"/>
          <p:cNvSpPr>
            <a:spLocks noChangeArrowheads="1"/>
          </p:cNvSpPr>
          <p:nvPr/>
        </p:nvSpPr>
        <p:spPr bwMode="auto">
          <a:xfrm>
            <a:off x="1468438" y="2565400"/>
            <a:ext cx="969327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sz="2800"/>
              <a:t>          对于一个给定了背包容量、物品费用、物品间相互关系（分组、依赖等）的背包问题，除了再给定每个物品的价值后求可得到的最大价值外，还可以得到</a:t>
            </a:r>
            <a:r>
              <a:rPr lang="zh-CN" altLang="en-US" sz="2800">
                <a:solidFill>
                  <a:schemeClr val="accent1"/>
                </a:solidFill>
              </a:rPr>
              <a:t>装满背包</a:t>
            </a:r>
            <a:r>
              <a:rPr lang="zh-CN" altLang="en-US" sz="2800"/>
              <a:t>或将背包</a:t>
            </a:r>
            <a:r>
              <a:rPr lang="zh-CN" altLang="en-US" sz="2800">
                <a:solidFill>
                  <a:schemeClr val="accent1"/>
                </a:solidFill>
              </a:rPr>
              <a:t>装至某一指定容量</a:t>
            </a:r>
            <a:r>
              <a:rPr lang="zh-CN" altLang="en-US" sz="2800"/>
              <a:t>的方案总数。　　</a:t>
            </a:r>
          </a:p>
        </p:txBody>
      </p:sp>
    </p:spTree>
    <p:extLst>
      <p:ext uri="{BB962C8B-B14F-4D97-AF65-F5344CB8AC3E}">
        <p14:creationId xmlns:p14="http://schemas.microsoft.com/office/powerpoint/2010/main" val="18151261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en-US" altLang="zh-CN" b="1" smtClean="0"/>
              <a:t>01</a:t>
            </a:r>
            <a:r>
              <a:rPr lang="zh-CN" altLang="en-US" b="1" smtClean="0"/>
              <a:t>背包问题</a:t>
            </a:r>
            <a:endParaRPr lang="zh-CN" altLang="en-US" smtClean="0"/>
          </a:p>
        </p:txBody>
      </p:sp>
      <p:sp>
        <p:nvSpPr>
          <p:cNvPr id="5" name="矩形 4"/>
          <p:cNvSpPr>
            <a:spLocks noChangeArrowheads="1"/>
          </p:cNvSpPr>
          <p:nvPr/>
        </p:nvSpPr>
        <p:spPr bwMode="auto">
          <a:xfrm>
            <a:off x="1643063" y="1792288"/>
            <a:ext cx="9317037" cy="477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zh-CN" sz="2800" b="1">
                <a:solidFill>
                  <a:srgbClr val="D47348"/>
                </a:solidFill>
                <a:latin typeface="微软雅黑" panose="020B0503020204020204" pitchFamily="34" charset="-122"/>
                <a:ea typeface="微软雅黑" panose="020B0503020204020204" pitchFamily="34" charset="-122"/>
              </a:rPr>
              <a:t>1、划分阶段</a:t>
            </a:r>
          </a:p>
          <a:p>
            <a:pPr eaLnBrk="1" hangingPunct="1"/>
            <a:r>
              <a:rPr lang="en-US" altLang="zh-CN" sz="2000">
                <a:solidFill>
                  <a:srgbClr val="FFFFFF"/>
                </a:solidFill>
              </a:rPr>
              <a:t>	</a:t>
            </a:r>
            <a:r>
              <a:rPr lang="zh-CN" altLang="en-US" sz="2000">
                <a:solidFill>
                  <a:srgbClr val="FFFFFF"/>
                </a:solidFill>
              </a:rPr>
              <a:t>物品件数</a:t>
            </a:r>
            <a:endParaRPr lang="en-US" altLang="zh-CN" sz="2000">
              <a:solidFill>
                <a:srgbClr val="FFFFFF"/>
              </a:solidFill>
            </a:endParaRPr>
          </a:p>
          <a:p>
            <a:pPr eaLnBrk="1" hangingPunct="1"/>
            <a:endParaRPr lang="zh-CN"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2、确定状态和状态变量</a:t>
            </a:r>
          </a:p>
          <a:p>
            <a:pPr eaLnBrk="1" hangingPunct="1"/>
            <a:r>
              <a:rPr lang="en-US" altLang="zh-CN" sz="2000">
                <a:solidFill>
                  <a:srgbClr val="FFFFFF"/>
                </a:solidFill>
              </a:rPr>
              <a:t>	 F[i,v] </a:t>
            </a:r>
            <a:r>
              <a:rPr lang="zh-CN" altLang="en-US" sz="2000">
                <a:solidFill>
                  <a:srgbClr val="FFFFFF"/>
                </a:solidFill>
              </a:rPr>
              <a:t>表示前 </a:t>
            </a:r>
            <a:r>
              <a:rPr lang="en-US" altLang="zh-CN" sz="2000">
                <a:solidFill>
                  <a:srgbClr val="FFFFFF"/>
                </a:solidFill>
              </a:rPr>
              <a:t>i </a:t>
            </a:r>
            <a:r>
              <a:rPr lang="zh-CN" altLang="en-US" sz="2000">
                <a:solidFill>
                  <a:srgbClr val="FFFFFF"/>
                </a:solidFill>
              </a:rPr>
              <a:t>件物品恰放满一个容量为 </a:t>
            </a:r>
            <a:r>
              <a:rPr lang="en-US" altLang="zh-CN" sz="2000">
                <a:solidFill>
                  <a:srgbClr val="FFFFFF"/>
                </a:solidFill>
              </a:rPr>
              <a:t>v </a:t>
            </a:r>
            <a:r>
              <a:rPr lang="zh-CN" altLang="en-US" sz="2000">
                <a:solidFill>
                  <a:srgbClr val="FFFFFF"/>
                </a:solidFill>
              </a:rPr>
              <a:t>的背包的方法数；</a:t>
            </a:r>
            <a:endParaRPr lang="en-US" altLang="zh-CN" sz="2000">
              <a:solidFill>
                <a:srgbClr val="FFFFFF"/>
              </a:solidFill>
            </a:endParaRPr>
          </a:p>
          <a:p>
            <a:pPr eaLnBrk="1" hangingPunct="1"/>
            <a:endParaRPr lang="zh-CN"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3、确定决策并写出状态转移方程</a:t>
            </a:r>
            <a:endParaRPr lang="en-US" altLang="zh-CN" sz="2000">
              <a:solidFill>
                <a:srgbClr val="FFFFFF"/>
              </a:solidFill>
            </a:endParaRPr>
          </a:p>
          <a:p>
            <a:pPr eaLnBrk="1" hangingPunct="1"/>
            <a:r>
              <a:rPr lang="en-US" altLang="zh-CN">
                <a:solidFill>
                  <a:srgbClr val="FFFFFF"/>
                </a:solidFill>
              </a:rPr>
              <a:t>	</a:t>
            </a:r>
            <a:r>
              <a:rPr lang="en-US" altLang="zh-CN" sz="2000">
                <a:solidFill>
                  <a:srgbClr val="FFFFFF"/>
                </a:solidFill>
              </a:rPr>
              <a:t>F[i,v] = F[i − 1,v]+F[i − 1,v − C i ]</a:t>
            </a:r>
          </a:p>
          <a:p>
            <a:pPr eaLnBrk="1" hangingPunct="1"/>
            <a:endParaRPr lang="en-US" altLang="zh-CN" sz="1600">
              <a:solidFill>
                <a:srgbClr val="FFFFFF"/>
              </a:solidFill>
            </a:endParaRPr>
          </a:p>
          <a:p>
            <a:pPr eaLnBrk="1" hangingPunct="1"/>
            <a:endParaRPr lang="en-US" altLang="zh-CN" sz="1600">
              <a:solidFill>
                <a:srgbClr val="FFFFFF"/>
              </a:solidFill>
            </a:endParaRPr>
          </a:p>
          <a:p>
            <a:pPr eaLnBrk="1" hangingPunct="1"/>
            <a:endParaRPr lang="en-US" altLang="zh-CN" sz="1600">
              <a:solidFill>
                <a:srgbClr val="FFFFFF"/>
              </a:solidFill>
            </a:endParaRPr>
          </a:p>
          <a:p>
            <a:pPr eaLnBrk="1" hangingPunct="1"/>
            <a:endParaRPr lang="en-US" altLang="zh-CN" sz="16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4、寻找边界条件</a:t>
            </a:r>
            <a:endParaRPr lang="en-US" altLang="zh-CN" sz="2800" b="1">
              <a:solidFill>
                <a:srgbClr val="D47348"/>
              </a:solidFill>
              <a:latin typeface="微软雅黑" panose="020B0503020204020204" pitchFamily="34" charset="-122"/>
              <a:ea typeface="微软雅黑" panose="020B0503020204020204" pitchFamily="34" charset="-122"/>
            </a:endParaRPr>
          </a:p>
          <a:p>
            <a:pPr eaLnBrk="1" hangingPunct="1"/>
            <a:r>
              <a:rPr lang="en-US" altLang="zh-CN" sz="2800" b="1">
                <a:solidFill>
                  <a:srgbClr val="D47348"/>
                </a:solidFill>
                <a:latin typeface="微软雅黑" panose="020B0503020204020204" pitchFamily="34" charset="-122"/>
                <a:ea typeface="微软雅黑" panose="020B0503020204020204" pitchFamily="34" charset="-122"/>
              </a:rPr>
              <a:t>	</a:t>
            </a:r>
            <a:r>
              <a:rPr lang="en-US" altLang="zh-CN" sz="2000"/>
              <a:t>f[0][0]=1;</a:t>
            </a:r>
            <a:endParaRPr lang="zh-CN" altLang="zh-CN" sz="2000">
              <a:solidFill>
                <a:srgbClr val="FFFFFF"/>
              </a:solidFill>
            </a:endParaRPr>
          </a:p>
        </p:txBody>
      </p:sp>
      <p:sp>
        <p:nvSpPr>
          <p:cNvPr id="4" name="下箭头 3"/>
          <p:cNvSpPr/>
          <p:nvPr/>
        </p:nvSpPr>
        <p:spPr>
          <a:xfrm>
            <a:off x="3713163" y="4718050"/>
            <a:ext cx="352425" cy="3667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下箭头 6"/>
          <p:cNvSpPr/>
          <p:nvPr/>
        </p:nvSpPr>
        <p:spPr>
          <a:xfrm>
            <a:off x="5399088" y="4718050"/>
            <a:ext cx="354012" cy="3667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462" name="文本框 5"/>
          <p:cNvSpPr txBox="1">
            <a:spLocks noChangeArrowheads="1"/>
          </p:cNvSpPr>
          <p:nvPr/>
        </p:nvSpPr>
        <p:spPr bwMode="auto">
          <a:xfrm>
            <a:off x="4997450" y="5084763"/>
            <a:ext cx="1511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a:t>放第</a:t>
            </a:r>
            <a:r>
              <a:rPr lang="en-US" altLang="zh-CN"/>
              <a:t>i</a:t>
            </a:r>
            <a:r>
              <a:rPr lang="zh-CN" altLang="en-US"/>
              <a:t>件物体</a:t>
            </a:r>
          </a:p>
        </p:txBody>
      </p:sp>
      <p:sp>
        <p:nvSpPr>
          <p:cNvPr id="19463" name="文本框 8"/>
          <p:cNvSpPr txBox="1">
            <a:spLocks noChangeArrowheads="1"/>
          </p:cNvSpPr>
          <p:nvPr/>
        </p:nvSpPr>
        <p:spPr bwMode="auto">
          <a:xfrm>
            <a:off x="2846388" y="5084763"/>
            <a:ext cx="17986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r>
              <a:rPr lang="zh-CN" altLang="en-US"/>
              <a:t>不放第</a:t>
            </a:r>
            <a:r>
              <a:rPr lang="en-US" altLang="zh-CN"/>
              <a:t>i</a:t>
            </a:r>
            <a:r>
              <a:rPr lang="zh-CN" altLang="en-US"/>
              <a:t>件物体</a:t>
            </a:r>
          </a:p>
        </p:txBody>
      </p:sp>
    </p:spTree>
    <p:extLst>
      <p:ext uri="{BB962C8B-B14F-4D97-AF65-F5344CB8AC3E}">
        <p14:creationId xmlns:p14="http://schemas.microsoft.com/office/powerpoint/2010/main" val="74557692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up)">
                                      <p:cBhvr>
                                        <p:cTn id="37" dur="500"/>
                                        <p:tgtEl>
                                          <p:spTgt spid="4"/>
                                        </p:tgtEl>
                                      </p:cBhvr>
                                    </p:animEffect>
                                  </p:childTnLst>
                                </p:cTn>
                              </p:par>
                            </p:childTnLst>
                          </p:cTn>
                        </p:par>
                        <p:par>
                          <p:cTn id="38" fill="hold" nodeType="afterGroup">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19463"/>
                                        </p:tgtEl>
                                        <p:attrNameLst>
                                          <p:attrName>style.visibility</p:attrName>
                                        </p:attrNameLst>
                                      </p:cBhvr>
                                      <p:to>
                                        <p:strVal val="visible"/>
                                      </p:to>
                                    </p:set>
                                    <p:animEffect transition="in" filter="wipe(up)">
                                      <p:cBhvr>
                                        <p:cTn id="41" dur="500"/>
                                        <p:tgtEl>
                                          <p:spTgt spid="1946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up)">
                                      <p:cBhvr>
                                        <p:cTn id="46" dur="500"/>
                                        <p:tgtEl>
                                          <p:spTgt spid="7"/>
                                        </p:tgtEl>
                                      </p:cBhvr>
                                    </p:animEffect>
                                  </p:childTnLst>
                                </p:cTn>
                              </p:par>
                            </p:childTnLst>
                          </p:cTn>
                        </p:par>
                        <p:par>
                          <p:cTn id="47" fill="hold" nodeType="afterGroup">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19462"/>
                                        </p:tgtEl>
                                        <p:attrNameLst>
                                          <p:attrName>style.visibility</p:attrName>
                                        </p:attrNameLst>
                                      </p:cBhvr>
                                      <p:to>
                                        <p:strVal val="visible"/>
                                      </p:to>
                                    </p:set>
                                    <p:animEffect transition="in" filter="wipe(up)">
                                      <p:cBhvr>
                                        <p:cTn id="50" dur="500"/>
                                        <p:tgtEl>
                                          <p:spTgt spid="1946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animEffect transition="in" filter="fade">
                                      <p:cBhvr>
                                        <p:cTn id="55" dur="500"/>
                                        <p:tgtEl>
                                          <p:spTgt spid="5">
                                            <p:txEl>
                                              <p:pRg st="12" end="12"/>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
                                            <p:txEl>
                                              <p:pRg st="13" end="13"/>
                                            </p:txEl>
                                          </p:spTgt>
                                        </p:tgtEl>
                                        <p:attrNameLst>
                                          <p:attrName>style.visibility</p:attrName>
                                        </p:attrNameLst>
                                      </p:cBhvr>
                                      <p:to>
                                        <p:strVal val="visible"/>
                                      </p:to>
                                    </p:set>
                                    <p:animEffect transition="in" filter="fade">
                                      <p:cBhvr>
                                        <p:cTn id="60"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animBg="1"/>
      <p:bldP spid="7" grpId="0" animBg="1"/>
      <p:bldP spid="19462" grpId="0"/>
      <p:bldP spid="19463" grpId="0"/>
    </p:bldLst>
  </p:timing>
</p:sld>
</file>

<file path=ppt/theme/theme1.xml><?xml version="1.0" encoding="utf-8"?>
<a:theme xmlns:a="http://schemas.openxmlformats.org/drawingml/2006/main" name="A000120141114A11KWBG">
  <a:themeElements>
    <a:clrScheme name="自定义 1">
      <a:dk1>
        <a:srgbClr val="FFFFFF"/>
      </a:dk1>
      <a:lt1>
        <a:srgbClr val="555555"/>
      </a:lt1>
      <a:dk2>
        <a:srgbClr val="FFFFFF"/>
      </a:dk2>
      <a:lt2>
        <a:srgbClr val="555555"/>
      </a:lt2>
      <a:accent1>
        <a:srgbClr val="D47348"/>
      </a:accent1>
      <a:accent2>
        <a:srgbClr val="D4A444"/>
      </a:accent2>
      <a:accent3>
        <a:srgbClr val="EE96CC"/>
      </a:accent3>
      <a:accent4>
        <a:srgbClr val="B6ACDD"/>
      </a:accent4>
      <a:accent5>
        <a:srgbClr val="AA8FFF"/>
      </a:accent5>
      <a:accent6>
        <a:srgbClr val="FFC000"/>
      </a:accent6>
      <a:hlink>
        <a:srgbClr val="00B0F0"/>
      </a:hlink>
      <a:folHlink>
        <a:srgbClr val="7F7F7F"/>
      </a:folHlink>
    </a:clrScheme>
    <a:fontScheme name="KSO主题5">
      <a:majorFont>
        <a:latin typeface="Broadway"/>
        <a:ea typeface="微软雅黑"/>
        <a:cs typeface=""/>
      </a:majorFont>
      <a:minorFont>
        <a:latin typeface="Calibri"/>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1231</Words>
  <Application>Microsoft Office PowerPoint</Application>
  <PresentationFormat>宽屏</PresentationFormat>
  <Paragraphs>160</Paragraphs>
  <Slides>16</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等线</vt:lpstr>
      <vt:lpstr>黑体</vt:lpstr>
      <vt:lpstr>宋体</vt:lpstr>
      <vt:lpstr>微软雅黑</vt:lpstr>
      <vt:lpstr>幼圆</vt:lpstr>
      <vt:lpstr>Arial</vt:lpstr>
      <vt:lpstr>Broadway</vt:lpstr>
      <vt:lpstr>Calibri</vt:lpstr>
      <vt:lpstr>Wingdings</vt:lpstr>
      <vt:lpstr>A000120141114A11KWBG</vt:lpstr>
      <vt:lpstr>金明的预算方案</vt:lpstr>
      <vt:lpstr>金明的预算方案</vt:lpstr>
      <vt:lpstr>金明的预算方案算法</vt:lpstr>
      <vt:lpstr>有依赖背包问题一般化算法</vt:lpstr>
      <vt:lpstr>有依赖背包问题一般化算法</vt:lpstr>
      <vt:lpstr>有依赖背包问题一般化算法</vt:lpstr>
      <vt:lpstr>有依赖背包问题</vt:lpstr>
      <vt:lpstr>背包问题的方案总数</vt:lpstr>
      <vt:lpstr>01背包问题</vt:lpstr>
      <vt:lpstr>一般性总结</vt:lpstr>
      <vt:lpstr>货币系统</vt:lpstr>
      <vt:lpstr>货币系统分析</vt:lpstr>
      <vt:lpstr>质数和分解</vt:lpstr>
      <vt:lpstr>质数和分解分析</vt:lpstr>
      <vt:lpstr>最优方案的总数</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一道微软面试题</dc:title>
  <dc:creator>潘玉斌</dc:creator>
  <cp:lastModifiedBy>潘玉斌</cp:lastModifiedBy>
  <cp:revision>7</cp:revision>
  <dcterms:created xsi:type="dcterms:W3CDTF">2016-04-17T02:09:53Z</dcterms:created>
  <dcterms:modified xsi:type="dcterms:W3CDTF">2016-05-03T11:29:12Z</dcterms:modified>
</cp:coreProperties>
</file>