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870" r:id="rId2"/>
    <p:sldId id="871" r:id="rId3"/>
    <p:sldId id="842" r:id="rId4"/>
    <p:sldId id="896" r:id="rId5"/>
    <p:sldId id="898" r:id="rId6"/>
    <p:sldId id="897" r:id="rId7"/>
    <p:sldId id="899" r:id="rId8"/>
    <p:sldId id="884" r:id="rId9"/>
    <p:sldId id="888" r:id="rId10"/>
    <p:sldId id="889" r:id="rId11"/>
    <p:sldId id="900" r:id="rId12"/>
    <p:sldId id="902" r:id="rId13"/>
    <p:sldId id="901" r:id="rId14"/>
    <p:sldId id="890" r:id="rId15"/>
    <p:sldId id="903" r:id="rId16"/>
    <p:sldId id="904" r:id="rId17"/>
    <p:sldId id="905" r:id="rId18"/>
    <p:sldId id="891" r:id="rId19"/>
    <p:sldId id="892" r:id="rId20"/>
    <p:sldId id="893" r:id="rId21"/>
    <p:sldId id="894" r:id="rId22"/>
    <p:sldId id="895" r:id="rId23"/>
    <p:sldId id="699" r:id="rId2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5332"/>
    <a:srgbClr val="08252D"/>
    <a:srgbClr val="555555"/>
    <a:srgbClr val="D47348"/>
    <a:srgbClr val="F4D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30" autoAdjust="0"/>
  </p:normalViewPr>
  <p:slideViewPr>
    <p:cSldViewPr snapToGrid="0">
      <p:cViewPr varScale="1">
        <p:scale>
          <a:sx n="103" d="100"/>
          <a:sy n="103" d="100"/>
        </p:scale>
        <p:origin x="288" y="108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1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080682B-33F8-48DA-A831-5A49562D3485}" type="datetimeFigureOut">
              <a:rPr lang="zh-CN" altLang="en-US"/>
              <a:pPr>
                <a:defRPr/>
              </a:pPr>
              <a:t>2016/6/8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F0A35BE-C761-4194-969D-B66DFE4872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517635-D456-415C-AC76-5CA668EE09F4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113338" y="1160463"/>
            <a:ext cx="1892300" cy="1893887"/>
            <a:chOff x="0" y="0"/>
            <a:chExt cx="1986116" cy="1986219"/>
          </a:xfrm>
        </p:grpSpPr>
        <p:sp>
          <p:nvSpPr>
            <p:cNvPr id="6" name="椭圆 6"/>
            <p:cNvSpPr>
              <a:spLocks noChangeArrowheads="1"/>
            </p:cNvSpPr>
            <p:nvPr/>
          </p:nvSpPr>
          <p:spPr bwMode="auto">
            <a:xfrm>
              <a:off x="0" y="0"/>
              <a:ext cx="1986116" cy="1986219"/>
            </a:xfrm>
            <a:prstGeom prst="ellipse">
              <a:avLst/>
            </a:prstGeom>
            <a:solidFill>
              <a:srgbClr val="DB7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" name="直接连接符 8"/>
            <p:cNvCxnSpPr>
              <a:cxnSpLocks noChangeShapeType="1"/>
            </p:cNvCxnSpPr>
            <p:nvPr/>
          </p:nvCxnSpPr>
          <p:spPr bwMode="auto">
            <a:xfrm>
              <a:off x="993058" y="0"/>
              <a:ext cx="0" cy="496624"/>
            </a:xfrm>
            <a:prstGeom prst="line">
              <a:avLst/>
            </a:prstGeom>
            <a:noFill/>
            <a:ln w="444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任意多边形 19"/>
            <p:cNvSpPr>
              <a:spLocks/>
            </p:cNvSpPr>
            <p:nvPr/>
          </p:nvSpPr>
          <p:spPr bwMode="auto">
            <a:xfrm>
              <a:off x="161356" y="1284576"/>
              <a:ext cx="1646438" cy="701643"/>
            </a:xfrm>
            <a:custGeom>
              <a:avLst/>
              <a:gdLst>
                <a:gd name="T0" fmla="*/ 273817 w 1646438"/>
                <a:gd name="T1" fmla="*/ 0 h 701643"/>
                <a:gd name="T2" fmla="*/ 0 w 1646438"/>
                <a:gd name="T3" fmla="*/ 250524 h 701643"/>
                <a:gd name="T4" fmla="*/ 105736 w 1646438"/>
                <a:gd name="T5" fmla="*/ 390516 h 701643"/>
                <a:gd name="T6" fmla="*/ 299394 w 1646438"/>
                <a:gd name="T7" fmla="*/ 550605 h 701643"/>
                <a:gd name="T8" fmla="*/ 499448 w 1646438"/>
                <a:gd name="T9" fmla="*/ 639898 h 701643"/>
                <a:gd name="T10" fmla="*/ 784456 w 1646438"/>
                <a:gd name="T11" fmla="*/ 699274 h 701643"/>
                <a:gd name="T12" fmla="*/ 1063526 w 1646438"/>
                <a:gd name="T13" fmla="*/ 679863 h 701643"/>
                <a:gd name="T14" fmla="*/ 1353949 w 1646438"/>
                <a:gd name="T15" fmla="*/ 563622 h 701643"/>
                <a:gd name="T16" fmla="*/ 1539615 w 1646438"/>
                <a:gd name="T17" fmla="*/ 411754 h 701643"/>
                <a:gd name="T18" fmla="*/ 1646438 w 1646438"/>
                <a:gd name="T19" fmla="*/ 281180 h 701643"/>
                <a:gd name="T20" fmla="*/ 1393751 w 1646438"/>
                <a:gd name="T21" fmla="*/ 3654 h 701643"/>
                <a:gd name="T22" fmla="*/ 273817 w 1646438"/>
                <a:gd name="T23" fmla="*/ 0 h 7016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/>
                </a:gs>
                <a:gs pos="37000">
                  <a:srgbClr val="F4DD7F"/>
                </a:gs>
                <a:gs pos="70000">
                  <a:srgbClr val="F7E5A3"/>
                </a:gs>
                <a:gs pos="100000">
                  <a:srgbClr val="F7FAF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" name="饼形 15"/>
            <p:cNvSpPr>
              <a:spLocks/>
            </p:cNvSpPr>
            <p:nvPr/>
          </p:nvSpPr>
          <p:spPr bwMode="auto">
            <a:xfrm rot="-5400000">
              <a:off x="769555" y="1043143"/>
              <a:ext cx="452284" cy="452284"/>
            </a:xfrm>
            <a:custGeom>
              <a:avLst/>
              <a:gdLst>
                <a:gd name="T0" fmla="*/ 226142 w 452284"/>
                <a:gd name="T1" fmla="*/ 452284 h 452284"/>
                <a:gd name="T2" fmla="*/ 30297 w 452284"/>
                <a:gd name="T3" fmla="*/ 339213 h 452284"/>
                <a:gd name="T4" fmla="*/ 30297 w 452284"/>
                <a:gd name="T5" fmla="*/ 113071 h 452284"/>
                <a:gd name="T6" fmla="*/ 226142 w 452284"/>
                <a:gd name="T7" fmla="*/ 0 h 452284"/>
                <a:gd name="T8" fmla="*/ 226142 w 452284"/>
                <a:gd name="T9" fmla="*/ 226142 h 452284"/>
                <a:gd name="T10" fmla="*/ 226142 w 452284"/>
                <a:gd name="T11" fmla="*/ 452284 h 452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2284" h="452284">
                  <a:moveTo>
                    <a:pt x="226142" y="452284"/>
                  </a:moveTo>
                  <a:cubicBezTo>
                    <a:pt x="145349" y="452284"/>
                    <a:pt x="70694" y="409182"/>
                    <a:pt x="30297" y="339213"/>
                  </a:cubicBezTo>
                  <a:cubicBezTo>
                    <a:pt x="-10099" y="269244"/>
                    <a:pt x="-10099" y="183040"/>
                    <a:pt x="30297" y="113071"/>
                  </a:cubicBezTo>
                  <a:cubicBezTo>
                    <a:pt x="70693" y="43102"/>
                    <a:pt x="145349" y="0"/>
                    <a:pt x="226142" y="0"/>
                  </a:cubicBezTo>
                  <a:lnTo>
                    <a:pt x="226142" y="226142"/>
                  </a:lnTo>
                  <a:lnTo>
                    <a:pt x="226142" y="452284"/>
                  </a:lnTo>
                  <a:close/>
                </a:path>
              </a:pathLst>
            </a:custGeom>
            <a:solidFill>
              <a:srgbClr val="FFF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786449" y="496139"/>
              <a:ext cx="206609" cy="299681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993058" y="496139"/>
              <a:ext cx="206609" cy="299681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饼形 12"/>
            <p:cNvSpPr>
              <a:spLocks/>
            </p:cNvSpPr>
            <p:nvPr/>
          </p:nvSpPr>
          <p:spPr bwMode="auto">
            <a:xfrm>
              <a:off x="439426" y="727681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饼形 13"/>
            <p:cNvSpPr>
              <a:spLocks/>
            </p:cNvSpPr>
            <p:nvPr/>
          </p:nvSpPr>
          <p:spPr bwMode="auto">
            <a:xfrm flipH="1">
              <a:off x="427703" y="727680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4" name="空心弧 28"/>
          <p:cNvSpPr>
            <a:spLocks/>
          </p:cNvSpPr>
          <p:nvPr/>
        </p:nvSpPr>
        <p:spPr bwMode="auto">
          <a:xfrm>
            <a:off x="5016500" y="1071563"/>
            <a:ext cx="2070100" cy="2070100"/>
          </a:xfrm>
          <a:custGeom>
            <a:avLst/>
            <a:gdLst>
              <a:gd name="T0" fmla="*/ 177490 w 2070399"/>
              <a:gd name="T1" fmla="*/ 1611591 h 2070399"/>
              <a:gd name="T2" fmla="*/ 351284 w 2070399"/>
              <a:gd name="T3" fmla="*/ 256619 h 2070399"/>
              <a:gd name="T4" fmla="*/ 1717010 w 2070399"/>
              <a:gd name="T5" fmla="*/ 259706 h 2070399"/>
              <a:gd name="T6" fmla="*/ 1884658 w 2070399"/>
              <a:gd name="T7" fmla="*/ 1615459 h 2070399"/>
              <a:gd name="T8" fmla="*/ 1884657 w 2070399"/>
              <a:gd name="T9" fmla="*/ 1615459 h 2070399"/>
              <a:gd name="T10" fmla="*/ 1717009 w 2070399"/>
              <a:gd name="T11" fmla="*/ 259706 h 2070399"/>
              <a:gd name="T12" fmla="*/ 351283 w 2070399"/>
              <a:gd name="T13" fmla="*/ 256619 h 2070399"/>
              <a:gd name="T14" fmla="*/ 177489 w 2070399"/>
              <a:gd name="T15" fmla="*/ 1611591 h 2070399"/>
              <a:gd name="T16" fmla="*/ 177490 w 2070399"/>
              <a:gd name="T17" fmla="*/ 1611591 h 20703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70399" h="2070399">
                <a:moveTo>
                  <a:pt x="177978" y="1615552"/>
                </a:moveTo>
                <a:cubicBezTo>
                  <a:pt x="-114491" y="1183554"/>
                  <a:pt x="-39806" y="601425"/>
                  <a:pt x="352243" y="257248"/>
                </a:cubicBezTo>
                <a:cubicBezTo>
                  <a:pt x="744292" y="-86929"/>
                  <a:pt x="1331192" y="-85598"/>
                  <a:pt x="1721677" y="260352"/>
                </a:cubicBezTo>
                <a:cubicBezTo>
                  <a:pt x="2112162" y="606303"/>
                  <a:pt x="2184207" y="1188765"/>
                  <a:pt x="1889783" y="1619432"/>
                </a:cubicBezTo>
                <a:lnTo>
                  <a:pt x="1889782" y="1619432"/>
                </a:lnTo>
                <a:cubicBezTo>
                  <a:pt x="2184207" y="1188764"/>
                  <a:pt x="2112161" y="606302"/>
                  <a:pt x="1721676" y="260352"/>
                </a:cubicBezTo>
                <a:cubicBezTo>
                  <a:pt x="1331191" y="-85599"/>
                  <a:pt x="744292" y="-86929"/>
                  <a:pt x="352242" y="257248"/>
                </a:cubicBezTo>
                <a:cubicBezTo>
                  <a:pt x="-39807" y="601425"/>
                  <a:pt x="-114492" y="1183554"/>
                  <a:pt x="177977" y="1615552"/>
                </a:cubicBezTo>
                <a:lnTo>
                  <a:pt x="177978" y="1615552"/>
                </a:lnTo>
                <a:close/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3381" y="3300188"/>
            <a:ext cx="8062400" cy="1153423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3381" y="4737741"/>
            <a:ext cx="8062400" cy="431800"/>
          </a:xfrm>
        </p:spPr>
        <p:txBody>
          <a:bodyPr/>
          <a:lstStyle>
            <a:lvl1pPr marL="0" indent="0" algn="ctr">
              <a:buFontTx/>
              <a:buNone/>
              <a:defRPr sz="1200"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40B95-89E6-4D1C-9044-E115991B7DE9}" type="datetimeFigureOut">
              <a:rPr lang="zh-CN" altLang="en-US"/>
              <a:pPr>
                <a:defRPr/>
              </a:pPr>
              <a:t>2016/6/8</a:t>
            </a:fld>
            <a:endParaRPr lang="zh-CN" alt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0B550-6F9B-4661-B721-3E50078C69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262822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91101-B8DA-4161-9AD8-BBF86CC2E8DB}" type="datetimeFigureOut">
              <a:rPr lang="zh-CN" altLang="en-US"/>
              <a:pPr>
                <a:defRPr/>
              </a:pPr>
              <a:t>2016/6/8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F3E05-F420-43CA-9449-AD6ACEA189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784341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5944" y="549277"/>
            <a:ext cx="2742485" cy="5605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5314" y="549277"/>
            <a:ext cx="8078271" cy="56054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7EBBD-AFF3-4A42-9CB4-CAA90A2384DA}" type="datetimeFigureOut">
              <a:rPr lang="zh-CN" altLang="en-US"/>
              <a:pPr>
                <a:defRPr/>
              </a:pPr>
              <a:t>2016/6/8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638BD-5222-4CB3-A1E8-CF9C6E37A6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7854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520FC-E509-4D52-91B7-2D295D295966}" type="datetimeFigureOut">
              <a:rPr lang="zh-CN" altLang="en-US"/>
              <a:pPr>
                <a:defRPr/>
              </a:pPr>
              <a:t>2016/6/8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70412-C58E-4AA1-8D0D-BC10D10C1C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0641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35" y="1709740"/>
            <a:ext cx="10516036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35" y="4589464"/>
            <a:ext cx="10516036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067" indent="0">
              <a:buNone/>
              <a:defRPr sz="2000"/>
            </a:lvl2pPr>
            <a:lvl3pPr marL="914133" indent="0">
              <a:buNone/>
              <a:defRPr sz="1800"/>
            </a:lvl3pPr>
            <a:lvl4pPr marL="1371200" indent="0">
              <a:buNone/>
              <a:defRPr sz="1600"/>
            </a:lvl4pPr>
            <a:lvl5pPr marL="1828266" indent="0">
              <a:buNone/>
              <a:defRPr sz="1600"/>
            </a:lvl5pPr>
            <a:lvl6pPr marL="2285334" indent="0">
              <a:buNone/>
              <a:defRPr sz="1600"/>
            </a:lvl6pPr>
            <a:lvl7pPr marL="2742399" indent="0">
              <a:buNone/>
              <a:defRPr sz="1600"/>
            </a:lvl7pPr>
            <a:lvl8pPr marL="3199467" indent="0">
              <a:buNone/>
              <a:defRPr sz="1600"/>
            </a:lvl8pPr>
            <a:lvl9pPr marL="3656533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57D46-0B86-45EB-9BA8-2F39421C7681}" type="datetimeFigureOut">
              <a:rPr lang="zh-CN" altLang="en-US"/>
              <a:pPr>
                <a:defRPr/>
              </a:pPr>
              <a:t>2016/6/8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6A252-B191-412B-B344-B160A984B2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912879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05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3F3DD-3499-4F06-9E9A-B4F804DC6761}" type="datetimeFigureOut">
              <a:rPr lang="zh-CN" altLang="en-US"/>
              <a:pPr>
                <a:defRPr/>
              </a:pPr>
              <a:t>2016/6/8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F84DC-C695-4A3D-9401-D6F6C186A0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78377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1" y="365125"/>
            <a:ext cx="1051603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69" y="1681163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69" y="2505075"/>
            <a:ext cx="515803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182" y="1681163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82" y="2505075"/>
            <a:ext cx="518342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28F54-FC33-40C1-BE02-D8BC018A82AE}" type="datetimeFigureOut">
              <a:rPr lang="zh-CN" altLang="en-US"/>
              <a:pPr>
                <a:defRPr/>
              </a:pPr>
              <a:t>2016/6/8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2DED8-B07B-494C-808E-01E366BD4C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11750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39BDC-7E47-41BA-B502-8447FD207A0D}" type="datetimeFigureOut">
              <a:rPr lang="zh-CN" altLang="en-US"/>
              <a:pPr>
                <a:defRPr/>
              </a:pPr>
              <a:t>2016/6/8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4CA61-B1CD-4FF6-8BC8-653CD9317A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77256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5F315-58CC-4A2A-9F07-71A0FED7FB55}" type="datetimeFigureOut">
              <a:rPr lang="zh-CN" altLang="en-US"/>
              <a:pPr>
                <a:defRPr/>
              </a:pPr>
              <a:t>2016/6/8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084F7-350B-4CD7-93DF-261142E1F0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14274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03277-E8B1-494B-A385-1AF4DFE612C3}" type="datetimeFigureOut">
              <a:rPr lang="zh-CN" altLang="en-US"/>
              <a:pPr>
                <a:defRPr/>
              </a:pPr>
              <a:t>2016/6/8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DE14B-F3AE-4E74-B86B-B2D097A4E5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65981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7" indent="0">
              <a:buNone/>
              <a:defRPr sz="2799"/>
            </a:lvl2pPr>
            <a:lvl3pPr marL="914133" indent="0">
              <a:buNone/>
              <a:defRPr sz="2400"/>
            </a:lvl3pPr>
            <a:lvl4pPr marL="1371200" indent="0">
              <a:buNone/>
              <a:defRPr sz="2000"/>
            </a:lvl4pPr>
            <a:lvl5pPr marL="1828266" indent="0">
              <a:buNone/>
              <a:defRPr sz="2000"/>
            </a:lvl5pPr>
            <a:lvl6pPr marL="2285334" indent="0">
              <a:buNone/>
              <a:defRPr sz="2000"/>
            </a:lvl6pPr>
            <a:lvl7pPr marL="2742399" indent="0">
              <a:buNone/>
              <a:defRPr sz="2000"/>
            </a:lvl7pPr>
            <a:lvl8pPr marL="3199467" indent="0">
              <a:buNone/>
              <a:defRPr sz="2000"/>
            </a:lvl8pPr>
            <a:lvl9pPr marL="3656533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51185-63FC-4733-BA83-6FB7D0461C02}" type="datetimeFigureOut">
              <a:rPr lang="zh-CN" altLang="en-US"/>
              <a:pPr>
                <a:defRPr/>
              </a:pPr>
              <a:t>2016/6/8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40625-E204-4FD7-8FF2-9CBBE57081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62375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5338" y="549275"/>
            <a:ext cx="7269162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475" y="1743075"/>
            <a:ext cx="109728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2C434C9D-59ED-4FB8-A060-94A457316629}" type="datetimeFigureOut">
              <a:rPr lang="zh-CN" altLang="en-US"/>
              <a:pPr>
                <a:defRPr/>
              </a:pPr>
              <a:t>2016/6/8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A33F5E41-E41C-49D4-9DBC-1DB60F71BE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333375"/>
            <a:ext cx="1081088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9" r:id="rId7"/>
    <p:sldLayoutId id="2147483874" r:id="rId8"/>
    <p:sldLayoutId id="2147483875" r:id="rId9"/>
    <p:sldLayoutId id="2147483876" r:id="rId10"/>
    <p:sldLayoutId id="2147483877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067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133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200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266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1313" indent="-341313" algn="l" rtl="0" eaLnBrk="0" fontAlgn="base" hangingPunct="0">
        <a:spcBef>
          <a:spcPts val="32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55600" indent="-2841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3866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4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7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6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4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9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最短路径问题</a:t>
            </a:r>
          </a:p>
        </p:txBody>
      </p:sp>
      <p:sp>
        <p:nvSpPr>
          <p:cNvPr id="5123" name="矩形 4"/>
          <p:cNvSpPr>
            <a:spLocks noChangeArrowheads="1"/>
          </p:cNvSpPr>
          <p:nvPr/>
        </p:nvSpPr>
        <p:spPr bwMode="auto">
          <a:xfrm>
            <a:off x="1292225" y="1536700"/>
            <a:ext cx="935196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/>
              <a:t>【</a:t>
            </a:r>
            <a:r>
              <a:rPr lang="zh-CN" altLang="en-US"/>
              <a:t>问题描述</a:t>
            </a:r>
            <a:r>
              <a:rPr lang="en-US" altLang="zh-CN"/>
              <a:t>】</a:t>
            </a:r>
          </a:p>
          <a:p>
            <a:r>
              <a:rPr lang="zh-CN" altLang="en-US"/>
              <a:t>　　平面上有</a:t>
            </a:r>
            <a:r>
              <a:rPr lang="en-US" altLang="zh-CN"/>
              <a:t>n</a:t>
            </a:r>
            <a:r>
              <a:rPr lang="zh-CN" altLang="en-US"/>
              <a:t>个点（</a:t>
            </a:r>
            <a:r>
              <a:rPr lang="en-US" altLang="zh-CN"/>
              <a:t>n&lt;=100</a:t>
            </a:r>
            <a:r>
              <a:rPr lang="zh-CN" altLang="en-US"/>
              <a:t>），每个点的坐标均在</a:t>
            </a:r>
            <a:r>
              <a:rPr lang="en-US" altLang="zh-CN"/>
              <a:t>-10000~10000</a:t>
            </a:r>
            <a:r>
              <a:rPr lang="zh-CN" altLang="en-US"/>
              <a:t>之间。其中的一些点之间有连线。</a:t>
            </a:r>
          </a:p>
          <a:p>
            <a:r>
              <a:rPr lang="zh-CN" altLang="en-US"/>
              <a:t>　　若有连线，则表示可从一个点到达另一个点，即两点间有通路，通路的距离为两点间的直线距离。现在的</a:t>
            </a:r>
          </a:p>
          <a:p>
            <a:r>
              <a:rPr lang="zh-CN" altLang="en-US"/>
              <a:t>　　任务是找出从一点到另一点之间的最短路径。</a:t>
            </a:r>
          </a:p>
          <a:p>
            <a:r>
              <a:rPr lang="en-US" altLang="zh-CN"/>
              <a:t>【</a:t>
            </a:r>
            <a:r>
              <a:rPr lang="zh-CN" altLang="en-US"/>
              <a:t>输入格式</a:t>
            </a:r>
            <a:r>
              <a:rPr lang="en-US" altLang="zh-CN"/>
              <a:t>】 </a:t>
            </a:r>
          </a:p>
          <a:p>
            <a:r>
              <a:rPr lang="zh-CN" altLang="en-US"/>
              <a:t>　　共</a:t>
            </a:r>
            <a:r>
              <a:rPr lang="en-US" altLang="zh-CN"/>
              <a:t>n+m+3</a:t>
            </a:r>
            <a:r>
              <a:rPr lang="zh-CN" altLang="en-US"/>
              <a:t>行，其中</a:t>
            </a:r>
            <a:r>
              <a:rPr lang="en-US" altLang="zh-CN"/>
              <a:t>: </a:t>
            </a:r>
          </a:p>
          <a:p>
            <a:r>
              <a:rPr lang="zh-CN" altLang="en-US"/>
              <a:t>　　第一行为整数</a:t>
            </a:r>
            <a:r>
              <a:rPr lang="en-US" altLang="zh-CN"/>
              <a:t>n</a:t>
            </a:r>
            <a:r>
              <a:rPr lang="zh-CN" altLang="en-US"/>
              <a:t>。 </a:t>
            </a:r>
          </a:p>
          <a:p>
            <a:r>
              <a:rPr lang="zh-CN" altLang="en-US"/>
              <a:t>　　第</a:t>
            </a:r>
            <a:r>
              <a:rPr lang="en-US" altLang="zh-CN"/>
              <a:t>2</a:t>
            </a:r>
            <a:r>
              <a:rPr lang="zh-CN" altLang="en-US"/>
              <a:t>行到第</a:t>
            </a:r>
            <a:r>
              <a:rPr lang="en-US" altLang="zh-CN"/>
              <a:t>n+1</a:t>
            </a:r>
            <a:r>
              <a:rPr lang="zh-CN" altLang="en-US"/>
              <a:t>行（共</a:t>
            </a:r>
            <a:r>
              <a:rPr lang="en-US" altLang="zh-CN"/>
              <a:t>n</a:t>
            </a:r>
            <a:r>
              <a:rPr lang="zh-CN" altLang="en-US"/>
              <a:t>行） ，每行两个整数</a:t>
            </a:r>
            <a:r>
              <a:rPr lang="en-US" altLang="zh-CN"/>
              <a:t>x</a:t>
            </a:r>
            <a:r>
              <a:rPr lang="zh-CN" altLang="en-US"/>
              <a:t>和</a:t>
            </a:r>
            <a:r>
              <a:rPr lang="en-US" altLang="zh-CN"/>
              <a:t>y</a:t>
            </a:r>
            <a:r>
              <a:rPr lang="zh-CN" altLang="en-US"/>
              <a:t>，描述了一个点的坐标。 </a:t>
            </a:r>
          </a:p>
          <a:p>
            <a:r>
              <a:rPr lang="zh-CN" altLang="en-US"/>
              <a:t>　　第</a:t>
            </a:r>
            <a:r>
              <a:rPr lang="en-US" altLang="zh-CN"/>
              <a:t>n+2</a:t>
            </a:r>
            <a:r>
              <a:rPr lang="zh-CN" altLang="en-US"/>
              <a:t>行为一个整数</a:t>
            </a:r>
            <a:r>
              <a:rPr lang="en-US" altLang="zh-CN"/>
              <a:t>m</a:t>
            </a:r>
            <a:r>
              <a:rPr lang="zh-CN" altLang="en-US"/>
              <a:t>，表示图中连线的个数。 </a:t>
            </a:r>
          </a:p>
          <a:p>
            <a:r>
              <a:rPr lang="zh-CN" altLang="en-US"/>
              <a:t>　　此后的</a:t>
            </a:r>
            <a:r>
              <a:rPr lang="en-US" altLang="zh-CN"/>
              <a:t>m </a:t>
            </a:r>
            <a:r>
              <a:rPr lang="zh-CN" altLang="en-US"/>
              <a:t>行，每行描述一条连线，由两个整数</a:t>
            </a:r>
            <a:r>
              <a:rPr lang="en-US" altLang="zh-CN"/>
              <a:t>i</a:t>
            </a:r>
            <a:r>
              <a:rPr lang="zh-CN" altLang="en-US"/>
              <a:t>和</a:t>
            </a:r>
            <a:r>
              <a:rPr lang="en-US" altLang="zh-CN"/>
              <a:t>j</a:t>
            </a:r>
            <a:r>
              <a:rPr lang="zh-CN" altLang="en-US"/>
              <a:t>组成，表示第</a:t>
            </a:r>
            <a:r>
              <a:rPr lang="en-US" altLang="zh-CN"/>
              <a:t>i</a:t>
            </a:r>
            <a:r>
              <a:rPr lang="zh-CN" altLang="en-US"/>
              <a:t>个点和第</a:t>
            </a:r>
            <a:r>
              <a:rPr lang="en-US" altLang="zh-CN"/>
              <a:t>j</a:t>
            </a:r>
            <a:r>
              <a:rPr lang="zh-CN" altLang="en-US"/>
              <a:t>个点之间有连线。 </a:t>
            </a:r>
          </a:p>
          <a:p>
            <a:r>
              <a:rPr lang="zh-CN" altLang="en-US"/>
              <a:t>　　最后一行：两个整数</a:t>
            </a:r>
            <a:r>
              <a:rPr lang="en-US" altLang="zh-CN"/>
              <a:t>s</a:t>
            </a:r>
            <a:r>
              <a:rPr lang="zh-CN" altLang="en-US"/>
              <a:t>和</a:t>
            </a:r>
            <a:r>
              <a:rPr lang="en-US" altLang="zh-CN"/>
              <a:t>t</a:t>
            </a:r>
            <a:r>
              <a:rPr lang="zh-CN" altLang="en-US"/>
              <a:t>，分别表示源点和目标点。 </a:t>
            </a:r>
          </a:p>
          <a:p>
            <a:r>
              <a:rPr lang="en-US" altLang="zh-CN"/>
              <a:t>【</a:t>
            </a:r>
            <a:r>
              <a:rPr lang="zh-CN" altLang="en-US"/>
              <a:t>输出格式</a:t>
            </a:r>
            <a:r>
              <a:rPr lang="en-US" altLang="zh-CN"/>
              <a:t>】 </a:t>
            </a:r>
          </a:p>
          <a:p>
            <a:r>
              <a:rPr lang="zh-CN" altLang="en-US"/>
              <a:t>　    仅一行，一个实数（保留两位小数），表示从</a:t>
            </a:r>
            <a:r>
              <a:rPr lang="en-US" altLang="zh-CN"/>
              <a:t>s</a:t>
            </a:r>
            <a:r>
              <a:rPr lang="zh-CN" altLang="en-US"/>
              <a:t>到</a:t>
            </a:r>
            <a:r>
              <a:rPr lang="en-US" altLang="zh-CN"/>
              <a:t>t</a:t>
            </a:r>
            <a:r>
              <a:rPr lang="zh-CN" altLang="en-US"/>
              <a:t>的最短路径长度。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SPFA</a:t>
            </a:r>
            <a:r>
              <a:rPr lang="zh-CN" altLang="en-US" b="1" smtClean="0">
                <a:solidFill>
                  <a:schemeClr val="accent1"/>
                </a:solidFill>
              </a:rPr>
              <a:t>算法框架</a:t>
            </a:r>
          </a:p>
        </p:txBody>
      </p:sp>
      <p:sp>
        <p:nvSpPr>
          <p:cNvPr id="27651" name="矩形 3"/>
          <p:cNvSpPr>
            <a:spLocks noChangeArrowheads="1"/>
          </p:cNvSpPr>
          <p:nvPr/>
        </p:nvSpPr>
        <p:spPr bwMode="auto">
          <a:xfrm>
            <a:off x="2190750" y="1436688"/>
            <a:ext cx="8620125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/>
              <a:t>1</a:t>
            </a:r>
            <a:r>
              <a:rPr lang="zh-CN" altLang="en-US"/>
              <a:t>）初始化：</a:t>
            </a:r>
            <a:endParaRPr lang="en-US" altLang="zh-CN"/>
          </a:p>
          <a:p>
            <a:r>
              <a:rPr lang="en-US" altLang="zh-CN"/>
              <a:t>    dis[s]=0,dis[v]=∞</a:t>
            </a:r>
            <a:r>
              <a:rPr lang="zh-CN" altLang="en-US"/>
              <a:t>（</a:t>
            </a:r>
            <a:r>
              <a:rPr lang="en-US" altLang="zh-CN"/>
              <a:t>v≠s</a:t>
            </a:r>
            <a:r>
              <a:rPr lang="zh-CN" altLang="en-US"/>
              <a:t>）</a:t>
            </a:r>
            <a:r>
              <a:rPr lang="en-US" altLang="zh-CN"/>
              <a:t>,memset(exist,0,sizeof(exist));</a:t>
            </a:r>
          </a:p>
          <a:p>
            <a:r>
              <a:rPr lang="en-US" altLang="zh-CN"/>
              <a:t>2)  </a:t>
            </a:r>
            <a:r>
              <a:rPr lang="zh-CN" altLang="en-US"/>
              <a:t>起点入队</a:t>
            </a:r>
            <a:endParaRPr lang="en-US" altLang="zh-CN"/>
          </a:p>
          <a:p>
            <a:r>
              <a:rPr lang="en-US" altLang="zh-CN"/>
              <a:t>    push(1);exist[s]=1;</a:t>
            </a:r>
          </a:p>
          <a:p>
            <a:r>
              <a:rPr lang="en-US" altLang="zh-CN"/>
              <a:t>    while(</a:t>
            </a:r>
            <a:r>
              <a:rPr lang="zh-CN" altLang="en-US"/>
              <a:t>队列不为空）</a:t>
            </a:r>
            <a:r>
              <a:rPr lang="en-US" altLang="zh-CN"/>
              <a:t> { </a:t>
            </a:r>
          </a:p>
          <a:p>
            <a:r>
              <a:rPr lang="en-US" altLang="zh-CN"/>
              <a:t>           u=get();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       exist[u]=false;</a:t>
            </a:r>
            <a:r>
              <a:rPr lang="zh-CN" altLang="en-US"/>
              <a:t>已被取出了队列</a:t>
            </a:r>
          </a:p>
          <a:p>
            <a:r>
              <a:rPr lang="zh-CN" altLang="en-US"/>
              <a:t>   </a:t>
            </a:r>
            <a:r>
              <a:rPr lang="en-US" altLang="zh-CN"/>
              <a:t>        for</a:t>
            </a:r>
            <a:r>
              <a:rPr lang="zh-CN" altLang="en-US"/>
              <a:t>与</a:t>
            </a:r>
            <a:r>
              <a:rPr lang="en-US" altLang="zh-CN"/>
              <a:t>u</a:t>
            </a:r>
            <a:r>
              <a:rPr lang="zh-CN" altLang="en-US"/>
              <a:t>相连的所有点</a:t>
            </a:r>
          </a:p>
          <a:p>
            <a:r>
              <a:rPr lang="zh-CN" altLang="en-US"/>
              <a:t>              </a:t>
            </a:r>
            <a:r>
              <a:rPr lang="en-US" altLang="zh-CN"/>
              <a:t>if (dis[v]&gt;dis[u]+w[u][v])</a:t>
            </a:r>
          </a:p>
          <a:p>
            <a:r>
              <a:rPr lang="en-US" altLang="zh-CN"/>
              <a:t>                 {</a:t>
            </a:r>
          </a:p>
          <a:p>
            <a:r>
              <a:rPr lang="en-US" altLang="zh-CN"/>
              <a:t>                      dis[v]=dis[u]+w[u][v];</a:t>
            </a:r>
          </a:p>
          <a:p>
            <a:r>
              <a:rPr lang="en-US" altLang="zh-CN"/>
              <a:t>	     if (!exist[v]) //</a:t>
            </a:r>
            <a:r>
              <a:rPr lang="zh-CN" altLang="en-US"/>
              <a:t>队列中不存在</a:t>
            </a:r>
            <a:r>
              <a:rPr lang="en-US" altLang="zh-CN"/>
              <a:t>v</a:t>
            </a:r>
            <a:r>
              <a:rPr lang="zh-CN" altLang="en-US"/>
              <a:t>点，</a:t>
            </a:r>
            <a:r>
              <a:rPr lang="en-US" altLang="zh-CN"/>
              <a:t>v</a:t>
            </a:r>
            <a:r>
              <a:rPr lang="zh-CN" altLang="en-US"/>
              <a:t>入队。</a:t>
            </a:r>
          </a:p>
          <a:p>
            <a:r>
              <a:rPr lang="zh-CN" altLang="en-US"/>
              <a:t>                       </a:t>
            </a:r>
            <a:r>
              <a:rPr lang="en-US" altLang="zh-CN"/>
              <a:t>{</a:t>
            </a:r>
          </a:p>
          <a:p>
            <a:r>
              <a:rPr lang="en-US" altLang="zh-CN"/>
              <a:t>                                  push(v) //</a:t>
            </a:r>
            <a:r>
              <a:rPr lang="zh-CN" altLang="en-US"/>
              <a:t>尾指针下移一位，</a:t>
            </a:r>
            <a:r>
              <a:rPr lang="en-US" altLang="zh-CN"/>
              <a:t>v</a:t>
            </a:r>
            <a:r>
              <a:rPr lang="zh-CN" altLang="en-US"/>
              <a:t>入队</a:t>
            </a:r>
            <a:r>
              <a:rPr lang="en-US" altLang="zh-CN"/>
              <a:t>;</a:t>
            </a:r>
          </a:p>
          <a:p>
            <a:r>
              <a:rPr lang="en-US" altLang="zh-CN"/>
              <a:t>                                  exist[v]=1;</a:t>
            </a:r>
          </a:p>
          <a:p>
            <a:r>
              <a:rPr lang="en-US" altLang="zh-CN"/>
              <a:t>                       }</a:t>
            </a:r>
          </a:p>
          <a:p>
            <a:r>
              <a:rPr lang="en-US" altLang="zh-CN"/>
              <a:t>                 </a:t>
            </a:r>
            <a:r>
              <a:rPr lang="zh-CN" altLang="en-US"/>
              <a:t>｝</a:t>
            </a:r>
          </a:p>
          <a:p>
            <a:r>
              <a:rPr lang="zh-CN" altLang="en-US"/>
              <a:t>    </a:t>
            </a:r>
            <a:r>
              <a:rPr lang="en-US" altLang="zh-CN"/>
              <a:t>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算法分析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65338" y="1772816"/>
            <a:ext cx="843129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时间复杂度：</a:t>
            </a:r>
            <a:endParaRPr lang="en-US" altLang="zh-CN" sz="3600" dirty="0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/>
              <a:t>O(</a:t>
            </a:r>
            <a:r>
              <a:rPr lang="en-US" altLang="zh-CN" sz="3200" dirty="0" err="1"/>
              <a:t>kE</a:t>
            </a:r>
            <a:r>
              <a:rPr lang="en-US" altLang="zh-CN" sz="3200" dirty="0"/>
              <a:t>)</a:t>
            </a:r>
            <a:r>
              <a:rPr lang="zh-CN" altLang="en-US" sz="3200" dirty="0"/>
              <a:t>，</a:t>
            </a:r>
            <a:r>
              <a:rPr lang="en-US" altLang="zh-CN" sz="3200" dirty="0"/>
              <a:t>E</a:t>
            </a:r>
            <a:r>
              <a:rPr lang="zh-CN" altLang="en-US" sz="3200" dirty="0"/>
              <a:t>是边数。</a:t>
            </a:r>
            <a:r>
              <a:rPr lang="en-US" altLang="zh-CN" sz="3200" dirty="0"/>
              <a:t>K</a:t>
            </a:r>
            <a:r>
              <a:rPr lang="zh-CN" altLang="en-US" sz="3200" dirty="0"/>
              <a:t>是常数，平均值为</a:t>
            </a:r>
            <a:r>
              <a:rPr lang="en-US" altLang="zh-CN" sz="3200" dirty="0"/>
              <a:t>2</a:t>
            </a:r>
          </a:p>
          <a:p>
            <a:endParaRPr lang="en-US" altLang="zh-CN" sz="3200" dirty="0"/>
          </a:p>
          <a:p>
            <a:r>
              <a:rPr lang="zh-CN" altLang="en-US" sz="3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能否算负权路径？</a:t>
            </a:r>
            <a:endParaRPr lang="en-US" altLang="zh-CN" sz="36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 smtClean="0"/>
              <a:t>可以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6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局限</a:t>
            </a:r>
            <a:endParaRPr lang="en-US" altLang="zh-CN" sz="3200" dirty="0" smtClean="0"/>
          </a:p>
          <a:p>
            <a:r>
              <a:rPr lang="zh-CN" altLang="en-US" sz="3200" dirty="0" smtClean="0"/>
              <a:t>不能算负权环；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6873520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SPFA</a:t>
            </a:r>
            <a:r>
              <a:rPr lang="zh-CN" altLang="en-US" b="1" dirty="0" smtClean="0"/>
              <a:t>负权的计算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744823" y="2985795"/>
            <a:ext cx="919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如果某个点进入队列</a:t>
            </a:r>
            <a:r>
              <a:rPr lang="en-US" altLang="zh-CN" sz="3600" dirty="0" smtClean="0"/>
              <a:t>n</a:t>
            </a:r>
            <a:r>
              <a:rPr lang="zh-CN" altLang="en-US" sz="3600" dirty="0" smtClean="0"/>
              <a:t>次，则说明存在负权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074346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2074765" y="228763"/>
            <a:ext cx="7269162" cy="719138"/>
          </a:xfrm>
        </p:spPr>
        <p:txBody>
          <a:bodyPr/>
          <a:lstStyle/>
          <a:p>
            <a:r>
              <a:rPr lang="en-US" altLang="zh-CN" dirty="0" smtClean="0"/>
              <a:t>SPFA</a:t>
            </a:r>
            <a:endParaRPr lang="zh-CN" altLang="en-US" b="1" dirty="0" smtClean="0">
              <a:solidFill>
                <a:schemeClr val="accent1"/>
              </a:solidFill>
            </a:endParaRPr>
          </a:p>
        </p:txBody>
      </p:sp>
      <p:sp>
        <p:nvSpPr>
          <p:cNvPr id="27651" name="矩形 3"/>
          <p:cNvSpPr>
            <a:spLocks noChangeArrowheads="1"/>
          </p:cNvSpPr>
          <p:nvPr/>
        </p:nvSpPr>
        <p:spPr bwMode="auto">
          <a:xfrm>
            <a:off x="2266164" y="947901"/>
            <a:ext cx="8620125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dirty="0"/>
              <a:t>1</a:t>
            </a:r>
            <a:r>
              <a:rPr lang="zh-CN" altLang="en-US" dirty="0"/>
              <a:t>）初始化：</a:t>
            </a:r>
            <a:endParaRPr lang="en-US" altLang="zh-CN" dirty="0"/>
          </a:p>
          <a:p>
            <a:r>
              <a:rPr lang="en-US" altLang="zh-CN" dirty="0"/>
              <a:t>    dis[s]=0,dis[v]=∞</a:t>
            </a:r>
            <a:r>
              <a:rPr lang="zh-CN" altLang="en-US" dirty="0"/>
              <a:t>（</a:t>
            </a:r>
            <a:r>
              <a:rPr lang="en-US" altLang="zh-CN" dirty="0" err="1"/>
              <a:t>v≠s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en-US" altLang="zh-CN" dirty="0" err="1"/>
              <a:t>memset</a:t>
            </a:r>
            <a:r>
              <a:rPr lang="en-US" altLang="zh-CN" dirty="0"/>
              <a:t>(exist,0,sizeof(exist</a:t>
            </a:r>
            <a:r>
              <a:rPr lang="en-US" altLang="zh-CN" dirty="0" smtClean="0"/>
              <a:t>));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chemeClr val="accent2"/>
                </a:solidFill>
              </a:rPr>
              <a:t>memset</a:t>
            </a:r>
            <a:r>
              <a:rPr lang="en-US" altLang="zh-CN" dirty="0" smtClean="0">
                <a:solidFill>
                  <a:schemeClr val="accent2"/>
                </a:solidFill>
              </a:rPr>
              <a:t>(time,0,sizeof(time));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/>
              <a:t>2)  </a:t>
            </a:r>
            <a:r>
              <a:rPr lang="zh-CN" altLang="en-US" dirty="0"/>
              <a:t>起点入队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smtClean="0"/>
              <a:t>push(s);</a:t>
            </a:r>
            <a:r>
              <a:rPr lang="en-US" altLang="zh-CN" dirty="0"/>
              <a:t>exist[s]=</a:t>
            </a:r>
            <a:r>
              <a:rPr lang="en-US" altLang="zh-CN" dirty="0" smtClean="0"/>
              <a:t>1;</a:t>
            </a:r>
            <a:r>
              <a:rPr lang="en-US" altLang="zh-CN" dirty="0" smtClean="0">
                <a:solidFill>
                  <a:schemeClr val="accent2"/>
                </a:solidFill>
              </a:rPr>
              <a:t>time[s]=1;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/>
              <a:t>    while(</a:t>
            </a:r>
            <a:r>
              <a:rPr lang="zh-CN" altLang="en-US" dirty="0"/>
              <a:t>队列不为空）</a:t>
            </a:r>
            <a:r>
              <a:rPr lang="en-US" altLang="zh-CN" dirty="0"/>
              <a:t> { </a:t>
            </a:r>
          </a:p>
          <a:p>
            <a:r>
              <a:rPr lang="en-US" altLang="zh-CN" dirty="0"/>
              <a:t>           u=get();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       exist[u]=false;</a:t>
            </a:r>
            <a:r>
              <a:rPr lang="zh-CN" altLang="en-US" dirty="0"/>
              <a:t>已被取出了队列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        for</a:t>
            </a:r>
            <a:r>
              <a:rPr lang="zh-CN" altLang="en-US" dirty="0"/>
              <a:t>与</a:t>
            </a:r>
            <a:r>
              <a:rPr lang="en-US" altLang="zh-CN" dirty="0"/>
              <a:t>u</a:t>
            </a:r>
            <a:r>
              <a:rPr lang="zh-CN" altLang="en-US" dirty="0"/>
              <a:t>相连的所有点</a:t>
            </a:r>
          </a:p>
          <a:p>
            <a:r>
              <a:rPr lang="zh-CN" altLang="en-US" dirty="0"/>
              <a:t>              </a:t>
            </a:r>
            <a:r>
              <a:rPr lang="en-US" altLang="zh-CN" dirty="0"/>
              <a:t>if (dis[v]&gt;dis[u]+w[u][v])</a:t>
            </a:r>
          </a:p>
          <a:p>
            <a:r>
              <a:rPr lang="en-US" altLang="zh-CN" dirty="0"/>
              <a:t>                 {</a:t>
            </a:r>
          </a:p>
          <a:p>
            <a:r>
              <a:rPr lang="en-US" altLang="zh-CN" dirty="0"/>
              <a:t>                      dis[v]=dis[u]+w[u][v];</a:t>
            </a:r>
          </a:p>
          <a:p>
            <a:r>
              <a:rPr lang="en-US" altLang="zh-CN" dirty="0"/>
              <a:t>	     if (!exist[v]) //</a:t>
            </a:r>
            <a:r>
              <a:rPr lang="zh-CN" altLang="en-US" dirty="0"/>
              <a:t>队列中不存在</a:t>
            </a:r>
            <a:r>
              <a:rPr lang="en-US" altLang="zh-CN" dirty="0"/>
              <a:t>v</a:t>
            </a:r>
            <a:r>
              <a:rPr lang="zh-CN" altLang="en-US" dirty="0"/>
              <a:t>点，</a:t>
            </a:r>
            <a:r>
              <a:rPr lang="en-US" altLang="zh-CN" dirty="0"/>
              <a:t>v</a:t>
            </a:r>
            <a:r>
              <a:rPr lang="zh-CN" altLang="en-US" dirty="0"/>
              <a:t>入队。</a:t>
            </a:r>
          </a:p>
          <a:p>
            <a:r>
              <a:rPr lang="zh-CN" altLang="en-US" dirty="0"/>
              <a:t>                       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time[v]++;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chemeClr val="accent2"/>
                </a:solidFill>
              </a:rPr>
              <a:t>if(time[v]&gt;n) return false;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/>
              <a:t>                                  push(v) //</a:t>
            </a:r>
            <a:r>
              <a:rPr lang="zh-CN" altLang="en-US" dirty="0"/>
              <a:t>尾指针下移一位，</a:t>
            </a:r>
            <a:r>
              <a:rPr lang="en-US" altLang="zh-CN" dirty="0"/>
              <a:t>v</a:t>
            </a:r>
            <a:r>
              <a:rPr lang="zh-CN" altLang="en-US" dirty="0"/>
              <a:t>入队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                      exist[v]=1;</a:t>
            </a:r>
          </a:p>
          <a:p>
            <a:r>
              <a:rPr lang="en-US" altLang="zh-CN" dirty="0"/>
              <a:t>                       }</a:t>
            </a:r>
          </a:p>
          <a:p>
            <a:r>
              <a:rPr lang="en-US" altLang="zh-CN" dirty="0"/>
              <a:t>                 </a:t>
            </a:r>
            <a:r>
              <a:rPr lang="zh-CN" altLang="en-US" dirty="0"/>
              <a:t>｝</a:t>
            </a:r>
          </a:p>
          <a:p>
            <a:r>
              <a:rPr lang="zh-CN" altLang="en-US" dirty="0"/>
              <a:t>    </a:t>
            </a:r>
            <a:r>
              <a:rPr lang="en-US" altLang="zh-CN" dirty="0" smtClean="0"/>
              <a:t>}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return true;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 flipV="1">
            <a:off x="3893271" y="4782036"/>
            <a:ext cx="3172118" cy="3297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 rot="16200000">
            <a:off x="7285069" y="4546286"/>
            <a:ext cx="744717" cy="801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152516" y="4654537"/>
            <a:ext cx="2733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2"/>
                </a:solidFill>
              </a:rPr>
              <a:t>说明有负权环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1956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2674938" y="2744788"/>
            <a:ext cx="7847012" cy="1303337"/>
          </a:xfrm>
        </p:spPr>
        <p:txBody>
          <a:bodyPr/>
          <a:lstStyle/>
          <a:p>
            <a:r>
              <a:rPr lang="zh-CN" altLang="en-US" b="1" dirty="0" smtClean="0"/>
              <a:t>请花</a:t>
            </a:r>
            <a:r>
              <a:rPr lang="en-US" altLang="zh-CN" b="1" dirty="0" smtClean="0"/>
              <a:t>30min</a:t>
            </a:r>
            <a:r>
              <a:rPr lang="zh-CN" altLang="en-US" b="1" dirty="0" smtClean="0"/>
              <a:t>时间将最短路径问题用</a:t>
            </a:r>
            <a:r>
              <a:rPr lang="en-US" altLang="zh-CN" b="1" dirty="0" err="1" smtClean="0"/>
              <a:t>Dijkstra</a:t>
            </a:r>
            <a:r>
              <a:rPr lang="zh-CN" altLang="en-US" b="1" dirty="0" smtClean="0"/>
              <a:t>算法写出。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最短路算法对比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807908"/>
              </p:ext>
            </p:extLst>
          </p:nvPr>
        </p:nvGraphicFramePr>
        <p:xfrm>
          <a:off x="1322873" y="1587412"/>
          <a:ext cx="9584612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153">
                  <a:extLst>
                    <a:ext uri="{9D8B030D-6E8A-4147-A177-3AD203B41FA5}">
                      <a16:colId xmlns:a16="http://schemas.microsoft.com/office/drawing/2014/main" val="836730282"/>
                    </a:ext>
                  </a:extLst>
                </a:gridCol>
                <a:gridCol w="2065954">
                  <a:extLst>
                    <a:ext uri="{9D8B030D-6E8A-4147-A177-3AD203B41FA5}">
                      <a16:colId xmlns:a16="http://schemas.microsoft.com/office/drawing/2014/main" val="801869990"/>
                    </a:ext>
                  </a:extLst>
                </a:gridCol>
                <a:gridCol w="2726352">
                  <a:extLst>
                    <a:ext uri="{9D8B030D-6E8A-4147-A177-3AD203B41FA5}">
                      <a16:colId xmlns:a16="http://schemas.microsoft.com/office/drawing/2014/main" val="915560851"/>
                    </a:ext>
                  </a:extLst>
                </a:gridCol>
                <a:gridCol w="2396153">
                  <a:extLst>
                    <a:ext uri="{9D8B030D-6E8A-4147-A177-3AD203B41FA5}">
                      <a16:colId xmlns:a16="http://schemas.microsoft.com/office/drawing/2014/main" val="2442609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算法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时间复杂度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功能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特点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32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accent1"/>
                          </a:solidFill>
                        </a:rPr>
                        <a:t>Floyd</a:t>
                      </a:r>
                      <a:endParaRPr lang="zh-CN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accent1"/>
                          </a:solidFill>
                        </a:rPr>
                        <a:t>O(n</a:t>
                      </a:r>
                      <a:r>
                        <a:rPr lang="en-US" altLang="zh-CN" sz="2800" baseline="30000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r>
                        <a:rPr lang="en-US" altLang="zh-CN" sz="2800" dirty="0" smtClean="0">
                          <a:solidFill>
                            <a:schemeClr val="accent1"/>
                          </a:solidFill>
                        </a:rPr>
                        <a:t>)</a:t>
                      </a:r>
                      <a:endParaRPr lang="zh-CN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accent1"/>
                          </a:solidFill>
                        </a:rPr>
                        <a:t>多源最短路</a:t>
                      </a:r>
                      <a:endParaRPr lang="zh-CN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accent1"/>
                          </a:solidFill>
                        </a:rPr>
                        <a:t>可以算负权</a:t>
                      </a:r>
                      <a:endParaRPr lang="zh-CN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931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solidFill>
                            <a:schemeClr val="accent1"/>
                          </a:solidFill>
                        </a:rPr>
                        <a:t>Dijkstra</a:t>
                      </a:r>
                      <a:endParaRPr lang="zh-CN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accent1"/>
                          </a:solidFill>
                        </a:rPr>
                        <a:t>O(n</a:t>
                      </a:r>
                      <a:r>
                        <a:rPr lang="en-US" altLang="zh-CN" sz="2800" baseline="30000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r>
                        <a:rPr lang="en-US" altLang="zh-CN" sz="2800" dirty="0" smtClean="0">
                          <a:solidFill>
                            <a:schemeClr val="accent1"/>
                          </a:solidFill>
                        </a:rPr>
                        <a:t>)</a:t>
                      </a:r>
                      <a:endParaRPr lang="zh-CN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accent1"/>
                          </a:solidFill>
                        </a:rPr>
                        <a:t>单源最短路</a:t>
                      </a:r>
                      <a:endParaRPr lang="zh-CN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accent1"/>
                          </a:solidFill>
                        </a:rPr>
                        <a:t>不可以算负权</a:t>
                      </a:r>
                      <a:endParaRPr lang="zh-CN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0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accent1"/>
                          </a:solidFill>
                        </a:rPr>
                        <a:t>Ford</a:t>
                      </a:r>
                      <a:endParaRPr lang="zh-CN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accent1"/>
                          </a:solidFill>
                        </a:rPr>
                        <a:t>O(ne)</a:t>
                      </a:r>
                      <a:endParaRPr lang="zh-CN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accent1"/>
                          </a:solidFill>
                        </a:rPr>
                        <a:t>单源最短路</a:t>
                      </a:r>
                      <a:endParaRPr lang="zh-CN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accent1"/>
                          </a:solidFill>
                        </a:rPr>
                        <a:t>可以算负权</a:t>
                      </a:r>
                      <a:endParaRPr lang="zh-CN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376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accent1"/>
                          </a:solidFill>
                        </a:rPr>
                        <a:t>SPFA</a:t>
                      </a:r>
                      <a:endParaRPr lang="zh-CN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accent1"/>
                          </a:solidFill>
                        </a:rPr>
                        <a:t>O(2e)</a:t>
                      </a:r>
                      <a:endParaRPr lang="zh-CN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accent1"/>
                          </a:solidFill>
                        </a:rPr>
                        <a:t>单源最短路</a:t>
                      </a:r>
                      <a:endParaRPr lang="zh-CN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accent1"/>
                          </a:solidFill>
                        </a:rPr>
                        <a:t>可以算负权</a:t>
                      </a:r>
                      <a:endParaRPr lang="zh-CN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46678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899158" y="4703105"/>
            <a:ext cx="4432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负权环无最短路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2065338" y="4764660"/>
            <a:ext cx="850951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3600" dirty="0" smtClean="0"/>
              <a:t>如果确定图是无环的，还有其它算法吗？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2447894" y="5520384"/>
            <a:ext cx="923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DP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3935961" y="5581940"/>
            <a:ext cx="4358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Dis[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]=min{dis[j]+w[</a:t>
            </a:r>
            <a:r>
              <a:rPr lang="en-US" altLang="zh-CN" sz="3200" dirty="0" err="1" smtClean="0"/>
              <a:t>j,i</a:t>
            </a:r>
            <a:r>
              <a:rPr lang="en-US" altLang="zh-CN" sz="3200" dirty="0" smtClean="0"/>
              <a:t>]}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8686799" y="5581940"/>
            <a:ext cx="28551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可使用</a:t>
            </a:r>
            <a:r>
              <a:rPr lang="en-US" altLang="zh-CN" dirty="0" smtClean="0"/>
              <a:t>BFS</a:t>
            </a:r>
            <a:r>
              <a:rPr lang="zh-CN" altLang="en-US" dirty="0" smtClean="0"/>
              <a:t>遍历顺序</a:t>
            </a:r>
            <a:endParaRPr lang="en-US" altLang="zh-CN" dirty="0" smtClean="0"/>
          </a:p>
          <a:p>
            <a:r>
              <a:rPr lang="zh-CN" altLang="en-US" sz="20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（不能添加队列判重）</a:t>
            </a:r>
            <a:endParaRPr lang="zh-CN" altLang="en-US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35661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r>
              <a:rPr lang="zh-CN" altLang="en-US" dirty="0" smtClean="0"/>
              <a:t>最短路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10776" y="1545543"/>
            <a:ext cx="923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DP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3198843" y="1607099"/>
            <a:ext cx="4358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Dis[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]=min{dis[j]+w[</a:t>
            </a:r>
            <a:r>
              <a:rPr lang="en-US" altLang="zh-CN" sz="3200" dirty="0" err="1" smtClean="0"/>
              <a:t>j,i</a:t>
            </a:r>
            <a:r>
              <a:rPr lang="en-US" altLang="zh-CN" sz="3200" dirty="0" smtClean="0"/>
              <a:t>]}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7968343" y="1744824"/>
            <a:ext cx="28551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可使用</a:t>
            </a:r>
            <a:r>
              <a:rPr lang="en-US" altLang="zh-CN" dirty="0" smtClean="0"/>
              <a:t>BFS</a:t>
            </a:r>
            <a:r>
              <a:rPr lang="zh-CN" altLang="en-US" dirty="0" smtClean="0"/>
              <a:t>遍历顺序</a:t>
            </a:r>
            <a:endParaRPr lang="en-US" altLang="zh-CN" dirty="0" smtClean="0"/>
          </a:p>
          <a:p>
            <a:r>
              <a:rPr lang="zh-CN" altLang="en-US" sz="20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（不能添加队列判重）</a:t>
            </a:r>
            <a:endParaRPr lang="zh-CN" altLang="en-US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43607" y="2677886"/>
            <a:ext cx="168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</a:rPr>
              <a:t>思考：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455575" y="4730621"/>
            <a:ext cx="522514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761860" y="3872475"/>
            <a:ext cx="522514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2771191" y="5318450"/>
            <a:ext cx="522514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4118427" y="4730621"/>
            <a:ext cx="522514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0" idx="7"/>
            <a:endCxn id="11" idx="3"/>
          </p:cNvCxnSpPr>
          <p:nvPr/>
        </p:nvCxnSpPr>
        <p:spPr>
          <a:xfrm flipV="1">
            <a:off x="1901569" y="4318469"/>
            <a:ext cx="936811" cy="488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5"/>
            <a:endCxn id="13" idx="1"/>
          </p:cNvCxnSpPr>
          <p:nvPr/>
        </p:nvCxnSpPr>
        <p:spPr>
          <a:xfrm>
            <a:off x="3207854" y="4318469"/>
            <a:ext cx="987093" cy="488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5"/>
            <a:endCxn id="12" idx="2"/>
          </p:cNvCxnSpPr>
          <p:nvPr/>
        </p:nvCxnSpPr>
        <p:spPr>
          <a:xfrm>
            <a:off x="1901569" y="5176615"/>
            <a:ext cx="869622" cy="403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6"/>
            <a:endCxn id="13" idx="3"/>
          </p:cNvCxnSpPr>
          <p:nvPr/>
        </p:nvCxnSpPr>
        <p:spPr>
          <a:xfrm flipV="1">
            <a:off x="3293705" y="5176615"/>
            <a:ext cx="901242" cy="403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4"/>
            <a:endCxn id="12" idx="0"/>
          </p:cNvCxnSpPr>
          <p:nvPr/>
        </p:nvCxnSpPr>
        <p:spPr>
          <a:xfrm>
            <a:off x="3023117" y="4394989"/>
            <a:ext cx="9331" cy="9234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429525" y="2898343"/>
            <a:ext cx="522514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9197810" y="3938842"/>
            <a:ext cx="522514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7644522" y="3938842"/>
            <a:ext cx="522514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6947518" y="4938823"/>
            <a:ext cx="522514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8908561" y="4938823"/>
            <a:ext cx="522514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8647304" y="5983851"/>
            <a:ext cx="522514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9916267" y="4938823"/>
            <a:ext cx="522514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25" idx="4"/>
            <a:endCxn id="27" idx="7"/>
          </p:cNvCxnSpPr>
          <p:nvPr/>
        </p:nvCxnSpPr>
        <p:spPr>
          <a:xfrm flipH="1">
            <a:off x="8090516" y="3420857"/>
            <a:ext cx="600266" cy="5945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5" idx="4"/>
            <a:endCxn id="26" idx="1"/>
          </p:cNvCxnSpPr>
          <p:nvPr/>
        </p:nvCxnSpPr>
        <p:spPr>
          <a:xfrm>
            <a:off x="8690782" y="3420857"/>
            <a:ext cx="583548" cy="5945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7" idx="3"/>
            <a:endCxn id="28" idx="7"/>
          </p:cNvCxnSpPr>
          <p:nvPr/>
        </p:nvCxnSpPr>
        <p:spPr>
          <a:xfrm flipH="1">
            <a:off x="7393512" y="4384836"/>
            <a:ext cx="327530" cy="6305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6" idx="4"/>
            <a:endCxn id="46" idx="0"/>
          </p:cNvCxnSpPr>
          <p:nvPr/>
        </p:nvCxnSpPr>
        <p:spPr>
          <a:xfrm flipH="1">
            <a:off x="9169818" y="4461356"/>
            <a:ext cx="289249" cy="4774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6" idx="4"/>
            <a:endCxn id="48" idx="1"/>
          </p:cNvCxnSpPr>
          <p:nvPr/>
        </p:nvCxnSpPr>
        <p:spPr>
          <a:xfrm>
            <a:off x="9459067" y="4461356"/>
            <a:ext cx="533720" cy="553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6" idx="4"/>
            <a:endCxn id="47" idx="7"/>
          </p:cNvCxnSpPr>
          <p:nvPr/>
        </p:nvCxnSpPr>
        <p:spPr>
          <a:xfrm flipH="1">
            <a:off x="9093298" y="5461337"/>
            <a:ext cx="76520" cy="5990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9656097" y="5685878"/>
            <a:ext cx="2334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有重复！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483201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3" grpId="0" animBg="1"/>
      <p:bldP spid="25" grpId="0" animBg="1"/>
      <p:bldP spid="26" grpId="0" animBg="1"/>
      <p:bldP spid="27" grpId="0" animBg="1"/>
      <p:bldP spid="28" grpId="0" animBg="1"/>
      <p:bldP spid="46" grpId="0" animBg="1"/>
      <p:bldP spid="47" grpId="0" animBg="1"/>
      <p:bldP spid="48" grpId="0" animBg="1"/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r>
              <a:rPr lang="zh-CN" altLang="en-US" dirty="0" smtClean="0"/>
              <a:t>最短路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10776" y="1545543"/>
            <a:ext cx="923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DP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3198843" y="1607099"/>
            <a:ext cx="4358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Dis[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]=min{dis[j]+w[</a:t>
            </a:r>
            <a:r>
              <a:rPr lang="en-US" altLang="zh-CN" sz="3200" dirty="0" err="1" smtClean="0"/>
              <a:t>j,i</a:t>
            </a:r>
            <a:r>
              <a:rPr lang="en-US" altLang="zh-CN" sz="3200" dirty="0" smtClean="0"/>
              <a:t>]}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7968343" y="1744824"/>
            <a:ext cx="28551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可使用</a:t>
            </a:r>
            <a:r>
              <a:rPr lang="en-US" altLang="zh-CN" dirty="0" smtClean="0"/>
              <a:t>BFS</a:t>
            </a:r>
            <a:r>
              <a:rPr lang="zh-CN" altLang="en-US" dirty="0" smtClean="0"/>
              <a:t>遍历顺序</a:t>
            </a:r>
            <a:endParaRPr lang="en-US" altLang="zh-CN" dirty="0" smtClean="0"/>
          </a:p>
          <a:p>
            <a:r>
              <a:rPr lang="zh-CN" altLang="en-US" sz="20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（不能添加队列判重）</a:t>
            </a:r>
            <a:endParaRPr lang="zh-CN" altLang="en-US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43607" y="2677886"/>
            <a:ext cx="168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</a:rPr>
              <a:t>思考：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455575" y="4730621"/>
            <a:ext cx="522514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761860" y="3872475"/>
            <a:ext cx="522514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2771191" y="5318450"/>
            <a:ext cx="522514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4118427" y="4730621"/>
            <a:ext cx="522514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0" idx="7"/>
            <a:endCxn id="11" idx="3"/>
          </p:cNvCxnSpPr>
          <p:nvPr/>
        </p:nvCxnSpPr>
        <p:spPr>
          <a:xfrm flipV="1">
            <a:off x="1901569" y="4318469"/>
            <a:ext cx="936811" cy="488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5"/>
            <a:endCxn id="13" idx="1"/>
          </p:cNvCxnSpPr>
          <p:nvPr/>
        </p:nvCxnSpPr>
        <p:spPr>
          <a:xfrm>
            <a:off x="3207854" y="4318469"/>
            <a:ext cx="987093" cy="488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5"/>
            <a:endCxn id="12" idx="2"/>
          </p:cNvCxnSpPr>
          <p:nvPr/>
        </p:nvCxnSpPr>
        <p:spPr>
          <a:xfrm>
            <a:off x="1901569" y="5176615"/>
            <a:ext cx="869622" cy="403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6"/>
            <a:endCxn id="13" idx="3"/>
          </p:cNvCxnSpPr>
          <p:nvPr/>
        </p:nvCxnSpPr>
        <p:spPr>
          <a:xfrm flipV="1">
            <a:off x="3293705" y="5176615"/>
            <a:ext cx="901242" cy="403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4"/>
            <a:endCxn id="12" idx="0"/>
          </p:cNvCxnSpPr>
          <p:nvPr/>
        </p:nvCxnSpPr>
        <p:spPr>
          <a:xfrm>
            <a:off x="3023117" y="4394989"/>
            <a:ext cx="9331" cy="9234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437065" y="3514164"/>
            <a:ext cx="22393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最佳顺序：</a:t>
            </a:r>
            <a:endParaRPr lang="en-US" altLang="zh-CN" sz="3200" dirty="0" smtClean="0"/>
          </a:p>
          <a:p>
            <a:r>
              <a:rPr lang="en-US" altLang="zh-CN" sz="3200" dirty="0" smtClean="0"/>
              <a:t>A-&gt;B-&gt;D-&gt;C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6904135" y="4644911"/>
            <a:ext cx="31537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accent2"/>
                </a:solidFill>
              </a:rPr>
              <a:t>拓扑排序</a:t>
            </a:r>
            <a:endParaRPr lang="zh-CN" altLang="en-US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210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新的问题</a:t>
            </a:r>
          </a:p>
        </p:txBody>
      </p:sp>
      <p:sp>
        <p:nvSpPr>
          <p:cNvPr id="29699" name="文本框 2"/>
          <p:cNvSpPr txBox="1">
            <a:spLocks noChangeArrowheads="1"/>
          </p:cNvSpPr>
          <p:nvPr/>
        </p:nvSpPr>
        <p:spPr bwMode="auto">
          <a:xfrm>
            <a:off x="2166938" y="2933700"/>
            <a:ext cx="7858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4000"/>
              <a:t>如何输出最短路径呢？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Dijkstra</a:t>
            </a:r>
            <a:r>
              <a:rPr lang="zh-CN" altLang="en-US" smtClean="0"/>
              <a:t>，</a:t>
            </a:r>
            <a:r>
              <a:rPr lang="en-US" altLang="zh-CN" smtClean="0"/>
              <a:t>SPFA</a:t>
            </a:r>
            <a:r>
              <a:rPr lang="zh-CN" altLang="en-US" smtClean="0"/>
              <a:t>输出路径</a:t>
            </a:r>
          </a:p>
        </p:txBody>
      </p:sp>
      <p:sp>
        <p:nvSpPr>
          <p:cNvPr id="31747" name="矩形 2"/>
          <p:cNvSpPr>
            <a:spLocks noChangeArrowheads="1"/>
          </p:cNvSpPr>
          <p:nvPr/>
        </p:nvSpPr>
        <p:spPr bwMode="auto">
          <a:xfrm>
            <a:off x="1855788" y="2006600"/>
            <a:ext cx="9040812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/>
              <a:t>Dijkstra</a:t>
            </a:r>
            <a:r>
              <a:rPr lang="zh-CN" altLang="en-US" sz="2800"/>
              <a:t>，</a:t>
            </a:r>
            <a:r>
              <a:rPr lang="en-US" altLang="zh-CN" sz="2800"/>
              <a:t>SPFA</a:t>
            </a: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都是单源最短路径算法，它们的共同点是都有一个数组</a:t>
            </a:r>
            <a:r>
              <a:rPr lang="zh-CN" altLang="en-US" sz="28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pre[x]</a:t>
            </a: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 用来记录从起点到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x</a:t>
            </a: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的最短路径中，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x</a:t>
            </a: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的</a:t>
            </a:r>
            <a:r>
              <a:rPr lang="zh-CN" altLang="en-US" sz="2800" b="1">
                <a:solidFill>
                  <a:schemeClr val="accent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前驱结点</a:t>
            </a: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是哪个。每次更新，我们就给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pre[x</a:t>
            </a: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]赋一个新值。</a:t>
            </a:r>
            <a:endParaRPr lang="zh-CN" altLang="en-US" sz="28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76388" y="2127250"/>
            <a:ext cx="50800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【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输入样例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】</a:t>
            </a:r>
            <a:endParaRPr lang="en-US" altLang="zh-CN" sz="28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5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0 0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2 0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2 2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0 2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3 1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548063" y="2559050"/>
            <a:ext cx="1719262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5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1 2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1 3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1 4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2 5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3 5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1 5 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7554913" y="2127250"/>
            <a:ext cx="265588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【</a:t>
            </a:r>
            <a:r>
              <a:rPr lang="zh-CN" altLang="en-US" sz="32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输出样例</a:t>
            </a:r>
            <a:r>
              <a: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】</a:t>
            </a:r>
            <a:endParaRPr lang="en-US" altLang="zh-CN" sz="3200" b="1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3.41</a:t>
            </a:r>
            <a:endParaRPr lang="en-US" altLang="zh-CN" sz="32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Dijkstra</a:t>
            </a:r>
            <a:r>
              <a:rPr lang="zh-CN" altLang="en-US" smtClean="0"/>
              <a:t>，</a:t>
            </a:r>
            <a:r>
              <a:rPr lang="en-US" altLang="zh-CN" smtClean="0"/>
              <a:t>SPFA</a:t>
            </a:r>
            <a:r>
              <a:rPr lang="zh-CN" altLang="en-US" smtClean="0"/>
              <a:t>输出路径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43100" y="1924050"/>
            <a:ext cx="8429625" cy="4216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latin typeface="+mj-ea"/>
                <a:ea typeface="+mj-ea"/>
              </a:rPr>
              <a:t>输出代码：</a:t>
            </a:r>
            <a:endParaRPr lang="en-US" altLang="zh-CN" sz="3200" b="1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方案一：</a:t>
            </a:r>
            <a:endParaRPr lang="en-US" altLang="zh-CN" sz="28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en-US" dirty="0"/>
              <a:t>按照</a:t>
            </a:r>
            <a:r>
              <a:rPr lang="en-US" altLang="zh-CN" dirty="0"/>
              <a:t>pre[]</a:t>
            </a:r>
            <a:r>
              <a:rPr lang="zh-CN" altLang="en-US" dirty="0"/>
              <a:t>数组，顺序找一遍，并用一个数组</a:t>
            </a:r>
            <a:r>
              <a:rPr lang="en-US" altLang="zh-CN" dirty="0" err="1"/>
              <a:t>ans</a:t>
            </a:r>
            <a:r>
              <a:rPr lang="en-US" altLang="zh-CN" dirty="0"/>
              <a:t>[]</a:t>
            </a:r>
            <a:r>
              <a:rPr lang="zh-CN" altLang="en-US" dirty="0"/>
              <a:t>记录下来，最后逆序输出。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方案二：</a:t>
            </a:r>
            <a:endParaRPr lang="en-US" altLang="zh-CN" sz="28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en-US" dirty="0"/>
              <a:t>使用</a:t>
            </a:r>
            <a:r>
              <a:rPr lang="zh-CN" altLang="en-US" dirty="0">
                <a:solidFill>
                  <a:schemeClr val="accent1"/>
                </a:solidFill>
              </a:rPr>
              <a:t>递归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defRPr/>
            </a:pPr>
            <a:r>
              <a:rPr lang="en-US" altLang="zh-CN" dirty="0"/>
              <a:t>void print(</a:t>
            </a:r>
            <a:r>
              <a:rPr lang="en-US" altLang="zh-CN" dirty="0" err="1"/>
              <a:t>int</a:t>
            </a:r>
            <a:r>
              <a:rPr lang="en-US" altLang="zh-CN" dirty="0"/>
              <a:t> x)</a:t>
            </a:r>
          </a:p>
          <a:p>
            <a:pPr>
              <a:defRPr/>
            </a:pPr>
            <a:r>
              <a:rPr lang="en-US" altLang="zh-CN" dirty="0"/>
              <a:t>{</a:t>
            </a:r>
          </a:p>
          <a:p>
            <a:pPr>
              <a:defRPr/>
            </a:pPr>
            <a:r>
              <a:rPr lang="en-US" altLang="zh-CN" dirty="0"/>
              <a:t>    if (pre[x] == 0) return;       //</a:t>
            </a:r>
            <a:r>
              <a:rPr lang="zh-CN" altLang="en-US" dirty="0"/>
              <a:t>起点的前驱我们已设为</a:t>
            </a:r>
            <a:r>
              <a:rPr lang="en-US" altLang="zh-CN" dirty="0"/>
              <a:t>0</a:t>
            </a:r>
          </a:p>
          <a:p>
            <a:pPr>
              <a:defRPr/>
            </a:pPr>
            <a:r>
              <a:rPr lang="en-US" altLang="zh-CN" dirty="0"/>
              <a:t>    print(pre[x]);</a:t>
            </a:r>
          </a:p>
          <a:p>
            <a:pPr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printf</a:t>
            </a:r>
            <a:r>
              <a:rPr lang="en-US" altLang="zh-CN" dirty="0"/>
              <a:t>("-&gt;%d“, x);</a:t>
            </a:r>
          </a:p>
          <a:p>
            <a:pPr>
              <a:defRPr/>
            </a:pPr>
            <a:r>
              <a:rPr lang="en-US" altLang="zh-CN" dirty="0"/>
              <a:t>}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Floyd</a:t>
            </a:r>
            <a:r>
              <a:rPr lang="zh-CN" altLang="en-US" smtClean="0"/>
              <a:t>输出路径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065338" y="1585913"/>
            <a:ext cx="8343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400"/>
              <a:t>因为</a:t>
            </a:r>
            <a:r>
              <a:rPr lang="en-US" altLang="zh-CN" sz="2400"/>
              <a:t>floyed</a:t>
            </a:r>
            <a:r>
              <a:rPr lang="zh-CN" altLang="en-US" sz="2400"/>
              <a:t>是计算任意两点间最短路径的算法，</a:t>
            </a:r>
            <a:r>
              <a:rPr lang="en-US" altLang="zh-CN" sz="2400"/>
              <a:t>dis[i][j]</a:t>
            </a:r>
            <a:r>
              <a:rPr lang="zh-CN" altLang="en-US" sz="2400"/>
              <a:t>记录从</a:t>
            </a:r>
            <a:r>
              <a:rPr lang="en-US" altLang="zh-CN" sz="2400"/>
              <a:t>i</a:t>
            </a:r>
            <a:r>
              <a:rPr lang="zh-CN" altLang="en-US" sz="2400"/>
              <a:t>到</a:t>
            </a:r>
            <a:r>
              <a:rPr lang="en-US" altLang="zh-CN" sz="2400"/>
              <a:t>j</a:t>
            </a:r>
            <a:r>
              <a:rPr lang="zh-CN" altLang="en-US" sz="2400"/>
              <a:t>的最短路径值。故而我们定义</a:t>
            </a:r>
            <a:r>
              <a:rPr lang="en-US" altLang="zh-CN" sz="2400"/>
              <a:t>pre[i][j]</a:t>
            </a:r>
            <a:r>
              <a:rPr lang="zh-CN" altLang="en-US" sz="2400"/>
              <a:t>为一个二维数组，记录从</a:t>
            </a:r>
            <a:r>
              <a:rPr lang="en-US" altLang="zh-CN" sz="2400"/>
              <a:t>i</a:t>
            </a:r>
            <a:r>
              <a:rPr lang="zh-CN" altLang="en-US" sz="2400"/>
              <a:t>到</a:t>
            </a:r>
            <a:r>
              <a:rPr lang="en-US" altLang="zh-CN" sz="2400"/>
              <a:t>j</a:t>
            </a:r>
            <a:r>
              <a:rPr lang="zh-CN" altLang="en-US" sz="2400"/>
              <a:t>的最短路径中，</a:t>
            </a:r>
            <a:r>
              <a:rPr lang="en-US" altLang="zh-CN" sz="2400"/>
              <a:t>j</a:t>
            </a:r>
            <a:r>
              <a:rPr lang="zh-CN" altLang="en-US" sz="2400"/>
              <a:t>的前驱点是哪一个。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981325" y="3408363"/>
            <a:ext cx="6096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/>
              <a:t> for (k = 1; k &lt;= n; k++)               //floyed </a:t>
            </a:r>
            <a:r>
              <a:rPr lang="zh-CN" altLang="en-US"/>
              <a:t>最短路</a:t>
            </a:r>
          </a:p>
          <a:p>
            <a:r>
              <a:rPr lang="zh-CN" altLang="en-US"/>
              <a:t>        </a:t>
            </a:r>
            <a:r>
              <a:rPr lang="en-US" altLang="zh-CN"/>
              <a:t>for (i = 1; i &lt;= n; i++)</a:t>
            </a:r>
          </a:p>
          <a:p>
            <a:r>
              <a:rPr lang="en-US" altLang="zh-CN"/>
              <a:t>            for (j = 1; j &lt;= n; j++)</a:t>
            </a:r>
          </a:p>
          <a:p>
            <a:r>
              <a:rPr lang="en-US" altLang="zh-CN"/>
              <a:t>	if (dis[i][j] &gt; dis[i][k]+dis[k][j])</a:t>
            </a:r>
          </a:p>
          <a:p>
            <a:r>
              <a:rPr lang="en-US" altLang="zh-CN"/>
              <a:t>                    {</a:t>
            </a:r>
          </a:p>
          <a:p>
            <a:r>
              <a:rPr lang="en-US" altLang="zh-CN"/>
              <a:t>                        dis[i][j] = dis[i][k] + dis[k][j];</a:t>
            </a:r>
          </a:p>
          <a:p>
            <a:r>
              <a:rPr lang="en-US" altLang="zh-CN"/>
              <a:t>                        pre[i][j] = pre[k][j];    </a:t>
            </a:r>
          </a:p>
          <a:p>
            <a:r>
              <a:rPr lang="en-US" altLang="zh-CN"/>
              <a:t>                    }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Floyd</a:t>
            </a:r>
            <a:r>
              <a:rPr lang="zh-CN" altLang="en-US" smtClean="0"/>
              <a:t>算法</a:t>
            </a:r>
            <a:r>
              <a:rPr lang="zh-CN" altLang="en-US" b="1" smtClean="0">
                <a:solidFill>
                  <a:schemeClr val="accent1"/>
                </a:solidFill>
              </a:rPr>
              <a:t>扩展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790700" y="1531938"/>
            <a:ext cx="89916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/>
              <a:t>最小环就是指在一张图中找出一个环，使得这个环上的各条边的权值之和最小。在</a:t>
            </a:r>
            <a:r>
              <a:rPr lang="en-US" altLang="zh-CN"/>
              <a:t>Floyed</a:t>
            </a:r>
            <a:r>
              <a:rPr lang="zh-CN" altLang="en-US"/>
              <a:t>的同时，可以顺便算出最小环。</a:t>
            </a:r>
          </a:p>
          <a:p>
            <a:r>
              <a:rPr lang="zh-CN" altLang="en-US"/>
              <a:t>　　记两点间的最短路为</a:t>
            </a:r>
            <a:r>
              <a:rPr lang="en-US" altLang="zh-CN"/>
              <a:t>dis[i][j]</a:t>
            </a:r>
            <a:r>
              <a:rPr lang="zh-CN" altLang="en-US"/>
              <a:t>，</a:t>
            </a:r>
            <a:r>
              <a:rPr lang="en-US" altLang="zh-CN"/>
              <a:t>g[i][j]</a:t>
            </a:r>
            <a:r>
              <a:rPr lang="zh-CN" altLang="en-US"/>
              <a:t>为边</a:t>
            </a:r>
            <a:r>
              <a:rPr lang="en-US" altLang="zh-CN"/>
              <a:t>&lt;i,j&gt;</a:t>
            </a:r>
            <a:r>
              <a:rPr lang="zh-CN" altLang="en-US"/>
              <a:t>的权值。</a:t>
            </a:r>
          </a:p>
          <a:p>
            <a:r>
              <a:rPr lang="zh-CN" altLang="en-US"/>
              <a:t>　　</a:t>
            </a:r>
            <a:r>
              <a:rPr lang="en-US" altLang="zh-CN"/>
              <a:t>for  (k = 1; k &lt;= n; k++)</a:t>
            </a:r>
          </a:p>
          <a:p>
            <a:r>
              <a:rPr lang="zh-CN" altLang="en-US"/>
              <a:t>　　　　</a:t>
            </a:r>
            <a:r>
              <a:rPr lang="en-US" altLang="zh-CN"/>
              <a:t>{   </a:t>
            </a:r>
          </a:p>
          <a:p>
            <a:r>
              <a:rPr lang="zh-CN" altLang="en-US"/>
              <a:t>　　　   </a:t>
            </a:r>
            <a:r>
              <a:rPr lang="en-US" altLang="zh-CN"/>
              <a:t>for  (i = 1; i &lt;= k-1; i++)</a:t>
            </a:r>
          </a:p>
          <a:p>
            <a:r>
              <a:rPr lang="en-US" altLang="zh-CN"/>
              <a:t>                 for  (j = 1; j &lt;= k-1; j++)</a:t>
            </a:r>
          </a:p>
          <a:p>
            <a:r>
              <a:rPr lang="zh-CN" altLang="en-US"/>
              <a:t>　　　　      </a:t>
            </a:r>
            <a:r>
              <a:rPr lang="en-US" altLang="zh-CN"/>
              <a:t>answer = min(answer,dis[i][j]+g[j][k]+g[k][i]);</a:t>
            </a:r>
          </a:p>
          <a:p>
            <a:r>
              <a:rPr lang="zh-CN" altLang="en-US"/>
              <a:t>　　　   </a:t>
            </a:r>
            <a:r>
              <a:rPr lang="en-US" altLang="zh-CN"/>
              <a:t>for  (i = 1; i &lt;= n; i++)</a:t>
            </a:r>
          </a:p>
          <a:p>
            <a:r>
              <a:rPr lang="en-US" altLang="zh-CN"/>
              <a:t>                for  (j = 1; j &lt;= n; j++)</a:t>
            </a:r>
          </a:p>
          <a:p>
            <a:r>
              <a:rPr lang="zh-CN" altLang="en-US"/>
              <a:t>　　　　　 </a:t>
            </a:r>
            <a:r>
              <a:rPr lang="en-US" altLang="zh-CN"/>
              <a:t>dis[i][j]:=min(dis[i][j],dis[i][k]+dis[k][j]);</a:t>
            </a:r>
          </a:p>
          <a:p>
            <a:r>
              <a:rPr lang="en-US" altLang="zh-CN"/>
              <a:t>              }</a:t>
            </a:r>
          </a:p>
          <a:p>
            <a:r>
              <a:rPr lang="zh-CN" altLang="en-US"/>
              <a:t>　　</a:t>
            </a:r>
            <a:r>
              <a:rPr lang="en-US" altLang="zh-CN"/>
              <a:t>answer</a:t>
            </a:r>
            <a:r>
              <a:rPr lang="zh-CN" altLang="en-US"/>
              <a:t>即为这张图的最小环。</a:t>
            </a:r>
          </a:p>
          <a:p>
            <a:r>
              <a:rPr lang="zh-CN" altLang="en-US"/>
              <a:t>　　一个环中的最大结点为</a:t>
            </a:r>
            <a:r>
              <a:rPr lang="en-US" altLang="zh-CN"/>
              <a:t>k(</a:t>
            </a:r>
            <a:r>
              <a:rPr lang="zh-CN" altLang="en-US"/>
              <a:t>编号最大</a:t>
            </a:r>
            <a:r>
              <a:rPr lang="en-US" altLang="zh-CN"/>
              <a:t>)</a:t>
            </a:r>
            <a:r>
              <a:rPr lang="zh-CN" altLang="en-US"/>
              <a:t>，与它相连的两个点为</a:t>
            </a:r>
            <a:r>
              <a:rPr lang="en-US" altLang="zh-CN"/>
              <a:t>i,j</a:t>
            </a:r>
            <a:r>
              <a:rPr lang="zh-CN" altLang="en-US"/>
              <a:t>，这个环的最短长度为</a:t>
            </a:r>
            <a:r>
              <a:rPr lang="en-US" altLang="zh-CN"/>
              <a:t>g[i][k]+g[k][j]+(i</a:t>
            </a:r>
            <a:r>
              <a:rPr lang="zh-CN" altLang="en-US"/>
              <a:t>到</a:t>
            </a:r>
            <a:r>
              <a:rPr lang="en-US" altLang="zh-CN"/>
              <a:t>j</a:t>
            </a:r>
            <a:r>
              <a:rPr lang="zh-CN" altLang="en-US"/>
              <a:t>的路径中</a:t>
            </a:r>
            <a:r>
              <a:rPr lang="en-US" altLang="zh-CN"/>
              <a:t>,</a:t>
            </a:r>
            <a:r>
              <a:rPr lang="zh-CN" altLang="en-US"/>
              <a:t>所有结点编号都小于</a:t>
            </a:r>
            <a:r>
              <a:rPr lang="en-US" altLang="zh-CN"/>
              <a:t>k</a:t>
            </a:r>
            <a:r>
              <a:rPr lang="zh-CN" altLang="en-US"/>
              <a:t>的最短路径长度</a:t>
            </a:r>
            <a:r>
              <a:rPr lang="en-US" altLang="zh-CN"/>
              <a:t>)</a:t>
            </a:r>
            <a:r>
              <a:rPr lang="zh-CN" altLang="en-US"/>
              <a:t>。</a:t>
            </a:r>
          </a:p>
          <a:p>
            <a:r>
              <a:rPr lang="zh-CN" altLang="en-US"/>
              <a:t>　　根据</a:t>
            </a:r>
            <a:r>
              <a:rPr lang="en-US" altLang="zh-CN"/>
              <a:t>Floyed</a:t>
            </a:r>
            <a:r>
              <a:rPr lang="zh-CN" altLang="en-US"/>
              <a:t>的原理，在最外层循环做了</a:t>
            </a:r>
            <a:r>
              <a:rPr lang="en-US" altLang="zh-CN"/>
              <a:t>k-1</a:t>
            </a:r>
            <a:r>
              <a:rPr lang="zh-CN" altLang="en-US"/>
              <a:t>次之后，</a:t>
            </a:r>
            <a:r>
              <a:rPr lang="en-US" altLang="zh-CN"/>
              <a:t>dis[i][j]</a:t>
            </a:r>
            <a:r>
              <a:rPr lang="zh-CN" altLang="en-US"/>
              <a:t>则代表了</a:t>
            </a:r>
            <a:r>
              <a:rPr lang="en-US" altLang="zh-CN"/>
              <a:t>i</a:t>
            </a:r>
            <a:r>
              <a:rPr lang="zh-CN" altLang="en-US"/>
              <a:t>到</a:t>
            </a:r>
            <a:r>
              <a:rPr lang="en-US" altLang="zh-CN"/>
              <a:t>j</a:t>
            </a:r>
            <a:r>
              <a:rPr lang="zh-CN" altLang="en-US"/>
              <a:t>的路径中，所有结点编号都小于</a:t>
            </a:r>
            <a:r>
              <a:rPr lang="en-US" altLang="zh-CN"/>
              <a:t>k</a:t>
            </a:r>
            <a:r>
              <a:rPr lang="zh-CN" altLang="en-US"/>
              <a:t>的最短路径。</a:t>
            </a:r>
          </a:p>
          <a:p>
            <a:r>
              <a:rPr lang="zh-CN" altLang="en-US"/>
              <a:t>　　综上所述，该算法一定能找到图中最小环。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ctrTitle"/>
          </p:nvPr>
        </p:nvSpPr>
        <p:spPr>
          <a:xfrm>
            <a:off x="1993900" y="3300413"/>
            <a:ext cx="8061325" cy="1152525"/>
          </a:xfrm>
        </p:spPr>
        <p:txBody>
          <a:bodyPr/>
          <a:lstStyle/>
          <a:p>
            <a:pPr eaLnBrk="1" hangingPunct="1"/>
            <a:r>
              <a:rPr lang="en-US" altLang="zh-CN" smtClean="0"/>
              <a:t>THE END</a:t>
            </a:r>
            <a:endParaRPr lang="zh-CN" altLang="en-US" smtClean="0"/>
          </a:p>
        </p:txBody>
      </p:sp>
      <p:sp>
        <p:nvSpPr>
          <p:cNvPr id="35843" name="副标题 2"/>
          <p:cNvSpPr>
            <a:spLocks noGrp="1"/>
          </p:cNvSpPr>
          <p:nvPr>
            <p:ph type="subTitle" idx="1"/>
          </p:nvPr>
        </p:nvSpPr>
        <p:spPr>
          <a:xfrm>
            <a:off x="1993900" y="4737100"/>
            <a:ext cx="8061325" cy="431800"/>
          </a:xfrm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/>
          </p:nvPr>
        </p:nvSpPr>
        <p:spPr>
          <a:xfrm>
            <a:off x="1993900" y="3300413"/>
            <a:ext cx="8061325" cy="1152525"/>
          </a:xfrm>
        </p:spPr>
        <p:txBody>
          <a:bodyPr/>
          <a:lstStyle/>
          <a:p>
            <a:r>
              <a:rPr lang="zh-CN" altLang="en-US" sz="4800" b="1" smtClean="0"/>
              <a:t>最短路问题</a:t>
            </a:r>
          </a:p>
        </p:txBody>
      </p:sp>
      <p:sp>
        <p:nvSpPr>
          <p:cNvPr id="7171" name="副标题 2"/>
          <p:cNvSpPr>
            <a:spLocks noGrp="1"/>
          </p:cNvSpPr>
          <p:nvPr>
            <p:ph type="subTitle" idx="1"/>
          </p:nvPr>
        </p:nvSpPr>
        <p:spPr>
          <a:xfrm>
            <a:off x="1993900" y="4737100"/>
            <a:ext cx="8061325" cy="431800"/>
          </a:xfrm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Bellman-Ford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475" y="1425834"/>
            <a:ext cx="10972800" cy="553480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b="1" dirty="0" smtClean="0">
                <a:solidFill>
                  <a:schemeClr val="accent1"/>
                </a:solidFill>
              </a:rPr>
              <a:t>松弛</a:t>
            </a:r>
            <a:r>
              <a:rPr lang="en-US" altLang="zh-CN" sz="3200" b="1" dirty="0" smtClean="0">
                <a:solidFill>
                  <a:schemeClr val="accent1"/>
                </a:solidFill>
              </a:rPr>
              <a:t>(relax)</a:t>
            </a:r>
            <a:r>
              <a:rPr lang="zh-CN" altLang="en-US" sz="3200" b="1" dirty="0" smtClean="0">
                <a:solidFill>
                  <a:schemeClr val="accent1"/>
                </a:solidFill>
              </a:rPr>
              <a:t>技术</a:t>
            </a:r>
            <a:endParaRPr lang="zh-CN" altLang="en-US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          对每一个结点</a:t>
            </a:r>
            <a:r>
              <a:rPr lang="en-US" altLang="zh-CN" dirty="0"/>
              <a:t>v</a:t>
            </a:r>
            <a:r>
              <a:rPr lang="zh-CN" altLang="en-US" dirty="0"/>
              <a:t>，逐步减小从起点</a:t>
            </a:r>
            <a:r>
              <a:rPr lang="en-US" altLang="zh-CN" dirty="0"/>
              <a:t>s</a:t>
            </a:r>
            <a:r>
              <a:rPr lang="zh-CN" altLang="en-US" dirty="0"/>
              <a:t>到终点</a:t>
            </a:r>
            <a:r>
              <a:rPr lang="en-US" altLang="zh-CN" dirty="0"/>
              <a:t>v</a:t>
            </a:r>
            <a:r>
              <a:rPr lang="zh-CN" altLang="en-US" dirty="0"/>
              <a:t>最短路的估计量</a:t>
            </a:r>
            <a:r>
              <a:rPr lang="en-US" altLang="zh-CN" dirty="0" err="1"/>
              <a:t>dist</a:t>
            </a:r>
            <a:r>
              <a:rPr lang="en-US" altLang="zh-CN" dirty="0"/>
              <a:t>[v]</a:t>
            </a:r>
            <a:r>
              <a:rPr lang="zh-CN" altLang="en-US" dirty="0"/>
              <a:t>直到其达到真正的最短路径</a:t>
            </a:r>
            <a:r>
              <a:rPr lang="zh-CN" altLang="en-US" dirty="0" smtClean="0"/>
              <a:t>值。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 以单元最短路径为例这个操作就是保证 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[v</a:t>
            </a:r>
            <a:r>
              <a:rPr lang="en-US" altLang="zh-CN" dirty="0"/>
              <a:t>]&lt;=</a:t>
            </a:r>
            <a:r>
              <a:rPr lang="en-US" altLang="zh-CN" dirty="0" err="1"/>
              <a:t>dist</a:t>
            </a:r>
            <a:r>
              <a:rPr lang="en-US" altLang="zh-CN" dirty="0"/>
              <a:t>[u]+w[</a:t>
            </a:r>
            <a:r>
              <a:rPr lang="en-US" altLang="zh-CN" dirty="0" err="1"/>
              <a:t>u,v</a:t>
            </a:r>
            <a:r>
              <a:rPr lang="en-US" altLang="zh-CN" dirty="0"/>
              <a:t>]</a:t>
            </a:r>
            <a:r>
              <a:rPr lang="zh-CN" altLang="en-US" dirty="0"/>
              <a:t>， </a:t>
            </a:r>
          </a:p>
          <a:p>
            <a:pPr marL="0" indent="0">
              <a:buNone/>
            </a:pPr>
            <a:r>
              <a:rPr lang="zh-CN" altLang="en-US" dirty="0"/>
              <a:t>         即   </a:t>
            </a:r>
            <a:r>
              <a:rPr lang="en-US" altLang="zh-CN" dirty="0"/>
              <a:t>if </a:t>
            </a:r>
            <a:r>
              <a:rPr lang="en-US" altLang="zh-CN" dirty="0" err="1"/>
              <a:t>dist</a:t>
            </a:r>
            <a:r>
              <a:rPr lang="en-US" altLang="zh-CN" dirty="0"/>
              <a:t>[v]&gt;</a:t>
            </a:r>
            <a:r>
              <a:rPr lang="en-US" altLang="zh-CN" dirty="0" err="1"/>
              <a:t>dist</a:t>
            </a:r>
            <a:r>
              <a:rPr lang="en-US" altLang="zh-CN" dirty="0"/>
              <a:t>[u]+w[</a:t>
            </a:r>
            <a:r>
              <a:rPr lang="en-US" altLang="zh-CN" dirty="0" err="1"/>
              <a:t>u,v</a:t>
            </a:r>
            <a:r>
              <a:rPr lang="en-US" altLang="zh-CN" dirty="0"/>
              <a:t>] </a:t>
            </a:r>
          </a:p>
          <a:p>
            <a:pPr marL="0" indent="0">
              <a:buNone/>
            </a:pPr>
            <a:r>
              <a:rPr lang="en-US" altLang="zh-CN" dirty="0"/>
              <a:t>                      then </a:t>
            </a:r>
            <a:r>
              <a:rPr lang="en-US" altLang="zh-CN" dirty="0" err="1"/>
              <a:t>dist</a:t>
            </a:r>
            <a:r>
              <a:rPr lang="en-US" altLang="zh-CN" dirty="0"/>
              <a:t>[v]=</a:t>
            </a:r>
            <a:r>
              <a:rPr lang="en-US" altLang="zh-CN" dirty="0" err="1"/>
              <a:t>dist</a:t>
            </a:r>
            <a:r>
              <a:rPr lang="en-US" altLang="zh-CN" dirty="0"/>
              <a:t>[u]+w[</a:t>
            </a:r>
            <a:r>
              <a:rPr lang="en-US" altLang="zh-CN" dirty="0" err="1"/>
              <a:t>u,v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如果是最长路径则是保证</a:t>
            </a:r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[v</a:t>
            </a:r>
            <a:r>
              <a:rPr lang="en-US" altLang="zh-CN" dirty="0"/>
              <a:t>]&gt;=</a:t>
            </a:r>
            <a:r>
              <a:rPr lang="en-US" altLang="zh-CN" dirty="0" err="1"/>
              <a:t>dist</a:t>
            </a:r>
            <a:r>
              <a:rPr lang="en-US" altLang="zh-CN" dirty="0"/>
              <a:t>[u]+w[</a:t>
            </a:r>
            <a:r>
              <a:rPr lang="en-US" altLang="zh-CN" dirty="0" err="1"/>
              <a:t>u,v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6701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063751" y="599409"/>
            <a:ext cx="972081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Bellman-Ford</a:t>
            </a: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算法的思想很简单。一开始认为起点是白点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(dis[1]=0)</a:t>
            </a: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，每一次都枚举所有的边，必然会有一些边，连接着白点和蓝点。因此每次都能用所有的白点去修改所有的蓝点，每次循环也必然会有至少一个蓝点变成白点。</a:t>
            </a:r>
            <a:endParaRPr lang="zh-CN" altLang="en-US" sz="2800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588" y="2520368"/>
            <a:ext cx="8123237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062127" y="5706058"/>
            <a:ext cx="69135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宋体" panose="02010600030101010101" pitchFamily="2" charset="-122"/>
                <a:sym typeface="宋体" panose="02010600030101010101" pitchFamily="2" charset="-122"/>
              </a:rPr>
              <a:t>在上面这个简单的模拟中能看到白点的</a:t>
            </a:r>
            <a:r>
              <a:rPr lang="zh-CN" altLang="en-US" sz="1600" b="1" dirty="0">
                <a:sym typeface="宋体" panose="02010600030101010101" pitchFamily="2" charset="-122"/>
              </a:rPr>
              <a:t>“</a:t>
            </a:r>
            <a:r>
              <a:rPr lang="zh-CN" altLang="en-US" sz="1600" b="1" dirty="0">
                <a:latin typeface="宋体" panose="02010600030101010101" pitchFamily="2" charset="-122"/>
                <a:sym typeface="宋体" panose="02010600030101010101" pitchFamily="2" charset="-122"/>
              </a:rPr>
              <a:t>蔓延</a:t>
            </a:r>
            <a:r>
              <a:rPr lang="zh-CN" altLang="en-US" sz="1600" b="1" dirty="0">
                <a:sym typeface="宋体" panose="02010600030101010101" pitchFamily="2" charset="-122"/>
              </a:rPr>
              <a:t>”</a:t>
            </a:r>
            <a:r>
              <a:rPr lang="zh-CN" altLang="en-US" sz="1600" b="1" dirty="0">
                <a:latin typeface="宋体" panose="02010600030101010101" pitchFamily="2" charset="-122"/>
                <a:sym typeface="宋体" panose="02010600030101010101" pitchFamily="2" charset="-122"/>
              </a:rPr>
              <a:t>情况。</a:t>
            </a:r>
          </a:p>
        </p:txBody>
      </p:sp>
    </p:spTree>
    <p:extLst>
      <p:ext uri="{BB962C8B-B14F-4D97-AF65-F5344CB8AC3E}">
        <p14:creationId xmlns:p14="http://schemas.microsoft.com/office/powerpoint/2010/main" val="39662553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Bellman-Ford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475" y="1781429"/>
            <a:ext cx="10972800" cy="6922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b="1" dirty="0" smtClean="0">
                <a:solidFill>
                  <a:schemeClr val="accent1"/>
                </a:solidFill>
              </a:rPr>
              <a:t>代码框架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21630" y="2275470"/>
            <a:ext cx="75005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dirty="0"/>
              <a:t>For i=1 to </a:t>
            </a:r>
            <a:r>
              <a:rPr lang="zh-CN" altLang="en-US" sz="2800" dirty="0" smtClean="0"/>
              <a:t>节点数</a:t>
            </a:r>
            <a:r>
              <a:rPr lang="en-US" altLang="zh-CN" sz="2800" dirty="0" smtClean="0"/>
              <a:t>-</a:t>
            </a:r>
            <a:r>
              <a:rPr lang="zh-CN" altLang="zh-CN" sz="2800" dirty="0" smtClean="0"/>
              <a:t>1 </a:t>
            </a:r>
            <a:endParaRPr lang="zh-CN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</a:t>
            </a:r>
            <a:r>
              <a:rPr lang="zh-CN" altLang="zh-CN" sz="2800" dirty="0" smtClean="0"/>
              <a:t>for </a:t>
            </a:r>
            <a:r>
              <a:rPr lang="zh-CN" altLang="zh-CN" sz="2800" dirty="0"/>
              <a:t>每条边(u，v)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	</a:t>
            </a:r>
            <a:r>
              <a:rPr lang="zh-CN" altLang="zh-CN" sz="2800" dirty="0" smtClean="0"/>
              <a:t>更新</a:t>
            </a:r>
            <a:r>
              <a:rPr lang="zh-CN" altLang="zh-CN" sz="2800" dirty="0"/>
              <a:t>操作（u，v，w（u，v））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dirty="0"/>
              <a:t>For 每条边（u，v</a:t>
            </a:r>
            <a:r>
              <a:rPr lang="zh-CN" altLang="zh-CN" sz="2800" dirty="0" smtClean="0"/>
              <a:t>）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	</a:t>
            </a:r>
            <a:r>
              <a:rPr lang="zh-CN" altLang="zh-CN" sz="2800" dirty="0" smtClean="0"/>
              <a:t>if </a:t>
            </a:r>
            <a:r>
              <a:rPr lang="zh-CN" altLang="zh-CN" sz="2800" dirty="0"/>
              <a:t>仍然有可更新内容 then return False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dirty="0"/>
              <a:t>Return True</a:t>
            </a:r>
          </a:p>
        </p:txBody>
      </p:sp>
      <p:sp>
        <p:nvSpPr>
          <p:cNvPr id="5" name="矩形 4"/>
          <p:cNvSpPr/>
          <p:nvPr/>
        </p:nvSpPr>
        <p:spPr>
          <a:xfrm>
            <a:off x="2837756" y="4424705"/>
            <a:ext cx="6174557" cy="5373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7843390" y="4983374"/>
            <a:ext cx="744717" cy="801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48861" y="5897029"/>
            <a:ext cx="2733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2"/>
                </a:solidFill>
              </a:rPr>
              <a:t>说明有负权环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0959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算法分析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04184" y="1800808"/>
            <a:ext cx="66340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时间复杂度：</a:t>
            </a:r>
            <a:endParaRPr lang="en-US" altLang="zh-CN" sz="3600" dirty="0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 smtClean="0"/>
              <a:t>O(NE)</a:t>
            </a:r>
          </a:p>
          <a:p>
            <a:endParaRPr lang="en-US" altLang="zh-CN" sz="3200" dirty="0"/>
          </a:p>
          <a:p>
            <a:r>
              <a:rPr lang="zh-CN" altLang="en-US" sz="3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能否算负权路径？</a:t>
            </a:r>
            <a:endParaRPr lang="en-US" altLang="zh-CN" sz="36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 smtClean="0"/>
              <a:t>可以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6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局限</a:t>
            </a:r>
            <a:endParaRPr lang="en-US" altLang="zh-CN" sz="3200" dirty="0" smtClean="0"/>
          </a:p>
          <a:p>
            <a:r>
              <a:rPr lang="zh-CN" altLang="en-US" sz="3200" dirty="0" smtClean="0"/>
              <a:t>不能算负权环；</a:t>
            </a:r>
            <a:endParaRPr lang="en-US" altLang="zh-CN" sz="3200" dirty="0" smtClean="0"/>
          </a:p>
          <a:p>
            <a:r>
              <a:rPr lang="zh-CN" altLang="en-US" sz="3200" dirty="0" smtClean="0"/>
              <a:t>效率低！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331474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SPFA</a:t>
            </a:r>
            <a:r>
              <a:rPr lang="zh-CN" altLang="en-US" b="1" smtClean="0"/>
              <a:t>算法</a:t>
            </a:r>
          </a:p>
        </p:txBody>
      </p:sp>
      <p:sp>
        <p:nvSpPr>
          <p:cNvPr id="25603" name="矩形 3"/>
          <p:cNvSpPr>
            <a:spLocks noChangeArrowheads="1"/>
          </p:cNvSpPr>
          <p:nvPr/>
        </p:nvSpPr>
        <p:spPr bwMode="auto">
          <a:xfrm>
            <a:off x="1277938" y="1665288"/>
            <a:ext cx="951547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8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主要思想：</a:t>
            </a:r>
          </a:p>
          <a:p>
            <a:r>
              <a:rPr lang="zh-CN" altLang="en-US" sz="2000" dirty="0"/>
              <a:t>         初始时将起点加入队列。每次从队列中取出一个元素，并对所有与它相邻的点进行修改，若某个相邻的点修改成功，则将其入队。直到队列为空时算法结束。</a:t>
            </a:r>
          </a:p>
        </p:txBody>
      </p:sp>
      <p:grpSp>
        <p:nvGrpSpPr>
          <p:cNvPr id="25604" name="组合 4"/>
          <p:cNvGrpSpPr>
            <a:grpSpLocks/>
          </p:cNvGrpSpPr>
          <p:nvPr/>
        </p:nvGrpSpPr>
        <p:grpSpPr bwMode="auto">
          <a:xfrm>
            <a:off x="1987550" y="3325813"/>
            <a:ext cx="4048125" cy="2809875"/>
            <a:chOff x="7254240" y="786384"/>
            <a:chExt cx="1712913" cy="1189038"/>
          </a:xfrm>
        </p:grpSpPr>
        <p:sp>
          <p:nvSpPr>
            <p:cNvPr id="25607" name="Freeform 31"/>
            <p:cNvSpPr>
              <a:spLocks/>
            </p:cNvSpPr>
            <p:nvPr/>
          </p:nvSpPr>
          <p:spPr bwMode="auto">
            <a:xfrm>
              <a:off x="8521065" y="1462659"/>
              <a:ext cx="280988" cy="309563"/>
            </a:xfrm>
            <a:custGeom>
              <a:avLst/>
              <a:gdLst>
                <a:gd name="T0" fmla="*/ 0 w 443"/>
                <a:gd name="T1" fmla="*/ 2147483646 h 488"/>
                <a:gd name="T2" fmla="*/ 2147483646 w 443"/>
                <a:gd name="T3" fmla="*/ 0 h 48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43" h="488">
                  <a:moveTo>
                    <a:pt x="0" y="488"/>
                  </a:moveTo>
                  <a:lnTo>
                    <a:pt x="443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8" name="Line 30"/>
            <p:cNvSpPr>
              <a:spLocks noChangeShapeType="1"/>
            </p:cNvSpPr>
            <p:nvPr/>
          </p:nvSpPr>
          <p:spPr bwMode="auto">
            <a:xfrm flipV="1">
              <a:off x="7395528" y="976884"/>
              <a:ext cx="273050" cy="3222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9" name="Freeform 29"/>
            <p:cNvSpPr>
              <a:spLocks/>
            </p:cNvSpPr>
            <p:nvPr/>
          </p:nvSpPr>
          <p:spPr bwMode="auto">
            <a:xfrm>
              <a:off x="8146415" y="1453134"/>
              <a:ext cx="217488" cy="290513"/>
            </a:xfrm>
            <a:custGeom>
              <a:avLst/>
              <a:gdLst>
                <a:gd name="T0" fmla="*/ 0 w 343"/>
                <a:gd name="T1" fmla="*/ 0 h 458"/>
                <a:gd name="T2" fmla="*/ 2147483646 w 343"/>
                <a:gd name="T3" fmla="*/ 2147483646 h 45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3" h="458">
                  <a:moveTo>
                    <a:pt x="0" y="0"/>
                  </a:moveTo>
                  <a:lnTo>
                    <a:pt x="343" y="458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0" name="Line 28"/>
            <p:cNvSpPr>
              <a:spLocks noChangeShapeType="1"/>
            </p:cNvSpPr>
            <p:nvPr/>
          </p:nvSpPr>
          <p:spPr bwMode="auto">
            <a:xfrm flipV="1">
              <a:off x="7754303" y="1811909"/>
              <a:ext cx="593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1" name="Freeform 27"/>
            <p:cNvSpPr>
              <a:spLocks/>
            </p:cNvSpPr>
            <p:nvPr/>
          </p:nvSpPr>
          <p:spPr bwMode="auto">
            <a:xfrm>
              <a:off x="8454390" y="991172"/>
              <a:ext cx="1588" cy="755650"/>
            </a:xfrm>
            <a:custGeom>
              <a:avLst/>
              <a:gdLst>
                <a:gd name="T0" fmla="*/ 0 w 2"/>
                <a:gd name="T1" fmla="*/ 0 h 1190"/>
                <a:gd name="T2" fmla="*/ 2147483646 w 2"/>
                <a:gd name="T3" fmla="*/ 2147483646 h 119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190">
                  <a:moveTo>
                    <a:pt x="0" y="0"/>
                  </a:moveTo>
                  <a:lnTo>
                    <a:pt x="2" y="119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2" name="Oval 26"/>
            <p:cNvSpPr>
              <a:spLocks noChangeArrowheads="1"/>
            </p:cNvSpPr>
            <p:nvPr/>
          </p:nvSpPr>
          <p:spPr bwMode="auto">
            <a:xfrm>
              <a:off x="7632065" y="807022"/>
              <a:ext cx="198438" cy="19843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5400">
                <a:solidFill>
                  <a:schemeClr val="bg1"/>
                </a:solidFill>
              </a:endParaRPr>
            </a:p>
          </p:txBody>
        </p:sp>
        <p:sp>
          <p:nvSpPr>
            <p:cNvPr id="25613" name="Oval 25"/>
            <p:cNvSpPr>
              <a:spLocks noChangeArrowheads="1"/>
            </p:cNvSpPr>
            <p:nvPr/>
          </p:nvSpPr>
          <p:spPr bwMode="auto">
            <a:xfrm>
              <a:off x="8333740" y="803847"/>
              <a:ext cx="198438" cy="19843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25614" name="Oval 24"/>
            <p:cNvSpPr>
              <a:spLocks noChangeArrowheads="1"/>
            </p:cNvSpPr>
            <p:nvPr/>
          </p:nvSpPr>
          <p:spPr bwMode="auto">
            <a:xfrm>
              <a:off x="7254240" y="1299147"/>
              <a:ext cx="198438" cy="19843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25615" name="Oval 23"/>
            <p:cNvSpPr>
              <a:spLocks noChangeArrowheads="1"/>
            </p:cNvSpPr>
            <p:nvPr/>
          </p:nvSpPr>
          <p:spPr bwMode="auto">
            <a:xfrm>
              <a:off x="7955915" y="1284859"/>
              <a:ext cx="198438" cy="19843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25616" name="Oval 22"/>
            <p:cNvSpPr>
              <a:spLocks noChangeArrowheads="1"/>
            </p:cNvSpPr>
            <p:nvPr/>
          </p:nvSpPr>
          <p:spPr bwMode="auto">
            <a:xfrm>
              <a:off x="8768715" y="1280097"/>
              <a:ext cx="198438" cy="19843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25617" name="Oval 21"/>
            <p:cNvSpPr>
              <a:spLocks noChangeArrowheads="1"/>
            </p:cNvSpPr>
            <p:nvPr/>
          </p:nvSpPr>
          <p:spPr bwMode="auto">
            <a:xfrm>
              <a:off x="7549515" y="1703959"/>
              <a:ext cx="198438" cy="19843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25618" name="Oval 20"/>
            <p:cNvSpPr>
              <a:spLocks noChangeArrowheads="1"/>
            </p:cNvSpPr>
            <p:nvPr/>
          </p:nvSpPr>
          <p:spPr bwMode="auto">
            <a:xfrm>
              <a:off x="8333740" y="1718247"/>
              <a:ext cx="198438" cy="19843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25619" name="Line 19"/>
            <p:cNvSpPr>
              <a:spLocks noChangeShapeType="1"/>
            </p:cNvSpPr>
            <p:nvPr/>
          </p:nvSpPr>
          <p:spPr bwMode="auto">
            <a:xfrm flipV="1">
              <a:off x="7836853" y="902272"/>
              <a:ext cx="492125" cy="15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0" name="Freeform 18"/>
            <p:cNvSpPr>
              <a:spLocks/>
            </p:cNvSpPr>
            <p:nvPr/>
          </p:nvSpPr>
          <p:spPr bwMode="auto">
            <a:xfrm>
              <a:off x="8525828" y="943547"/>
              <a:ext cx="295275" cy="342900"/>
            </a:xfrm>
            <a:custGeom>
              <a:avLst/>
              <a:gdLst>
                <a:gd name="T0" fmla="*/ 0 w 465"/>
                <a:gd name="T1" fmla="*/ 0 h 540"/>
                <a:gd name="T2" fmla="*/ 2147483646 w 465"/>
                <a:gd name="T3" fmla="*/ 2147483646 h 5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65" h="540">
                  <a:moveTo>
                    <a:pt x="0" y="0"/>
                  </a:moveTo>
                  <a:lnTo>
                    <a:pt x="465" y="54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Line 17"/>
            <p:cNvSpPr>
              <a:spLocks noChangeShapeType="1"/>
            </p:cNvSpPr>
            <p:nvPr/>
          </p:nvSpPr>
          <p:spPr bwMode="auto">
            <a:xfrm>
              <a:off x="7395528" y="1497584"/>
              <a:ext cx="196850" cy="2127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2" name="Freeform 16"/>
            <p:cNvSpPr>
              <a:spLocks/>
            </p:cNvSpPr>
            <p:nvPr/>
          </p:nvSpPr>
          <p:spPr bwMode="auto">
            <a:xfrm>
              <a:off x="7444740" y="1399159"/>
              <a:ext cx="508000" cy="1588"/>
            </a:xfrm>
            <a:custGeom>
              <a:avLst/>
              <a:gdLst>
                <a:gd name="T0" fmla="*/ 0 w 802"/>
                <a:gd name="T1" fmla="*/ 2147483646 h 4"/>
                <a:gd name="T2" fmla="*/ 2147483646 w 802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02" h="4">
                  <a:moveTo>
                    <a:pt x="0" y="4"/>
                  </a:moveTo>
                  <a:lnTo>
                    <a:pt x="802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3" name="Freeform 15"/>
            <p:cNvSpPr>
              <a:spLocks/>
            </p:cNvSpPr>
            <p:nvPr/>
          </p:nvSpPr>
          <p:spPr bwMode="auto">
            <a:xfrm>
              <a:off x="7716203" y="1462659"/>
              <a:ext cx="287337" cy="261938"/>
            </a:xfrm>
            <a:custGeom>
              <a:avLst/>
              <a:gdLst>
                <a:gd name="T0" fmla="*/ 0 w 452"/>
                <a:gd name="T1" fmla="*/ 2147483646 h 413"/>
                <a:gd name="T2" fmla="*/ 2147483646 w 452"/>
                <a:gd name="T3" fmla="*/ 0 h 41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2" h="413">
                  <a:moveTo>
                    <a:pt x="0" y="413"/>
                  </a:moveTo>
                  <a:lnTo>
                    <a:pt x="452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4" name="Freeform 14"/>
            <p:cNvSpPr>
              <a:spLocks/>
            </p:cNvSpPr>
            <p:nvPr/>
          </p:nvSpPr>
          <p:spPr bwMode="auto">
            <a:xfrm>
              <a:off x="7801928" y="986409"/>
              <a:ext cx="219075" cy="304800"/>
            </a:xfrm>
            <a:custGeom>
              <a:avLst/>
              <a:gdLst>
                <a:gd name="T0" fmla="*/ 0 w 344"/>
                <a:gd name="T1" fmla="*/ 0 h 480"/>
                <a:gd name="T2" fmla="*/ 2147483646 w 344"/>
                <a:gd name="T3" fmla="*/ 2147483646 h 4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4" h="480">
                  <a:moveTo>
                    <a:pt x="0" y="0"/>
                  </a:moveTo>
                  <a:lnTo>
                    <a:pt x="344" y="48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5" name="Freeform 13"/>
            <p:cNvSpPr>
              <a:spLocks/>
            </p:cNvSpPr>
            <p:nvPr/>
          </p:nvSpPr>
          <p:spPr bwMode="auto">
            <a:xfrm>
              <a:off x="8121015" y="976884"/>
              <a:ext cx="263525" cy="328613"/>
            </a:xfrm>
            <a:custGeom>
              <a:avLst/>
              <a:gdLst>
                <a:gd name="T0" fmla="*/ 0 w 415"/>
                <a:gd name="T1" fmla="*/ 2147483646 h 518"/>
                <a:gd name="T2" fmla="*/ 2147483646 w 415"/>
                <a:gd name="T3" fmla="*/ 0 h 51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15" h="518">
                  <a:moveTo>
                    <a:pt x="0" y="518"/>
                  </a:moveTo>
                  <a:lnTo>
                    <a:pt x="415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6" name="Text Box 12"/>
            <p:cNvSpPr txBox="1">
              <a:spLocks noChangeArrowheads="1"/>
            </p:cNvSpPr>
            <p:nvPr/>
          </p:nvSpPr>
          <p:spPr bwMode="auto">
            <a:xfrm>
              <a:off x="8651240" y="1621409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altLang="zh-CN" sz="2000"/>
            </a:p>
          </p:txBody>
        </p:sp>
        <p:sp>
          <p:nvSpPr>
            <p:cNvPr id="25627" name="Text Box 11"/>
            <p:cNvSpPr txBox="1">
              <a:spLocks noChangeArrowheads="1"/>
            </p:cNvSpPr>
            <p:nvPr/>
          </p:nvSpPr>
          <p:spPr bwMode="auto">
            <a:xfrm>
              <a:off x="8454390" y="1249934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/>
            </a:p>
          </p:txBody>
        </p:sp>
        <p:sp>
          <p:nvSpPr>
            <p:cNvPr id="25628" name="Text Box 10"/>
            <p:cNvSpPr txBox="1">
              <a:spLocks noChangeArrowheads="1"/>
            </p:cNvSpPr>
            <p:nvPr/>
          </p:nvSpPr>
          <p:spPr bwMode="auto">
            <a:xfrm>
              <a:off x="8671878" y="1053084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000"/>
            </a:p>
          </p:txBody>
        </p:sp>
        <p:sp>
          <p:nvSpPr>
            <p:cNvPr id="25629" name="Text Box 9"/>
            <p:cNvSpPr txBox="1">
              <a:spLocks noChangeArrowheads="1"/>
            </p:cNvSpPr>
            <p:nvPr/>
          </p:nvSpPr>
          <p:spPr bwMode="auto">
            <a:xfrm>
              <a:off x="8109903" y="1048322"/>
              <a:ext cx="158750" cy="144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000"/>
            </a:p>
          </p:txBody>
        </p:sp>
        <p:sp>
          <p:nvSpPr>
            <p:cNvPr id="25630" name="Text Box 8"/>
            <p:cNvSpPr txBox="1">
              <a:spLocks noChangeArrowheads="1"/>
            </p:cNvSpPr>
            <p:nvPr/>
          </p:nvSpPr>
          <p:spPr bwMode="auto">
            <a:xfrm>
              <a:off x="8074978" y="1507109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000"/>
            </a:p>
          </p:txBody>
        </p:sp>
        <p:sp>
          <p:nvSpPr>
            <p:cNvPr id="25631" name="Text Box 7"/>
            <p:cNvSpPr txBox="1">
              <a:spLocks noChangeArrowheads="1"/>
            </p:cNvSpPr>
            <p:nvPr/>
          </p:nvSpPr>
          <p:spPr bwMode="auto">
            <a:xfrm>
              <a:off x="7836853" y="1583309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/>
            </a:p>
          </p:txBody>
        </p:sp>
        <p:sp>
          <p:nvSpPr>
            <p:cNvPr id="25632" name="Text Box 6"/>
            <p:cNvSpPr txBox="1">
              <a:spLocks noChangeArrowheads="1"/>
            </p:cNvSpPr>
            <p:nvPr/>
          </p:nvSpPr>
          <p:spPr bwMode="auto">
            <a:xfrm>
              <a:off x="7979728" y="1830959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2000"/>
            </a:p>
          </p:txBody>
        </p:sp>
        <p:sp>
          <p:nvSpPr>
            <p:cNvPr id="25633" name="Text Box 5"/>
            <p:cNvSpPr txBox="1">
              <a:spLocks noChangeArrowheads="1"/>
            </p:cNvSpPr>
            <p:nvPr/>
          </p:nvSpPr>
          <p:spPr bwMode="auto">
            <a:xfrm>
              <a:off x="7354253" y="1575372"/>
              <a:ext cx="158750" cy="144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000"/>
            </a:p>
          </p:txBody>
        </p:sp>
        <p:sp>
          <p:nvSpPr>
            <p:cNvPr id="25634" name="Text Box 4"/>
            <p:cNvSpPr txBox="1">
              <a:spLocks noChangeArrowheads="1"/>
            </p:cNvSpPr>
            <p:nvPr/>
          </p:nvSpPr>
          <p:spPr bwMode="auto">
            <a:xfrm>
              <a:off x="7608253" y="1259459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000"/>
            </a:p>
          </p:txBody>
        </p:sp>
        <p:sp>
          <p:nvSpPr>
            <p:cNvPr id="25635" name="Text Box 3"/>
            <p:cNvSpPr txBox="1">
              <a:spLocks noChangeArrowheads="1"/>
            </p:cNvSpPr>
            <p:nvPr/>
          </p:nvSpPr>
          <p:spPr bwMode="auto">
            <a:xfrm>
              <a:off x="7878128" y="1008634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/>
            </a:p>
          </p:txBody>
        </p:sp>
        <p:sp>
          <p:nvSpPr>
            <p:cNvPr id="25636" name="Text Box 2"/>
            <p:cNvSpPr txBox="1">
              <a:spLocks noChangeArrowheads="1"/>
            </p:cNvSpPr>
            <p:nvPr/>
          </p:nvSpPr>
          <p:spPr bwMode="auto">
            <a:xfrm>
              <a:off x="7370128" y="1049909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4800"/>
            </a:p>
          </p:txBody>
        </p:sp>
        <p:sp>
          <p:nvSpPr>
            <p:cNvPr id="25637" name="Text Box 1"/>
            <p:cNvSpPr txBox="1">
              <a:spLocks noChangeArrowheads="1"/>
            </p:cNvSpPr>
            <p:nvPr/>
          </p:nvSpPr>
          <p:spPr bwMode="auto">
            <a:xfrm>
              <a:off x="7970203" y="786384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altLang="zh-CN" sz="2000"/>
            </a:p>
          </p:txBody>
        </p:sp>
      </p:grpSp>
      <p:sp>
        <p:nvSpPr>
          <p:cNvPr id="25606" name="矩形 1"/>
          <p:cNvSpPr>
            <a:spLocks noChangeArrowheads="1"/>
          </p:cNvSpPr>
          <p:nvPr/>
        </p:nvSpPr>
        <p:spPr bwMode="auto">
          <a:xfrm>
            <a:off x="4287838" y="849313"/>
            <a:ext cx="3325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Shortest Path Faster Algorithm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652727" y="3097763"/>
            <a:ext cx="4432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算法核心：</a:t>
            </a:r>
            <a:endParaRPr lang="en-US" altLang="zh-CN" sz="2400" dirty="0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/>
              <a:t>Ford</a:t>
            </a:r>
            <a:r>
              <a:rPr lang="zh-CN" altLang="en-US" sz="2400" dirty="0" smtClean="0"/>
              <a:t>算法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队列优化：</a:t>
            </a:r>
            <a:endParaRPr lang="en-US" altLang="zh-CN" sz="2400" dirty="0" smtClean="0"/>
          </a:p>
          <a:p>
            <a:r>
              <a:rPr lang="zh-CN" altLang="en-US" sz="2400" dirty="0" smtClean="0"/>
              <a:t>不是每次都需要将所有边遍历，而是将有更新的点的相邻边遍历</a:t>
            </a:r>
            <a:endParaRPr lang="zh-CN" altLang="en-US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SPFA</a:t>
            </a:r>
            <a:r>
              <a:rPr lang="zh-CN" altLang="en-US" b="1" smtClean="0"/>
              <a:t>算法</a:t>
            </a:r>
            <a:r>
              <a:rPr lang="zh-CN" altLang="en-US" b="1" smtClean="0">
                <a:solidFill>
                  <a:schemeClr val="accent1"/>
                </a:solidFill>
              </a:rPr>
              <a:t>演示</a:t>
            </a:r>
          </a:p>
        </p:txBody>
      </p:sp>
      <p:grpSp>
        <p:nvGrpSpPr>
          <p:cNvPr id="26627" name="组合 4"/>
          <p:cNvGrpSpPr>
            <a:grpSpLocks/>
          </p:cNvGrpSpPr>
          <p:nvPr/>
        </p:nvGrpSpPr>
        <p:grpSpPr bwMode="auto">
          <a:xfrm>
            <a:off x="873125" y="1916113"/>
            <a:ext cx="4048125" cy="2809875"/>
            <a:chOff x="7254240" y="786384"/>
            <a:chExt cx="1712913" cy="1189038"/>
          </a:xfrm>
        </p:grpSpPr>
        <p:sp>
          <p:nvSpPr>
            <p:cNvPr id="26695" name="Freeform 31"/>
            <p:cNvSpPr>
              <a:spLocks/>
            </p:cNvSpPr>
            <p:nvPr/>
          </p:nvSpPr>
          <p:spPr bwMode="auto">
            <a:xfrm>
              <a:off x="8521065" y="1462659"/>
              <a:ext cx="280988" cy="309563"/>
            </a:xfrm>
            <a:custGeom>
              <a:avLst/>
              <a:gdLst>
                <a:gd name="T0" fmla="*/ 0 w 443"/>
                <a:gd name="T1" fmla="*/ 2147483646 h 488"/>
                <a:gd name="T2" fmla="*/ 2147483646 w 443"/>
                <a:gd name="T3" fmla="*/ 0 h 48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43" h="488">
                  <a:moveTo>
                    <a:pt x="0" y="488"/>
                  </a:moveTo>
                  <a:lnTo>
                    <a:pt x="443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6" name="Line 30"/>
            <p:cNvSpPr>
              <a:spLocks noChangeShapeType="1"/>
            </p:cNvSpPr>
            <p:nvPr/>
          </p:nvSpPr>
          <p:spPr bwMode="auto">
            <a:xfrm flipV="1">
              <a:off x="7395528" y="976884"/>
              <a:ext cx="273050" cy="3222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7" name="Freeform 29"/>
            <p:cNvSpPr>
              <a:spLocks/>
            </p:cNvSpPr>
            <p:nvPr/>
          </p:nvSpPr>
          <p:spPr bwMode="auto">
            <a:xfrm>
              <a:off x="8146415" y="1453134"/>
              <a:ext cx="217488" cy="290513"/>
            </a:xfrm>
            <a:custGeom>
              <a:avLst/>
              <a:gdLst>
                <a:gd name="T0" fmla="*/ 0 w 343"/>
                <a:gd name="T1" fmla="*/ 0 h 458"/>
                <a:gd name="T2" fmla="*/ 2147483646 w 343"/>
                <a:gd name="T3" fmla="*/ 2147483646 h 45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3" h="458">
                  <a:moveTo>
                    <a:pt x="0" y="0"/>
                  </a:moveTo>
                  <a:lnTo>
                    <a:pt x="343" y="458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8" name="Line 28"/>
            <p:cNvSpPr>
              <a:spLocks noChangeShapeType="1"/>
            </p:cNvSpPr>
            <p:nvPr/>
          </p:nvSpPr>
          <p:spPr bwMode="auto">
            <a:xfrm flipV="1">
              <a:off x="7754303" y="1805559"/>
              <a:ext cx="574675" cy="635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9" name="Freeform 27"/>
            <p:cNvSpPr>
              <a:spLocks/>
            </p:cNvSpPr>
            <p:nvPr/>
          </p:nvSpPr>
          <p:spPr bwMode="auto">
            <a:xfrm>
              <a:off x="8436633" y="1053084"/>
              <a:ext cx="19345" cy="693738"/>
            </a:xfrm>
            <a:custGeom>
              <a:avLst/>
              <a:gdLst>
                <a:gd name="T0" fmla="*/ 0 w 2"/>
                <a:gd name="T1" fmla="*/ 0 h 1190"/>
                <a:gd name="T2" fmla="*/ 2147483646 w 2"/>
                <a:gd name="T3" fmla="*/ 2147483646 h 119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190">
                  <a:moveTo>
                    <a:pt x="0" y="0"/>
                  </a:moveTo>
                  <a:lnTo>
                    <a:pt x="2" y="119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0" name="Oval 26"/>
            <p:cNvSpPr>
              <a:spLocks noChangeArrowheads="1"/>
            </p:cNvSpPr>
            <p:nvPr/>
          </p:nvSpPr>
          <p:spPr bwMode="auto">
            <a:xfrm>
              <a:off x="7632065" y="807022"/>
              <a:ext cx="198438" cy="19843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5400">
                <a:solidFill>
                  <a:schemeClr val="bg1"/>
                </a:solidFill>
              </a:endParaRPr>
            </a:p>
          </p:txBody>
        </p:sp>
        <p:sp>
          <p:nvSpPr>
            <p:cNvPr id="26701" name="Oval 25"/>
            <p:cNvSpPr>
              <a:spLocks noChangeArrowheads="1"/>
            </p:cNvSpPr>
            <p:nvPr/>
          </p:nvSpPr>
          <p:spPr bwMode="auto">
            <a:xfrm>
              <a:off x="8333740" y="803847"/>
              <a:ext cx="198438" cy="19843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26702" name="Oval 24"/>
            <p:cNvSpPr>
              <a:spLocks noChangeArrowheads="1"/>
            </p:cNvSpPr>
            <p:nvPr/>
          </p:nvSpPr>
          <p:spPr bwMode="auto">
            <a:xfrm>
              <a:off x="7254240" y="1299147"/>
              <a:ext cx="198438" cy="19843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26703" name="Oval 23"/>
            <p:cNvSpPr>
              <a:spLocks noChangeArrowheads="1"/>
            </p:cNvSpPr>
            <p:nvPr/>
          </p:nvSpPr>
          <p:spPr bwMode="auto">
            <a:xfrm>
              <a:off x="7955915" y="1284859"/>
              <a:ext cx="198438" cy="19843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26704" name="Oval 22"/>
            <p:cNvSpPr>
              <a:spLocks noChangeArrowheads="1"/>
            </p:cNvSpPr>
            <p:nvPr/>
          </p:nvSpPr>
          <p:spPr bwMode="auto">
            <a:xfrm>
              <a:off x="8768715" y="1280097"/>
              <a:ext cx="198438" cy="19843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26705" name="Oval 21"/>
            <p:cNvSpPr>
              <a:spLocks noChangeArrowheads="1"/>
            </p:cNvSpPr>
            <p:nvPr/>
          </p:nvSpPr>
          <p:spPr bwMode="auto">
            <a:xfrm>
              <a:off x="7549515" y="1703959"/>
              <a:ext cx="198438" cy="19843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26706" name="Oval 20"/>
            <p:cNvSpPr>
              <a:spLocks noChangeArrowheads="1"/>
            </p:cNvSpPr>
            <p:nvPr/>
          </p:nvSpPr>
          <p:spPr bwMode="auto">
            <a:xfrm>
              <a:off x="8333740" y="1718247"/>
              <a:ext cx="198438" cy="19843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26707" name="Line 19"/>
            <p:cNvSpPr>
              <a:spLocks noChangeShapeType="1"/>
            </p:cNvSpPr>
            <p:nvPr/>
          </p:nvSpPr>
          <p:spPr bwMode="auto">
            <a:xfrm flipV="1">
              <a:off x="7836853" y="902272"/>
              <a:ext cx="492125" cy="15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8" name="Freeform 18"/>
            <p:cNvSpPr>
              <a:spLocks/>
            </p:cNvSpPr>
            <p:nvPr/>
          </p:nvSpPr>
          <p:spPr bwMode="auto">
            <a:xfrm>
              <a:off x="8525828" y="943547"/>
              <a:ext cx="295275" cy="342900"/>
            </a:xfrm>
            <a:custGeom>
              <a:avLst/>
              <a:gdLst>
                <a:gd name="T0" fmla="*/ 0 w 465"/>
                <a:gd name="T1" fmla="*/ 0 h 540"/>
                <a:gd name="T2" fmla="*/ 2147483646 w 465"/>
                <a:gd name="T3" fmla="*/ 2147483646 h 5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65" h="540">
                  <a:moveTo>
                    <a:pt x="0" y="0"/>
                  </a:moveTo>
                  <a:lnTo>
                    <a:pt x="465" y="54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9" name="Line 17"/>
            <p:cNvSpPr>
              <a:spLocks noChangeShapeType="1"/>
            </p:cNvSpPr>
            <p:nvPr/>
          </p:nvSpPr>
          <p:spPr bwMode="auto">
            <a:xfrm>
              <a:off x="7395528" y="1497584"/>
              <a:ext cx="196850" cy="2127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0" name="Freeform 16"/>
            <p:cNvSpPr>
              <a:spLocks/>
            </p:cNvSpPr>
            <p:nvPr/>
          </p:nvSpPr>
          <p:spPr bwMode="auto">
            <a:xfrm>
              <a:off x="7444740" y="1399159"/>
              <a:ext cx="508000" cy="1588"/>
            </a:xfrm>
            <a:custGeom>
              <a:avLst/>
              <a:gdLst>
                <a:gd name="T0" fmla="*/ 0 w 802"/>
                <a:gd name="T1" fmla="*/ 2147483646 h 4"/>
                <a:gd name="T2" fmla="*/ 2147483646 w 802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02" h="4">
                  <a:moveTo>
                    <a:pt x="0" y="4"/>
                  </a:moveTo>
                  <a:lnTo>
                    <a:pt x="802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1" name="Freeform 15"/>
            <p:cNvSpPr>
              <a:spLocks/>
            </p:cNvSpPr>
            <p:nvPr/>
          </p:nvSpPr>
          <p:spPr bwMode="auto">
            <a:xfrm>
              <a:off x="7716203" y="1462659"/>
              <a:ext cx="287337" cy="261938"/>
            </a:xfrm>
            <a:custGeom>
              <a:avLst/>
              <a:gdLst>
                <a:gd name="T0" fmla="*/ 0 w 452"/>
                <a:gd name="T1" fmla="*/ 2147483646 h 413"/>
                <a:gd name="T2" fmla="*/ 2147483646 w 452"/>
                <a:gd name="T3" fmla="*/ 0 h 41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2" h="413">
                  <a:moveTo>
                    <a:pt x="0" y="413"/>
                  </a:moveTo>
                  <a:lnTo>
                    <a:pt x="452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2" name="Freeform 14"/>
            <p:cNvSpPr>
              <a:spLocks/>
            </p:cNvSpPr>
            <p:nvPr/>
          </p:nvSpPr>
          <p:spPr bwMode="auto">
            <a:xfrm>
              <a:off x="7801928" y="986409"/>
              <a:ext cx="219075" cy="304800"/>
            </a:xfrm>
            <a:custGeom>
              <a:avLst/>
              <a:gdLst>
                <a:gd name="T0" fmla="*/ 0 w 344"/>
                <a:gd name="T1" fmla="*/ 0 h 480"/>
                <a:gd name="T2" fmla="*/ 2147483646 w 344"/>
                <a:gd name="T3" fmla="*/ 2147483646 h 4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4" h="480">
                  <a:moveTo>
                    <a:pt x="0" y="0"/>
                  </a:moveTo>
                  <a:lnTo>
                    <a:pt x="344" y="48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3" name="Freeform 13"/>
            <p:cNvSpPr>
              <a:spLocks/>
            </p:cNvSpPr>
            <p:nvPr/>
          </p:nvSpPr>
          <p:spPr bwMode="auto">
            <a:xfrm>
              <a:off x="8121015" y="976884"/>
              <a:ext cx="263525" cy="328613"/>
            </a:xfrm>
            <a:custGeom>
              <a:avLst/>
              <a:gdLst>
                <a:gd name="T0" fmla="*/ 0 w 415"/>
                <a:gd name="T1" fmla="*/ 2147483646 h 518"/>
                <a:gd name="T2" fmla="*/ 2147483646 w 415"/>
                <a:gd name="T3" fmla="*/ 0 h 51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15" h="518">
                  <a:moveTo>
                    <a:pt x="0" y="518"/>
                  </a:moveTo>
                  <a:lnTo>
                    <a:pt x="415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4" name="Text Box 12"/>
            <p:cNvSpPr txBox="1">
              <a:spLocks noChangeArrowheads="1"/>
            </p:cNvSpPr>
            <p:nvPr/>
          </p:nvSpPr>
          <p:spPr bwMode="auto">
            <a:xfrm>
              <a:off x="8651240" y="1621409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altLang="zh-CN" sz="2000"/>
            </a:p>
          </p:txBody>
        </p:sp>
        <p:sp>
          <p:nvSpPr>
            <p:cNvPr id="26715" name="Text Box 11"/>
            <p:cNvSpPr txBox="1">
              <a:spLocks noChangeArrowheads="1"/>
            </p:cNvSpPr>
            <p:nvPr/>
          </p:nvSpPr>
          <p:spPr bwMode="auto">
            <a:xfrm>
              <a:off x="8454390" y="1249934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/>
            </a:p>
          </p:txBody>
        </p:sp>
        <p:sp>
          <p:nvSpPr>
            <p:cNvPr id="26716" name="Text Box 10"/>
            <p:cNvSpPr txBox="1">
              <a:spLocks noChangeArrowheads="1"/>
            </p:cNvSpPr>
            <p:nvPr/>
          </p:nvSpPr>
          <p:spPr bwMode="auto">
            <a:xfrm>
              <a:off x="8671878" y="1053084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000"/>
            </a:p>
          </p:txBody>
        </p:sp>
        <p:sp>
          <p:nvSpPr>
            <p:cNvPr id="26717" name="Text Box 9"/>
            <p:cNvSpPr txBox="1">
              <a:spLocks noChangeArrowheads="1"/>
            </p:cNvSpPr>
            <p:nvPr/>
          </p:nvSpPr>
          <p:spPr bwMode="auto">
            <a:xfrm>
              <a:off x="8109903" y="1048322"/>
              <a:ext cx="158750" cy="144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000"/>
            </a:p>
          </p:txBody>
        </p:sp>
        <p:sp>
          <p:nvSpPr>
            <p:cNvPr id="26718" name="Text Box 8"/>
            <p:cNvSpPr txBox="1">
              <a:spLocks noChangeArrowheads="1"/>
            </p:cNvSpPr>
            <p:nvPr/>
          </p:nvSpPr>
          <p:spPr bwMode="auto">
            <a:xfrm>
              <a:off x="8074978" y="1507109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000"/>
            </a:p>
          </p:txBody>
        </p:sp>
        <p:sp>
          <p:nvSpPr>
            <p:cNvPr id="26719" name="Text Box 7"/>
            <p:cNvSpPr txBox="1">
              <a:spLocks noChangeArrowheads="1"/>
            </p:cNvSpPr>
            <p:nvPr/>
          </p:nvSpPr>
          <p:spPr bwMode="auto">
            <a:xfrm>
              <a:off x="7836853" y="1583309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/>
            </a:p>
          </p:txBody>
        </p:sp>
        <p:sp>
          <p:nvSpPr>
            <p:cNvPr id="26720" name="Text Box 6"/>
            <p:cNvSpPr txBox="1">
              <a:spLocks noChangeArrowheads="1"/>
            </p:cNvSpPr>
            <p:nvPr/>
          </p:nvSpPr>
          <p:spPr bwMode="auto">
            <a:xfrm>
              <a:off x="7979728" y="1830959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2000"/>
            </a:p>
          </p:txBody>
        </p:sp>
        <p:sp>
          <p:nvSpPr>
            <p:cNvPr id="26721" name="Text Box 5"/>
            <p:cNvSpPr txBox="1">
              <a:spLocks noChangeArrowheads="1"/>
            </p:cNvSpPr>
            <p:nvPr/>
          </p:nvSpPr>
          <p:spPr bwMode="auto">
            <a:xfrm>
              <a:off x="7354253" y="1575372"/>
              <a:ext cx="158750" cy="144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000"/>
            </a:p>
          </p:txBody>
        </p:sp>
        <p:sp>
          <p:nvSpPr>
            <p:cNvPr id="26722" name="Text Box 4"/>
            <p:cNvSpPr txBox="1">
              <a:spLocks noChangeArrowheads="1"/>
            </p:cNvSpPr>
            <p:nvPr/>
          </p:nvSpPr>
          <p:spPr bwMode="auto">
            <a:xfrm>
              <a:off x="7608253" y="1259459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000"/>
            </a:p>
          </p:txBody>
        </p:sp>
        <p:sp>
          <p:nvSpPr>
            <p:cNvPr id="26723" name="Text Box 3"/>
            <p:cNvSpPr txBox="1">
              <a:spLocks noChangeArrowheads="1"/>
            </p:cNvSpPr>
            <p:nvPr/>
          </p:nvSpPr>
          <p:spPr bwMode="auto">
            <a:xfrm>
              <a:off x="7878128" y="1008634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/>
            </a:p>
          </p:txBody>
        </p:sp>
        <p:sp>
          <p:nvSpPr>
            <p:cNvPr id="26724" name="Text Box 2"/>
            <p:cNvSpPr txBox="1">
              <a:spLocks noChangeArrowheads="1"/>
            </p:cNvSpPr>
            <p:nvPr/>
          </p:nvSpPr>
          <p:spPr bwMode="auto">
            <a:xfrm>
              <a:off x="7370128" y="1049909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4800"/>
            </a:p>
          </p:txBody>
        </p:sp>
        <p:sp>
          <p:nvSpPr>
            <p:cNvPr id="26725" name="Text Box 1"/>
            <p:cNvSpPr txBox="1">
              <a:spLocks noChangeArrowheads="1"/>
            </p:cNvSpPr>
            <p:nvPr/>
          </p:nvSpPr>
          <p:spPr bwMode="auto">
            <a:xfrm>
              <a:off x="7970203" y="786384"/>
              <a:ext cx="158750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1pPr>
              <a:lvl2pPr marL="742950" indent="-28575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2pPr>
              <a:lvl3pPr marL="11430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1890713" algn="ctr"/>
                  <a:tab pos="2609850" algn="ctr"/>
                  <a:tab pos="5221288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altLang="zh-CN" sz="2000"/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074842"/>
              </p:ext>
            </p:extLst>
          </p:nvPr>
        </p:nvGraphicFramePr>
        <p:xfrm>
          <a:off x="1804988" y="5454650"/>
          <a:ext cx="7224712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L="91438" marR="91438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accent1"/>
                          </a:solidFill>
                        </a:rPr>
                        <a:t>D[</a:t>
                      </a:r>
                      <a:r>
                        <a:rPr lang="en-US" altLang="zh-CN" sz="1800" dirty="0" err="1" smtClean="0">
                          <a:solidFill>
                            <a:schemeClr val="accent1"/>
                          </a:solidFill>
                        </a:rPr>
                        <a:t>i</a:t>
                      </a:r>
                      <a:r>
                        <a:rPr lang="en-US" altLang="zh-CN" sz="1800" dirty="0" smtClean="0">
                          <a:solidFill>
                            <a:schemeClr val="accent1"/>
                          </a:solidFill>
                        </a:rPr>
                        <a:t>]</a:t>
                      </a:r>
                      <a:endParaRPr lang="zh-CN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accent1"/>
                          </a:solidFill>
                        </a:rPr>
                        <a:t>∞</a:t>
                      </a:r>
                      <a:endParaRPr lang="zh-CN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accent1"/>
                          </a:solidFill>
                        </a:rPr>
                        <a:t>∞</a:t>
                      </a:r>
                      <a:endParaRPr lang="zh-CN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accent1"/>
                          </a:solidFill>
                        </a:rPr>
                        <a:t>∞</a:t>
                      </a:r>
                      <a:endParaRPr lang="zh-CN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accent1"/>
                          </a:solidFill>
                        </a:rPr>
                        <a:t>∞</a:t>
                      </a:r>
                      <a:endParaRPr lang="zh-CN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accent1"/>
                          </a:solidFill>
                        </a:rPr>
                        <a:t>∞</a:t>
                      </a:r>
                      <a:endParaRPr lang="zh-CN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accent1"/>
                          </a:solidFill>
                        </a:rPr>
                        <a:t>∞</a:t>
                      </a:r>
                      <a:endParaRPr lang="zh-CN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 marL="91438" marR="91438"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accent1"/>
                          </a:solidFill>
                        </a:rPr>
                        <a:t>∞</a:t>
                      </a:r>
                      <a:endParaRPr lang="zh-CN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 marL="91438" marR="91438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0" name="直接连接符 39"/>
          <p:cNvCxnSpPr/>
          <p:nvPr/>
        </p:nvCxnSpPr>
        <p:spPr>
          <a:xfrm>
            <a:off x="6905625" y="3771900"/>
            <a:ext cx="4124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905625" y="4310063"/>
            <a:ext cx="415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6361113" y="1214438"/>
          <a:ext cx="5224464" cy="742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0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30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42" marR="91442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42" marR="91442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42" marR="91442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42" marR="91442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42" marR="91442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L="91442" marR="91442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L="91442" marR="91442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chemeClr val="accent1"/>
                          </a:solidFill>
                        </a:rPr>
                        <a:t>exsit</a:t>
                      </a:r>
                      <a:r>
                        <a:rPr lang="en-US" altLang="zh-CN" sz="1800" dirty="0" smtClean="0">
                          <a:solidFill>
                            <a:schemeClr val="accent1"/>
                          </a:solidFill>
                        </a:rPr>
                        <a:t>[</a:t>
                      </a:r>
                      <a:r>
                        <a:rPr lang="en-US" altLang="zh-CN" sz="1800" dirty="0" err="1" smtClean="0">
                          <a:solidFill>
                            <a:schemeClr val="accent1"/>
                          </a:solidFill>
                        </a:rPr>
                        <a:t>i</a:t>
                      </a:r>
                      <a:r>
                        <a:rPr lang="en-US" altLang="zh-CN" sz="1800" dirty="0" smtClean="0">
                          <a:solidFill>
                            <a:schemeClr val="accent1"/>
                          </a:solidFill>
                        </a:rPr>
                        <a:t>]</a:t>
                      </a:r>
                      <a:endParaRPr lang="zh-CN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 marL="91442" marR="91442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42" marR="91442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42" marR="91442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42" marR="91442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42" marR="91442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42" marR="91442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42" marR="91442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42" marR="91442" marT="45798" marB="457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688" name="文本框 1"/>
          <p:cNvSpPr txBox="1">
            <a:spLocks noChangeArrowheads="1"/>
          </p:cNvSpPr>
          <p:nvPr/>
        </p:nvSpPr>
        <p:spPr bwMode="auto">
          <a:xfrm>
            <a:off x="5991225" y="2921000"/>
            <a:ext cx="3698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sz="2800"/>
              <a:t>0</a:t>
            </a:r>
            <a:endParaRPr lang="zh-CN" altLang="en-US" sz="2800"/>
          </a:p>
        </p:txBody>
      </p:sp>
      <p:sp>
        <p:nvSpPr>
          <p:cNvPr id="26689" name="文本框 40"/>
          <p:cNvSpPr txBox="1">
            <a:spLocks noChangeArrowheads="1"/>
          </p:cNvSpPr>
          <p:nvPr/>
        </p:nvSpPr>
        <p:spPr bwMode="auto">
          <a:xfrm>
            <a:off x="6543675" y="2919413"/>
            <a:ext cx="3698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sz="2800"/>
              <a:t>1</a:t>
            </a:r>
            <a:endParaRPr lang="zh-CN" altLang="en-US" sz="2800"/>
          </a:p>
        </p:txBody>
      </p:sp>
      <p:sp>
        <p:nvSpPr>
          <p:cNvPr id="26690" name="文本框 43"/>
          <p:cNvSpPr txBox="1">
            <a:spLocks noChangeArrowheads="1"/>
          </p:cNvSpPr>
          <p:nvPr/>
        </p:nvSpPr>
        <p:spPr bwMode="auto">
          <a:xfrm>
            <a:off x="7096125" y="2890838"/>
            <a:ext cx="369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sz="2800"/>
              <a:t>2</a:t>
            </a:r>
            <a:endParaRPr lang="zh-CN" altLang="en-US" sz="2800"/>
          </a:p>
        </p:txBody>
      </p:sp>
      <p:sp>
        <p:nvSpPr>
          <p:cNvPr id="26691" name="文本框 44"/>
          <p:cNvSpPr txBox="1">
            <a:spLocks noChangeArrowheads="1"/>
          </p:cNvSpPr>
          <p:nvPr/>
        </p:nvSpPr>
        <p:spPr bwMode="auto">
          <a:xfrm>
            <a:off x="7775575" y="2781300"/>
            <a:ext cx="3698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sz="2800"/>
              <a:t>3</a:t>
            </a:r>
            <a:endParaRPr lang="zh-CN" altLang="en-US" sz="2800"/>
          </a:p>
        </p:txBody>
      </p:sp>
      <p:sp>
        <p:nvSpPr>
          <p:cNvPr id="26692" name="文本框 45"/>
          <p:cNvSpPr txBox="1">
            <a:spLocks noChangeArrowheads="1"/>
          </p:cNvSpPr>
          <p:nvPr/>
        </p:nvSpPr>
        <p:spPr bwMode="auto">
          <a:xfrm>
            <a:off x="8199438" y="2844800"/>
            <a:ext cx="371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sz="2800"/>
              <a:t>4</a:t>
            </a:r>
            <a:endParaRPr lang="zh-CN" altLang="en-US" sz="2800"/>
          </a:p>
        </p:txBody>
      </p:sp>
      <p:sp>
        <p:nvSpPr>
          <p:cNvPr id="26693" name="文本框 46"/>
          <p:cNvSpPr txBox="1">
            <a:spLocks noChangeArrowheads="1"/>
          </p:cNvSpPr>
          <p:nvPr/>
        </p:nvSpPr>
        <p:spPr bwMode="auto">
          <a:xfrm>
            <a:off x="8624888" y="2749550"/>
            <a:ext cx="369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sz="2800"/>
              <a:t>5</a:t>
            </a:r>
            <a:endParaRPr lang="zh-CN" altLang="en-US" sz="2800"/>
          </a:p>
        </p:txBody>
      </p:sp>
      <p:sp>
        <p:nvSpPr>
          <p:cNvPr id="26694" name="文本框 47"/>
          <p:cNvSpPr txBox="1">
            <a:spLocks noChangeArrowheads="1"/>
          </p:cNvSpPr>
          <p:nvPr/>
        </p:nvSpPr>
        <p:spPr bwMode="auto">
          <a:xfrm>
            <a:off x="9148763" y="2700338"/>
            <a:ext cx="3714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sz="2800"/>
              <a:t>6</a:t>
            </a:r>
            <a:endParaRPr lang="zh-CN" altLang="en-US" sz="28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1114A11KWBG">
  <a:themeElements>
    <a:clrScheme name="自定义 1">
      <a:dk1>
        <a:srgbClr val="FFFFFF"/>
      </a:dk1>
      <a:lt1>
        <a:srgbClr val="555555"/>
      </a:lt1>
      <a:dk2>
        <a:srgbClr val="FFFFFF"/>
      </a:dk2>
      <a:lt2>
        <a:srgbClr val="555555"/>
      </a:lt2>
      <a:accent1>
        <a:srgbClr val="D47348"/>
      </a:accent1>
      <a:accent2>
        <a:srgbClr val="D4A444"/>
      </a:accent2>
      <a:accent3>
        <a:srgbClr val="EE96CC"/>
      </a:accent3>
      <a:accent4>
        <a:srgbClr val="B6ACDD"/>
      </a:accent4>
      <a:accent5>
        <a:srgbClr val="AA8FFF"/>
      </a:accent5>
      <a:accent6>
        <a:srgbClr val="FFC000"/>
      </a:accent6>
      <a:hlink>
        <a:srgbClr val="00B0F0"/>
      </a:hlink>
      <a:folHlink>
        <a:srgbClr val="7F7F7F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A000120141114A11KPBG</Template>
  <TotalTime>10562</TotalTime>
  <Words>1085</Words>
  <Application>Microsoft Office PowerPoint</Application>
  <PresentationFormat>宽屏</PresentationFormat>
  <Paragraphs>302</Paragraphs>
  <Slides>23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黑体</vt:lpstr>
      <vt:lpstr>宋体</vt:lpstr>
      <vt:lpstr>微软雅黑</vt:lpstr>
      <vt:lpstr>幼圆</vt:lpstr>
      <vt:lpstr>Arial</vt:lpstr>
      <vt:lpstr>Broadway</vt:lpstr>
      <vt:lpstr>Calibri</vt:lpstr>
      <vt:lpstr>Times New Roman</vt:lpstr>
      <vt:lpstr>Wingdings</vt:lpstr>
      <vt:lpstr>A000120141114A11KWBG</vt:lpstr>
      <vt:lpstr>最短路径问题</vt:lpstr>
      <vt:lpstr>PowerPoint 演示文稿</vt:lpstr>
      <vt:lpstr>最短路问题</vt:lpstr>
      <vt:lpstr>Bellman-Ford算法</vt:lpstr>
      <vt:lpstr>PowerPoint 演示文稿</vt:lpstr>
      <vt:lpstr>Bellman-Ford算法</vt:lpstr>
      <vt:lpstr>算法分析</vt:lpstr>
      <vt:lpstr>SPFA算法</vt:lpstr>
      <vt:lpstr>SPFA算法演示</vt:lpstr>
      <vt:lpstr>SPFA算法框架</vt:lpstr>
      <vt:lpstr>算法分析</vt:lpstr>
      <vt:lpstr>SPFA负权的计算</vt:lpstr>
      <vt:lpstr>SPFA</vt:lpstr>
      <vt:lpstr>请花30min时间将最短路径问题用Dijkstra算法写出。</vt:lpstr>
      <vt:lpstr>最短路算法对比</vt:lpstr>
      <vt:lpstr>DP最短路</vt:lpstr>
      <vt:lpstr>DP最短路</vt:lpstr>
      <vt:lpstr>新的问题</vt:lpstr>
      <vt:lpstr>Dijkstra，SPFA输出路径</vt:lpstr>
      <vt:lpstr>Dijkstra，SPFA输出路径</vt:lpstr>
      <vt:lpstr>Floyd输出路径</vt:lpstr>
      <vt:lpstr>Floyd算法扩展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第一周C语言学习总结</dc:title>
  <dc:creator>Pin Jaa</dc:creator>
  <cp:lastModifiedBy>潘玉斌</cp:lastModifiedBy>
  <cp:revision>487</cp:revision>
  <dcterms:created xsi:type="dcterms:W3CDTF">2015-01-07T13:50:35Z</dcterms:created>
  <dcterms:modified xsi:type="dcterms:W3CDTF">2016-06-08T05:35:52Z</dcterms:modified>
</cp:coreProperties>
</file>