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870" r:id="rId2"/>
    <p:sldId id="888" r:id="rId3"/>
    <p:sldId id="889" r:id="rId4"/>
    <p:sldId id="890" r:id="rId5"/>
    <p:sldId id="891" r:id="rId6"/>
    <p:sldId id="892" r:id="rId7"/>
    <p:sldId id="893" r:id="rId8"/>
    <p:sldId id="894" r:id="rId9"/>
    <p:sldId id="895" r:id="rId10"/>
    <p:sldId id="896" r:id="rId11"/>
    <p:sldId id="897" r:id="rId12"/>
    <p:sldId id="898" r:id="rId13"/>
    <p:sldId id="899" r:id="rId14"/>
    <p:sldId id="900" r:id="rId15"/>
    <p:sldId id="901" r:id="rId16"/>
    <p:sldId id="902" r:id="rId17"/>
    <p:sldId id="903" r:id="rId18"/>
    <p:sldId id="904" r:id="rId19"/>
    <p:sldId id="905" r:id="rId20"/>
    <p:sldId id="842" r:id="rId21"/>
    <p:sldId id="886" r:id="rId22"/>
    <p:sldId id="906" r:id="rId23"/>
    <p:sldId id="699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>
      <p:cViewPr varScale="1">
        <p:scale>
          <a:sx n="103" d="100"/>
          <a:sy n="103" d="100"/>
        </p:scale>
        <p:origin x="288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12782B-26C6-4BDD-A469-0B5C2CB9CCFA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6D7A1C-CE22-49FE-9D16-87E64F46AC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464 w 2070399"/>
              <a:gd name="T1" fmla="*/ 1611358 h 2070399"/>
              <a:gd name="T2" fmla="*/ 351233 w 2070399"/>
              <a:gd name="T3" fmla="*/ 256582 h 2070399"/>
              <a:gd name="T4" fmla="*/ 1716762 w 2070399"/>
              <a:gd name="T5" fmla="*/ 259668 h 2070399"/>
              <a:gd name="T6" fmla="*/ 1884386 w 2070399"/>
              <a:gd name="T7" fmla="*/ 1615226 h 2070399"/>
              <a:gd name="T8" fmla="*/ 1884385 w 2070399"/>
              <a:gd name="T9" fmla="*/ 1615226 h 2070399"/>
              <a:gd name="T10" fmla="*/ 1716761 w 2070399"/>
              <a:gd name="T11" fmla="*/ 259668 h 2070399"/>
              <a:gd name="T12" fmla="*/ 351232 w 2070399"/>
              <a:gd name="T13" fmla="*/ 256582 h 2070399"/>
              <a:gd name="T14" fmla="*/ 177463 w 2070399"/>
              <a:gd name="T15" fmla="*/ 1611358 h 2070399"/>
              <a:gd name="T16" fmla="*/ 177464 w 2070399"/>
              <a:gd name="T17" fmla="*/ 1611358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2EAC4-BA20-46D7-BD7F-9118D9AA1BDD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2C6A1-5D9E-4E43-A634-CC2CDE532D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5729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F1407-7B09-4962-932E-167F7D9F0E22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01565-4078-4D8F-8677-2169346B0E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4811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330B-34B7-4112-AD37-95E233865537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64AD8-FA80-4E58-AA28-E850E97C9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8701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3720C-4694-4362-BCB1-34DEBE0EA84D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3CF4-766D-411E-95E5-47217AB9D4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2615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357A-E6B1-4C97-8D04-B601001BDB63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A3617-00A0-499C-8253-E767D4A87E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8239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96E00-B919-46BD-A441-13EE8F32856D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8C9CD-0A46-400A-B5EB-B69FC110E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657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E2FB2-DFF3-44DC-BD34-22BFDB026AA0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5F14F-48FC-4E0C-A7BA-017A8810E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6205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7CD88-53B7-412D-B429-DBC611ACCE19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DF890-9E66-4528-808E-1CC1FEF26D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3180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AB37-B1CA-4F97-9B5A-AF1C773B8AFB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B1E7-0AD4-4819-A3DC-5AC37AC081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330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7C6FC-7605-4BCA-AA8B-FE838C0285D2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CB7B7-BA72-45BF-9787-BABF743A5E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310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492C7-1B36-436E-BD67-1C31986109F1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BF0B7-1B5A-4799-8321-3F7BC42F9D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36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4698E988-68BD-4201-B1EE-530619E47570}" type="datetimeFigureOut">
              <a:rPr lang="zh-CN" altLang="en-US"/>
              <a:pPr>
                <a:defRPr/>
              </a:pPr>
              <a:t>2016/6/7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CBA9DCA-6BC1-42F5-92B6-70C3C91F5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92" r:id="rId7"/>
    <p:sldLayoutId id="2147483887" r:id="rId8"/>
    <p:sldLayoutId id="2147483888" r:id="rId9"/>
    <p:sldLayoutId id="2147483889" r:id="rId10"/>
    <p:sldLayoutId id="2147483890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0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09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09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顺序语句设计流程是？</a:t>
            </a: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1441516" y="1648668"/>
            <a:ext cx="307450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4800" dirty="0" smtClean="0"/>
              <a:t>1</a:t>
            </a:r>
            <a:r>
              <a:rPr lang="zh-CN" altLang="en-US" sz="4800" dirty="0" smtClean="0"/>
              <a:t>、定义；</a:t>
            </a:r>
            <a:endParaRPr lang="en-US" altLang="zh-CN" sz="4800" dirty="0" smtClean="0"/>
          </a:p>
          <a:p>
            <a:pPr>
              <a:lnSpc>
                <a:spcPct val="150000"/>
              </a:lnSpc>
            </a:pPr>
            <a:r>
              <a:rPr lang="en-US" altLang="zh-CN" sz="4800" dirty="0" smtClean="0"/>
              <a:t>2</a:t>
            </a:r>
            <a:r>
              <a:rPr lang="zh-CN" altLang="en-US" sz="4800" dirty="0" smtClean="0"/>
              <a:t>、读入；</a:t>
            </a:r>
            <a:endParaRPr lang="en-US" altLang="zh-CN" sz="4800" dirty="0" smtClean="0"/>
          </a:p>
          <a:p>
            <a:pPr>
              <a:lnSpc>
                <a:spcPct val="150000"/>
              </a:lnSpc>
            </a:pPr>
            <a:r>
              <a:rPr lang="en-US" altLang="zh-CN" sz="4800" dirty="0" smtClean="0"/>
              <a:t>3</a:t>
            </a:r>
            <a:r>
              <a:rPr lang="zh-CN" altLang="en-US" sz="4800" dirty="0" smtClean="0"/>
              <a:t>、计算；</a:t>
            </a:r>
            <a:endParaRPr lang="en-US" altLang="zh-CN" sz="4800" dirty="0" smtClean="0"/>
          </a:p>
          <a:p>
            <a:pPr>
              <a:lnSpc>
                <a:spcPct val="150000"/>
              </a:lnSpc>
            </a:pPr>
            <a:r>
              <a:rPr lang="en-US" altLang="zh-CN" sz="4800" dirty="0" smtClean="0"/>
              <a:t>4</a:t>
            </a:r>
            <a:r>
              <a:rPr lang="zh-CN" altLang="en-US" sz="4800" dirty="0" smtClean="0"/>
              <a:t>、输出；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1278294" y="2883159"/>
            <a:ext cx="3032449" cy="102766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4516018" y="2528595"/>
            <a:ext cx="1959429" cy="1884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79298" y="2809267"/>
            <a:ext cx="3153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程序设计的第一道坎</a:t>
            </a:r>
            <a:endParaRPr lang="zh-CN" altLang="en-US" sz="4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  <p:bldP spid="3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ainbow-line.com/images/templatemo_imag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155" y="3377681"/>
            <a:ext cx="4621097" cy="29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形标注 3"/>
          <p:cNvSpPr/>
          <p:nvPr/>
        </p:nvSpPr>
        <p:spPr>
          <a:xfrm>
            <a:off x="2677886" y="1250302"/>
            <a:ext cx="4077477" cy="2491274"/>
          </a:xfrm>
          <a:prstGeom prst="wedgeEllipseCallout">
            <a:avLst>
              <a:gd name="adj1" fmla="val 58801"/>
              <a:gd name="adj2" fmla="val 41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OK</a:t>
            </a:r>
            <a:r>
              <a:rPr lang="zh-CN" altLang="en-US" sz="3200" dirty="0" smtClean="0">
                <a:solidFill>
                  <a:schemeClr val="tx1"/>
                </a:solidFill>
              </a:rPr>
              <a:t>，这些我都知道了，是不是读入就没问题了呢？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41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b="1" dirty="0" smtClean="0">
                <a:solidFill>
                  <a:schemeClr val="accent1"/>
                </a:solidFill>
              </a:rPr>
              <a:t>易错</a:t>
            </a:r>
            <a:r>
              <a:rPr lang="zh-CN" altLang="en-US" dirty="0" smtClean="0"/>
              <a:t>的读入：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1209" y="2200194"/>
            <a:ext cx="40992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输入：</a:t>
            </a:r>
            <a:endParaRPr lang="zh-CN" altLang="en-US" dirty="0"/>
          </a:p>
          <a:p>
            <a:r>
              <a:rPr lang="zh-CN" altLang="en-US" dirty="0"/>
              <a:t>第一行：</a:t>
            </a:r>
            <a:r>
              <a:rPr lang="en-US" altLang="zh-CN" dirty="0" err="1"/>
              <a:t>n,m,k</a:t>
            </a:r>
            <a:endParaRPr lang="en-US" altLang="zh-CN" dirty="0"/>
          </a:p>
          <a:p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行，每行一个字符串，表示每个顶点的信息（字符串长度</a:t>
            </a:r>
            <a:r>
              <a:rPr lang="en-US" altLang="zh-CN" dirty="0"/>
              <a:t>&lt;=30)</a:t>
            </a:r>
          </a:p>
          <a:p>
            <a:r>
              <a:rPr lang="zh-CN" altLang="en-US" dirty="0"/>
              <a:t>接下来</a:t>
            </a:r>
            <a:r>
              <a:rPr lang="en-US" altLang="zh-CN" dirty="0"/>
              <a:t>m</a:t>
            </a:r>
            <a:r>
              <a:rPr lang="zh-CN" altLang="en-US" dirty="0"/>
              <a:t>行，每行两个数字</a:t>
            </a:r>
            <a:r>
              <a:rPr lang="en-US" altLang="zh-CN" dirty="0"/>
              <a:t>a b</a:t>
            </a:r>
            <a:r>
              <a:rPr lang="zh-CN" altLang="en-US" dirty="0"/>
              <a:t>，</a:t>
            </a:r>
            <a:r>
              <a:rPr lang="en-US" altLang="zh-CN" dirty="0"/>
              <a:t>(0&lt;=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＜</a:t>
            </a:r>
            <a:r>
              <a:rPr lang="en-US" altLang="zh-CN" dirty="0"/>
              <a:t>n </a:t>
            </a:r>
            <a:r>
              <a:rPr lang="zh-CN" altLang="en-US" dirty="0"/>
              <a:t>且</a:t>
            </a:r>
            <a:r>
              <a:rPr lang="en-US" altLang="zh-CN" dirty="0"/>
              <a:t>a!=b)</a:t>
            </a:r>
            <a:r>
              <a:rPr lang="zh-CN" altLang="en-US" dirty="0"/>
              <a:t>表示存在一条第</a:t>
            </a:r>
            <a:r>
              <a:rPr lang="en-US" altLang="zh-CN" dirty="0"/>
              <a:t>a</a:t>
            </a:r>
            <a:r>
              <a:rPr lang="zh-CN" altLang="en-US" dirty="0"/>
              <a:t>个点指向第</a:t>
            </a:r>
            <a:r>
              <a:rPr lang="en-US" altLang="zh-CN" dirty="0"/>
              <a:t>b</a:t>
            </a:r>
            <a:r>
              <a:rPr lang="zh-CN" altLang="en-US" dirty="0"/>
              <a:t>个点的边；</a:t>
            </a:r>
          </a:p>
          <a:p>
            <a:r>
              <a:rPr lang="zh-CN" altLang="en-US" dirty="0"/>
              <a:t>接下来</a:t>
            </a:r>
            <a:r>
              <a:rPr lang="en-US" altLang="zh-CN" dirty="0"/>
              <a:t>k</a:t>
            </a:r>
            <a:r>
              <a:rPr lang="zh-CN" altLang="en-US" dirty="0"/>
              <a:t>行，每行一个数字</a:t>
            </a:r>
            <a:r>
              <a:rPr lang="en-US" altLang="zh-CN" dirty="0"/>
              <a:t>z</a:t>
            </a:r>
            <a:r>
              <a:rPr lang="zh-CN" altLang="en-US" dirty="0"/>
              <a:t>，表示询问第</a:t>
            </a:r>
            <a:r>
              <a:rPr lang="en-US" altLang="zh-CN" dirty="0"/>
              <a:t>z</a:t>
            </a:r>
            <a:r>
              <a:rPr lang="zh-CN" altLang="en-US" dirty="0"/>
              <a:t>顶点所有的邻接点信息；</a:t>
            </a:r>
          </a:p>
        </p:txBody>
      </p:sp>
      <p:sp>
        <p:nvSpPr>
          <p:cNvPr id="7" name="矩形 6"/>
          <p:cNvSpPr/>
          <p:nvPr/>
        </p:nvSpPr>
        <p:spPr>
          <a:xfrm>
            <a:off x="9178213" y="2200194"/>
            <a:ext cx="10481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4</a:t>
            </a:r>
          </a:p>
          <a:p>
            <a:r>
              <a:rPr lang="en-US" altLang="zh-CN" sz="3200" dirty="0"/>
              <a:t>+ 1 2</a:t>
            </a:r>
          </a:p>
          <a:p>
            <a:r>
              <a:rPr lang="en-US" altLang="zh-CN" sz="3200" dirty="0"/>
              <a:t>- 1 2</a:t>
            </a:r>
          </a:p>
          <a:p>
            <a:r>
              <a:rPr lang="en-US" altLang="zh-CN" sz="3200" dirty="0"/>
              <a:t>* 1 2</a:t>
            </a:r>
          </a:p>
          <a:p>
            <a:r>
              <a:rPr lang="en-US" altLang="zh-CN" sz="3200" dirty="0"/>
              <a:t>/ 1 2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387012" y="2771192"/>
            <a:ext cx="867747" cy="30791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7012" y="3323511"/>
            <a:ext cx="867747" cy="30791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78213" y="3741576"/>
            <a:ext cx="364672" cy="30791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782376" y="3741576"/>
            <a:ext cx="453308" cy="36860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784" y="5117133"/>
            <a:ext cx="5934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混合读入</a:t>
            </a:r>
            <a:endParaRPr lang="en-US" altLang="zh-CN" sz="44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600" dirty="0" smtClean="0"/>
              <a:t>有字符又有数字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8401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  <p:bldP spid="11" grpId="0" animBg="1"/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scanf</a:t>
            </a:r>
            <a:r>
              <a:rPr lang="zh-CN" altLang="en-US" dirty="0" smtClean="0"/>
              <a:t>读入机制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26163" y="1632857"/>
            <a:ext cx="92652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</a:rPr>
              <a:t>标准输入流：</a:t>
            </a:r>
            <a:endParaRPr lang="en-US" altLang="zh-CN" sz="3600" dirty="0" smtClean="0">
              <a:solidFill>
                <a:schemeClr val="accent1"/>
              </a:solidFill>
            </a:endParaRPr>
          </a:p>
          <a:p>
            <a:r>
              <a:rPr lang="zh-CN" altLang="en-US" sz="3200" dirty="0" smtClean="0"/>
              <a:t>我们从键盘中输入的所有内容，都存在标准输入流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stdio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中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726163" y="3946849"/>
            <a:ext cx="802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即从</a:t>
            </a:r>
            <a:r>
              <a:rPr lang="en-US" altLang="zh-CN" sz="2800" dirty="0" err="1" smtClean="0"/>
              <a:t>stdin</a:t>
            </a:r>
            <a:r>
              <a:rPr lang="zh-CN" altLang="en-US" sz="2800" dirty="0" smtClean="0"/>
              <a:t>中读入，并存到相应的变量中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693090" y="4878500"/>
            <a:ext cx="4068146" cy="163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Tips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400" dirty="0" err="1"/>
              <a:t>freopen</a:t>
            </a:r>
            <a:r>
              <a:rPr lang="en-US" altLang="zh-CN" sz="2400" dirty="0"/>
              <a:t>("test2.in","r",stdin</a:t>
            </a:r>
            <a:r>
              <a:rPr lang="en-US" altLang="zh-CN" sz="2400" dirty="0" smtClean="0"/>
              <a:t>);</a:t>
            </a:r>
          </a:p>
          <a:p>
            <a:r>
              <a:rPr lang="zh-CN" altLang="en-US" sz="2400" dirty="0" smtClean="0"/>
              <a:t>的含义为将</a:t>
            </a:r>
            <a:r>
              <a:rPr lang="en-US" altLang="zh-CN" sz="2400" dirty="0" err="1" smtClean="0"/>
              <a:t>stdin</a:t>
            </a:r>
            <a:r>
              <a:rPr lang="zh-CN" altLang="en-US" sz="2400" dirty="0" smtClean="0"/>
              <a:t>重定向为</a:t>
            </a:r>
            <a:r>
              <a:rPr lang="en-US" altLang="zh-CN" sz="2400" dirty="0" smtClean="0"/>
              <a:t>test2.in</a:t>
            </a:r>
            <a:r>
              <a:rPr lang="zh-CN" altLang="en-US" sz="2400" dirty="0" smtClean="0"/>
              <a:t>文件</a:t>
            </a:r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8714792" y="2873829"/>
            <a:ext cx="20247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87001" y="3024846"/>
            <a:ext cx="357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可以将其看作是一个队列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8009" y="4767942"/>
            <a:ext cx="20620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输入：</a:t>
            </a:r>
            <a:endParaRPr lang="en-US" altLang="zh-CN" sz="3600" dirty="0" smtClean="0"/>
          </a:p>
          <a:p>
            <a:r>
              <a:rPr lang="en-US" altLang="zh-CN" sz="2800" dirty="0" smtClean="0"/>
              <a:t>5</a:t>
            </a:r>
          </a:p>
          <a:p>
            <a:r>
              <a:rPr lang="en-US" altLang="zh-CN" sz="2800" dirty="0" err="1" smtClean="0"/>
              <a:t>abcde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96746" y="4767942"/>
            <a:ext cx="2062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输入流：</a:t>
            </a:r>
            <a:endParaRPr lang="en-US" altLang="zh-CN" sz="3600" dirty="0" smtClean="0"/>
          </a:p>
          <a:p>
            <a:r>
              <a:rPr lang="en-US" altLang="zh-CN" sz="2800" dirty="0" smtClean="0"/>
              <a:t>5</a:t>
            </a:r>
            <a:r>
              <a:rPr lang="en-US" altLang="zh-CN" sz="2400" dirty="0" smtClean="0">
                <a:solidFill>
                  <a:schemeClr val="accent1"/>
                </a:solidFill>
              </a:rPr>
              <a:t>\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n</a:t>
            </a:r>
            <a:r>
              <a:rPr lang="en-US" altLang="zh-CN" sz="2800" dirty="0" err="1" smtClean="0"/>
              <a:t>abcde</a:t>
            </a:r>
            <a:endParaRPr lang="zh-CN" altLang="en-US" sz="2800" dirty="0"/>
          </a:p>
        </p:txBody>
      </p:sp>
      <p:sp>
        <p:nvSpPr>
          <p:cNvPr id="11" name="右箭头 10"/>
          <p:cNvSpPr/>
          <p:nvPr/>
        </p:nvSpPr>
        <p:spPr>
          <a:xfrm>
            <a:off x="2780523" y="5213113"/>
            <a:ext cx="1324947" cy="681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8" grpId="0"/>
      <p:bldP spid="9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57373" y="2003363"/>
            <a:ext cx="79424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 err="1" smtClean="0"/>
              <a:t>scanf</a:t>
            </a:r>
            <a:r>
              <a:rPr lang="en-US" altLang="zh-CN" sz="4800" dirty="0" smtClean="0"/>
              <a:t>(“</a:t>
            </a:r>
            <a:r>
              <a:rPr lang="zh-CN" altLang="en-US" sz="4800" dirty="0" smtClean="0"/>
              <a:t>格式限定</a:t>
            </a:r>
            <a:r>
              <a:rPr lang="en-US" altLang="zh-CN" sz="4800" dirty="0" smtClean="0"/>
              <a:t>”,</a:t>
            </a:r>
            <a:r>
              <a:rPr lang="zh-CN" altLang="en-US" sz="4800" dirty="0" smtClean="0"/>
              <a:t>地址列表</a:t>
            </a:r>
            <a:r>
              <a:rPr lang="en-US" altLang="zh-CN" sz="4800" dirty="0" smtClean="0"/>
              <a:t>);</a:t>
            </a:r>
            <a:endParaRPr lang="zh-CN" altLang="en-US" sz="4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974841" y="2843690"/>
            <a:ext cx="24072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>
            <a:off x="4609323" y="2853021"/>
            <a:ext cx="989045" cy="11663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74841" y="4105469"/>
            <a:ext cx="2200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决定了如何将从输入流中取内容</a:t>
            </a:r>
            <a:endParaRPr lang="zh-CN" altLang="en-US" sz="28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913983" y="2843690"/>
            <a:ext cx="24072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下箭头 9"/>
          <p:cNvSpPr/>
          <p:nvPr/>
        </p:nvSpPr>
        <p:spPr>
          <a:xfrm>
            <a:off x="7548465" y="2853021"/>
            <a:ext cx="989045" cy="11663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13983" y="4105469"/>
            <a:ext cx="2200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决定了赋值给谁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22661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7855" y="1861372"/>
            <a:ext cx="87793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空白字符</a:t>
            </a:r>
          </a:p>
          <a:p>
            <a:r>
              <a:rPr lang="zh-CN" altLang="en-US" sz="2400" dirty="0"/>
              <a:t>空白字符会使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函数在读操作中略去输入中的一个或多个空白字符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主要指</a:t>
            </a:r>
            <a:r>
              <a:rPr lang="en-US" altLang="zh-CN" sz="2400" dirty="0" smtClean="0"/>
              <a:t>: \n,</a:t>
            </a:r>
            <a:r>
              <a:rPr lang="zh-CN" altLang="en-US" sz="2400" dirty="0" smtClean="0"/>
              <a:t>空格，</a:t>
            </a:r>
            <a:r>
              <a:rPr lang="en-US" altLang="zh-CN" sz="2400" dirty="0" smtClean="0"/>
              <a:t>tab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它们可以表示一个变量的结束，但是不会直接在输入流中丢弃。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769150" y="2323322"/>
            <a:ext cx="2090058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此处空白字符不包括</a:t>
            </a:r>
            <a:r>
              <a:rPr lang="en-US" altLang="zh-CN" sz="2800" dirty="0" smtClean="0"/>
              <a:t>%c</a:t>
            </a:r>
            <a:r>
              <a:rPr lang="zh-CN" altLang="en-US" sz="2800" dirty="0" smtClean="0"/>
              <a:t>的读入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723147" y="4889237"/>
            <a:ext cx="20620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输入：</a:t>
            </a:r>
            <a:endParaRPr lang="en-US" altLang="zh-CN" sz="3600" dirty="0" smtClean="0"/>
          </a:p>
          <a:p>
            <a:r>
              <a:rPr lang="en-US" altLang="zh-CN" sz="2800" dirty="0" smtClean="0"/>
              <a:t>       5</a:t>
            </a:r>
          </a:p>
          <a:p>
            <a:r>
              <a:rPr lang="en-US" altLang="zh-CN" sz="2800" dirty="0" err="1" smtClean="0"/>
              <a:t>abcde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57832" y="4160621"/>
            <a:ext cx="1483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</a:rPr>
              <a:t>例如：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15608" y="4889237"/>
            <a:ext cx="37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读入语句：</a:t>
            </a:r>
            <a:endParaRPr lang="en-US" altLang="zh-CN" sz="2800" dirty="0" smtClean="0"/>
          </a:p>
          <a:p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d%s</a:t>
            </a:r>
            <a:r>
              <a:rPr lang="en-US" altLang="zh-CN" sz="2800" dirty="0" smtClean="0"/>
              <a:t>”,&amp;</a:t>
            </a:r>
            <a:r>
              <a:rPr lang="en-US" altLang="zh-CN" sz="2800" dirty="0" err="1"/>
              <a:t>n</a:t>
            </a:r>
            <a:r>
              <a:rPr lang="en-US" altLang="zh-CN" sz="2800" dirty="0" err="1" smtClean="0"/>
              <a:t>,&amp;s</a:t>
            </a:r>
            <a:r>
              <a:rPr lang="en-US" altLang="zh-CN" sz="2800" dirty="0" smtClean="0"/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7774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9200" y="1593571"/>
            <a:ext cx="1034142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solidFill>
                  <a:srgbClr val="D473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非空白字符</a:t>
            </a:r>
          </a:p>
          <a:p>
            <a:pPr lvl="0"/>
            <a:r>
              <a:rPr lang="zh-CN" altLang="en-US" sz="3200" dirty="0">
                <a:solidFill>
                  <a:srgbClr val="FFFFFF"/>
                </a:solidFill>
              </a:rPr>
              <a:t>一个非空白字符会使</a:t>
            </a:r>
            <a:r>
              <a:rPr lang="en-US" altLang="zh-CN" sz="3200" dirty="0" err="1">
                <a:solidFill>
                  <a:srgbClr val="FFFFFF"/>
                </a:solidFill>
              </a:rPr>
              <a:t>scanf</a:t>
            </a:r>
            <a:r>
              <a:rPr lang="en-US" altLang="zh-CN" sz="3200" dirty="0">
                <a:solidFill>
                  <a:srgbClr val="FFFFFF"/>
                </a:solidFill>
              </a:rPr>
              <a:t>()</a:t>
            </a:r>
            <a:r>
              <a:rPr lang="zh-CN" altLang="en-US" sz="3200" dirty="0">
                <a:solidFill>
                  <a:srgbClr val="FFFFFF"/>
                </a:solidFill>
              </a:rPr>
              <a:t>函数在读入时剔除掉格式限定中与这个非空白字符相同的字符。如果没有发现匹配，则</a:t>
            </a:r>
            <a:r>
              <a:rPr lang="en-US" altLang="zh-CN" sz="3200" dirty="0" err="1">
                <a:solidFill>
                  <a:srgbClr val="FFFFFF"/>
                </a:solidFill>
              </a:rPr>
              <a:t>scanf</a:t>
            </a:r>
            <a:r>
              <a:rPr lang="zh-CN" altLang="en-US" sz="3200" dirty="0">
                <a:solidFill>
                  <a:srgbClr val="FFFFFF"/>
                </a:solidFill>
              </a:rPr>
              <a:t>返回</a:t>
            </a:r>
            <a:r>
              <a:rPr lang="en-US" altLang="zh-CN" sz="3200" dirty="0">
                <a:solidFill>
                  <a:srgbClr val="FFFFFF"/>
                </a:solidFill>
              </a:rPr>
              <a:t>.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676052" y="4462335"/>
            <a:ext cx="179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输入：</a:t>
            </a:r>
            <a:endParaRPr lang="en-US" altLang="zh-CN" sz="3600" dirty="0" smtClean="0"/>
          </a:p>
          <a:p>
            <a:r>
              <a:rPr lang="en-US" altLang="zh-CN" sz="2800" dirty="0" smtClean="0"/>
              <a:t>5+6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065338" y="4169948"/>
            <a:ext cx="1483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</a:rPr>
              <a:t>例如：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5338" y="4919750"/>
            <a:ext cx="37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读入语句：</a:t>
            </a:r>
            <a:endParaRPr lang="en-US" altLang="zh-CN" sz="2800" dirty="0" smtClean="0"/>
          </a:p>
          <a:p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(“%d+%</a:t>
            </a:r>
            <a:r>
              <a:rPr lang="en-US" altLang="zh-CN" sz="2800" dirty="0" err="1" smtClean="0"/>
              <a:t>d”,&amp;a,&amp;b</a:t>
            </a:r>
            <a:r>
              <a:rPr lang="en-US" altLang="zh-CN" sz="2800" dirty="0" smtClean="0"/>
              <a:t>);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9130003" y="4462335"/>
            <a:ext cx="179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输入：</a:t>
            </a:r>
            <a:endParaRPr lang="en-US" altLang="zh-CN" sz="3600" dirty="0" smtClean="0"/>
          </a:p>
          <a:p>
            <a:r>
              <a:rPr lang="en-US" altLang="zh-CN" sz="2800" dirty="0" smtClean="0"/>
              <a:t>5 6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651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9200" y="1593571"/>
            <a:ext cx="10341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dirty="0" smtClean="0">
                <a:solidFill>
                  <a:srgbClr val="D473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猜想</a:t>
            </a:r>
            <a:endParaRPr lang="zh-CN" altLang="en-US" sz="4000" dirty="0">
              <a:solidFill>
                <a:srgbClr val="D4734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36428" y="2041252"/>
            <a:ext cx="17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输入：</a:t>
            </a:r>
            <a:endParaRPr lang="en-US" altLang="zh-CN" sz="3600" dirty="0" smtClean="0"/>
          </a:p>
          <a:p>
            <a:r>
              <a:rPr lang="en-US" altLang="zh-CN" sz="6000" dirty="0" smtClean="0"/>
              <a:t>5.6</a:t>
            </a:r>
            <a:endParaRPr lang="zh-CN" altLang="en-US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504712" y="2626615"/>
            <a:ext cx="86462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a,b,res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char c; </a:t>
            </a:r>
          </a:p>
          <a:p>
            <a:r>
              <a:rPr lang="en-US" altLang="zh-CN" sz="2800" dirty="0"/>
              <a:t>	res=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d%d</a:t>
            </a:r>
            <a:r>
              <a:rPr lang="en-US" altLang="zh-CN" sz="2800" dirty="0"/>
              <a:t>",&amp;</a:t>
            </a:r>
            <a:r>
              <a:rPr lang="en-US" altLang="zh-CN" sz="2800" dirty="0" err="1"/>
              <a:t>a,&amp;b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c",&amp;c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("a=%d b=%d res=%d c=%c ",</a:t>
            </a:r>
            <a:r>
              <a:rPr lang="en-US" altLang="zh-CN" sz="2800" dirty="0" err="1"/>
              <a:t>a,b,res,c</a:t>
            </a:r>
            <a:r>
              <a:rPr lang="en-US" altLang="zh-CN" sz="2800" dirty="0"/>
              <a:t>); </a:t>
            </a:r>
            <a:endParaRPr lang="zh-CN" altLang="en-US" sz="2800" dirty="0"/>
          </a:p>
        </p:txBody>
      </p:sp>
      <p:sp>
        <p:nvSpPr>
          <p:cNvPr id="3" name="下箭头 2"/>
          <p:cNvSpPr/>
          <p:nvPr/>
        </p:nvSpPr>
        <p:spPr>
          <a:xfrm>
            <a:off x="8666972" y="3612072"/>
            <a:ext cx="703684" cy="1660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753669" y="3112968"/>
            <a:ext cx="530290" cy="47582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55190" y="5362383"/>
            <a:ext cx="35272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2800" dirty="0"/>
              <a:t>scanf(“%d %d”,&amp;a,&amp;b</a:t>
            </a:r>
            <a:r>
              <a:rPr lang="it-IT" altLang="zh-CN" sz="2800" dirty="0" smtClean="0"/>
              <a:t>);</a:t>
            </a:r>
          </a:p>
          <a:p>
            <a:pPr algn="ctr"/>
            <a:r>
              <a:rPr lang="zh-CN" altLang="en-US" sz="2800" dirty="0" smtClean="0"/>
              <a:t>到此得到的</a:t>
            </a:r>
            <a:r>
              <a:rPr lang="zh-CN" altLang="en-US" sz="32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阻塞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424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3" grpId="0" animBg="1"/>
      <p:bldP spid="5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混合读入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555102" y="1606505"/>
            <a:ext cx="10481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4</a:t>
            </a:r>
          </a:p>
          <a:p>
            <a:r>
              <a:rPr lang="en-US" altLang="zh-CN" sz="3200" dirty="0"/>
              <a:t>+ 1 2</a:t>
            </a:r>
          </a:p>
          <a:p>
            <a:r>
              <a:rPr lang="en-US" altLang="zh-CN" sz="3200" dirty="0"/>
              <a:t>- 1 2</a:t>
            </a:r>
          </a:p>
          <a:p>
            <a:r>
              <a:rPr lang="en-US" altLang="zh-CN" sz="3200" dirty="0"/>
              <a:t>* 1 2</a:t>
            </a:r>
          </a:p>
          <a:p>
            <a:r>
              <a:rPr lang="en-US" altLang="zh-CN" sz="3200" dirty="0"/>
              <a:t>/ 1 2</a:t>
            </a:r>
            <a:endParaRPr lang="zh-CN" altLang="en-US" sz="3200" dirty="0"/>
          </a:p>
        </p:txBody>
      </p:sp>
      <p:sp>
        <p:nvSpPr>
          <p:cNvPr id="5" name="右箭头 4"/>
          <p:cNvSpPr/>
          <p:nvPr/>
        </p:nvSpPr>
        <p:spPr>
          <a:xfrm>
            <a:off x="3401008" y="2356599"/>
            <a:ext cx="1614196" cy="1054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2971" y="1667773"/>
            <a:ext cx="240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输入流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2971" y="2646915"/>
            <a:ext cx="613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换行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空格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空格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换行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空格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空格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换行*空格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空格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换行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空格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空格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空格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007708" y="4237532"/>
            <a:ext cx="321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正确读入方法：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-367005" y="4809131"/>
            <a:ext cx="70010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方法一：用</a:t>
            </a:r>
            <a:r>
              <a:rPr lang="en-US" altLang="zh-CN" sz="2800" dirty="0" smtClean="0"/>
              <a:t>\n</a:t>
            </a:r>
            <a:r>
              <a:rPr lang="zh-CN" altLang="en-US" sz="2800" dirty="0" smtClean="0"/>
              <a:t>将换行替换掉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scanf</a:t>
            </a:r>
            <a:r>
              <a:rPr lang="zh-CN" altLang="en-US" sz="2800" dirty="0"/>
              <a:t>("%d\n",&amp;n);</a:t>
            </a:r>
          </a:p>
          <a:p>
            <a:r>
              <a:rPr lang="zh-CN" altLang="en-US" sz="2800" dirty="0"/>
              <a:t>	for(int i=1;i&lt;=n;i</a:t>
            </a:r>
            <a:r>
              <a:rPr lang="zh-CN" altLang="en-US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		scanf("%c%d%d\n",&amp;c,&amp;a,&amp;b);</a:t>
            </a:r>
          </a:p>
          <a:p>
            <a:r>
              <a:rPr lang="zh-CN" altLang="en-US" sz="2800" dirty="0"/>
              <a:t>		</a:t>
            </a:r>
          </a:p>
        </p:txBody>
      </p:sp>
      <p:sp>
        <p:nvSpPr>
          <p:cNvPr id="10" name="矩形 9"/>
          <p:cNvSpPr/>
          <p:nvPr/>
        </p:nvSpPr>
        <p:spPr>
          <a:xfrm>
            <a:off x="5699919" y="4161050"/>
            <a:ext cx="75775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方法二：用</a:t>
            </a:r>
            <a:r>
              <a:rPr lang="en-US" altLang="zh-CN" sz="2800" dirty="0" err="1" smtClean="0"/>
              <a:t>getchar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将换行读进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d",&amp;n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	for(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=1;i&lt;=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++){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getchar</a:t>
            </a:r>
            <a:r>
              <a:rPr lang="en-US" altLang="zh-CN" sz="2800" dirty="0"/>
              <a:t>(); 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c%d%d</a:t>
            </a:r>
            <a:r>
              <a:rPr lang="en-US" altLang="zh-CN" sz="2800" dirty="0"/>
              <a:t>",&amp;</a:t>
            </a:r>
            <a:r>
              <a:rPr lang="en-US" altLang="zh-CN" sz="2800" dirty="0" err="1"/>
              <a:t>c,&amp;a,&amp;b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54103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混合读入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63689" y="2547257"/>
            <a:ext cx="10814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混合读入一定要更加注意</a:t>
            </a:r>
            <a:r>
              <a:rPr lang="zh-CN" altLang="en-US" sz="54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zh-CN" altLang="en-US" sz="4000" dirty="0" smtClean="0"/>
              <a:t>读入是否正确！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6513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最好的</a:t>
            </a:r>
            <a:r>
              <a:rPr lang="en-US" altLang="zh-CN" b="1" dirty="0" smtClean="0"/>
              <a:t>debug</a:t>
            </a:r>
            <a:r>
              <a:rPr lang="zh-CN" altLang="en-US" b="1" dirty="0" smtClean="0"/>
              <a:t>方法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065338" y="2640563"/>
            <a:ext cx="810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每</a:t>
            </a:r>
            <a:r>
              <a:rPr lang="zh-CN" altLang="en-US" sz="5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</a:t>
            </a:r>
            <a:r>
              <a:rPr lang="zh-CN" altLang="en-US" sz="4000" dirty="0" smtClean="0"/>
              <a:t>一段程序，就</a:t>
            </a:r>
            <a:r>
              <a:rPr lang="zh-CN" altLang="en-US" sz="54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zh-CN" altLang="en-US" sz="4000" dirty="0" smtClean="0"/>
              <a:t>一段程序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4296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 smtClean="0"/>
              <a:t>读入专讲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65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r>
              <a:rPr lang="zh-CN" altLang="en-US" sz="4800" b="1" dirty="0" smtClean="0"/>
              <a:t>常用的读入语句</a:t>
            </a:r>
            <a:endParaRPr lang="zh-CN" altLang="en-US" sz="4800" b="1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12775" y="2911150"/>
            <a:ext cx="111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cin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926563" y="2911150"/>
            <a:ext cx="244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scanf</a:t>
            </a:r>
            <a:r>
              <a:rPr lang="en-US" altLang="zh-CN" sz="4000" dirty="0" smtClean="0"/>
              <a:t>();</a:t>
            </a:r>
            <a:endParaRPr lang="zh-CN" altLang="en-US" sz="4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528180" y="2911150"/>
            <a:ext cx="244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getchar</a:t>
            </a:r>
            <a:r>
              <a:rPr lang="en-US" altLang="zh-CN" sz="4000" dirty="0" smtClean="0"/>
              <a:t>()</a:t>
            </a:r>
            <a:endParaRPr lang="zh-CN" altLang="en-US" sz="4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3813" y="1418253"/>
            <a:ext cx="292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所花时间：</a:t>
            </a:r>
            <a:endParaRPr lang="zh-CN" altLang="en-US" sz="4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23118" y="29111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远大于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99380" y="29111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1"/>
                </a:solidFill>
              </a:rPr>
              <a:t>大于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2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输入优化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9919" y="549275"/>
            <a:ext cx="631993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inline </a:t>
            </a:r>
            <a:r>
              <a:rPr lang="en-US" altLang="zh-CN" dirty="0" err="1"/>
              <a:t>int</a:t>
            </a:r>
            <a:r>
              <a:rPr lang="en-US" altLang="zh-CN" dirty="0"/>
              <a:t> read()    </a:t>
            </a:r>
          </a:p>
          <a:p>
            <a:r>
              <a:rPr lang="en-US" altLang="zh-CN" dirty="0"/>
              <a:t>{    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ch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bool flag = false;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 = 0;    </a:t>
            </a:r>
          </a:p>
          <a:p>
            <a:r>
              <a:rPr lang="en-US" altLang="zh-CN" dirty="0"/>
              <a:t>    while(!((((</a:t>
            </a:r>
            <a:r>
              <a:rPr lang="en-US" altLang="zh-CN" dirty="0" err="1"/>
              <a:t>ch</a:t>
            </a:r>
            <a:r>
              <a:rPr lang="en-US" altLang="zh-CN" dirty="0"/>
              <a:t> = </a:t>
            </a:r>
            <a:r>
              <a:rPr lang="en-US" altLang="zh-CN" dirty="0" err="1"/>
              <a:t>getchar</a:t>
            </a:r>
            <a:r>
              <a:rPr lang="en-US" altLang="zh-CN" dirty="0"/>
              <a:t>()) &gt;= '0') &amp;&amp; (</a:t>
            </a:r>
            <a:r>
              <a:rPr lang="en-US" altLang="zh-CN" dirty="0" err="1"/>
              <a:t>ch</a:t>
            </a:r>
            <a:r>
              <a:rPr lang="en-US" altLang="zh-CN" dirty="0"/>
              <a:t> &lt;= '9')) || (</a:t>
            </a:r>
            <a:r>
              <a:rPr lang="en-US" altLang="zh-CN" dirty="0" err="1"/>
              <a:t>ch</a:t>
            </a:r>
            <a:r>
              <a:rPr lang="en-US" altLang="zh-CN" dirty="0"/>
              <a:t> == '-')));  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ch</a:t>
            </a:r>
            <a:r>
              <a:rPr lang="en-US" altLang="zh-CN" dirty="0"/>
              <a:t> != '-')  </a:t>
            </a:r>
            <a:r>
              <a:rPr lang="en-US" altLang="zh-CN" dirty="0" smtClean="0"/>
              <a:t> </a:t>
            </a:r>
            <a:r>
              <a:rPr lang="en-US" altLang="zh-CN" dirty="0"/>
              <a:t>{  </a:t>
            </a:r>
          </a:p>
          <a:p>
            <a:r>
              <a:rPr lang="en-US" altLang="zh-CN" dirty="0"/>
              <a:t>        a *= 10;  </a:t>
            </a:r>
          </a:p>
          <a:p>
            <a:r>
              <a:rPr lang="en-US" altLang="zh-CN" dirty="0"/>
              <a:t>        a += </a:t>
            </a:r>
            <a:r>
              <a:rPr lang="en-US" altLang="zh-CN" dirty="0" err="1"/>
              <a:t>ch</a:t>
            </a:r>
            <a:r>
              <a:rPr lang="en-US" altLang="zh-CN" dirty="0"/>
              <a:t> - '0';    </a:t>
            </a:r>
          </a:p>
          <a:p>
            <a:r>
              <a:rPr lang="en-US" altLang="zh-CN" dirty="0"/>
              <a:t>    }  </a:t>
            </a:r>
            <a:r>
              <a:rPr lang="en-US" altLang="zh-CN" dirty="0" smtClean="0"/>
              <a:t>else   </a:t>
            </a:r>
            <a:r>
              <a:rPr lang="en-US" altLang="zh-CN" dirty="0"/>
              <a:t>{  </a:t>
            </a:r>
          </a:p>
          <a:p>
            <a:r>
              <a:rPr lang="en-US" altLang="zh-CN" dirty="0"/>
              <a:t>        flag = true;  </a:t>
            </a:r>
          </a:p>
          <a:p>
            <a:r>
              <a:rPr lang="en-US" altLang="zh-CN" dirty="0"/>
              <a:t>    }  </a:t>
            </a:r>
          </a:p>
          <a:p>
            <a:r>
              <a:rPr lang="en-US" altLang="zh-CN" dirty="0"/>
              <a:t>    while(((</a:t>
            </a:r>
            <a:r>
              <a:rPr lang="en-US" altLang="zh-CN" dirty="0" err="1"/>
              <a:t>ch</a:t>
            </a:r>
            <a:r>
              <a:rPr lang="en-US" altLang="zh-CN" dirty="0"/>
              <a:t> = </a:t>
            </a:r>
            <a:r>
              <a:rPr lang="en-US" altLang="zh-CN" dirty="0" err="1"/>
              <a:t>getchar</a:t>
            </a:r>
            <a:r>
              <a:rPr lang="en-US" altLang="zh-CN" dirty="0"/>
              <a:t>()) &gt;= '0') &amp;&amp; (</a:t>
            </a:r>
            <a:r>
              <a:rPr lang="en-US" altLang="zh-CN" dirty="0" err="1"/>
              <a:t>ch</a:t>
            </a:r>
            <a:r>
              <a:rPr lang="en-US" altLang="zh-CN" dirty="0"/>
              <a:t> &lt;= '9'))  </a:t>
            </a:r>
            <a:r>
              <a:rPr lang="en-US" altLang="zh-CN" dirty="0" smtClean="0"/>
              <a:t>    </a:t>
            </a:r>
            <a:r>
              <a:rPr lang="en-US" altLang="zh-CN" dirty="0"/>
              <a:t>{  </a:t>
            </a:r>
          </a:p>
          <a:p>
            <a:r>
              <a:rPr lang="en-US" altLang="zh-CN" dirty="0"/>
              <a:t>        a *= 10;  </a:t>
            </a:r>
          </a:p>
          <a:p>
            <a:r>
              <a:rPr lang="en-US" altLang="zh-CN" dirty="0"/>
              <a:t>        a += </a:t>
            </a:r>
            <a:r>
              <a:rPr lang="en-US" altLang="zh-CN" dirty="0" err="1"/>
              <a:t>ch</a:t>
            </a:r>
            <a:r>
              <a:rPr lang="en-US" altLang="zh-CN" dirty="0"/>
              <a:t> - '0';  </a:t>
            </a:r>
          </a:p>
          <a:p>
            <a:r>
              <a:rPr lang="en-US" altLang="zh-CN" dirty="0"/>
              <a:t>    }     </a:t>
            </a:r>
          </a:p>
          <a:p>
            <a:r>
              <a:rPr lang="en-US" altLang="zh-CN" dirty="0"/>
              <a:t>    if(flag)  </a:t>
            </a:r>
            <a:r>
              <a:rPr lang="en-US" altLang="zh-CN" dirty="0" smtClean="0"/>
              <a:t> </a:t>
            </a:r>
            <a:r>
              <a:rPr lang="en-US" altLang="zh-CN" dirty="0"/>
              <a:t>{  </a:t>
            </a:r>
          </a:p>
          <a:p>
            <a:r>
              <a:rPr lang="en-US" altLang="zh-CN" dirty="0"/>
              <a:t>        a = -a;  </a:t>
            </a:r>
          </a:p>
          <a:p>
            <a:r>
              <a:rPr lang="en-US" altLang="zh-CN" dirty="0"/>
              <a:t>    }  </a:t>
            </a:r>
          </a:p>
          <a:p>
            <a:r>
              <a:rPr lang="en-US" altLang="zh-CN" dirty="0"/>
              <a:t>    return a;    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3411" y="2444620"/>
            <a:ext cx="3029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左边为读入整数例子</a:t>
            </a:r>
            <a:endParaRPr lang="en-US" altLang="zh-CN" sz="3200" dirty="0" smtClean="0"/>
          </a:p>
          <a:p>
            <a:r>
              <a:rPr lang="zh-CN" altLang="en-US" sz="3200" dirty="0" smtClean="0"/>
              <a:t>（来自网络）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0863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24579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黑体" panose="02010609060101010101" pitchFamily="49" charset="-122"/>
              </a:rPr>
              <a:t>输入</a:t>
            </a:r>
            <a:r>
              <a:rPr lang="en-US" altLang="zh-CN" b="1" smtClean="0">
                <a:ea typeface="黑体" panose="02010609060101010101" pitchFamily="49" charset="-122"/>
              </a:rPr>
              <a:t>_</a:t>
            </a:r>
            <a:r>
              <a:rPr lang="zh-CN" altLang="en-US" b="1" smtClean="0">
                <a:ea typeface="黑体" panose="02010609060101010101" pitchFamily="49" charset="-122"/>
              </a:rPr>
              <a:t>第一类：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输入不说明有多少个</a:t>
            </a:r>
            <a:r>
              <a:rPr lang="en-US" altLang="zh-CN" dirty="0" smtClean="0"/>
              <a:t>Input Block,</a:t>
            </a:r>
            <a:r>
              <a:rPr lang="zh-CN" altLang="en-US" dirty="0" smtClean="0"/>
              <a:t>以</a:t>
            </a:r>
            <a:r>
              <a:rPr lang="en-US" altLang="zh-CN" dirty="0" smtClean="0"/>
              <a:t>EOF</a:t>
            </a:r>
            <a:r>
              <a:rPr lang="zh-CN" altLang="en-US" dirty="0" smtClean="0"/>
              <a:t>为结束标志。 </a:t>
            </a:r>
            <a:br>
              <a:rPr lang="zh-CN" altLang="en-US" dirty="0" smtClean="0"/>
            </a:br>
            <a:r>
              <a:rPr lang="zh-CN" altLang="en-US" dirty="0" smtClean="0"/>
              <a:t>参见：</a:t>
            </a:r>
            <a:r>
              <a:rPr lang="en-US" altLang="zh-CN" dirty="0" smtClean="0"/>
              <a:t>HDOJ_1089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hlinkClick r:id="rId2"/>
              </a:rPr>
              <a:t>http://acm.hdu.edu.cn/showproblem.php?pid=1089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256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2019" y="311993"/>
            <a:ext cx="7793037" cy="10191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黑体" panose="02010609060101010101" pitchFamily="49" charset="-122"/>
              </a:rPr>
              <a:t>Hdoj_1089</a:t>
            </a:r>
            <a:r>
              <a:rPr lang="zh-CN" altLang="en-US" b="1" dirty="0" smtClean="0">
                <a:ea typeface="黑体" panose="02010609060101010101" pitchFamily="49" charset="-122"/>
              </a:rPr>
              <a:t>源代码：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1989139"/>
            <a:ext cx="7308850" cy="4435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	  </a:t>
            </a:r>
            <a:r>
              <a:rPr lang="en-US" altLang="zh-CN" sz="2800" dirty="0"/>
              <a:t>while(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("%d %</a:t>
            </a:r>
            <a:r>
              <a:rPr lang="en-US" altLang="zh-CN" sz="2800" dirty="0" err="1"/>
              <a:t>d",&amp;a</a:t>
            </a:r>
            <a:r>
              <a:rPr lang="en-US" altLang="zh-CN" sz="2800" dirty="0"/>
              <a:t>, &amp;b) != EOF)</a:t>
            </a:r>
            <a:r>
              <a:rPr lang="en-US" altLang="zh-CN" dirty="0" smtClean="0"/>
              <a:t>  	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}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327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7600" y="450042"/>
            <a:ext cx="6516688" cy="841375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ea typeface="黑体" panose="02010609060101010101" pitchFamily="49" charset="-122"/>
              </a:rPr>
              <a:t>scanf</a:t>
            </a:r>
            <a:r>
              <a:rPr lang="zh-CN" altLang="en-US" b="1" dirty="0" smtClean="0">
                <a:ea typeface="黑体" panose="02010609060101010101" pitchFamily="49" charset="-122"/>
              </a:rPr>
              <a:t>说明</a:t>
            </a:r>
            <a:r>
              <a:rPr lang="zh-CN" altLang="en-US" b="1" dirty="0" smtClean="0"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</a:rPr>
              <a:t>）：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7600" y="2017713"/>
            <a:ext cx="7704138" cy="4114800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 err="1" smtClean="0"/>
              <a:t>Scanf</a:t>
            </a:r>
            <a:r>
              <a:rPr lang="zh-CN" altLang="en-US" dirty="0" smtClean="0"/>
              <a:t>函数返回值就是读出的变量个数，如：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 </a:t>
            </a:r>
            <a:r>
              <a:rPr lang="en-US" altLang="zh-CN" dirty="0" smtClean="0">
                <a:latin typeface="Arial" panose="020B0604020202020204" pitchFamily="34" charset="0"/>
              </a:rPr>
              <a:t>“</a:t>
            </a:r>
            <a:r>
              <a:rPr lang="en-US" altLang="zh-CN" dirty="0" smtClean="0"/>
              <a:t>%d  %d</a:t>
            </a:r>
            <a:r>
              <a:rPr lang="en-US" altLang="zh-CN" dirty="0" smtClean="0">
                <a:latin typeface="Arial" panose="020B0604020202020204" pitchFamily="34" charset="0"/>
              </a:rPr>
              <a:t>”</a:t>
            </a:r>
            <a:r>
              <a:rPr lang="en-US" altLang="zh-CN" dirty="0" smtClean="0"/>
              <a:t>, &amp;a, &amp;b ); </a:t>
            </a:r>
            <a:br>
              <a:rPr lang="en-US" altLang="zh-CN" dirty="0" smtClean="0"/>
            </a:br>
            <a:r>
              <a:rPr lang="zh-CN" altLang="en-US" dirty="0" smtClean="0"/>
              <a:t>如果只有一个整数输入，返回值是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，如果有两个整数输入，返回值是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，如果一个都没有，则返回值是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EOF</a:t>
            </a:r>
            <a:r>
              <a:rPr lang="zh-CN" altLang="en-US" dirty="0" smtClean="0"/>
              <a:t>是一个预定义的常量，等于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647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283" y="429273"/>
            <a:ext cx="5905500" cy="94773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黑体" panose="02010609060101010101" pitchFamily="49" charset="-122"/>
              </a:rPr>
              <a:t>输入</a:t>
            </a:r>
            <a:r>
              <a:rPr lang="en-US" altLang="zh-CN" b="1" dirty="0" smtClean="0">
                <a:ea typeface="黑体" panose="02010609060101010101" pitchFamily="49" charset="-122"/>
              </a:rPr>
              <a:t>_</a:t>
            </a:r>
            <a:r>
              <a:rPr lang="zh-CN" altLang="en-US" b="1" dirty="0" smtClean="0">
                <a:ea typeface="黑体" panose="02010609060101010101" pitchFamily="49" charset="-122"/>
              </a:rPr>
              <a:t>第二类</a:t>
            </a:r>
            <a:r>
              <a:rPr lang="zh-CN" altLang="en-US" b="1" dirty="0" smtClean="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405"/>
            <a:ext cx="10972800" cy="44116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输入一开始就会说有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Input Block,</a:t>
            </a:r>
            <a:r>
              <a:rPr lang="zh-CN" altLang="en-US" dirty="0" smtClean="0"/>
              <a:t>下面接着是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Input Block</a:t>
            </a:r>
            <a:r>
              <a:rPr lang="zh-CN" altLang="en-US" dirty="0" smtClean="0"/>
              <a:t>。 </a:t>
            </a:r>
            <a:br>
              <a:rPr lang="zh-CN" altLang="en-US" dirty="0" smtClean="0"/>
            </a:br>
            <a:r>
              <a:rPr lang="zh-CN" altLang="en-US" dirty="0" smtClean="0"/>
              <a:t>参见：</a:t>
            </a:r>
            <a:r>
              <a:rPr lang="en-US" altLang="zh-CN" dirty="0" smtClean="0"/>
              <a:t>HDOJ_1090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hlinkClick r:id="rId2"/>
              </a:rPr>
              <a:t>http://acm.hdu.edu.cn/showproblem.php?pid=1090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761861" y="4301412"/>
            <a:ext cx="585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OI</a:t>
            </a:r>
            <a:r>
              <a:rPr lang="zh-CN" altLang="en-US" sz="4000" dirty="0" smtClean="0"/>
              <a:t>中最常见的输入方式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21358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110" y="327820"/>
            <a:ext cx="5795962" cy="9366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Hdoj_1090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源代码：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0726" y="1736726"/>
            <a:ext cx="6372225" cy="4500562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{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n,i,a,b</a:t>
            </a:r>
            <a:r>
              <a:rPr lang="en-US" altLang="zh-CN" sz="2000" dirty="0"/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d",&amp;n</a:t>
            </a:r>
            <a:r>
              <a:rPr lang="en-US" altLang="zh-CN" sz="2000" dirty="0"/>
              <a:t>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n;i</a:t>
            </a:r>
            <a:r>
              <a:rPr lang="en-US" altLang="zh-CN" sz="2000" dirty="0"/>
              <a:t>++)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{</a:t>
            </a:r>
            <a:endParaRPr lang="en-US" altLang="zh-CN" sz="2000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	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scanf</a:t>
            </a:r>
            <a:r>
              <a:rPr lang="en-US" altLang="zh-CN" sz="2000" dirty="0"/>
              <a:t>("%d %</a:t>
            </a:r>
            <a:r>
              <a:rPr lang="en-US" altLang="zh-CN" sz="2000" dirty="0" err="1"/>
              <a:t>d",&amp;a</a:t>
            </a:r>
            <a:r>
              <a:rPr lang="en-US" altLang="zh-CN" sz="2000" dirty="0"/>
              <a:t>, &amp;b);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	</a:t>
            </a:r>
            <a:r>
              <a:rPr lang="en-US" altLang="zh-CN" sz="2000" dirty="0"/>
              <a:t>	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("%d\n",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	}</a:t>
            </a:r>
            <a:endParaRPr lang="en-US" altLang="zh-CN" sz="2000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}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08089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521477"/>
            <a:ext cx="7793037" cy="7683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黑体" panose="02010609060101010101" pitchFamily="49" charset="-122"/>
              </a:rPr>
              <a:t>输入</a:t>
            </a:r>
            <a:r>
              <a:rPr lang="en-US" altLang="zh-CN" b="1" dirty="0" smtClean="0">
                <a:ea typeface="黑体" panose="02010609060101010101" pitchFamily="49" charset="-122"/>
              </a:rPr>
              <a:t>_</a:t>
            </a:r>
            <a:r>
              <a:rPr lang="zh-CN" altLang="en-US" b="1" dirty="0" smtClean="0">
                <a:ea typeface="黑体" panose="02010609060101010101" pitchFamily="49" charset="-122"/>
              </a:rPr>
              <a:t>第三类：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7600" y="2017713"/>
            <a:ext cx="7164388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输入不说明有多少个</a:t>
            </a:r>
            <a:r>
              <a:rPr lang="en-US" altLang="zh-CN" dirty="0" smtClean="0"/>
              <a:t>Input Block,</a:t>
            </a:r>
            <a:r>
              <a:rPr lang="zh-CN" altLang="en-US" dirty="0" smtClean="0"/>
              <a:t>但以某个特殊输入为结束标志。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参见：</a:t>
            </a:r>
            <a:r>
              <a:rPr lang="en-US" altLang="zh-CN" dirty="0" smtClean="0"/>
              <a:t>HDOJ_1091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hlinkClick r:id="rId2"/>
              </a:rPr>
              <a:t>http://acm.hdu.edu.cn/showproblem.php?pid=1091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828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144" y="342901"/>
            <a:ext cx="6192837" cy="9366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Hdoj_1091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源代码：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7" y="2133600"/>
            <a:ext cx="9088243" cy="3024188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{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while(</a:t>
            </a:r>
            <a:r>
              <a:rPr lang="en-US" altLang="zh-CN" dirty="0" err="1"/>
              <a:t>scanf</a:t>
            </a:r>
            <a:r>
              <a:rPr lang="en-US" altLang="zh-CN" dirty="0"/>
              <a:t>("%d %</a:t>
            </a:r>
            <a:r>
              <a:rPr lang="en-US" altLang="zh-CN" dirty="0" err="1"/>
              <a:t>d",&amp;a</a:t>
            </a:r>
            <a:r>
              <a:rPr lang="en-US" altLang="zh-CN" dirty="0"/>
              <a:t>, &amp;b) &amp;&amp;(a!=0 &amp;&amp; b!=0))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	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("%d\n",</a:t>
            </a:r>
            <a:r>
              <a:rPr lang="en-US" altLang="zh-CN" dirty="0" err="1"/>
              <a:t>a+b</a:t>
            </a:r>
            <a:r>
              <a:rPr lang="en-US" altLang="zh-CN" dirty="0"/>
              <a:t>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}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152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11060</TotalTime>
  <Words>779</Words>
  <Application>Microsoft Office PowerPoint</Application>
  <PresentationFormat>宽屏</PresentationFormat>
  <Paragraphs>168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Wingdings</vt:lpstr>
      <vt:lpstr>A000120141114A11KWBG</vt:lpstr>
      <vt:lpstr>顺序语句设计流程是？</vt:lpstr>
      <vt:lpstr>读入专讲</vt:lpstr>
      <vt:lpstr>输入_第一类：</vt:lpstr>
      <vt:lpstr>Hdoj_1089源代码：</vt:lpstr>
      <vt:lpstr>scanf说明（1）：</vt:lpstr>
      <vt:lpstr>输入_第二类：</vt:lpstr>
      <vt:lpstr>Hdoj_1090源代码：</vt:lpstr>
      <vt:lpstr>输入_第三类：</vt:lpstr>
      <vt:lpstr>Hdoj_1091源代码：</vt:lpstr>
      <vt:lpstr>PowerPoint 演示文稿</vt:lpstr>
      <vt:lpstr>最易错的读入：</vt:lpstr>
      <vt:lpstr>scanf读入机制</vt:lpstr>
      <vt:lpstr>PowerPoint 演示文稿</vt:lpstr>
      <vt:lpstr>PowerPoint 演示文稿</vt:lpstr>
      <vt:lpstr>PowerPoint 演示文稿</vt:lpstr>
      <vt:lpstr>PowerPoint 演示文稿</vt:lpstr>
      <vt:lpstr>混合读入</vt:lpstr>
      <vt:lpstr>混合读入</vt:lpstr>
      <vt:lpstr>最好的debug方法</vt:lpstr>
      <vt:lpstr>常用的读入语句</vt:lpstr>
      <vt:lpstr>PowerPoint 演示文稿</vt:lpstr>
      <vt:lpstr>输入优化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489</cp:revision>
  <dcterms:created xsi:type="dcterms:W3CDTF">2015-01-07T13:50:35Z</dcterms:created>
  <dcterms:modified xsi:type="dcterms:W3CDTF">2016-06-08T01:38:42Z</dcterms:modified>
</cp:coreProperties>
</file>