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2"/>
  </p:notesMasterIdLst>
  <p:sldIdLst>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4" r:id="rId25"/>
    <p:sldId id="313" r:id="rId26"/>
    <p:sldId id="315" r:id="rId27"/>
    <p:sldId id="316" r:id="rId28"/>
    <p:sldId id="317" r:id="rId29"/>
    <p:sldId id="318"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napToGrid="0">
      <p:cViewPr varScale="1">
        <p:scale>
          <a:sx n="115" d="100"/>
          <a:sy n="115" d="100"/>
        </p:scale>
        <p:origin x="3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2016/7/16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a:p>
            <a:pPr>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fld id="{D597087C-A40A-4A60-9C7A-102668F67867}" type="slidenum">
              <a:rPr lang="zh-CN" altLang="en-US">
                <a:latin typeface="Calibri" panose="020F0502020204030204" pitchFamily="34" charset="0"/>
                <a:ea typeface="宋体" panose="02010600030101010101" pitchFamily="2" charset="-122"/>
              </a:rPr>
              <a:pPr/>
              <a:t>19</a:t>
            </a:fld>
            <a:endParaRPr lang="en-US" altLang="zh-CN">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878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2016/7/16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2016/7/16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2016/7/16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2016/7/16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2016/7/16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2016/7/16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2016/7/16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2016/7/16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2016/7/16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2016/7/16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2016/7/16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7/16/2016</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cNvPicPr>
            <a:picLocks noChangeAspect="1"/>
          </p:cNvPicPr>
          <p:nvPr/>
        </p:nvPicPr>
        <p:blipFill>
          <a:blip r:embed="rId2"/>
          <a:stretch>
            <a:fillRect/>
          </a:stretch>
        </p:blipFill>
        <p:spPr>
          <a:xfrm>
            <a:off x="1864251" y="1921937"/>
            <a:ext cx="4859337" cy="3967162"/>
          </a:xfrm>
          <a:prstGeom prst="rect">
            <a:avLst/>
          </a:prstGeom>
        </p:spPr>
      </p:pic>
      <p:sp>
        <p:nvSpPr>
          <p:cNvPr id="4" name="TextBox 5"/>
          <p:cNvSpPr txBox="1">
            <a:spLocks noChangeArrowheads="1"/>
          </p:cNvSpPr>
          <p:nvPr/>
        </p:nvSpPr>
        <p:spPr bwMode="auto">
          <a:xfrm>
            <a:off x="7528292" y="3490019"/>
            <a:ext cx="38255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b="1" dirty="0" smtClean="0"/>
              <a:t>要将所有的课程全部上完必须要怎样的顺序？</a:t>
            </a:r>
            <a:endParaRPr lang="zh-CN" altLang="en-US" sz="2400" b="1" dirty="0"/>
          </a:p>
        </p:txBody>
      </p:sp>
    </p:spTree>
    <p:extLst>
      <p:ext uri="{BB962C8B-B14F-4D97-AF65-F5344CB8AC3E}">
        <p14:creationId xmlns:p14="http://schemas.microsoft.com/office/powerpoint/2010/main" val="535841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拓扑排序算法实现</a:t>
            </a:r>
            <a:endParaRPr lang="zh-CN" altLang="en-US" b="1" dirty="0"/>
          </a:p>
        </p:txBody>
      </p:sp>
      <p:sp>
        <p:nvSpPr>
          <p:cNvPr id="4" name="矩形 3"/>
          <p:cNvSpPr/>
          <p:nvPr/>
        </p:nvSpPr>
        <p:spPr>
          <a:xfrm>
            <a:off x="1880316" y="1595021"/>
            <a:ext cx="9259910" cy="5262979"/>
          </a:xfrm>
          <a:prstGeom prst="rect">
            <a:avLst/>
          </a:prstGeom>
        </p:spPr>
        <p:txBody>
          <a:bodyPr wrap="square">
            <a:spAutoFit/>
          </a:bodyPr>
          <a:lstStyle/>
          <a:p>
            <a:r>
              <a:rPr lang="zh-CN" altLang="en-US" sz="2400" dirty="0"/>
              <a:t> </a:t>
            </a:r>
            <a:r>
              <a:rPr lang="en-US" altLang="zh-CN" sz="2400" dirty="0"/>
              <a:t>a)  </a:t>
            </a:r>
            <a:r>
              <a:rPr lang="zh-CN" altLang="en-US" sz="2400" dirty="0"/>
              <a:t>数据结构</a:t>
            </a:r>
            <a:r>
              <a:rPr lang="zh-CN" altLang="en-US" sz="2400" dirty="0" smtClean="0"/>
              <a:t>：</a:t>
            </a:r>
            <a:endParaRPr lang="en-US" altLang="zh-CN" sz="2400" dirty="0"/>
          </a:p>
          <a:p>
            <a:pPr lvl="5"/>
            <a:r>
              <a:rPr lang="zh-CN" altLang="en-US" sz="2400" dirty="0" smtClean="0"/>
              <a:t>顶点</a:t>
            </a:r>
            <a:r>
              <a:rPr lang="en-US" altLang="zh-CN" sz="2400" dirty="0" err="1"/>
              <a:t>i</a:t>
            </a:r>
            <a:r>
              <a:rPr lang="zh-CN" altLang="en-US" sz="2400" dirty="0"/>
              <a:t>的入度</a:t>
            </a:r>
            <a:r>
              <a:rPr lang="en-US" altLang="zh-CN" sz="2400" dirty="0" smtClean="0"/>
              <a:t>;</a:t>
            </a:r>
          </a:p>
          <a:p>
            <a:pPr lvl="5"/>
            <a:r>
              <a:rPr lang="en-US" altLang="zh-CN" sz="2400" dirty="0" err="1"/>
              <a:t>indgr</a:t>
            </a:r>
            <a:r>
              <a:rPr lang="en-US" altLang="zh-CN" sz="2400" dirty="0"/>
              <a:t>[</a:t>
            </a:r>
            <a:r>
              <a:rPr lang="en-US" altLang="zh-CN" sz="2400" dirty="0" err="1"/>
              <a:t>i</a:t>
            </a:r>
            <a:r>
              <a:rPr lang="en-US" altLang="zh-CN" sz="2400" dirty="0"/>
              <a:t>]: </a:t>
            </a:r>
          </a:p>
          <a:p>
            <a:pPr lvl="5"/>
            <a:r>
              <a:rPr lang="zh-CN" altLang="en-US" sz="2400" dirty="0" smtClean="0"/>
              <a:t>存度为</a:t>
            </a:r>
            <a:r>
              <a:rPr lang="en-US" altLang="zh-CN" sz="2400" dirty="0" smtClean="0"/>
              <a:t>0</a:t>
            </a:r>
            <a:r>
              <a:rPr lang="zh-CN" altLang="en-US" sz="2400" dirty="0" smtClean="0"/>
              <a:t>的节点结构：</a:t>
            </a:r>
            <a:endParaRPr lang="en-US" altLang="zh-CN" sz="2400" dirty="0" smtClean="0"/>
          </a:p>
          <a:p>
            <a:pPr lvl="5"/>
            <a:r>
              <a:rPr lang="en-US" altLang="zh-CN" sz="2400" dirty="0" smtClean="0"/>
              <a:t>stack</a:t>
            </a:r>
            <a:r>
              <a:rPr lang="en-US" altLang="zh-CN" sz="2400" dirty="0"/>
              <a:t>[ ]:  </a:t>
            </a:r>
            <a:r>
              <a:rPr lang="zh-CN" altLang="en-US" sz="2400" dirty="0"/>
              <a:t>栈</a:t>
            </a:r>
          </a:p>
          <a:p>
            <a:r>
              <a:rPr lang="en-US" altLang="zh-CN" sz="2400" dirty="0" smtClean="0"/>
              <a:t>b)  </a:t>
            </a:r>
            <a:r>
              <a:rPr lang="zh-CN" altLang="en-US" sz="2400" dirty="0" smtClean="0"/>
              <a:t>初始化</a:t>
            </a:r>
            <a:r>
              <a:rPr lang="en-US" altLang="zh-CN" sz="2400" dirty="0" smtClean="0"/>
              <a:t>:top=0 (</a:t>
            </a:r>
            <a:r>
              <a:rPr lang="zh-CN" altLang="en-US" sz="2400" dirty="0" smtClean="0"/>
              <a:t>栈顶指针置零</a:t>
            </a:r>
            <a:r>
              <a:rPr lang="en-US" altLang="zh-CN" sz="2400" dirty="0" smtClean="0"/>
              <a:t>)</a:t>
            </a:r>
          </a:p>
          <a:p>
            <a:r>
              <a:rPr lang="en-US" altLang="zh-CN" sz="2400" dirty="0" smtClean="0"/>
              <a:t>c</a:t>
            </a:r>
            <a:r>
              <a:rPr lang="en-US" altLang="zh-CN" sz="2400" dirty="0"/>
              <a:t>)  </a:t>
            </a:r>
            <a:r>
              <a:rPr lang="zh-CN" altLang="en-US" sz="2400" dirty="0"/>
              <a:t>将初始状态所有入度为</a:t>
            </a:r>
            <a:r>
              <a:rPr lang="en-US" altLang="zh-CN" sz="2400" dirty="0"/>
              <a:t>0</a:t>
            </a:r>
            <a:r>
              <a:rPr lang="zh-CN" altLang="en-US" sz="2400" dirty="0"/>
              <a:t>的顶点压栈</a:t>
            </a:r>
          </a:p>
          <a:p>
            <a:r>
              <a:rPr lang="en-US" altLang="zh-CN" sz="2400" dirty="0" smtClean="0"/>
              <a:t>d</a:t>
            </a:r>
            <a:r>
              <a:rPr lang="en-US" altLang="zh-CN" sz="2400" dirty="0"/>
              <a:t>)  I=0 (</a:t>
            </a:r>
            <a:r>
              <a:rPr lang="zh-CN" altLang="en-US" sz="2400" dirty="0"/>
              <a:t>计数器</a:t>
            </a:r>
            <a:r>
              <a:rPr lang="en-US" altLang="zh-CN" sz="2400" dirty="0"/>
              <a:t>)</a:t>
            </a:r>
          </a:p>
          <a:p>
            <a:r>
              <a:rPr lang="en-US" altLang="zh-CN" sz="2400" dirty="0" smtClean="0"/>
              <a:t>e)  while </a:t>
            </a:r>
            <a:r>
              <a:rPr lang="zh-CN" altLang="en-US" sz="2400" dirty="0"/>
              <a:t>栈非</a:t>
            </a:r>
            <a:r>
              <a:rPr lang="zh-CN" altLang="en-US" sz="2400" dirty="0" smtClean="0"/>
              <a:t>空</a:t>
            </a:r>
            <a:endParaRPr lang="en-US" altLang="zh-CN" sz="2400" dirty="0" smtClean="0"/>
          </a:p>
          <a:p>
            <a:r>
              <a:rPr lang="en-US" altLang="zh-CN" sz="2400" dirty="0" smtClean="0"/>
              <a:t>            </a:t>
            </a:r>
            <a:r>
              <a:rPr lang="en-US" altLang="zh-CN" sz="2400" dirty="0" err="1"/>
              <a:t>i</a:t>
            </a:r>
            <a:r>
              <a:rPr lang="en-US" altLang="zh-CN" sz="2400" dirty="0"/>
              <a:t>.    </a:t>
            </a:r>
            <a:r>
              <a:rPr lang="zh-CN" altLang="en-US" sz="2400" dirty="0"/>
              <a:t>栈顶的顶点</a:t>
            </a:r>
            <a:r>
              <a:rPr lang="en-US" altLang="zh-CN" sz="2400" dirty="0"/>
              <a:t>v</a:t>
            </a:r>
            <a:r>
              <a:rPr lang="zh-CN" altLang="en-US" sz="2400" dirty="0"/>
              <a:t>出栈；</a:t>
            </a:r>
            <a:r>
              <a:rPr lang="en-US" altLang="zh-CN" sz="2400" dirty="0"/>
              <a:t>top-1; </a:t>
            </a:r>
            <a:r>
              <a:rPr lang="zh-CN" altLang="en-US" sz="2400" dirty="0"/>
              <a:t>输出</a:t>
            </a:r>
            <a:r>
              <a:rPr lang="en-US" altLang="zh-CN" sz="2400" dirty="0"/>
              <a:t>v</a:t>
            </a:r>
            <a:r>
              <a:rPr lang="zh-CN" altLang="en-US" sz="2400" dirty="0"/>
              <a:t>；</a:t>
            </a:r>
            <a:r>
              <a:rPr lang="en-US" altLang="zh-CN" sz="2400" dirty="0" err="1"/>
              <a:t>i</a:t>
            </a:r>
            <a:r>
              <a:rPr lang="en-US" altLang="zh-CN" sz="2400" dirty="0"/>
              <a:t>++</a:t>
            </a:r>
            <a:r>
              <a:rPr lang="zh-CN" altLang="en-US" sz="2400" dirty="0"/>
              <a:t>；</a:t>
            </a:r>
          </a:p>
          <a:p>
            <a:r>
              <a:rPr lang="zh-CN" altLang="en-US" sz="2400" dirty="0"/>
              <a:t>            </a:t>
            </a:r>
            <a:r>
              <a:rPr lang="en-US" altLang="zh-CN" sz="2400" dirty="0"/>
              <a:t>ii.    for v</a:t>
            </a:r>
            <a:r>
              <a:rPr lang="zh-CN" altLang="en-US" sz="2400" dirty="0"/>
              <a:t>的每一个后继顶点</a:t>
            </a:r>
            <a:r>
              <a:rPr lang="en-US" altLang="zh-CN" sz="2400" dirty="0"/>
              <a:t>u </a:t>
            </a:r>
          </a:p>
          <a:p>
            <a:r>
              <a:rPr lang="en-US" altLang="zh-CN" sz="2400" dirty="0"/>
              <a:t>                   1.   </a:t>
            </a:r>
            <a:r>
              <a:rPr lang="en-US" altLang="zh-CN" sz="2400" dirty="0" err="1"/>
              <a:t>indgr</a:t>
            </a:r>
            <a:r>
              <a:rPr lang="en-US" altLang="zh-CN" sz="2400" dirty="0"/>
              <a:t>[u]--;    u</a:t>
            </a:r>
            <a:r>
              <a:rPr lang="zh-CN" altLang="en-US" sz="2400" dirty="0"/>
              <a:t>的入度减</a:t>
            </a:r>
            <a:r>
              <a:rPr lang="en-US" altLang="zh-CN" sz="2400" dirty="0"/>
              <a:t>1</a:t>
            </a:r>
          </a:p>
          <a:p>
            <a:r>
              <a:rPr lang="en-US" altLang="zh-CN" sz="2400" dirty="0"/>
              <a:t>                   2.   if </a:t>
            </a:r>
            <a:r>
              <a:rPr lang="zh-CN" altLang="en-US" sz="2400" dirty="0"/>
              <a:t>（</a:t>
            </a:r>
            <a:r>
              <a:rPr lang="en-US" altLang="zh-CN" sz="2400" dirty="0"/>
              <a:t>u</a:t>
            </a:r>
            <a:r>
              <a:rPr lang="zh-CN" altLang="en-US" sz="2400" dirty="0"/>
              <a:t>的入度变为</a:t>
            </a:r>
            <a:r>
              <a:rPr lang="en-US" altLang="zh-CN" sz="2400" dirty="0"/>
              <a:t>0</a:t>
            </a:r>
            <a:r>
              <a:rPr lang="zh-CN" altLang="en-US" sz="2400" dirty="0"/>
              <a:t>）  顶点</a:t>
            </a:r>
            <a:r>
              <a:rPr lang="en-US" altLang="zh-CN" sz="2400" dirty="0"/>
              <a:t>u</a:t>
            </a:r>
            <a:r>
              <a:rPr lang="zh-CN" altLang="en-US" sz="2400" dirty="0"/>
              <a:t>入栈</a:t>
            </a:r>
          </a:p>
          <a:p>
            <a:r>
              <a:rPr lang="en-US" altLang="zh-CN" sz="2400" dirty="0" smtClean="0"/>
              <a:t>f</a:t>
            </a:r>
            <a:r>
              <a:rPr lang="en-US" altLang="zh-CN" sz="2400" dirty="0"/>
              <a:t>)  </a:t>
            </a:r>
            <a:r>
              <a:rPr lang="zh-CN" altLang="en-US" sz="2400" dirty="0"/>
              <a:t>算法结束</a:t>
            </a:r>
          </a:p>
        </p:txBody>
      </p:sp>
    </p:spTree>
    <p:extLst>
      <p:ext uri="{BB962C8B-B14F-4D97-AF65-F5344CB8AC3E}">
        <p14:creationId xmlns:p14="http://schemas.microsoft.com/office/powerpoint/2010/main" val="168378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练习：</a:t>
            </a:r>
            <a:r>
              <a:rPr lang="zh-CN" altLang="zh-CN" dirty="0">
                <a:ea typeface="黑体" panose="02010609060101010101" pitchFamily="49" charset="-122"/>
              </a:rPr>
              <a:t>家谱树</a:t>
            </a:r>
            <a:endParaRPr lang="zh-CN" altLang="en-US" b="1" dirty="0"/>
          </a:p>
        </p:txBody>
      </p:sp>
      <p:sp>
        <p:nvSpPr>
          <p:cNvPr id="3" name="矩形 2"/>
          <p:cNvSpPr/>
          <p:nvPr/>
        </p:nvSpPr>
        <p:spPr>
          <a:xfrm>
            <a:off x="819955" y="1653837"/>
            <a:ext cx="6997521" cy="5078313"/>
          </a:xfrm>
          <a:prstGeom prst="rect">
            <a:avLst/>
          </a:prstGeom>
        </p:spPr>
        <p:txBody>
          <a:bodyPr wrap="square">
            <a:spAutoFit/>
          </a:bodyPr>
          <a:lstStyle/>
          <a:p>
            <a:pPr>
              <a:lnSpc>
                <a:spcPct val="90000"/>
              </a:lnSpc>
            </a:pPr>
            <a:r>
              <a:rPr lang="zh-CN" altLang="zh-CN" dirty="0">
                <a:ea typeface="黑体" panose="02010609060101010101" pitchFamily="49" charset="-122"/>
              </a:rPr>
              <a:t>【问题描述】</a:t>
            </a:r>
          </a:p>
          <a:p>
            <a:pPr>
              <a:lnSpc>
                <a:spcPct val="90000"/>
              </a:lnSpc>
            </a:pPr>
            <a:r>
              <a:rPr lang="zh-CN" altLang="zh-CN" dirty="0">
                <a:ea typeface="黑体" panose="02010609060101010101" pitchFamily="49" charset="-122"/>
              </a:rPr>
              <a:t>    有个人的家族很大，辈分关系很混乱，请你帮整理一下这种关系。</a:t>
            </a:r>
          </a:p>
          <a:p>
            <a:pPr>
              <a:lnSpc>
                <a:spcPct val="90000"/>
              </a:lnSpc>
            </a:pPr>
            <a:r>
              <a:rPr lang="zh-CN" altLang="zh-CN" dirty="0">
                <a:ea typeface="黑体" panose="02010609060101010101" pitchFamily="49" charset="-122"/>
              </a:rPr>
              <a:t>    给出每个人的孩子的信息。</a:t>
            </a:r>
          </a:p>
          <a:p>
            <a:pPr>
              <a:lnSpc>
                <a:spcPct val="90000"/>
              </a:lnSpc>
            </a:pPr>
            <a:r>
              <a:rPr lang="zh-CN" altLang="zh-CN" dirty="0">
                <a:ea typeface="黑体" panose="02010609060101010101" pitchFamily="49" charset="-122"/>
              </a:rPr>
              <a:t>    输出一个序列，使得每个人的后辈都比那个人后列出。</a:t>
            </a:r>
          </a:p>
          <a:p>
            <a:pPr>
              <a:lnSpc>
                <a:spcPct val="90000"/>
              </a:lnSpc>
            </a:pPr>
            <a:r>
              <a:rPr lang="zh-CN" altLang="zh-CN" dirty="0">
                <a:ea typeface="黑体" panose="02010609060101010101" pitchFamily="49" charset="-122"/>
              </a:rPr>
              <a:t>【输入格式】</a:t>
            </a:r>
          </a:p>
          <a:p>
            <a:pPr>
              <a:lnSpc>
                <a:spcPct val="90000"/>
              </a:lnSpc>
            </a:pPr>
            <a:r>
              <a:rPr lang="zh-CN" altLang="zh-CN" dirty="0">
                <a:ea typeface="黑体" panose="02010609060101010101" pitchFamily="49" charset="-122"/>
              </a:rPr>
              <a:t>    第1行一个整数N（1&lt;=N&lt;=100），表示家族的人数。</a:t>
            </a:r>
          </a:p>
          <a:p>
            <a:pPr>
              <a:lnSpc>
                <a:spcPct val="90000"/>
              </a:lnSpc>
            </a:pPr>
            <a:r>
              <a:rPr lang="zh-CN" altLang="zh-CN" dirty="0">
                <a:ea typeface="黑体" panose="02010609060101010101" pitchFamily="49" charset="-122"/>
              </a:rPr>
              <a:t>    接下来N行，第I行描述第I个人的儿子。</a:t>
            </a:r>
          </a:p>
          <a:p>
            <a:pPr>
              <a:lnSpc>
                <a:spcPct val="90000"/>
              </a:lnSpc>
            </a:pPr>
            <a:r>
              <a:rPr lang="zh-CN" altLang="zh-CN" dirty="0">
                <a:ea typeface="黑体" panose="02010609060101010101" pitchFamily="49" charset="-122"/>
              </a:rPr>
              <a:t>    每行最后是0表示描述完毕。</a:t>
            </a:r>
          </a:p>
          <a:p>
            <a:pPr>
              <a:lnSpc>
                <a:spcPct val="90000"/>
              </a:lnSpc>
            </a:pPr>
            <a:r>
              <a:rPr lang="zh-CN" altLang="zh-CN" dirty="0">
                <a:ea typeface="黑体" panose="02010609060101010101" pitchFamily="49" charset="-122"/>
              </a:rPr>
              <a:t>【输出格式】</a:t>
            </a:r>
          </a:p>
          <a:p>
            <a:pPr>
              <a:lnSpc>
                <a:spcPct val="90000"/>
              </a:lnSpc>
            </a:pPr>
            <a:r>
              <a:rPr lang="zh-CN" altLang="zh-CN" dirty="0">
                <a:ea typeface="黑体" panose="02010609060101010101" pitchFamily="49" charset="-122"/>
              </a:rPr>
              <a:t>    输出一个序列，使得每个人的后辈都比那个人后列出。</a:t>
            </a:r>
          </a:p>
          <a:p>
            <a:pPr>
              <a:lnSpc>
                <a:spcPct val="90000"/>
              </a:lnSpc>
            </a:pPr>
            <a:r>
              <a:rPr lang="zh-CN" altLang="zh-CN" dirty="0">
                <a:ea typeface="黑体" panose="02010609060101010101" pitchFamily="49" charset="-122"/>
              </a:rPr>
              <a:t>    如果有多解输出任意一解。</a:t>
            </a:r>
          </a:p>
          <a:p>
            <a:pPr>
              <a:lnSpc>
                <a:spcPct val="90000"/>
              </a:lnSpc>
            </a:pPr>
            <a:r>
              <a:rPr lang="zh-CN" altLang="zh-CN" dirty="0">
                <a:ea typeface="黑体" panose="02010609060101010101" pitchFamily="49" charset="-122"/>
              </a:rPr>
              <a:t>【输入样例】</a:t>
            </a:r>
          </a:p>
          <a:p>
            <a:pPr>
              <a:lnSpc>
                <a:spcPct val="90000"/>
              </a:lnSpc>
            </a:pPr>
            <a:r>
              <a:rPr lang="zh-CN" altLang="zh-CN" dirty="0">
                <a:ea typeface="黑体" panose="02010609060101010101" pitchFamily="49" charset="-122"/>
              </a:rPr>
              <a:t>    5</a:t>
            </a:r>
          </a:p>
          <a:p>
            <a:pPr>
              <a:lnSpc>
                <a:spcPct val="90000"/>
              </a:lnSpc>
            </a:pPr>
            <a:r>
              <a:rPr lang="zh-CN" altLang="zh-CN" dirty="0">
                <a:ea typeface="黑体" panose="02010609060101010101" pitchFamily="49" charset="-122"/>
              </a:rPr>
              <a:t>    0</a:t>
            </a:r>
          </a:p>
          <a:p>
            <a:pPr>
              <a:lnSpc>
                <a:spcPct val="90000"/>
              </a:lnSpc>
            </a:pPr>
            <a:r>
              <a:rPr lang="zh-CN" altLang="zh-CN" dirty="0">
                <a:ea typeface="黑体" panose="02010609060101010101" pitchFamily="49" charset="-122"/>
              </a:rPr>
              <a:t>    4 5 1 0</a:t>
            </a:r>
          </a:p>
          <a:p>
            <a:pPr>
              <a:lnSpc>
                <a:spcPct val="90000"/>
              </a:lnSpc>
            </a:pPr>
            <a:r>
              <a:rPr lang="zh-CN" altLang="zh-CN" dirty="0">
                <a:ea typeface="黑体" panose="02010609060101010101" pitchFamily="49" charset="-122"/>
              </a:rPr>
              <a:t>    1 0</a:t>
            </a:r>
          </a:p>
          <a:p>
            <a:pPr>
              <a:lnSpc>
                <a:spcPct val="90000"/>
              </a:lnSpc>
            </a:pPr>
            <a:r>
              <a:rPr lang="zh-CN" altLang="zh-CN" dirty="0">
                <a:ea typeface="黑体" panose="02010609060101010101" pitchFamily="49" charset="-122"/>
              </a:rPr>
              <a:t>    5 3 0</a:t>
            </a:r>
          </a:p>
          <a:p>
            <a:pPr>
              <a:lnSpc>
                <a:spcPct val="90000"/>
              </a:lnSpc>
            </a:pPr>
            <a:r>
              <a:rPr lang="zh-CN" altLang="zh-CN" dirty="0">
                <a:ea typeface="黑体" panose="02010609060101010101" pitchFamily="49" charset="-122"/>
              </a:rPr>
              <a:t>    3 0</a:t>
            </a:r>
          </a:p>
          <a:p>
            <a:pPr>
              <a:lnSpc>
                <a:spcPct val="90000"/>
              </a:lnSpc>
            </a:pPr>
            <a:r>
              <a:rPr lang="zh-CN" altLang="zh-CN" dirty="0">
                <a:ea typeface="黑体" panose="02010609060101010101" pitchFamily="49" charset="-122"/>
              </a:rPr>
              <a:t>【输出样例】</a:t>
            </a:r>
          </a:p>
          <a:p>
            <a:pPr>
              <a:lnSpc>
                <a:spcPct val="90000"/>
              </a:lnSpc>
            </a:pPr>
            <a:r>
              <a:rPr lang="zh-CN" altLang="zh-CN" dirty="0">
                <a:ea typeface="黑体" panose="02010609060101010101" pitchFamily="49" charset="-122"/>
              </a:rPr>
              <a:t>    2 4 5 3 1</a:t>
            </a:r>
            <a:endParaRPr lang="zh-CN" altLang="zh-CN" dirty="0"/>
          </a:p>
        </p:txBody>
      </p:sp>
      <p:sp>
        <p:nvSpPr>
          <p:cNvPr id="4" name="文本框 3"/>
          <p:cNvSpPr txBox="1"/>
          <p:nvPr/>
        </p:nvSpPr>
        <p:spPr>
          <a:xfrm>
            <a:off x="7817476" y="4082603"/>
            <a:ext cx="3567448" cy="954107"/>
          </a:xfrm>
          <a:prstGeom prst="rect">
            <a:avLst/>
          </a:prstGeom>
          <a:noFill/>
        </p:spPr>
        <p:txBody>
          <a:bodyPr wrap="square" rtlCol="0">
            <a:spAutoFit/>
          </a:bodyPr>
          <a:lstStyle/>
          <a:p>
            <a:r>
              <a:rPr lang="zh-CN" altLang="en-US" sz="2800" dirty="0" smtClean="0"/>
              <a:t>由于答案不唯一，因此没有</a:t>
            </a:r>
            <a:r>
              <a:rPr lang="en-US" altLang="zh-CN" sz="2800" dirty="0" err="1" smtClean="0"/>
              <a:t>oj</a:t>
            </a:r>
            <a:r>
              <a:rPr lang="zh-CN" altLang="en-US" sz="2800" dirty="0" smtClean="0"/>
              <a:t>能进行评测。</a:t>
            </a:r>
            <a:endParaRPr lang="zh-CN" altLang="en-US" sz="2800" dirty="0"/>
          </a:p>
        </p:txBody>
      </p:sp>
    </p:spTree>
    <p:extLst>
      <p:ext uri="{BB962C8B-B14F-4D97-AF65-F5344CB8AC3E}">
        <p14:creationId xmlns:p14="http://schemas.microsoft.com/office/powerpoint/2010/main" val="3558016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5378" y="2734888"/>
            <a:ext cx="5101244" cy="1446550"/>
          </a:xfrm>
          <a:prstGeom prst="rect">
            <a:avLst/>
          </a:prstGeom>
          <a:noFill/>
        </p:spPr>
        <p:txBody>
          <a:bodyPr wrap="square" rtlCol="0">
            <a:spAutoFit/>
          </a:bodyPr>
          <a:lstStyle/>
          <a:p>
            <a:pPr algn="ctr"/>
            <a:r>
              <a:rPr lang="zh-CN" altLang="en-US" sz="8800" b="1" dirty="0" smtClean="0"/>
              <a:t>练习时间</a:t>
            </a:r>
            <a:endParaRPr lang="zh-CN" altLang="en-US" sz="8800" b="1" dirty="0"/>
          </a:p>
        </p:txBody>
      </p:sp>
    </p:spTree>
    <p:extLst>
      <p:ext uri="{BB962C8B-B14F-4D97-AF65-F5344CB8AC3E}">
        <p14:creationId xmlns:p14="http://schemas.microsoft.com/office/powerpoint/2010/main" val="3030527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table"/>
          <p:cNvPicPr>
            <a:picLocks noChangeAspect="1"/>
          </p:cNvPicPr>
          <p:nvPr/>
        </p:nvPicPr>
        <p:blipFill>
          <a:blip r:embed="rId2"/>
          <a:stretch>
            <a:fillRect/>
          </a:stretch>
        </p:blipFill>
        <p:spPr>
          <a:xfrm>
            <a:off x="2887719" y="1780940"/>
            <a:ext cx="6081712" cy="2646363"/>
          </a:xfrm>
          <a:prstGeom prst="rect">
            <a:avLst/>
          </a:prstGeom>
        </p:spPr>
      </p:pic>
      <p:sp>
        <p:nvSpPr>
          <p:cNvPr id="4" name="TextBox 4"/>
          <p:cNvSpPr txBox="1">
            <a:spLocks noChangeArrowheads="1"/>
          </p:cNvSpPr>
          <p:nvPr/>
        </p:nvSpPr>
        <p:spPr bwMode="auto">
          <a:xfrm>
            <a:off x="3538705" y="4859796"/>
            <a:ext cx="5134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b="1" dirty="0"/>
              <a:t>要修完所有</a:t>
            </a:r>
            <a:r>
              <a:rPr lang="zh-CN" altLang="en-US" sz="2400" b="1" dirty="0" smtClean="0"/>
              <a:t>课程最少需要</a:t>
            </a:r>
            <a:r>
              <a:rPr lang="zh-CN" altLang="en-US" sz="2400" b="1" dirty="0"/>
              <a:t>多少个月？</a:t>
            </a:r>
            <a:endParaRPr lang="en-US" altLang="zh-CN" sz="2400" b="1" dirty="0"/>
          </a:p>
        </p:txBody>
      </p:sp>
    </p:spTree>
    <p:extLst>
      <p:ext uri="{BB962C8B-B14F-4D97-AF65-F5344CB8AC3E}">
        <p14:creationId xmlns:p14="http://schemas.microsoft.com/office/powerpoint/2010/main" val="1749860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cNvPicPr>
            <a:picLocks noChangeAspect="1"/>
          </p:cNvPicPr>
          <p:nvPr/>
        </p:nvPicPr>
        <p:blipFill>
          <a:blip r:embed="rId2"/>
          <a:stretch>
            <a:fillRect/>
          </a:stretch>
        </p:blipFill>
        <p:spPr>
          <a:xfrm>
            <a:off x="4560093" y="299244"/>
            <a:ext cx="5572125" cy="2606994"/>
          </a:xfrm>
          <a:prstGeom prst="rect">
            <a:avLst/>
          </a:prstGeom>
        </p:spPr>
      </p:pic>
      <p:sp>
        <p:nvSpPr>
          <p:cNvPr id="4" name="TextBox 48"/>
          <p:cNvSpPr txBox="1">
            <a:spLocks noChangeArrowheads="1"/>
          </p:cNvSpPr>
          <p:nvPr/>
        </p:nvSpPr>
        <p:spPr bwMode="auto">
          <a:xfrm>
            <a:off x="2059781" y="5728494"/>
            <a:ext cx="70199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b="1" dirty="0"/>
              <a:t>用边来表示活动，权表示时间</a:t>
            </a:r>
            <a:endParaRPr lang="en-US" altLang="zh-CN" sz="2400" b="1" dirty="0"/>
          </a:p>
          <a:p>
            <a:r>
              <a:rPr lang="zh-CN" altLang="en-US" sz="2400" b="1" dirty="0"/>
              <a:t>顶点代表 事件：前驱活动的完成和后续活动的开始</a:t>
            </a:r>
          </a:p>
        </p:txBody>
      </p:sp>
      <p:sp>
        <p:nvSpPr>
          <p:cNvPr id="5" name="TextBox 52"/>
          <p:cNvSpPr txBox="1"/>
          <p:nvPr/>
        </p:nvSpPr>
        <p:spPr>
          <a:xfrm>
            <a:off x="3845718" y="3156744"/>
            <a:ext cx="2262188" cy="36988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r>
              <a:rPr lang="zh-CN" altLang="en-US" dirty="0">
                <a:solidFill>
                  <a:schemeClr val="tx1">
                    <a:lumMod val="50000"/>
                    <a:lumOff val="50000"/>
                  </a:schemeClr>
                </a:solidFill>
                <a:latin typeface="+mn-lt"/>
                <a:ea typeface="+mn-ea"/>
              </a:rPr>
              <a:t>高数结束，离散开始</a:t>
            </a:r>
          </a:p>
        </p:txBody>
      </p:sp>
      <p:sp>
        <p:nvSpPr>
          <p:cNvPr id="6" name="TextBox 53"/>
          <p:cNvSpPr txBox="1"/>
          <p:nvPr/>
        </p:nvSpPr>
        <p:spPr>
          <a:xfrm>
            <a:off x="5226843" y="5085556"/>
            <a:ext cx="2860675" cy="36988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r>
              <a:rPr lang="zh-CN" altLang="en-US" dirty="0">
                <a:solidFill>
                  <a:schemeClr val="tx1">
                    <a:lumMod val="50000"/>
                    <a:lumOff val="50000"/>
                  </a:schemeClr>
                </a:solidFill>
                <a:latin typeface="+mn-lt"/>
                <a:ea typeface="+mn-ea"/>
              </a:rPr>
              <a:t>离散</a:t>
            </a:r>
            <a:r>
              <a:rPr lang="en-US" altLang="zh-CN" dirty="0">
                <a:solidFill>
                  <a:schemeClr val="tx1">
                    <a:lumMod val="50000"/>
                    <a:lumOff val="50000"/>
                  </a:schemeClr>
                </a:solidFill>
                <a:latin typeface="+mn-lt"/>
                <a:ea typeface="+mn-ea"/>
              </a:rPr>
              <a:t>C</a:t>
            </a:r>
            <a:r>
              <a:rPr lang="zh-CN" altLang="en-US" dirty="0">
                <a:solidFill>
                  <a:schemeClr val="tx1">
                    <a:lumMod val="50000"/>
                    <a:lumOff val="50000"/>
                  </a:schemeClr>
                </a:solidFill>
                <a:latin typeface="+mn-lt"/>
                <a:ea typeface="+mn-ea"/>
              </a:rPr>
              <a:t>结束，数据结构开始</a:t>
            </a:r>
          </a:p>
        </p:txBody>
      </p:sp>
      <p:grpSp>
        <p:nvGrpSpPr>
          <p:cNvPr id="7" name="组合 6"/>
          <p:cNvGrpSpPr>
            <a:grpSpLocks/>
          </p:cNvGrpSpPr>
          <p:nvPr/>
        </p:nvGrpSpPr>
        <p:grpSpPr bwMode="auto">
          <a:xfrm>
            <a:off x="2329656" y="3228181"/>
            <a:ext cx="6945312" cy="1928814"/>
            <a:chOff x="785786" y="714356"/>
            <a:chExt cx="6946004" cy="1928826"/>
          </a:xfrm>
        </p:grpSpPr>
        <p:sp>
          <p:nvSpPr>
            <p:cNvPr id="8" name="椭圆 7"/>
            <p:cNvSpPr/>
            <p:nvPr/>
          </p:nvSpPr>
          <p:spPr>
            <a:xfrm>
              <a:off x="1000119" y="1571612"/>
              <a:ext cx="500113" cy="500066"/>
            </a:xfrm>
            <a:prstGeom prst="ellipse">
              <a:avLst/>
            </a:prstGeom>
          </p:spPr>
          <p:style>
            <a:lnRef idx="2">
              <a:schemeClr val="dk1"/>
            </a:lnRef>
            <a:fillRef idx="1">
              <a:schemeClr val="lt1"/>
            </a:fillRef>
            <a:effectRef idx="0">
              <a:schemeClr val="dk1"/>
            </a:effectRef>
            <a:fontRef idx="minor">
              <a:schemeClr val="dk1"/>
            </a:fontRef>
          </p:style>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altLang="zh-CN" sz="2400" b="1" dirty="0"/>
                <a:t>0</a:t>
              </a:r>
              <a:endParaRPr lang="zh-CN" altLang="en-US" sz="2400" b="1" dirty="0"/>
            </a:p>
          </p:txBody>
        </p:sp>
        <p:cxnSp>
          <p:nvCxnSpPr>
            <p:cNvPr id="9" name="直接箭头连接符 8"/>
            <p:cNvCxnSpPr>
              <a:stCxn id="8" idx="7"/>
            </p:cNvCxnSpPr>
            <p:nvPr/>
          </p:nvCxnSpPr>
          <p:spPr>
            <a:xfrm rot="5400000" flipH="1" flipV="1">
              <a:off x="1820952" y="963546"/>
              <a:ext cx="287339" cy="10748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椭圆 9"/>
            <p:cNvSpPr/>
            <p:nvPr/>
          </p:nvSpPr>
          <p:spPr>
            <a:xfrm>
              <a:off x="2429012" y="1071546"/>
              <a:ext cx="714446" cy="500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sz="2400" b="1" dirty="0">
                  <a:solidFill>
                    <a:schemeClr val="tx1"/>
                  </a:solidFill>
                </a:rPr>
                <a:t>1</a:t>
              </a:r>
              <a:endParaRPr lang="zh-CN" altLang="en-US" sz="2400" b="1" dirty="0">
                <a:solidFill>
                  <a:schemeClr val="tx1"/>
                </a:solidFill>
              </a:endParaRPr>
            </a:p>
          </p:txBody>
        </p:sp>
        <p:sp>
          <p:nvSpPr>
            <p:cNvPr id="11" name="TextBox 29"/>
            <p:cNvSpPr txBox="1">
              <a:spLocks noChangeArrowheads="1"/>
            </p:cNvSpPr>
            <p:nvPr/>
          </p:nvSpPr>
          <p:spPr bwMode="auto">
            <a:xfrm>
              <a:off x="785786" y="1130842"/>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b="1"/>
                <a:t>开始点</a:t>
              </a:r>
            </a:p>
          </p:txBody>
        </p:sp>
        <p:sp>
          <p:nvSpPr>
            <p:cNvPr id="12" name="椭圆 11"/>
            <p:cNvSpPr/>
            <p:nvPr/>
          </p:nvSpPr>
          <p:spPr>
            <a:xfrm>
              <a:off x="4215128" y="1928802"/>
              <a:ext cx="1071669"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sz="2400" b="1" dirty="0">
                  <a:solidFill>
                    <a:schemeClr val="tx1"/>
                  </a:solidFill>
                </a:rPr>
                <a:t>2</a:t>
              </a:r>
              <a:endParaRPr lang="zh-CN" altLang="en-US" sz="2400" b="1" dirty="0">
                <a:solidFill>
                  <a:schemeClr val="tx1"/>
                </a:solidFill>
              </a:endParaRPr>
            </a:p>
          </p:txBody>
        </p:sp>
        <p:sp>
          <p:nvSpPr>
            <p:cNvPr id="13" name="矩形 12"/>
            <p:cNvSpPr>
              <a:spLocks noChangeArrowheads="1"/>
            </p:cNvSpPr>
            <p:nvPr/>
          </p:nvSpPr>
          <p:spPr bwMode="auto">
            <a:xfrm>
              <a:off x="1647459" y="1071546"/>
              <a:ext cx="495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10</a:t>
              </a:r>
              <a:endParaRPr lang="zh-CN" altLang="en-US" sz="2400" b="1">
                <a:solidFill>
                  <a:srgbClr val="0A0A0E"/>
                </a:solidFill>
                <a:latin typeface="黑体" panose="02010609060101010101" pitchFamily="49" charset="-122"/>
                <a:ea typeface="黑体" panose="02010609060101010101" pitchFamily="49" charset="-122"/>
              </a:endParaRPr>
            </a:p>
          </p:txBody>
        </p:sp>
        <p:sp>
          <p:nvSpPr>
            <p:cNvPr id="14" name="矩形 13"/>
            <p:cNvSpPr>
              <a:spLocks noChangeArrowheads="1"/>
            </p:cNvSpPr>
            <p:nvPr/>
          </p:nvSpPr>
          <p:spPr bwMode="auto">
            <a:xfrm>
              <a:off x="3660338" y="1357298"/>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7</a:t>
              </a:r>
              <a:endParaRPr lang="zh-CN" altLang="en-US" sz="2400" b="1">
                <a:solidFill>
                  <a:srgbClr val="0A0A0E"/>
                </a:solidFill>
                <a:latin typeface="黑体" panose="02010609060101010101" pitchFamily="49" charset="-122"/>
                <a:ea typeface="黑体" panose="02010609060101010101" pitchFamily="49" charset="-122"/>
              </a:endParaRPr>
            </a:p>
          </p:txBody>
        </p:sp>
        <p:cxnSp>
          <p:nvCxnSpPr>
            <p:cNvPr id="15" name="直接箭头连接符 14"/>
            <p:cNvCxnSpPr>
              <a:stCxn id="10" idx="6"/>
              <a:endCxn id="12" idx="2"/>
            </p:cNvCxnSpPr>
            <p:nvPr/>
          </p:nvCxnSpPr>
          <p:spPr>
            <a:xfrm>
              <a:off x="3143458" y="1322373"/>
              <a:ext cx="1071670" cy="8207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4"/>
              <a:endCxn id="12" idx="2"/>
            </p:cNvCxnSpPr>
            <p:nvPr/>
          </p:nvCxnSpPr>
          <p:spPr>
            <a:xfrm rot="16200000" flipH="1">
              <a:off x="2696536" y="624525"/>
              <a:ext cx="71437" cy="29657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矩形 16"/>
            <p:cNvSpPr>
              <a:spLocks noChangeArrowheads="1"/>
            </p:cNvSpPr>
            <p:nvPr/>
          </p:nvSpPr>
          <p:spPr bwMode="auto">
            <a:xfrm>
              <a:off x="2445892" y="1714488"/>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5</a:t>
              </a:r>
              <a:endParaRPr lang="zh-CN" altLang="en-US" sz="2400" b="1">
                <a:solidFill>
                  <a:srgbClr val="0A0A0E"/>
                </a:solidFill>
                <a:latin typeface="黑体" panose="02010609060101010101" pitchFamily="49" charset="-122"/>
                <a:ea typeface="黑体" panose="02010609060101010101" pitchFamily="49" charset="-122"/>
              </a:endParaRPr>
            </a:p>
          </p:txBody>
        </p:sp>
        <p:sp>
          <p:nvSpPr>
            <p:cNvPr id="18" name="矩形 17"/>
            <p:cNvSpPr>
              <a:spLocks noChangeArrowheads="1"/>
            </p:cNvSpPr>
            <p:nvPr/>
          </p:nvSpPr>
          <p:spPr bwMode="auto">
            <a:xfrm>
              <a:off x="5803478" y="1571612"/>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8</a:t>
              </a:r>
              <a:endParaRPr lang="zh-CN" altLang="en-US" sz="2400" b="1">
                <a:solidFill>
                  <a:srgbClr val="0A0A0E"/>
                </a:solidFill>
                <a:latin typeface="黑体" panose="02010609060101010101" pitchFamily="49" charset="-122"/>
                <a:ea typeface="黑体" panose="02010609060101010101" pitchFamily="49" charset="-122"/>
              </a:endParaRPr>
            </a:p>
          </p:txBody>
        </p:sp>
        <p:cxnSp>
          <p:nvCxnSpPr>
            <p:cNvPr id="19" name="直接箭头连接符 18"/>
            <p:cNvCxnSpPr>
              <a:stCxn id="12" idx="6"/>
            </p:cNvCxnSpPr>
            <p:nvPr/>
          </p:nvCxnSpPr>
          <p:spPr>
            <a:xfrm>
              <a:off x="5286796" y="2143116"/>
              <a:ext cx="1571782" cy="142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椭圆 19"/>
            <p:cNvSpPr/>
            <p:nvPr/>
          </p:nvSpPr>
          <p:spPr>
            <a:xfrm>
              <a:off x="6930023" y="2000240"/>
              <a:ext cx="500112" cy="500066"/>
            </a:xfrm>
            <a:prstGeom prst="ellipse">
              <a:avLst/>
            </a:prstGeom>
          </p:spPr>
          <p:style>
            <a:lnRef idx="2">
              <a:schemeClr val="dk1"/>
            </a:lnRef>
            <a:fillRef idx="1">
              <a:schemeClr val="lt1"/>
            </a:fillRef>
            <a:effectRef idx="0">
              <a:schemeClr val="dk1"/>
            </a:effectRef>
            <a:fontRef idx="minor">
              <a:schemeClr val="dk1"/>
            </a:fontRef>
          </p:style>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altLang="zh-CN" sz="2400" b="1" dirty="0"/>
                <a:t>3</a:t>
              </a:r>
              <a:endParaRPr lang="zh-CN" altLang="en-US" sz="2400" b="1" dirty="0"/>
            </a:p>
          </p:txBody>
        </p:sp>
        <p:sp>
          <p:nvSpPr>
            <p:cNvPr id="21" name="TextBox 41"/>
            <p:cNvSpPr txBox="1">
              <a:spLocks noChangeArrowheads="1"/>
            </p:cNvSpPr>
            <p:nvPr/>
          </p:nvSpPr>
          <p:spPr bwMode="auto">
            <a:xfrm>
              <a:off x="6854627" y="1488032"/>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b="1"/>
                <a:t>完成点</a:t>
              </a:r>
            </a:p>
          </p:txBody>
        </p:sp>
        <p:sp>
          <p:nvSpPr>
            <p:cNvPr id="22" name="TextBox 42"/>
            <p:cNvSpPr txBox="1">
              <a:spLocks noChangeArrowheads="1"/>
            </p:cNvSpPr>
            <p:nvPr/>
          </p:nvSpPr>
          <p:spPr bwMode="auto">
            <a:xfrm>
              <a:off x="1414327" y="71435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b="1" dirty="0">
                  <a:solidFill>
                    <a:srgbClr val="0070C0"/>
                  </a:solidFill>
                </a:rPr>
                <a:t>高数</a:t>
              </a:r>
            </a:p>
          </p:txBody>
        </p:sp>
        <p:sp>
          <p:nvSpPr>
            <p:cNvPr id="23" name="TextBox 43"/>
            <p:cNvSpPr txBox="1">
              <a:spLocks noChangeArrowheads="1"/>
            </p:cNvSpPr>
            <p:nvPr/>
          </p:nvSpPr>
          <p:spPr bwMode="auto">
            <a:xfrm>
              <a:off x="3486029" y="89563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b="1">
                  <a:solidFill>
                    <a:srgbClr val="0070C0"/>
                  </a:solidFill>
                </a:rPr>
                <a:t>离散</a:t>
              </a:r>
            </a:p>
          </p:txBody>
        </p:sp>
        <p:sp>
          <p:nvSpPr>
            <p:cNvPr id="24" name="TextBox 45"/>
            <p:cNvSpPr txBox="1">
              <a:spLocks noChangeArrowheads="1"/>
            </p:cNvSpPr>
            <p:nvPr/>
          </p:nvSpPr>
          <p:spPr bwMode="auto">
            <a:xfrm>
              <a:off x="2214546" y="2181517"/>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b="1">
                  <a:solidFill>
                    <a:srgbClr val="0070C0"/>
                  </a:solidFill>
                </a:rPr>
                <a:t>C</a:t>
              </a:r>
              <a:endParaRPr lang="zh-CN" altLang="en-US" sz="2400" b="1">
                <a:solidFill>
                  <a:srgbClr val="0070C0"/>
                </a:solidFill>
              </a:endParaRPr>
            </a:p>
          </p:txBody>
        </p:sp>
        <p:sp>
          <p:nvSpPr>
            <p:cNvPr id="25" name="TextBox 49"/>
            <p:cNvSpPr txBox="1">
              <a:spLocks noChangeArrowheads="1"/>
            </p:cNvSpPr>
            <p:nvPr/>
          </p:nvSpPr>
          <p:spPr bwMode="auto">
            <a:xfrm>
              <a:off x="5486293" y="1109947"/>
              <a:ext cx="5741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b="1">
                  <a:solidFill>
                    <a:srgbClr val="0070C0"/>
                  </a:solidFill>
                </a:rPr>
                <a:t>DS</a:t>
              </a:r>
              <a:endParaRPr lang="zh-CN" altLang="en-US" sz="2400" b="1">
                <a:solidFill>
                  <a:srgbClr val="0070C0"/>
                </a:solidFill>
              </a:endParaRPr>
            </a:p>
          </p:txBody>
        </p:sp>
      </p:grpSp>
    </p:spTree>
    <p:extLst>
      <p:ext uri="{BB962C8B-B14F-4D97-AF65-F5344CB8AC3E}">
        <p14:creationId xmlns:p14="http://schemas.microsoft.com/office/powerpoint/2010/main" val="326673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24126" y="1571626"/>
            <a:ext cx="500063" cy="5000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b="1" dirty="0"/>
              <a:t>0</a:t>
            </a:r>
            <a:endParaRPr lang="zh-CN" altLang="en-US" sz="2400" b="1" dirty="0"/>
          </a:p>
        </p:txBody>
      </p:sp>
      <p:cxnSp>
        <p:nvCxnSpPr>
          <p:cNvPr id="3" name="直接箭头连接符 2"/>
          <p:cNvCxnSpPr>
            <a:stCxn id="2" idx="7"/>
          </p:cNvCxnSpPr>
          <p:nvPr/>
        </p:nvCxnSpPr>
        <p:spPr>
          <a:xfrm rot="5400000" flipH="1" flipV="1">
            <a:off x="3344864" y="963614"/>
            <a:ext cx="287337" cy="10747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 name="椭圆 3"/>
          <p:cNvSpPr/>
          <p:nvPr/>
        </p:nvSpPr>
        <p:spPr>
          <a:xfrm>
            <a:off x="3952876" y="1071563"/>
            <a:ext cx="714375"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1</a:t>
            </a:r>
            <a:endParaRPr lang="zh-CN" altLang="en-US" sz="2400" b="1" dirty="0">
              <a:solidFill>
                <a:schemeClr val="tx1"/>
              </a:solidFill>
            </a:endParaRPr>
          </a:p>
        </p:txBody>
      </p:sp>
      <p:sp>
        <p:nvSpPr>
          <p:cNvPr id="15365" name="TextBox 4"/>
          <p:cNvSpPr txBox="1">
            <a:spLocks noChangeArrowheads="1"/>
          </p:cNvSpPr>
          <p:nvPr/>
        </p:nvSpPr>
        <p:spPr bwMode="auto">
          <a:xfrm>
            <a:off x="2309814" y="113030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b="1"/>
              <a:t>开始点</a:t>
            </a:r>
          </a:p>
        </p:txBody>
      </p:sp>
      <p:sp>
        <p:nvSpPr>
          <p:cNvPr id="6" name="椭圆 5"/>
          <p:cNvSpPr/>
          <p:nvPr/>
        </p:nvSpPr>
        <p:spPr>
          <a:xfrm>
            <a:off x="5738813" y="1928814"/>
            <a:ext cx="1071562"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2</a:t>
            </a:r>
            <a:endParaRPr lang="zh-CN" altLang="en-US" sz="2400" b="1" dirty="0">
              <a:solidFill>
                <a:schemeClr val="tx1"/>
              </a:solidFill>
            </a:endParaRPr>
          </a:p>
        </p:txBody>
      </p:sp>
      <p:sp>
        <p:nvSpPr>
          <p:cNvPr id="15367" name="矩形 6"/>
          <p:cNvSpPr>
            <a:spLocks noChangeArrowheads="1"/>
          </p:cNvSpPr>
          <p:nvPr/>
        </p:nvSpPr>
        <p:spPr bwMode="auto">
          <a:xfrm>
            <a:off x="3171825" y="1071563"/>
            <a:ext cx="49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10</a:t>
            </a:r>
            <a:endParaRPr lang="zh-CN" altLang="en-US" sz="2400" b="1">
              <a:solidFill>
                <a:srgbClr val="0A0A0E"/>
              </a:solidFill>
              <a:latin typeface="黑体" panose="02010609060101010101" pitchFamily="49" charset="-122"/>
              <a:ea typeface="黑体" panose="02010609060101010101" pitchFamily="49" charset="-122"/>
            </a:endParaRPr>
          </a:p>
        </p:txBody>
      </p:sp>
      <p:sp>
        <p:nvSpPr>
          <p:cNvPr id="15368" name="矩形 7"/>
          <p:cNvSpPr>
            <a:spLocks noChangeArrowheads="1"/>
          </p:cNvSpPr>
          <p:nvPr/>
        </p:nvSpPr>
        <p:spPr bwMode="auto">
          <a:xfrm>
            <a:off x="5184776" y="13573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7</a:t>
            </a:r>
            <a:endParaRPr lang="zh-CN" altLang="en-US" sz="2400" b="1">
              <a:solidFill>
                <a:srgbClr val="0A0A0E"/>
              </a:solidFill>
              <a:latin typeface="黑体" panose="02010609060101010101" pitchFamily="49" charset="-122"/>
              <a:ea typeface="黑体" panose="02010609060101010101" pitchFamily="49" charset="-122"/>
            </a:endParaRPr>
          </a:p>
        </p:txBody>
      </p:sp>
      <p:cxnSp>
        <p:nvCxnSpPr>
          <p:cNvPr id="9" name="直接箭头连接符 8"/>
          <p:cNvCxnSpPr>
            <a:stCxn id="4" idx="6"/>
            <a:endCxn id="6" idx="2"/>
          </p:cNvCxnSpPr>
          <p:nvPr/>
        </p:nvCxnSpPr>
        <p:spPr>
          <a:xfrm>
            <a:off x="4667251" y="1320801"/>
            <a:ext cx="1071563" cy="822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2" idx="4"/>
            <a:endCxn id="6" idx="2"/>
          </p:cNvCxnSpPr>
          <p:nvPr/>
        </p:nvCxnSpPr>
        <p:spPr>
          <a:xfrm rot="16200000" flipH="1">
            <a:off x="4220370" y="624682"/>
            <a:ext cx="71437" cy="2965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71" name="矩形 10"/>
          <p:cNvSpPr>
            <a:spLocks noChangeArrowheads="1"/>
          </p:cNvSpPr>
          <p:nvPr/>
        </p:nvSpPr>
        <p:spPr bwMode="auto">
          <a:xfrm>
            <a:off x="3970339" y="171450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5</a:t>
            </a:r>
            <a:endParaRPr lang="zh-CN" altLang="en-US" sz="2400" b="1">
              <a:solidFill>
                <a:srgbClr val="0A0A0E"/>
              </a:solidFill>
              <a:latin typeface="黑体" panose="02010609060101010101" pitchFamily="49" charset="-122"/>
              <a:ea typeface="黑体" panose="02010609060101010101" pitchFamily="49" charset="-122"/>
            </a:endParaRPr>
          </a:p>
        </p:txBody>
      </p:sp>
      <p:sp>
        <p:nvSpPr>
          <p:cNvPr id="15372" name="矩形 11"/>
          <p:cNvSpPr>
            <a:spLocks noChangeArrowheads="1"/>
          </p:cNvSpPr>
          <p:nvPr/>
        </p:nvSpPr>
        <p:spPr bwMode="auto">
          <a:xfrm>
            <a:off x="7327901" y="157162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just">
              <a:spcBef>
                <a:spcPct val="20000"/>
              </a:spcBef>
            </a:pPr>
            <a:r>
              <a:rPr lang="en-US" altLang="zh-CN" sz="2400" b="1">
                <a:solidFill>
                  <a:srgbClr val="0A0A0E"/>
                </a:solidFill>
                <a:latin typeface="黑体" panose="02010609060101010101" pitchFamily="49" charset="-122"/>
                <a:ea typeface="黑体" panose="02010609060101010101" pitchFamily="49" charset="-122"/>
              </a:rPr>
              <a:t>8</a:t>
            </a:r>
            <a:endParaRPr lang="zh-CN" altLang="en-US" sz="2400" b="1">
              <a:solidFill>
                <a:srgbClr val="0A0A0E"/>
              </a:solidFill>
              <a:latin typeface="黑体" panose="02010609060101010101" pitchFamily="49" charset="-122"/>
              <a:ea typeface="黑体" panose="02010609060101010101" pitchFamily="49" charset="-122"/>
            </a:endParaRPr>
          </a:p>
        </p:txBody>
      </p:sp>
      <p:cxnSp>
        <p:nvCxnSpPr>
          <p:cNvPr id="13" name="直接箭头连接符 12"/>
          <p:cNvCxnSpPr>
            <a:stCxn id="6" idx="6"/>
          </p:cNvCxnSpPr>
          <p:nvPr/>
        </p:nvCxnSpPr>
        <p:spPr>
          <a:xfrm>
            <a:off x="6810376" y="2143126"/>
            <a:ext cx="1571625" cy="142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椭圆 13"/>
          <p:cNvSpPr/>
          <p:nvPr/>
        </p:nvSpPr>
        <p:spPr>
          <a:xfrm>
            <a:off x="8453438" y="2000251"/>
            <a:ext cx="500062" cy="5000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b="1" dirty="0"/>
              <a:t>3</a:t>
            </a:r>
            <a:endParaRPr lang="zh-CN" altLang="en-US" sz="2400" b="1" dirty="0"/>
          </a:p>
        </p:txBody>
      </p:sp>
      <p:sp>
        <p:nvSpPr>
          <p:cNvPr id="15375" name="TextBox 14"/>
          <p:cNvSpPr txBox="1">
            <a:spLocks noChangeArrowheads="1"/>
          </p:cNvSpPr>
          <p:nvPr/>
        </p:nvSpPr>
        <p:spPr bwMode="auto">
          <a:xfrm>
            <a:off x="8378825" y="1487489"/>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b="1"/>
              <a:t>完成点</a:t>
            </a:r>
          </a:p>
        </p:txBody>
      </p:sp>
      <p:graphicFrame>
        <p:nvGraphicFramePr>
          <p:cNvPr id="16" name="表格 15"/>
          <p:cNvGraphicFramePr>
            <a:graphicFrameLocks noGrp="1"/>
          </p:cNvGraphicFramePr>
          <p:nvPr>
            <p:extLst>
              <p:ext uri="{D42A27DB-BD31-4B8C-83A1-F6EECF244321}">
                <p14:modId xmlns:p14="http://schemas.microsoft.com/office/powerpoint/2010/main" val="1721618012"/>
              </p:ext>
            </p:extLst>
          </p:nvPr>
        </p:nvGraphicFramePr>
        <p:xfrm>
          <a:off x="2200980" y="4172956"/>
          <a:ext cx="2275066" cy="2560216"/>
        </p:xfrm>
        <a:graphic>
          <a:graphicData uri="http://schemas.openxmlformats.org/drawingml/2006/table">
            <a:tbl>
              <a:tblPr firstRow="1" bandRow="1">
                <a:tableStyleId>{5C22544A-7EE6-4342-B048-85BDC9FD1C3A}</a:tableStyleId>
              </a:tblPr>
              <a:tblGrid>
                <a:gridCol w="1321594">
                  <a:extLst>
                    <a:ext uri="{9D8B030D-6E8A-4147-A177-3AD203B41FA5}">
                      <a16:colId xmlns:a16="http://schemas.microsoft.com/office/drawing/2014/main" val="20000"/>
                    </a:ext>
                  </a:extLst>
                </a:gridCol>
                <a:gridCol w="953472">
                  <a:extLst>
                    <a:ext uri="{9D8B030D-6E8A-4147-A177-3AD203B41FA5}">
                      <a16:colId xmlns:a16="http://schemas.microsoft.com/office/drawing/2014/main" val="20001"/>
                    </a:ext>
                  </a:extLst>
                </a:gridCol>
              </a:tblGrid>
              <a:tr h="822722">
                <a:tc>
                  <a:txBody>
                    <a:bodyPr/>
                    <a:lstStyle/>
                    <a:p>
                      <a:pPr algn="ct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t>最早发生时间</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068">
                <a:tc>
                  <a:txBody>
                    <a:bodyPr/>
                    <a:lstStyle/>
                    <a:p>
                      <a:pPr algn="ctr"/>
                      <a:r>
                        <a:rPr lang="en-US" altLang="zh-CN" sz="2400" b="1" dirty="0" smtClean="0"/>
                        <a:t>1</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10</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7068">
                <a:tc>
                  <a:txBody>
                    <a:bodyPr/>
                    <a:lstStyle/>
                    <a:p>
                      <a:pPr algn="ctr"/>
                      <a:r>
                        <a:rPr lang="en-US" altLang="zh-CN" sz="2400" b="1" dirty="0" smtClean="0"/>
                        <a:t>2</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17</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7068">
                <a:tc>
                  <a:txBody>
                    <a:bodyPr/>
                    <a:lstStyle/>
                    <a:p>
                      <a:pPr algn="ctr"/>
                      <a:r>
                        <a:rPr lang="en-US" altLang="zh-CN" sz="2400" b="1" dirty="0" smtClean="0"/>
                        <a:t>3</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t>25</a:t>
                      </a:r>
                      <a:endParaRPr lang="zh-CN" altLang="en-US" sz="2400" b="1" dirty="0"/>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393" name="矩形 18"/>
          <p:cNvSpPr>
            <a:spLocks noChangeArrowheads="1"/>
          </p:cNvSpPr>
          <p:nvPr/>
        </p:nvSpPr>
        <p:spPr bwMode="auto">
          <a:xfrm>
            <a:off x="2667000" y="3500439"/>
            <a:ext cx="6072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sz="2800" b="1" dirty="0"/>
              <a:t>总时间</a:t>
            </a:r>
            <a:r>
              <a:rPr lang="en-US" altLang="zh-CN" sz="2800" b="1" dirty="0"/>
              <a:t>——</a:t>
            </a:r>
            <a:r>
              <a:rPr lang="zh-CN" altLang="en-US" sz="2800" b="1" dirty="0"/>
              <a:t>从源点到终点最长路径</a:t>
            </a:r>
            <a:endParaRPr lang="en-US" altLang="zh-CN" sz="2800" b="1" dirty="0"/>
          </a:p>
        </p:txBody>
      </p:sp>
      <p:sp>
        <p:nvSpPr>
          <p:cNvPr id="23" name="TextBox 22"/>
          <p:cNvSpPr txBox="1"/>
          <p:nvPr/>
        </p:nvSpPr>
        <p:spPr>
          <a:xfrm>
            <a:off x="5453063" y="5143501"/>
            <a:ext cx="4767262"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400" b="1" dirty="0"/>
              <a:t>思考，</a:t>
            </a:r>
            <a:r>
              <a:rPr lang="en-US" altLang="zh-CN" sz="2400" b="1" dirty="0"/>
              <a:t>C</a:t>
            </a:r>
            <a:r>
              <a:rPr lang="zh-CN" altLang="en-US" sz="2400" b="1" dirty="0"/>
              <a:t>语言最晚什么时候开始？</a:t>
            </a:r>
          </a:p>
        </p:txBody>
      </p:sp>
      <p:sp>
        <p:nvSpPr>
          <p:cNvPr id="15395" name="TextBox 23"/>
          <p:cNvSpPr txBox="1">
            <a:spLocks noChangeArrowheads="1"/>
          </p:cNvSpPr>
          <p:nvPr/>
        </p:nvSpPr>
        <p:spPr bwMode="auto">
          <a:xfrm>
            <a:off x="2938463" y="714376"/>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sz="2400" b="1">
                <a:solidFill>
                  <a:srgbClr val="0070C0"/>
                </a:solidFill>
              </a:rPr>
              <a:t>高数</a:t>
            </a:r>
          </a:p>
        </p:txBody>
      </p:sp>
      <p:sp>
        <p:nvSpPr>
          <p:cNvPr id="15396" name="TextBox 24"/>
          <p:cNvSpPr txBox="1">
            <a:spLocks noChangeArrowheads="1"/>
          </p:cNvSpPr>
          <p:nvPr/>
        </p:nvSpPr>
        <p:spPr bwMode="auto">
          <a:xfrm>
            <a:off x="5010150" y="895351"/>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sz="2400" b="1">
                <a:solidFill>
                  <a:srgbClr val="0070C0"/>
                </a:solidFill>
              </a:rPr>
              <a:t>离散</a:t>
            </a:r>
          </a:p>
        </p:txBody>
      </p:sp>
      <p:sp>
        <p:nvSpPr>
          <p:cNvPr id="15397" name="TextBox 25"/>
          <p:cNvSpPr txBox="1">
            <a:spLocks noChangeArrowheads="1"/>
          </p:cNvSpPr>
          <p:nvPr/>
        </p:nvSpPr>
        <p:spPr bwMode="auto">
          <a:xfrm>
            <a:off x="3738564" y="2181226"/>
            <a:ext cx="363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solidFill>
                  <a:srgbClr val="0070C0"/>
                </a:solidFill>
              </a:rPr>
              <a:t>C</a:t>
            </a:r>
            <a:endParaRPr lang="zh-CN" altLang="en-US" sz="2400" b="1">
              <a:solidFill>
                <a:srgbClr val="0070C0"/>
              </a:solidFill>
            </a:endParaRPr>
          </a:p>
        </p:txBody>
      </p:sp>
      <p:sp>
        <p:nvSpPr>
          <p:cNvPr id="15398" name="TextBox 26"/>
          <p:cNvSpPr txBox="1">
            <a:spLocks noChangeArrowheads="1"/>
          </p:cNvSpPr>
          <p:nvPr/>
        </p:nvSpPr>
        <p:spPr bwMode="auto">
          <a:xfrm>
            <a:off x="7010401" y="1109663"/>
            <a:ext cx="574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solidFill>
                  <a:srgbClr val="0070C0"/>
                </a:solidFill>
              </a:rPr>
              <a:t>DS</a:t>
            </a:r>
            <a:endParaRPr lang="zh-CN" altLang="en-US" sz="2400" b="1">
              <a:solidFill>
                <a:srgbClr val="0070C0"/>
              </a:solidFill>
            </a:endParaRPr>
          </a:p>
        </p:txBody>
      </p:sp>
    </p:spTree>
    <p:extLst>
      <p:ext uri="{BB962C8B-B14F-4D97-AF65-F5344CB8AC3E}">
        <p14:creationId xmlns:p14="http://schemas.microsoft.com/office/powerpoint/2010/main" val="1705242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93"/>
                                        </p:tgtEl>
                                        <p:attrNameLst>
                                          <p:attrName>style.visibility</p:attrName>
                                        </p:attrNameLst>
                                      </p:cBhvr>
                                      <p:to>
                                        <p:strVal val="visible"/>
                                      </p:to>
                                    </p:set>
                                    <p:animEffect transition="in" filter="fade">
                                      <p:cBhvr>
                                        <p:cTn id="17" dur="500"/>
                                        <p:tgtEl>
                                          <p:spTgt spid="15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3"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AOE</a:t>
            </a:r>
            <a:r>
              <a:rPr lang="zh-CN" altLang="en-US" b="1" dirty="0" smtClean="0"/>
              <a:t>网</a:t>
            </a:r>
            <a:endParaRPr lang="zh-CN" altLang="en-US" b="1" dirty="0"/>
          </a:p>
        </p:txBody>
      </p:sp>
      <p:sp>
        <p:nvSpPr>
          <p:cNvPr id="3" name="内容占位符 2"/>
          <p:cNvSpPr>
            <a:spLocks noGrp="1"/>
          </p:cNvSpPr>
          <p:nvPr/>
        </p:nvSpPr>
        <p:spPr bwMode="auto">
          <a:xfrm>
            <a:off x="1762259" y="200465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lvl1pPr marL="438150" indent="-319088" algn="l" rtl="0" fontAlgn="base">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zh-CN" altLang="en-US" sz="2800" b="1" dirty="0" smtClean="0">
                <a:latin typeface="Times New Roman" panose="02020603050405020304" pitchFamily="18" charset="0"/>
              </a:rPr>
              <a:t>用顶点表示事件，弧表示活动，</a:t>
            </a:r>
            <a:r>
              <a:rPr lang="zh-CN" altLang="en-US" sz="2800" b="1" dirty="0" smtClean="0"/>
              <a:t>边上的权值表示该活动持续的时间</a:t>
            </a:r>
            <a:r>
              <a:rPr lang="en-US" altLang="zh-CN" sz="2800" b="1" dirty="0" smtClean="0"/>
              <a:t>——</a:t>
            </a:r>
            <a:r>
              <a:rPr lang="en-US" altLang="zh-CN" sz="2800" b="1" dirty="0" smtClean="0">
                <a:solidFill>
                  <a:srgbClr val="0000FF"/>
                </a:solidFill>
              </a:rPr>
              <a:t>AOE</a:t>
            </a:r>
            <a:r>
              <a:rPr lang="zh-CN" altLang="en-US" sz="2800" b="1" dirty="0" smtClean="0">
                <a:solidFill>
                  <a:srgbClr val="0000FF"/>
                </a:solidFill>
              </a:rPr>
              <a:t>网</a:t>
            </a:r>
            <a:r>
              <a:rPr lang="en-US" altLang="zh-CN" sz="2800" b="1" dirty="0" smtClean="0"/>
              <a:t>(Activity On Edge)——</a:t>
            </a:r>
            <a:r>
              <a:rPr lang="zh-CN" altLang="en-US" sz="2800" b="1" dirty="0" smtClean="0"/>
              <a:t>也叫边表示活动的网</a:t>
            </a:r>
            <a:endParaRPr lang="en-US" altLang="zh-CN" sz="2800" b="1" dirty="0" smtClean="0"/>
          </a:p>
          <a:p>
            <a:endParaRPr lang="zh-CN" altLang="en-US" sz="2800" b="1" dirty="0" smtClean="0">
              <a:latin typeface="Times New Roman" panose="02020603050405020304" pitchFamily="18" charset="0"/>
            </a:endParaRPr>
          </a:p>
          <a:p>
            <a:r>
              <a:rPr lang="zh-CN" altLang="en-US" sz="2800" b="1" dirty="0" smtClean="0">
                <a:latin typeface="Times New Roman" panose="02020603050405020304" pitchFamily="18" charset="0"/>
              </a:rPr>
              <a:t>事件表示在它之前的活动已完成，在它之后的活动可以开始</a:t>
            </a:r>
            <a:endParaRPr lang="zh-CN" altLang="en-US" sz="2800" b="1" dirty="0" smtClean="0"/>
          </a:p>
        </p:txBody>
      </p:sp>
    </p:spTree>
    <p:extLst>
      <p:ext uri="{BB962C8B-B14F-4D97-AF65-F5344CB8AC3E}">
        <p14:creationId xmlns:p14="http://schemas.microsoft.com/office/powerpoint/2010/main" val="249203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AOE</a:t>
            </a:r>
            <a:r>
              <a:rPr lang="zh-CN" altLang="en-US" b="1" dirty="0" smtClean="0"/>
              <a:t>网性质</a:t>
            </a:r>
            <a:endParaRPr lang="zh-CN" altLang="en-US" b="1" dirty="0"/>
          </a:p>
        </p:txBody>
      </p:sp>
      <p:sp>
        <p:nvSpPr>
          <p:cNvPr id="4" name="内容占位符 2"/>
          <p:cNvSpPr>
            <a:spLocks noGrp="1"/>
          </p:cNvSpPr>
          <p:nvPr/>
        </p:nvSpPr>
        <p:spPr bwMode="auto">
          <a:xfrm>
            <a:off x="2019836" y="1785714"/>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rtlCol="0" anchor="t" anchorCtr="0" compatLnSpc="1">
            <a:prstTxWarp prst="textNoShape">
              <a:avLst/>
            </a:prstTxWarp>
            <a:normAutofit/>
          </a:bodyPr>
          <a:lstStyle>
            <a:lvl1pPr marL="438150" indent="-319088" algn="l" rtl="0" fontAlgn="base">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438912" indent="-320040" fontAlgn="auto">
              <a:spcBef>
                <a:spcPts val="0"/>
              </a:spcBef>
              <a:spcAft>
                <a:spcPts val="0"/>
              </a:spcAft>
              <a:buFont typeface="Wingdings 2"/>
              <a:buNone/>
              <a:defRPr/>
            </a:pPr>
            <a:r>
              <a:rPr lang="zh-CN" altLang="en-US" sz="2800" b="1" dirty="0" smtClean="0"/>
              <a:t>有以下性质： </a:t>
            </a:r>
          </a:p>
          <a:p>
            <a:pPr marL="633222" indent="-514350" fontAlgn="auto">
              <a:spcBef>
                <a:spcPts val="0"/>
              </a:spcBef>
              <a:spcAft>
                <a:spcPts val="0"/>
              </a:spcAft>
              <a:buFont typeface="+mj-ea"/>
              <a:buAutoNum type="circleNumDbPlain"/>
              <a:defRPr/>
            </a:pPr>
            <a:r>
              <a:rPr lang="zh-CN" altLang="en-US" sz="2800" b="1" dirty="0" smtClean="0"/>
              <a:t>只有在某顶点所代表的</a:t>
            </a:r>
            <a:r>
              <a:rPr lang="zh-CN" altLang="en-US" sz="2800" b="1" dirty="0" smtClean="0">
                <a:solidFill>
                  <a:srgbClr val="0070C0"/>
                </a:solidFill>
              </a:rPr>
              <a:t>事件发生后</a:t>
            </a:r>
            <a:r>
              <a:rPr lang="zh-CN" altLang="en-US" sz="2800" b="1" dirty="0" smtClean="0"/>
              <a:t>，从该顶点</a:t>
            </a:r>
            <a:r>
              <a:rPr lang="zh-CN" altLang="en-US" sz="2800" b="1" dirty="0" smtClean="0">
                <a:solidFill>
                  <a:srgbClr val="0070C0"/>
                </a:solidFill>
              </a:rPr>
              <a:t>出发</a:t>
            </a:r>
            <a:r>
              <a:rPr lang="zh-CN" altLang="en-US" sz="2800" b="1" dirty="0" smtClean="0"/>
              <a:t>的各有向边所代表的</a:t>
            </a:r>
            <a:r>
              <a:rPr lang="zh-CN" altLang="en-US" sz="2800" b="1" dirty="0" smtClean="0">
                <a:solidFill>
                  <a:srgbClr val="0070C0"/>
                </a:solidFill>
              </a:rPr>
              <a:t>活动</a:t>
            </a:r>
            <a:r>
              <a:rPr lang="zh-CN" altLang="en-US" sz="2800" b="1" dirty="0" smtClean="0"/>
              <a:t>才能开始。</a:t>
            </a:r>
            <a:endParaRPr lang="en-US" altLang="zh-CN" sz="2800" b="1" dirty="0" smtClean="0"/>
          </a:p>
          <a:p>
            <a:pPr marL="633222" indent="-514350" fontAlgn="auto">
              <a:spcBef>
                <a:spcPts val="0"/>
              </a:spcBef>
              <a:spcAft>
                <a:spcPts val="0"/>
              </a:spcAft>
              <a:buFont typeface="+mj-ea"/>
              <a:buAutoNum type="circleNumDbPlain"/>
              <a:defRPr/>
            </a:pPr>
            <a:endParaRPr lang="en-US" altLang="zh-CN" sz="2800" b="1" dirty="0" smtClean="0"/>
          </a:p>
          <a:p>
            <a:pPr marL="633222" indent="-514350" fontAlgn="auto">
              <a:spcBef>
                <a:spcPts val="0"/>
              </a:spcBef>
              <a:spcAft>
                <a:spcPts val="0"/>
              </a:spcAft>
              <a:buFont typeface="+mj-ea"/>
              <a:buAutoNum type="circleNumDbPlain"/>
              <a:defRPr/>
            </a:pPr>
            <a:r>
              <a:rPr lang="zh-CN" altLang="en-US" sz="2800" b="1" dirty="0" smtClean="0"/>
              <a:t>只有在进入某点的各有向边所代表的活动都已结束，该顶点所代表的时事件才能发生。 </a:t>
            </a:r>
          </a:p>
          <a:p>
            <a:pPr marL="438912" indent="-320040" fontAlgn="auto">
              <a:spcBef>
                <a:spcPts val="0"/>
              </a:spcBef>
              <a:spcAft>
                <a:spcPts val="0"/>
              </a:spcAft>
              <a:buFont typeface="Wingdings 2"/>
              <a:buChar char=""/>
              <a:defRPr/>
            </a:pPr>
            <a:endParaRPr lang="zh-CN" altLang="en-US" b="1" dirty="0"/>
          </a:p>
        </p:txBody>
      </p:sp>
    </p:spTree>
    <p:extLst>
      <p:ext uri="{BB962C8B-B14F-4D97-AF65-F5344CB8AC3E}">
        <p14:creationId xmlns:p14="http://schemas.microsoft.com/office/powerpoint/2010/main" val="78265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5"/>
          <p:cNvGrpSpPr>
            <a:grpSpLocks/>
          </p:cNvGrpSpPr>
          <p:nvPr/>
        </p:nvGrpSpPr>
        <p:grpSpPr bwMode="auto">
          <a:xfrm>
            <a:off x="2381251" y="500063"/>
            <a:ext cx="7072313" cy="2857500"/>
            <a:chOff x="0" y="0"/>
            <a:chExt cx="2867" cy="1527"/>
          </a:xfrm>
        </p:grpSpPr>
        <p:grpSp>
          <p:nvGrpSpPr>
            <p:cNvPr id="18454" name="Group 6"/>
            <p:cNvGrpSpPr>
              <a:grpSpLocks/>
            </p:cNvGrpSpPr>
            <p:nvPr/>
          </p:nvGrpSpPr>
          <p:grpSpPr bwMode="auto">
            <a:xfrm>
              <a:off x="0" y="0"/>
              <a:ext cx="2867" cy="1527"/>
              <a:chOff x="0" y="0"/>
              <a:chExt cx="2867" cy="1527"/>
            </a:xfrm>
          </p:grpSpPr>
          <p:sp>
            <p:nvSpPr>
              <p:cNvPr id="18466" name="Oval 7"/>
              <p:cNvSpPr>
                <a:spLocks noChangeArrowheads="1"/>
              </p:cNvSpPr>
              <p:nvPr/>
            </p:nvSpPr>
            <p:spPr bwMode="auto">
              <a:xfrm>
                <a:off x="2678" y="363"/>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9</a:t>
                </a:r>
              </a:p>
            </p:txBody>
          </p:sp>
          <p:sp>
            <p:nvSpPr>
              <p:cNvPr id="18467" name="Oval 8"/>
              <p:cNvSpPr>
                <a:spLocks noChangeArrowheads="1"/>
              </p:cNvSpPr>
              <p:nvPr/>
            </p:nvSpPr>
            <p:spPr bwMode="auto">
              <a:xfrm>
                <a:off x="1951" y="72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8</a:t>
                </a:r>
              </a:p>
            </p:txBody>
          </p:sp>
          <p:sp>
            <p:nvSpPr>
              <p:cNvPr id="18468" name="Oval 9"/>
              <p:cNvSpPr>
                <a:spLocks noChangeArrowheads="1"/>
              </p:cNvSpPr>
              <p:nvPr/>
            </p:nvSpPr>
            <p:spPr bwMode="auto">
              <a:xfrm>
                <a:off x="1936" y="0"/>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7</a:t>
                </a:r>
              </a:p>
            </p:txBody>
          </p:sp>
          <p:sp>
            <p:nvSpPr>
              <p:cNvPr id="18469" name="Oval 10"/>
              <p:cNvSpPr>
                <a:spLocks noChangeArrowheads="1"/>
              </p:cNvSpPr>
              <p:nvPr/>
            </p:nvSpPr>
            <p:spPr bwMode="auto">
              <a:xfrm>
                <a:off x="1343" y="130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6</a:t>
                </a:r>
              </a:p>
            </p:txBody>
          </p:sp>
          <p:sp>
            <p:nvSpPr>
              <p:cNvPr id="18470" name="Oval 11"/>
              <p:cNvSpPr>
                <a:spLocks noChangeArrowheads="1"/>
              </p:cNvSpPr>
              <p:nvPr/>
            </p:nvSpPr>
            <p:spPr bwMode="auto">
              <a:xfrm>
                <a:off x="628" y="130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4</a:t>
                </a:r>
              </a:p>
            </p:txBody>
          </p:sp>
          <p:sp>
            <p:nvSpPr>
              <p:cNvPr id="18471" name="Oval 12"/>
              <p:cNvSpPr>
                <a:spLocks noChangeArrowheads="1"/>
              </p:cNvSpPr>
              <p:nvPr/>
            </p:nvSpPr>
            <p:spPr bwMode="auto">
              <a:xfrm>
                <a:off x="1347" y="454"/>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5</a:t>
                </a:r>
              </a:p>
            </p:txBody>
          </p:sp>
          <p:sp>
            <p:nvSpPr>
              <p:cNvPr id="18472" name="Oval 13"/>
              <p:cNvSpPr>
                <a:spLocks noChangeArrowheads="1"/>
              </p:cNvSpPr>
              <p:nvPr/>
            </p:nvSpPr>
            <p:spPr bwMode="auto">
              <a:xfrm>
                <a:off x="642" y="772"/>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3</a:t>
                </a:r>
              </a:p>
            </p:txBody>
          </p:sp>
          <p:sp>
            <p:nvSpPr>
              <p:cNvPr id="18473" name="Oval 14"/>
              <p:cNvSpPr>
                <a:spLocks noChangeArrowheads="1"/>
              </p:cNvSpPr>
              <p:nvPr/>
            </p:nvSpPr>
            <p:spPr bwMode="auto">
              <a:xfrm>
                <a:off x="627" y="23"/>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2</a:t>
                </a:r>
              </a:p>
            </p:txBody>
          </p:sp>
          <p:sp>
            <p:nvSpPr>
              <p:cNvPr id="18474" name="Oval 15"/>
              <p:cNvSpPr>
                <a:spLocks noChangeArrowheads="1"/>
              </p:cNvSpPr>
              <p:nvPr/>
            </p:nvSpPr>
            <p:spPr bwMode="auto">
              <a:xfrm>
                <a:off x="0" y="442"/>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400">
                    <a:latin typeface="Times New Roman" panose="02020603050405020304" pitchFamily="18" charset="0"/>
                  </a:rPr>
                  <a:t>1</a:t>
                </a:r>
              </a:p>
            </p:txBody>
          </p:sp>
          <p:sp>
            <p:nvSpPr>
              <p:cNvPr id="18475" name="Line 16"/>
              <p:cNvSpPr>
                <a:spLocks noChangeShapeType="1"/>
              </p:cNvSpPr>
              <p:nvPr/>
            </p:nvSpPr>
            <p:spPr bwMode="auto">
              <a:xfrm flipV="1">
                <a:off x="166" y="196"/>
                <a:ext cx="489"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6" name="Line 17"/>
              <p:cNvSpPr>
                <a:spLocks noChangeShapeType="1"/>
              </p:cNvSpPr>
              <p:nvPr/>
            </p:nvSpPr>
            <p:spPr bwMode="auto">
              <a:xfrm>
                <a:off x="177" y="584"/>
                <a:ext cx="466"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7" name="Line 18"/>
              <p:cNvSpPr>
                <a:spLocks noChangeShapeType="1"/>
              </p:cNvSpPr>
              <p:nvPr/>
            </p:nvSpPr>
            <p:spPr bwMode="auto">
              <a:xfrm>
                <a:off x="121" y="651"/>
                <a:ext cx="534" cy="7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8" name="Line 19"/>
              <p:cNvSpPr>
                <a:spLocks noChangeShapeType="1"/>
              </p:cNvSpPr>
              <p:nvPr/>
            </p:nvSpPr>
            <p:spPr bwMode="auto">
              <a:xfrm>
                <a:off x="821" y="162"/>
                <a:ext cx="534" cy="3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9" name="Line 20"/>
              <p:cNvSpPr>
                <a:spLocks noChangeShapeType="1"/>
              </p:cNvSpPr>
              <p:nvPr/>
            </p:nvSpPr>
            <p:spPr bwMode="auto">
              <a:xfrm flipV="1">
                <a:off x="844" y="596"/>
                <a:ext cx="50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0" name="Line 21"/>
              <p:cNvSpPr>
                <a:spLocks noChangeShapeType="1"/>
              </p:cNvSpPr>
              <p:nvPr/>
            </p:nvSpPr>
            <p:spPr bwMode="auto">
              <a:xfrm>
                <a:off x="810" y="1373"/>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1" name="Line 22"/>
              <p:cNvSpPr>
                <a:spLocks noChangeShapeType="1"/>
              </p:cNvSpPr>
              <p:nvPr/>
            </p:nvSpPr>
            <p:spPr bwMode="auto">
              <a:xfrm flipV="1">
                <a:off x="1521" y="162"/>
                <a:ext cx="423" cy="3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2" name="Line 23"/>
              <p:cNvSpPr>
                <a:spLocks noChangeShapeType="1"/>
              </p:cNvSpPr>
              <p:nvPr/>
            </p:nvSpPr>
            <p:spPr bwMode="auto">
              <a:xfrm>
                <a:off x="1521" y="607"/>
                <a:ext cx="467"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3" name="Line 24"/>
              <p:cNvSpPr>
                <a:spLocks noChangeShapeType="1"/>
              </p:cNvSpPr>
              <p:nvPr/>
            </p:nvSpPr>
            <p:spPr bwMode="auto">
              <a:xfrm>
                <a:off x="2121" y="107"/>
                <a:ext cx="645"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4" name="Line 25"/>
              <p:cNvSpPr>
                <a:spLocks noChangeShapeType="1"/>
              </p:cNvSpPr>
              <p:nvPr/>
            </p:nvSpPr>
            <p:spPr bwMode="auto">
              <a:xfrm flipV="1">
                <a:off x="2144" y="540"/>
                <a:ext cx="566"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5" name="Line 26"/>
              <p:cNvSpPr>
                <a:spLocks noChangeShapeType="1"/>
              </p:cNvSpPr>
              <p:nvPr/>
            </p:nvSpPr>
            <p:spPr bwMode="auto">
              <a:xfrm flipV="1">
                <a:off x="1488" y="940"/>
                <a:ext cx="511" cy="3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55" name="Text Box 27"/>
            <p:cNvSpPr txBox="1">
              <a:spLocks noChangeArrowheads="1"/>
            </p:cNvSpPr>
            <p:nvPr/>
          </p:nvSpPr>
          <p:spPr bwMode="auto">
            <a:xfrm rot="19663469">
              <a:off x="220" y="158"/>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a1=6</a:t>
              </a:r>
            </a:p>
          </p:txBody>
        </p:sp>
        <p:sp>
          <p:nvSpPr>
            <p:cNvPr id="18456" name="Text Box 28"/>
            <p:cNvSpPr txBox="1">
              <a:spLocks noChangeArrowheads="1"/>
            </p:cNvSpPr>
            <p:nvPr/>
          </p:nvSpPr>
          <p:spPr bwMode="auto">
            <a:xfrm rot="1789981">
              <a:off x="274" y="503"/>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a2=4</a:t>
              </a:r>
            </a:p>
          </p:txBody>
        </p:sp>
        <p:sp>
          <p:nvSpPr>
            <p:cNvPr id="18457" name="Text Box 29"/>
            <p:cNvSpPr txBox="1">
              <a:spLocks noChangeArrowheads="1"/>
            </p:cNvSpPr>
            <p:nvPr/>
          </p:nvSpPr>
          <p:spPr bwMode="auto">
            <a:xfrm rot="3002352">
              <a:off x="49" y="923"/>
              <a:ext cx="4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solidFill>
                    <a:srgbClr val="FF0000"/>
                  </a:solidFill>
                  <a:latin typeface="Times New Roman" panose="02020603050405020304" pitchFamily="18" charset="0"/>
                </a:rPr>
                <a:t>a3=5</a:t>
              </a:r>
            </a:p>
          </p:txBody>
        </p:sp>
        <p:sp>
          <p:nvSpPr>
            <p:cNvPr id="18458" name="Text Box 30"/>
            <p:cNvSpPr txBox="1">
              <a:spLocks noChangeArrowheads="1"/>
            </p:cNvSpPr>
            <p:nvPr/>
          </p:nvSpPr>
          <p:spPr bwMode="auto">
            <a:xfrm rot="2110140">
              <a:off x="963" y="136"/>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a4=1</a:t>
              </a:r>
            </a:p>
          </p:txBody>
        </p:sp>
        <p:sp>
          <p:nvSpPr>
            <p:cNvPr id="18459" name="Text Box 31"/>
            <p:cNvSpPr txBox="1">
              <a:spLocks noChangeArrowheads="1"/>
            </p:cNvSpPr>
            <p:nvPr/>
          </p:nvSpPr>
          <p:spPr bwMode="auto">
            <a:xfrm rot="19662524">
              <a:off x="831" y="548"/>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a5=1</a:t>
              </a:r>
            </a:p>
          </p:txBody>
        </p:sp>
        <p:sp>
          <p:nvSpPr>
            <p:cNvPr id="18460" name="Text Box 32"/>
            <p:cNvSpPr txBox="1">
              <a:spLocks noChangeArrowheads="1"/>
            </p:cNvSpPr>
            <p:nvPr/>
          </p:nvSpPr>
          <p:spPr bwMode="auto">
            <a:xfrm>
              <a:off x="852" y="1179"/>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solidFill>
                    <a:srgbClr val="FF0000"/>
                  </a:solidFill>
                  <a:latin typeface="Times New Roman" panose="02020603050405020304" pitchFamily="18" charset="0"/>
                </a:rPr>
                <a:t>a6=2</a:t>
              </a:r>
            </a:p>
          </p:txBody>
        </p:sp>
        <p:sp>
          <p:nvSpPr>
            <p:cNvPr id="18461" name="Text Box 33"/>
            <p:cNvSpPr txBox="1">
              <a:spLocks noChangeArrowheads="1"/>
            </p:cNvSpPr>
            <p:nvPr/>
          </p:nvSpPr>
          <p:spPr bwMode="auto">
            <a:xfrm rot="19215502">
              <a:off x="1496" y="159"/>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a7=9</a:t>
              </a:r>
            </a:p>
          </p:txBody>
        </p:sp>
        <p:sp>
          <p:nvSpPr>
            <p:cNvPr id="18462" name="Text Box 34"/>
            <p:cNvSpPr txBox="1">
              <a:spLocks noChangeArrowheads="1"/>
            </p:cNvSpPr>
            <p:nvPr/>
          </p:nvSpPr>
          <p:spPr bwMode="auto">
            <a:xfrm rot="1348562">
              <a:off x="1620" y="503"/>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a8=7</a:t>
              </a:r>
            </a:p>
          </p:txBody>
        </p:sp>
        <p:sp>
          <p:nvSpPr>
            <p:cNvPr id="18463" name="Text Box 35"/>
            <p:cNvSpPr txBox="1">
              <a:spLocks noChangeArrowheads="1"/>
            </p:cNvSpPr>
            <p:nvPr/>
          </p:nvSpPr>
          <p:spPr bwMode="auto">
            <a:xfrm rot="-2273448">
              <a:off x="1519" y="959"/>
              <a:ext cx="32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solidFill>
                    <a:srgbClr val="FF0000"/>
                  </a:solidFill>
                  <a:latin typeface="Times New Roman" panose="02020603050405020304" pitchFamily="18" charset="0"/>
                </a:rPr>
                <a:t>a9=4</a:t>
              </a:r>
            </a:p>
          </p:txBody>
        </p:sp>
        <p:sp>
          <p:nvSpPr>
            <p:cNvPr id="18464" name="Text Box 36"/>
            <p:cNvSpPr txBox="1">
              <a:spLocks noChangeArrowheads="1"/>
            </p:cNvSpPr>
            <p:nvPr/>
          </p:nvSpPr>
          <p:spPr bwMode="auto">
            <a:xfrm rot="1332095">
              <a:off x="2239" y="36"/>
              <a:ext cx="38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a10=2</a:t>
              </a:r>
            </a:p>
          </p:txBody>
        </p:sp>
        <p:sp>
          <p:nvSpPr>
            <p:cNvPr id="18465" name="Text Box 37"/>
            <p:cNvSpPr txBox="1">
              <a:spLocks noChangeArrowheads="1"/>
            </p:cNvSpPr>
            <p:nvPr/>
          </p:nvSpPr>
          <p:spPr bwMode="auto">
            <a:xfrm rot="20106522">
              <a:off x="2275" y="626"/>
              <a:ext cx="38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a:latin typeface="Times New Roman" panose="02020603050405020304" pitchFamily="18" charset="0"/>
                </a:rPr>
                <a:t>a11=4</a:t>
              </a:r>
            </a:p>
          </p:txBody>
        </p:sp>
      </p:grpSp>
      <p:sp>
        <p:nvSpPr>
          <p:cNvPr id="36" name="TextBox 35"/>
          <p:cNvSpPr txBox="1"/>
          <p:nvPr/>
        </p:nvSpPr>
        <p:spPr>
          <a:xfrm>
            <a:off x="3024188" y="4071939"/>
            <a:ext cx="6494462" cy="2308225"/>
          </a:xfrm>
          <a:prstGeom prst="rect">
            <a:avLst/>
          </a:prstGeom>
          <a:noFill/>
        </p:spPr>
        <p:txBody>
          <a:bodyPr wrap="none">
            <a:spAutoFit/>
          </a:bodyPr>
          <a:lstStyle/>
          <a:p>
            <a:pPr>
              <a:defRPr/>
            </a:pPr>
            <a:r>
              <a:rPr lang="zh-CN" altLang="en-US" sz="2400" b="1" dirty="0"/>
              <a:t>工程中有</a:t>
            </a:r>
            <a:r>
              <a:rPr lang="en-US" altLang="zh-CN" sz="2400" b="1" dirty="0"/>
              <a:t>11</a:t>
            </a:r>
            <a:r>
              <a:rPr lang="zh-CN" altLang="en-US" sz="2400" b="1" dirty="0"/>
              <a:t>个活动，</a:t>
            </a:r>
            <a:r>
              <a:rPr lang="en-US" altLang="zh-CN" sz="2400" b="1" dirty="0"/>
              <a:t>9</a:t>
            </a:r>
            <a:r>
              <a:rPr lang="zh-CN" altLang="en-US" sz="2400" b="1" dirty="0"/>
              <a:t>个事件</a:t>
            </a:r>
            <a:endParaRPr lang="en-US" altLang="zh-CN" sz="2400" b="1" dirty="0"/>
          </a:p>
          <a:p>
            <a:pPr>
              <a:defRPr/>
            </a:pPr>
            <a:endParaRPr lang="en-US" altLang="zh-CN" sz="2400" b="1" dirty="0"/>
          </a:p>
          <a:p>
            <a:pPr marL="457200" indent="-457200">
              <a:buFont typeface="+mj-lt"/>
              <a:buAutoNum type="arabicPeriod"/>
              <a:defRPr/>
            </a:pPr>
            <a:r>
              <a:rPr lang="zh-CN" altLang="en-US" sz="2400" b="1" dirty="0"/>
              <a:t>各事件可能的最早发生时间？</a:t>
            </a:r>
            <a:endParaRPr lang="en-US" altLang="zh-CN" sz="2400" b="1" dirty="0"/>
          </a:p>
          <a:p>
            <a:pPr marL="457200" indent="-457200">
              <a:buFont typeface="+mj-lt"/>
              <a:buAutoNum type="arabicPeriod"/>
              <a:defRPr/>
            </a:pPr>
            <a:r>
              <a:rPr lang="zh-CN" altLang="en-US" sz="2400" b="1" dirty="0"/>
              <a:t>工程求所需时间？</a:t>
            </a:r>
            <a:endParaRPr lang="en-US" altLang="zh-CN" sz="2400" b="1" dirty="0"/>
          </a:p>
          <a:p>
            <a:pPr marL="457200" indent="-457200">
              <a:buFont typeface="+mj-lt"/>
              <a:buAutoNum type="arabicPeriod"/>
              <a:defRPr/>
            </a:pPr>
            <a:r>
              <a:rPr lang="zh-CN" altLang="en-US" sz="2400" b="1" dirty="0"/>
              <a:t>在不影响工程进度前提下，最晚发生时间？</a:t>
            </a:r>
            <a:endParaRPr lang="en-US" altLang="zh-CN" sz="2400" b="1" dirty="0"/>
          </a:p>
          <a:p>
            <a:pPr marL="457200" indent="-457200">
              <a:buFont typeface="+mj-lt"/>
              <a:buAutoNum type="arabicPeriod"/>
              <a:defRPr/>
            </a:pPr>
            <a:r>
              <a:rPr lang="zh-CN" altLang="en-US" sz="2400" b="1" dirty="0"/>
              <a:t>各活动允许的发生时间、最晚完成时间？</a:t>
            </a:r>
          </a:p>
        </p:txBody>
      </p:sp>
      <p:sp>
        <p:nvSpPr>
          <p:cNvPr id="37" name="TextBox 36"/>
          <p:cNvSpPr txBox="1">
            <a:spLocks noChangeArrowheads="1"/>
          </p:cNvSpPr>
          <p:nvPr/>
        </p:nvSpPr>
        <p:spPr bwMode="auto">
          <a:xfrm>
            <a:off x="3741738" y="180976"/>
            <a:ext cx="354012"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6</a:t>
            </a:r>
            <a:endParaRPr lang="zh-CN" altLang="en-US" sz="2400" b="1"/>
          </a:p>
        </p:txBody>
      </p:sp>
      <p:sp>
        <p:nvSpPr>
          <p:cNvPr id="38" name="TextBox 37"/>
          <p:cNvSpPr txBox="1">
            <a:spLocks noChangeArrowheads="1"/>
          </p:cNvSpPr>
          <p:nvPr/>
        </p:nvSpPr>
        <p:spPr bwMode="auto">
          <a:xfrm>
            <a:off x="3884614" y="1538288"/>
            <a:ext cx="34607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4</a:t>
            </a:r>
            <a:endParaRPr lang="zh-CN" altLang="en-US" sz="2400" b="1"/>
          </a:p>
        </p:txBody>
      </p:sp>
      <p:sp>
        <p:nvSpPr>
          <p:cNvPr id="39" name="TextBox 38"/>
          <p:cNvSpPr txBox="1">
            <a:spLocks noChangeArrowheads="1"/>
          </p:cNvSpPr>
          <p:nvPr/>
        </p:nvSpPr>
        <p:spPr bwMode="auto">
          <a:xfrm>
            <a:off x="3900489" y="2500313"/>
            <a:ext cx="338137"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5</a:t>
            </a:r>
            <a:endParaRPr lang="zh-CN" altLang="en-US" sz="2400" b="1"/>
          </a:p>
        </p:txBody>
      </p:sp>
      <p:sp>
        <p:nvSpPr>
          <p:cNvPr id="40" name="TextBox 39"/>
          <p:cNvSpPr txBox="1">
            <a:spLocks noChangeArrowheads="1"/>
          </p:cNvSpPr>
          <p:nvPr/>
        </p:nvSpPr>
        <p:spPr bwMode="auto">
          <a:xfrm>
            <a:off x="5757864" y="857251"/>
            <a:ext cx="338137"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7</a:t>
            </a:r>
            <a:endParaRPr lang="zh-CN" altLang="en-US" sz="2400" b="1"/>
          </a:p>
        </p:txBody>
      </p:sp>
      <p:sp>
        <p:nvSpPr>
          <p:cNvPr id="41" name="TextBox 40"/>
          <p:cNvSpPr txBox="1">
            <a:spLocks noChangeArrowheads="1"/>
          </p:cNvSpPr>
          <p:nvPr/>
        </p:nvSpPr>
        <p:spPr bwMode="auto">
          <a:xfrm>
            <a:off x="5686425" y="2428876"/>
            <a:ext cx="338138"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7</a:t>
            </a:r>
            <a:endParaRPr lang="zh-CN" altLang="en-US" sz="2400" b="1"/>
          </a:p>
        </p:txBody>
      </p:sp>
      <p:sp>
        <p:nvSpPr>
          <p:cNvPr id="42" name="TextBox 41"/>
          <p:cNvSpPr txBox="1">
            <a:spLocks noChangeArrowheads="1"/>
          </p:cNvSpPr>
          <p:nvPr/>
        </p:nvSpPr>
        <p:spPr bwMode="auto">
          <a:xfrm>
            <a:off x="7258051" y="38101"/>
            <a:ext cx="506413"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16</a:t>
            </a:r>
            <a:endParaRPr lang="zh-CN" altLang="en-US" sz="2400" b="1"/>
          </a:p>
        </p:txBody>
      </p:sp>
      <p:sp>
        <p:nvSpPr>
          <p:cNvPr id="43" name="TextBox 42"/>
          <p:cNvSpPr txBox="1">
            <a:spLocks noChangeArrowheads="1"/>
          </p:cNvSpPr>
          <p:nvPr/>
        </p:nvSpPr>
        <p:spPr bwMode="auto">
          <a:xfrm>
            <a:off x="7310439" y="1428751"/>
            <a:ext cx="498475"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14</a:t>
            </a:r>
            <a:endParaRPr lang="zh-CN" altLang="en-US" sz="2400" b="1"/>
          </a:p>
        </p:txBody>
      </p:sp>
      <p:sp>
        <p:nvSpPr>
          <p:cNvPr id="44" name="TextBox 43"/>
          <p:cNvSpPr txBox="1">
            <a:spLocks noChangeArrowheads="1"/>
          </p:cNvSpPr>
          <p:nvPr/>
        </p:nvSpPr>
        <p:spPr bwMode="auto">
          <a:xfrm>
            <a:off x="9455150" y="785813"/>
            <a:ext cx="508000"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18</a:t>
            </a:r>
            <a:endParaRPr lang="zh-CN" altLang="en-US" sz="2400" b="1"/>
          </a:p>
        </p:txBody>
      </p:sp>
      <p:sp>
        <p:nvSpPr>
          <p:cNvPr id="45" name="TextBox 44"/>
          <p:cNvSpPr txBox="1"/>
          <p:nvPr/>
        </p:nvSpPr>
        <p:spPr>
          <a:xfrm>
            <a:off x="9953626" y="785814"/>
            <a:ext cx="537327" cy="461665"/>
          </a:xfrm>
          <a:prstGeom prst="rect">
            <a:avLst/>
          </a:prstGeom>
          <a:solidFill>
            <a:schemeClr val="accent2">
              <a:lumMod val="40000"/>
              <a:lumOff val="60000"/>
            </a:schemeClr>
          </a:solidFill>
        </p:spPr>
        <p:txBody>
          <a:bodyPr wrap="none">
            <a:spAutoFit/>
          </a:bodyPr>
          <a:lstStyle/>
          <a:p>
            <a:pPr>
              <a:defRPr/>
            </a:pPr>
            <a:r>
              <a:rPr lang="en-US" altLang="zh-CN" sz="2400" b="1" dirty="0"/>
              <a:t>18</a:t>
            </a:r>
            <a:endParaRPr lang="zh-CN" altLang="en-US" sz="2400" b="1" dirty="0"/>
          </a:p>
        </p:txBody>
      </p:sp>
      <p:sp>
        <p:nvSpPr>
          <p:cNvPr id="46" name="TextBox 45"/>
          <p:cNvSpPr txBox="1"/>
          <p:nvPr/>
        </p:nvSpPr>
        <p:spPr>
          <a:xfrm>
            <a:off x="7810501" y="1"/>
            <a:ext cx="537327" cy="461665"/>
          </a:xfrm>
          <a:prstGeom prst="rect">
            <a:avLst/>
          </a:prstGeom>
          <a:solidFill>
            <a:schemeClr val="accent2">
              <a:lumMod val="40000"/>
              <a:lumOff val="60000"/>
            </a:schemeClr>
          </a:solidFill>
        </p:spPr>
        <p:txBody>
          <a:bodyPr wrap="none">
            <a:spAutoFit/>
          </a:bodyPr>
          <a:lstStyle/>
          <a:p>
            <a:pPr>
              <a:defRPr/>
            </a:pPr>
            <a:r>
              <a:rPr lang="en-US" altLang="zh-CN" sz="2400" b="1" dirty="0"/>
              <a:t>16</a:t>
            </a:r>
            <a:endParaRPr lang="zh-CN" altLang="en-US" sz="2400" b="1" dirty="0"/>
          </a:p>
        </p:txBody>
      </p:sp>
      <p:sp>
        <p:nvSpPr>
          <p:cNvPr id="47" name="TextBox 46"/>
          <p:cNvSpPr txBox="1"/>
          <p:nvPr/>
        </p:nvSpPr>
        <p:spPr>
          <a:xfrm>
            <a:off x="7874001" y="1428751"/>
            <a:ext cx="537327" cy="461665"/>
          </a:xfrm>
          <a:prstGeom prst="rect">
            <a:avLst/>
          </a:prstGeom>
          <a:solidFill>
            <a:schemeClr val="accent2">
              <a:lumMod val="40000"/>
              <a:lumOff val="60000"/>
            </a:schemeClr>
          </a:solidFill>
        </p:spPr>
        <p:txBody>
          <a:bodyPr wrap="none">
            <a:spAutoFit/>
          </a:bodyPr>
          <a:lstStyle/>
          <a:p>
            <a:pPr>
              <a:defRPr/>
            </a:pPr>
            <a:r>
              <a:rPr lang="en-US" altLang="zh-CN" sz="2400" b="1" dirty="0"/>
              <a:t>14</a:t>
            </a:r>
            <a:endParaRPr lang="zh-CN" altLang="en-US" sz="2400" b="1" dirty="0"/>
          </a:p>
        </p:txBody>
      </p:sp>
      <p:sp>
        <p:nvSpPr>
          <p:cNvPr id="48" name="TextBox 47"/>
          <p:cNvSpPr txBox="1"/>
          <p:nvPr/>
        </p:nvSpPr>
        <p:spPr>
          <a:xfrm>
            <a:off x="5761038" y="357189"/>
            <a:ext cx="360996" cy="461665"/>
          </a:xfrm>
          <a:prstGeom prst="rect">
            <a:avLst/>
          </a:prstGeom>
          <a:solidFill>
            <a:schemeClr val="accent2">
              <a:lumMod val="40000"/>
              <a:lumOff val="60000"/>
            </a:schemeClr>
          </a:solidFill>
        </p:spPr>
        <p:txBody>
          <a:bodyPr wrap="none">
            <a:spAutoFit/>
          </a:bodyPr>
          <a:lstStyle/>
          <a:p>
            <a:pPr>
              <a:defRPr/>
            </a:pPr>
            <a:r>
              <a:rPr lang="en-US" altLang="zh-CN" sz="2400" b="1" dirty="0"/>
              <a:t>7</a:t>
            </a:r>
            <a:endParaRPr lang="zh-CN" altLang="en-US" sz="2400" b="1" dirty="0"/>
          </a:p>
        </p:txBody>
      </p:sp>
      <p:sp>
        <p:nvSpPr>
          <p:cNvPr id="49" name="TextBox 48"/>
          <p:cNvSpPr txBox="1"/>
          <p:nvPr/>
        </p:nvSpPr>
        <p:spPr>
          <a:xfrm>
            <a:off x="5595939" y="2038351"/>
            <a:ext cx="537327" cy="461665"/>
          </a:xfrm>
          <a:prstGeom prst="rect">
            <a:avLst/>
          </a:prstGeom>
          <a:solidFill>
            <a:schemeClr val="accent2">
              <a:lumMod val="40000"/>
              <a:lumOff val="60000"/>
            </a:schemeClr>
          </a:solidFill>
        </p:spPr>
        <p:txBody>
          <a:bodyPr wrap="none">
            <a:spAutoFit/>
          </a:bodyPr>
          <a:lstStyle/>
          <a:p>
            <a:pPr>
              <a:defRPr/>
            </a:pPr>
            <a:r>
              <a:rPr lang="en-US" altLang="zh-CN" sz="2400" b="1" dirty="0"/>
              <a:t>10</a:t>
            </a:r>
            <a:endParaRPr lang="zh-CN" altLang="en-US" sz="2400" b="1" dirty="0"/>
          </a:p>
        </p:txBody>
      </p:sp>
      <p:sp>
        <p:nvSpPr>
          <p:cNvPr id="50" name="TextBox 49"/>
          <p:cNvSpPr txBox="1"/>
          <p:nvPr/>
        </p:nvSpPr>
        <p:spPr>
          <a:xfrm>
            <a:off x="4189413" y="109539"/>
            <a:ext cx="360996" cy="461665"/>
          </a:xfrm>
          <a:prstGeom prst="rect">
            <a:avLst/>
          </a:prstGeom>
          <a:solidFill>
            <a:schemeClr val="accent2">
              <a:lumMod val="40000"/>
              <a:lumOff val="60000"/>
            </a:schemeClr>
          </a:solidFill>
        </p:spPr>
        <p:txBody>
          <a:bodyPr wrap="none">
            <a:spAutoFit/>
          </a:bodyPr>
          <a:lstStyle/>
          <a:p>
            <a:pPr>
              <a:defRPr/>
            </a:pPr>
            <a:r>
              <a:rPr lang="en-US" altLang="zh-CN" sz="2400" b="1" dirty="0"/>
              <a:t>6</a:t>
            </a:r>
            <a:endParaRPr lang="zh-CN" altLang="en-US" sz="2400" b="1" dirty="0"/>
          </a:p>
        </p:txBody>
      </p:sp>
      <p:sp>
        <p:nvSpPr>
          <p:cNvPr id="51" name="TextBox 50"/>
          <p:cNvSpPr txBox="1"/>
          <p:nvPr/>
        </p:nvSpPr>
        <p:spPr>
          <a:xfrm>
            <a:off x="4238626" y="1323975"/>
            <a:ext cx="352425" cy="457200"/>
          </a:xfrm>
          <a:prstGeom prst="rect">
            <a:avLst/>
          </a:prstGeom>
          <a:solidFill>
            <a:schemeClr val="accent2">
              <a:lumMod val="40000"/>
              <a:lumOff val="60000"/>
            </a:schemeClr>
          </a:solidFill>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6</a:t>
            </a:r>
            <a:endParaRPr lang="zh-CN" altLang="en-US" sz="2400" b="1"/>
          </a:p>
        </p:txBody>
      </p:sp>
      <p:sp>
        <p:nvSpPr>
          <p:cNvPr id="52" name="TextBox 51"/>
          <p:cNvSpPr txBox="1"/>
          <p:nvPr/>
        </p:nvSpPr>
        <p:spPr>
          <a:xfrm>
            <a:off x="4238625" y="2466976"/>
            <a:ext cx="360996" cy="461665"/>
          </a:xfrm>
          <a:prstGeom prst="rect">
            <a:avLst/>
          </a:prstGeom>
          <a:solidFill>
            <a:schemeClr val="accent2">
              <a:lumMod val="40000"/>
              <a:lumOff val="60000"/>
            </a:schemeClr>
          </a:solidFill>
        </p:spPr>
        <p:txBody>
          <a:bodyPr wrap="none">
            <a:spAutoFit/>
          </a:bodyPr>
          <a:lstStyle/>
          <a:p>
            <a:pPr>
              <a:defRPr/>
            </a:pPr>
            <a:r>
              <a:rPr lang="en-US" altLang="zh-CN" sz="2400" b="1" dirty="0"/>
              <a:t>8</a:t>
            </a:r>
            <a:endParaRPr lang="zh-CN" altLang="en-US" sz="2400" b="1" dirty="0"/>
          </a:p>
        </p:txBody>
      </p:sp>
      <p:sp>
        <p:nvSpPr>
          <p:cNvPr id="53" name="TextBox 52"/>
          <p:cNvSpPr txBox="1"/>
          <p:nvPr/>
        </p:nvSpPr>
        <p:spPr>
          <a:xfrm>
            <a:off x="2455863" y="928689"/>
            <a:ext cx="360996" cy="461665"/>
          </a:xfrm>
          <a:prstGeom prst="rect">
            <a:avLst/>
          </a:prstGeom>
          <a:solidFill>
            <a:schemeClr val="accent2">
              <a:lumMod val="40000"/>
              <a:lumOff val="60000"/>
            </a:schemeClr>
          </a:solidFill>
        </p:spPr>
        <p:txBody>
          <a:bodyPr wrap="none">
            <a:spAutoFit/>
          </a:bodyPr>
          <a:lstStyle/>
          <a:p>
            <a:pPr>
              <a:defRPr/>
            </a:pPr>
            <a:r>
              <a:rPr lang="en-US" altLang="zh-CN" sz="2400" b="1" dirty="0"/>
              <a:t>0</a:t>
            </a:r>
            <a:endParaRPr lang="zh-CN" altLang="en-US" sz="2400" b="1" dirty="0"/>
          </a:p>
        </p:txBody>
      </p:sp>
      <p:sp>
        <p:nvSpPr>
          <p:cNvPr id="18453" name="TextBox 53"/>
          <p:cNvSpPr txBox="1">
            <a:spLocks noChangeArrowheads="1"/>
          </p:cNvSpPr>
          <p:nvPr/>
        </p:nvSpPr>
        <p:spPr bwMode="auto">
          <a:xfrm>
            <a:off x="2027238" y="928688"/>
            <a:ext cx="35401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0</a:t>
            </a:r>
            <a:endParaRPr lang="zh-CN" altLang="en-US" sz="2400" b="1"/>
          </a:p>
        </p:txBody>
      </p:sp>
    </p:spTree>
    <p:extLst>
      <p:ext uri="{BB962C8B-B14F-4D97-AF65-F5344CB8AC3E}">
        <p14:creationId xmlns:p14="http://schemas.microsoft.com/office/powerpoint/2010/main" val="101403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相关术语</a:t>
            </a:r>
            <a:endParaRPr lang="zh-CN" altLang="en-US" b="1" dirty="0"/>
          </a:p>
        </p:txBody>
      </p:sp>
      <p:sp>
        <p:nvSpPr>
          <p:cNvPr id="3" name="内容占位符 2"/>
          <p:cNvSpPr>
            <a:spLocks noGrp="1"/>
          </p:cNvSpPr>
          <p:nvPr>
            <p:ph idx="1"/>
          </p:nvPr>
        </p:nvSpPr>
        <p:spPr>
          <a:xfrm>
            <a:off x="1806899" y="1877140"/>
            <a:ext cx="7581800" cy="4351338"/>
          </a:xfrm>
        </p:spPr>
        <p:txBody>
          <a:bodyPr rtlCol="0">
            <a:normAutofit fontScale="70000" lnSpcReduction="20000"/>
          </a:bodyPr>
          <a:lstStyle/>
          <a:p>
            <a:pPr marL="0" lvl="2" indent="0">
              <a:spcAft>
                <a:spcPts val="0"/>
              </a:spcAft>
              <a:buClr>
                <a:schemeClr val="accent3"/>
              </a:buClr>
              <a:buNone/>
              <a:defRPr/>
            </a:pPr>
            <a:r>
              <a:rPr lang="zh-CN" altLang="en-US" sz="3200" b="1" dirty="0">
                <a:solidFill>
                  <a:srgbClr val="FF0000"/>
                </a:solidFill>
              </a:rPr>
              <a:t>路径长度</a:t>
            </a:r>
            <a:r>
              <a:rPr lang="en-US" altLang="zh-CN" sz="3200" b="1" dirty="0"/>
              <a:t>——</a:t>
            </a:r>
            <a:r>
              <a:rPr lang="zh-CN" altLang="en-US" sz="3200" b="1" dirty="0"/>
              <a:t>路径上各活动持续时间之和</a:t>
            </a:r>
          </a:p>
          <a:p>
            <a:pPr marL="0" lvl="2" indent="0">
              <a:spcAft>
                <a:spcPts val="0"/>
              </a:spcAft>
              <a:buClr>
                <a:schemeClr val="accent3"/>
              </a:buClr>
              <a:buNone/>
              <a:defRPr/>
            </a:pPr>
            <a:r>
              <a:rPr lang="zh-CN" altLang="en-US" sz="3200" b="1" dirty="0">
                <a:solidFill>
                  <a:srgbClr val="FF0000"/>
                </a:solidFill>
              </a:rPr>
              <a:t>关键路径</a:t>
            </a:r>
            <a:r>
              <a:rPr lang="en-US" altLang="zh-CN" sz="3200" b="1" dirty="0"/>
              <a:t>——</a:t>
            </a:r>
            <a:r>
              <a:rPr lang="zh-CN" altLang="en-US" sz="3200" b="1" dirty="0"/>
              <a:t>路径长度最长的路径</a:t>
            </a:r>
            <a:endParaRPr lang="en-US" altLang="zh-CN" sz="3200" b="1" dirty="0"/>
          </a:p>
          <a:p>
            <a:pPr marL="0" lvl="2" indent="0">
              <a:spcAft>
                <a:spcPts val="0"/>
              </a:spcAft>
              <a:buClr>
                <a:schemeClr val="accent3"/>
              </a:buClr>
              <a:buNone/>
              <a:defRPr/>
            </a:pPr>
            <a:r>
              <a:rPr lang="en-US" sz="3200" b="1" dirty="0" err="1"/>
              <a:t>Ve</a:t>
            </a:r>
            <a:r>
              <a:rPr lang="en-US" sz="3200" b="1" dirty="0"/>
              <a:t>(j)——</a:t>
            </a:r>
            <a:r>
              <a:rPr lang="zh-CN" altLang="en-US" sz="3200" b="1" dirty="0"/>
              <a:t>表示事件</a:t>
            </a:r>
            <a:r>
              <a:rPr lang="en-US" sz="3200" b="1" dirty="0" err="1"/>
              <a:t>Vj</a:t>
            </a:r>
            <a:r>
              <a:rPr lang="zh-CN" altLang="en-US" sz="3200" b="1" dirty="0"/>
              <a:t>的最早发生时间</a:t>
            </a:r>
          </a:p>
          <a:p>
            <a:pPr marL="0" lvl="2" indent="0">
              <a:spcAft>
                <a:spcPts val="0"/>
              </a:spcAft>
              <a:buClr>
                <a:schemeClr val="accent3"/>
              </a:buClr>
              <a:buNone/>
              <a:defRPr/>
            </a:pPr>
            <a:r>
              <a:rPr lang="en-US" sz="3200" b="1" dirty="0" err="1"/>
              <a:t>V</a:t>
            </a:r>
            <a:r>
              <a:rPr lang="en-US" altLang="zh-CN" sz="3200" b="1" dirty="0" err="1"/>
              <a:t>l</a:t>
            </a:r>
            <a:r>
              <a:rPr lang="en-US" sz="3200" b="1" dirty="0"/>
              <a:t>(j)——</a:t>
            </a:r>
            <a:r>
              <a:rPr lang="zh-CN" altLang="en-US" sz="3200" b="1" dirty="0"/>
              <a:t>表示事件</a:t>
            </a:r>
            <a:r>
              <a:rPr lang="en-US" sz="3200" b="1" dirty="0" err="1"/>
              <a:t>Vj</a:t>
            </a:r>
            <a:r>
              <a:rPr lang="zh-CN" altLang="en-US" sz="3200" b="1" dirty="0"/>
              <a:t>的最迟发生时间</a:t>
            </a:r>
          </a:p>
          <a:p>
            <a:pPr marL="0" lvl="2" indent="0">
              <a:spcAft>
                <a:spcPts val="0"/>
              </a:spcAft>
              <a:buClr>
                <a:schemeClr val="accent3"/>
              </a:buClr>
              <a:buNone/>
              <a:defRPr/>
            </a:pPr>
            <a:r>
              <a:rPr lang="en-US" sz="3200" b="1" dirty="0"/>
              <a:t>e(</a:t>
            </a:r>
            <a:r>
              <a:rPr lang="en-US" sz="3200" b="1" dirty="0" err="1"/>
              <a:t>i</a:t>
            </a:r>
            <a:r>
              <a:rPr lang="en-US" sz="3200" b="1" dirty="0"/>
              <a:t>)——</a:t>
            </a:r>
            <a:r>
              <a:rPr lang="zh-CN" altLang="en-US" sz="3200" b="1" dirty="0"/>
              <a:t>表示活动</a:t>
            </a:r>
            <a:r>
              <a:rPr lang="en-US" sz="3200" b="1" dirty="0" err="1"/>
              <a:t>ai</a:t>
            </a:r>
            <a:r>
              <a:rPr lang="zh-CN" altLang="en-US" sz="3200" b="1" dirty="0"/>
              <a:t>的最早开始时间</a:t>
            </a:r>
          </a:p>
          <a:p>
            <a:pPr marL="0" lvl="2" indent="0">
              <a:spcAft>
                <a:spcPts val="0"/>
              </a:spcAft>
              <a:buClr>
                <a:schemeClr val="accent3"/>
              </a:buClr>
              <a:buNone/>
              <a:defRPr/>
            </a:pPr>
            <a:r>
              <a:rPr lang="en-US" sz="3200" b="1" dirty="0"/>
              <a:t>l(</a:t>
            </a:r>
            <a:r>
              <a:rPr lang="en-US" sz="3200" b="1" dirty="0" err="1"/>
              <a:t>i</a:t>
            </a:r>
            <a:r>
              <a:rPr lang="en-US" sz="3200" b="1" dirty="0"/>
              <a:t>)——</a:t>
            </a:r>
            <a:r>
              <a:rPr lang="zh-CN" altLang="en-US" sz="3200" b="1" dirty="0"/>
              <a:t>表示活动</a:t>
            </a:r>
            <a:r>
              <a:rPr lang="en-US" sz="3200" b="1" dirty="0" err="1"/>
              <a:t>ai</a:t>
            </a:r>
            <a:r>
              <a:rPr lang="zh-CN" altLang="en-US" sz="3200" b="1" dirty="0"/>
              <a:t>的最迟开始时间</a:t>
            </a:r>
          </a:p>
          <a:p>
            <a:pPr marL="0" lvl="2" indent="0">
              <a:spcAft>
                <a:spcPts val="0"/>
              </a:spcAft>
              <a:buClr>
                <a:schemeClr val="accent3"/>
              </a:buClr>
              <a:buNone/>
              <a:defRPr/>
            </a:pPr>
            <a:r>
              <a:rPr lang="en-US" sz="3200" b="1" dirty="0"/>
              <a:t>l(</a:t>
            </a:r>
            <a:r>
              <a:rPr lang="en-US" sz="3200" b="1" dirty="0" err="1"/>
              <a:t>i</a:t>
            </a:r>
            <a:r>
              <a:rPr lang="en-US" sz="3200" b="1" dirty="0"/>
              <a:t>)-e(</a:t>
            </a:r>
            <a:r>
              <a:rPr lang="en-US" sz="3200" b="1" dirty="0" err="1"/>
              <a:t>i</a:t>
            </a:r>
            <a:r>
              <a:rPr lang="en-US" sz="3200" b="1" dirty="0"/>
              <a:t>)——</a:t>
            </a:r>
            <a:r>
              <a:rPr lang="zh-CN" altLang="en-US" sz="3200" b="1" dirty="0"/>
              <a:t>表示完成活动</a:t>
            </a:r>
            <a:r>
              <a:rPr lang="en-US" sz="3200" b="1" dirty="0" err="1"/>
              <a:t>ai</a:t>
            </a:r>
            <a:r>
              <a:rPr lang="zh-CN" altLang="en-US" sz="3200" b="1" dirty="0"/>
              <a:t>的时间余量</a:t>
            </a:r>
            <a:endParaRPr lang="en-US" altLang="zh-CN" sz="3200" b="1" dirty="0"/>
          </a:p>
          <a:p>
            <a:pPr marL="0" lvl="2" indent="0">
              <a:spcAft>
                <a:spcPts val="0"/>
              </a:spcAft>
              <a:buClr>
                <a:schemeClr val="accent3"/>
              </a:buClr>
              <a:buNone/>
              <a:defRPr/>
            </a:pPr>
            <a:r>
              <a:rPr lang="zh-CN" altLang="en-US" sz="3200" b="1" dirty="0">
                <a:solidFill>
                  <a:srgbClr val="FF0000"/>
                </a:solidFill>
              </a:rPr>
              <a:t>关键活动</a:t>
            </a:r>
            <a:r>
              <a:rPr lang="en-US" altLang="zh-CN" sz="3200" b="1" dirty="0"/>
              <a:t>——</a:t>
            </a:r>
            <a:r>
              <a:rPr lang="zh-CN" altLang="en-US" sz="3200" b="1" dirty="0"/>
              <a:t>关键路径上的活动</a:t>
            </a:r>
          </a:p>
        </p:txBody>
      </p:sp>
    </p:spTree>
    <p:extLst>
      <p:ext uri="{BB962C8B-B14F-4D97-AF65-F5344CB8AC3E}">
        <p14:creationId xmlns:p14="http://schemas.microsoft.com/office/powerpoint/2010/main" val="230092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7056" y="1799431"/>
            <a:ext cx="4951412"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a:spLocks noChangeArrowheads="1"/>
          </p:cNvSpPr>
          <p:nvPr/>
        </p:nvSpPr>
        <p:spPr bwMode="auto">
          <a:xfrm>
            <a:off x="3096073" y="5430332"/>
            <a:ext cx="6786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400" b="1" dirty="0">
                <a:solidFill>
                  <a:srgbClr val="002060"/>
                </a:solidFill>
                <a:latin typeface="黑体" panose="02010609060101010101" pitchFamily="49" charset="-122"/>
                <a:ea typeface="黑体" panose="02010609060101010101" pitchFamily="49" charset="-122"/>
              </a:rPr>
              <a:t>对结点排序</a:t>
            </a:r>
            <a:r>
              <a:rPr kumimoji="1" lang="en-US" altLang="zh-CN" sz="2400" b="1" dirty="0">
                <a:solidFill>
                  <a:srgbClr val="002060"/>
                </a:solidFill>
                <a:latin typeface="黑体" panose="02010609060101010101" pitchFamily="49" charset="-122"/>
                <a:ea typeface="黑体" panose="02010609060101010101" pitchFamily="49" charset="-122"/>
              </a:rPr>
              <a:t>——</a:t>
            </a:r>
            <a:r>
              <a:rPr kumimoji="1" lang="zh-CN" altLang="en-US" sz="2400" b="1" dirty="0">
                <a:solidFill>
                  <a:srgbClr val="002060"/>
                </a:solidFill>
                <a:latin typeface="黑体" panose="02010609060101010101" pitchFamily="49" charset="-122"/>
                <a:ea typeface="黑体" panose="02010609060101010101" pitchFamily="49" charset="-122"/>
              </a:rPr>
              <a:t>满足：</a:t>
            </a:r>
            <a:endParaRPr kumimoji="1" lang="en-US" altLang="zh-CN" sz="2400" b="1" dirty="0">
              <a:solidFill>
                <a:srgbClr val="002060"/>
              </a:solidFill>
              <a:latin typeface="黑体" panose="02010609060101010101" pitchFamily="49" charset="-122"/>
              <a:ea typeface="黑体" panose="02010609060101010101" pitchFamily="49" charset="-122"/>
            </a:endParaRPr>
          </a:p>
          <a:p>
            <a:r>
              <a:rPr kumimoji="1" lang="zh-CN" altLang="en-US" sz="2400" b="1" dirty="0">
                <a:solidFill>
                  <a:srgbClr val="002060"/>
                </a:solidFill>
                <a:latin typeface="黑体" panose="02010609060101010101" pitchFamily="49" charset="-122"/>
                <a:ea typeface="黑体" panose="02010609060101010101" pitchFamily="49" charset="-122"/>
              </a:rPr>
              <a:t>若</a:t>
            </a:r>
            <a:r>
              <a:rPr kumimoji="1" lang="en-US" altLang="zh-CN" sz="2400" b="1" dirty="0">
                <a:solidFill>
                  <a:srgbClr val="002060"/>
                </a:solidFill>
                <a:latin typeface="黑体" panose="02010609060101010101" pitchFamily="49" charset="-122"/>
                <a:ea typeface="黑体" panose="02010609060101010101" pitchFamily="49" charset="-122"/>
              </a:rPr>
              <a:t>&lt;</a:t>
            </a:r>
            <a:r>
              <a:rPr kumimoji="1" lang="en-US" altLang="zh-CN" sz="2400" b="1" dirty="0" err="1">
                <a:solidFill>
                  <a:srgbClr val="002060"/>
                </a:solidFill>
                <a:latin typeface="黑体" panose="02010609060101010101" pitchFamily="49" charset="-122"/>
                <a:ea typeface="黑体" panose="02010609060101010101" pitchFamily="49" charset="-122"/>
              </a:rPr>
              <a:t>vi,vj</a:t>
            </a:r>
            <a:r>
              <a:rPr kumimoji="1" lang="en-US" altLang="zh-CN" sz="2400" b="1" dirty="0">
                <a:solidFill>
                  <a:srgbClr val="002060"/>
                </a:solidFill>
                <a:latin typeface="黑体" panose="02010609060101010101" pitchFamily="49" charset="-122"/>
                <a:ea typeface="黑体" panose="02010609060101010101" pitchFamily="49" charset="-122"/>
              </a:rPr>
              <a:t>&gt;,</a:t>
            </a:r>
            <a:r>
              <a:rPr kumimoji="1" lang="zh-CN" altLang="en-US" sz="2400" b="1" dirty="0">
                <a:solidFill>
                  <a:srgbClr val="002060"/>
                </a:solidFill>
                <a:latin typeface="黑体" panose="02010609060101010101" pitchFamily="49" charset="-122"/>
                <a:ea typeface="黑体" panose="02010609060101010101" pitchFamily="49" charset="-122"/>
              </a:rPr>
              <a:t>顶点</a:t>
            </a:r>
            <a:r>
              <a:rPr kumimoji="1" lang="en-US" altLang="zh-CN" sz="2400" b="1" dirty="0">
                <a:solidFill>
                  <a:srgbClr val="FF0000"/>
                </a:solidFill>
                <a:latin typeface="黑体" panose="02010609060101010101" pitchFamily="49" charset="-122"/>
                <a:ea typeface="黑体" panose="02010609060101010101" pitchFamily="49" charset="-122"/>
              </a:rPr>
              <a:t>vi</a:t>
            </a:r>
            <a:r>
              <a:rPr kumimoji="1" lang="zh-CN" altLang="en-US" sz="2400" b="1" dirty="0">
                <a:solidFill>
                  <a:srgbClr val="002060"/>
                </a:solidFill>
                <a:latin typeface="黑体" panose="02010609060101010101" pitchFamily="49" charset="-122"/>
                <a:ea typeface="黑体" panose="02010609060101010101" pitchFamily="49" charset="-122"/>
              </a:rPr>
              <a:t>必须排在顶点</a:t>
            </a:r>
            <a:r>
              <a:rPr kumimoji="1" lang="en-US" altLang="zh-CN" sz="2400" b="1" dirty="0" err="1">
                <a:solidFill>
                  <a:srgbClr val="FF0000"/>
                </a:solidFill>
                <a:latin typeface="黑体" panose="02010609060101010101" pitchFamily="49" charset="-122"/>
                <a:ea typeface="黑体" panose="02010609060101010101" pitchFamily="49" charset="-122"/>
              </a:rPr>
              <a:t>vj</a:t>
            </a:r>
            <a:r>
              <a:rPr kumimoji="1" lang="zh-CN" altLang="en-US" sz="2400" b="1" dirty="0">
                <a:solidFill>
                  <a:srgbClr val="002060"/>
                </a:solidFill>
                <a:latin typeface="黑体" panose="02010609060101010101" pitchFamily="49" charset="-122"/>
                <a:ea typeface="黑体" panose="02010609060101010101" pitchFamily="49" charset="-122"/>
              </a:rPr>
              <a:t>之前</a:t>
            </a:r>
            <a:endParaRPr lang="zh-CN" altLang="en-US" sz="2400" dirty="0">
              <a:solidFill>
                <a:srgbClr val="002060"/>
              </a:solidFill>
            </a:endParaRPr>
          </a:p>
        </p:txBody>
      </p:sp>
      <p:pic>
        <p:nvPicPr>
          <p:cNvPr id="5" name="table"/>
          <p:cNvPicPr>
            <a:picLocks noChangeAspect="1"/>
          </p:cNvPicPr>
          <p:nvPr/>
        </p:nvPicPr>
        <p:blipFill>
          <a:blip r:embed="rId3"/>
          <a:stretch>
            <a:fillRect/>
          </a:stretch>
        </p:blipFill>
        <p:spPr>
          <a:xfrm>
            <a:off x="7806393" y="1462088"/>
            <a:ext cx="3391694" cy="3397250"/>
          </a:xfrm>
          <a:prstGeom prst="rect">
            <a:avLst/>
          </a:prstGeom>
        </p:spPr>
      </p:pic>
      <p:sp>
        <p:nvSpPr>
          <p:cNvPr id="7" name="文本框 6"/>
          <p:cNvSpPr txBox="1"/>
          <p:nvPr/>
        </p:nvSpPr>
        <p:spPr>
          <a:xfrm>
            <a:off x="1461931" y="4784001"/>
            <a:ext cx="3268283" cy="646331"/>
          </a:xfrm>
          <a:prstGeom prst="rect">
            <a:avLst/>
          </a:prstGeom>
          <a:noFill/>
        </p:spPr>
        <p:txBody>
          <a:bodyPr wrap="square" rtlCol="0">
            <a:spAutoFit/>
          </a:bodyPr>
          <a:lstStyle/>
          <a:p>
            <a:r>
              <a:rPr lang="zh-CN" altLang="en-US" sz="3600" b="1" dirty="0" smtClean="0"/>
              <a:t>问题本质转换：</a:t>
            </a:r>
            <a:endParaRPr lang="zh-CN" altLang="en-US" sz="3600" b="1" dirty="0"/>
          </a:p>
        </p:txBody>
      </p:sp>
    </p:spTree>
    <p:extLst>
      <p:ext uri="{BB962C8B-B14F-4D97-AF65-F5344CB8AC3E}">
        <p14:creationId xmlns:p14="http://schemas.microsoft.com/office/powerpoint/2010/main" val="165974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事件最早发生时间</a:t>
            </a:r>
            <a:endParaRPr lang="zh-CN" altLang="en-US" b="1" dirty="0"/>
          </a:p>
        </p:txBody>
      </p:sp>
      <p:sp>
        <p:nvSpPr>
          <p:cNvPr id="3" name="内容占位符 2"/>
          <p:cNvSpPr>
            <a:spLocks noGrp="1"/>
          </p:cNvSpPr>
          <p:nvPr>
            <p:ph idx="1"/>
          </p:nvPr>
        </p:nvSpPr>
        <p:spPr>
          <a:xfrm>
            <a:off x="1211688" y="1722594"/>
            <a:ext cx="5614114" cy="4351338"/>
          </a:xfrm>
        </p:spPr>
        <p:txBody>
          <a:bodyPr>
            <a:noAutofit/>
          </a:bodyPr>
          <a:lstStyle/>
          <a:p>
            <a:r>
              <a:rPr lang="zh-CN" altLang="en-US" sz="1800" b="1" dirty="0"/>
              <a:t> </a:t>
            </a:r>
            <a:r>
              <a:rPr lang="en-US" altLang="zh-CN" sz="1800" b="1" dirty="0" err="1"/>
              <a:t>ve</a:t>
            </a:r>
            <a:r>
              <a:rPr lang="en-US" altLang="zh-CN" sz="1800" b="1" dirty="0"/>
              <a:t>(1)=</a:t>
            </a:r>
            <a:r>
              <a:rPr lang="en-US" altLang="zh-CN" sz="1800" b="1" dirty="0" smtClean="0"/>
              <a:t>0</a:t>
            </a:r>
            <a:endParaRPr lang="en-US" altLang="zh-CN" sz="1800" b="1" dirty="0"/>
          </a:p>
          <a:p>
            <a:r>
              <a:rPr lang="zh-CN" altLang="en-US" sz="1800" b="1" dirty="0"/>
              <a:t>按拓扑顺序求解</a:t>
            </a:r>
            <a:endParaRPr lang="en-US" altLang="zh-CN" sz="1800" b="1" dirty="0"/>
          </a:p>
          <a:p>
            <a:r>
              <a:rPr lang="en-US" altLang="zh-CN" sz="2000" b="1" dirty="0" err="1" smtClean="0">
                <a:solidFill>
                  <a:srgbClr val="FF0000"/>
                </a:solidFill>
              </a:rPr>
              <a:t>Ve</a:t>
            </a:r>
            <a:r>
              <a:rPr lang="en-US" altLang="zh-CN" sz="2000" b="1" dirty="0" smtClean="0">
                <a:solidFill>
                  <a:srgbClr val="FF0000"/>
                </a:solidFill>
              </a:rPr>
              <a:t>(j)=max{</a:t>
            </a:r>
            <a:r>
              <a:rPr lang="en-US" altLang="zh-CN" sz="2000" b="1" dirty="0" err="1" smtClean="0">
                <a:solidFill>
                  <a:srgbClr val="FF0000"/>
                </a:solidFill>
              </a:rPr>
              <a:t>ve</a:t>
            </a:r>
            <a:r>
              <a:rPr lang="en-US" altLang="zh-CN" sz="2000" b="1" dirty="0" smtClean="0">
                <a:solidFill>
                  <a:srgbClr val="FF0000"/>
                </a:solidFill>
              </a:rPr>
              <a:t>(</a:t>
            </a:r>
            <a:r>
              <a:rPr lang="en-US" altLang="zh-CN" sz="2000" b="1" dirty="0" err="1" smtClean="0">
                <a:solidFill>
                  <a:srgbClr val="FF0000"/>
                </a:solidFill>
              </a:rPr>
              <a:t>i</a:t>
            </a:r>
            <a:r>
              <a:rPr lang="en-US" altLang="zh-CN" sz="2000" b="1" dirty="0" smtClean="0">
                <a:solidFill>
                  <a:srgbClr val="FF0000"/>
                </a:solidFill>
              </a:rPr>
              <a:t>) + </a:t>
            </a:r>
            <a:r>
              <a:rPr lang="en-US" altLang="zh-CN" sz="2000" b="1" dirty="0" err="1" smtClean="0">
                <a:solidFill>
                  <a:srgbClr val="FF0000"/>
                </a:solidFill>
              </a:rPr>
              <a:t>dut</a:t>
            </a:r>
            <a:r>
              <a:rPr lang="en-US" altLang="zh-CN" sz="2000" b="1" dirty="0" smtClean="0">
                <a:solidFill>
                  <a:srgbClr val="FF0000"/>
                </a:solidFill>
              </a:rPr>
              <a:t>(&lt;</a:t>
            </a:r>
            <a:r>
              <a:rPr lang="en-US" altLang="zh-CN" sz="2000" b="1" dirty="0" err="1" smtClean="0">
                <a:solidFill>
                  <a:srgbClr val="FF0000"/>
                </a:solidFill>
              </a:rPr>
              <a:t>i,j</a:t>
            </a:r>
            <a:r>
              <a:rPr lang="en-US" altLang="zh-CN" sz="2000" b="1" dirty="0" smtClean="0">
                <a:solidFill>
                  <a:srgbClr val="FF0000"/>
                </a:solidFill>
              </a:rPr>
              <a:t>&gt;)} </a:t>
            </a:r>
            <a:endParaRPr lang="en-US" altLang="zh-CN" sz="4000" b="1" dirty="0">
              <a:solidFill>
                <a:srgbClr val="FF0000"/>
              </a:solidFill>
            </a:endParaRPr>
          </a:p>
          <a:p>
            <a:endParaRPr lang="zh-CN" altLang="en-US" sz="1800" b="1" dirty="0"/>
          </a:p>
          <a:p>
            <a:r>
              <a:rPr lang="zh-CN" altLang="en-US" sz="1800" b="1" dirty="0"/>
              <a:t>如果得到</a:t>
            </a:r>
            <a:r>
              <a:rPr lang="zh-CN" altLang="en-US" sz="1800" b="1" dirty="0" smtClean="0"/>
              <a:t>的拓朴有序序列中顶点的</a:t>
            </a:r>
            <a:r>
              <a:rPr lang="zh-CN" altLang="en-US" sz="1800" b="1" dirty="0"/>
              <a:t>个数小于网中顶点个数</a:t>
            </a:r>
            <a:r>
              <a:rPr lang="en-US" altLang="zh-CN" sz="1800" b="1" dirty="0"/>
              <a:t>n</a:t>
            </a:r>
            <a:r>
              <a:rPr lang="zh-CN" altLang="en-US" sz="1800" b="1" dirty="0"/>
              <a:t>，则说明网中有环，</a:t>
            </a:r>
            <a:r>
              <a:rPr lang="zh-CN" altLang="en-US" sz="1800" b="1" dirty="0" smtClean="0"/>
              <a:t>不能求</a:t>
            </a:r>
            <a:r>
              <a:rPr lang="zh-CN" altLang="en-US" sz="1800" b="1" dirty="0"/>
              <a:t>出关键路径，算法结束。</a:t>
            </a:r>
          </a:p>
        </p:txBody>
      </p:sp>
      <p:graphicFrame>
        <p:nvGraphicFramePr>
          <p:cNvPr id="5122" name="Object 2"/>
          <p:cNvGraphicFramePr>
            <a:graphicFrameLocks noChangeAspect="1"/>
          </p:cNvGraphicFramePr>
          <p:nvPr/>
        </p:nvGraphicFramePr>
        <p:xfrm>
          <a:off x="7596189" y="2228850"/>
          <a:ext cx="1665287" cy="1485900"/>
        </p:xfrm>
        <a:graphic>
          <a:graphicData uri="http://schemas.openxmlformats.org/presentationml/2006/ole">
            <mc:AlternateContent xmlns:mc="http://schemas.openxmlformats.org/markup-compatibility/2006">
              <mc:Choice xmlns:v="urn:schemas-microsoft-com:vml" Requires="v">
                <p:oleObj spid="_x0000_s2064" r:id="rId3" imgW="1666959" imgH="1486981" progId="">
                  <p:embed/>
                </p:oleObj>
              </mc:Choice>
              <mc:Fallback>
                <p:oleObj r:id="rId3" imgW="1666959" imgH="148698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9" y="2228850"/>
                        <a:ext cx="1665287"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0352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事件最晚发生时间</a:t>
            </a:r>
            <a:endParaRPr lang="zh-CN" altLang="en-US" b="1" dirty="0"/>
          </a:p>
        </p:txBody>
      </p:sp>
      <p:sp>
        <p:nvSpPr>
          <p:cNvPr id="3" name="内容占位符 2"/>
          <p:cNvSpPr>
            <a:spLocks noGrp="1"/>
          </p:cNvSpPr>
          <p:nvPr>
            <p:ph idx="1"/>
          </p:nvPr>
        </p:nvSpPr>
        <p:spPr>
          <a:xfrm>
            <a:off x="1108658" y="2044566"/>
            <a:ext cx="6090633" cy="4351338"/>
          </a:xfrm>
        </p:spPr>
        <p:txBody>
          <a:bodyPr>
            <a:noAutofit/>
          </a:bodyPr>
          <a:lstStyle/>
          <a:p>
            <a:r>
              <a:rPr lang="zh-CN" altLang="en-US" sz="2800" b="1" dirty="0" smtClean="0"/>
              <a:t>令</a:t>
            </a:r>
            <a:r>
              <a:rPr lang="en-US" altLang="zh-CN" sz="2800" b="1" dirty="0" err="1" smtClean="0"/>
              <a:t>vl</a:t>
            </a:r>
            <a:r>
              <a:rPr lang="en-US" altLang="zh-CN" sz="2800" b="1" dirty="0" smtClean="0"/>
              <a:t>(n)=</a:t>
            </a:r>
            <a:r>
              <a:rPr lang="en-US" altLang="zh-CN" sz="2800" b="1" dirty="0" err="1" smtClean="0"/>
              <a:t>ve</a:t>
            </a:r>
            <a:r>
              <a:rPr lang="en-US" altLang="zh-CN" sz="2800" b="1" dirty="0" smtClean="0"/>
              <a:t>(n)</a:t>
            </a:r>
          </a:p>
          <a:p>
            <a:r>
              <a:rPr lang="zh-CN" altLang="en-US" sz="2800" b="1" dirty="0" smtClean="0"/>
              <a:t>按逆拓朴有序求其余各顶点的允许的最晚发生时间</a:t>
            </a:r>
            <a:r>
              <a:rPr lang="en-US" altLang="zh-CN" sz="2800" b="1" dirty="0" smtClean="0"/>
              <a:t>: </a:t>
            </a:r>
          </a:p>
          <a:p>
            <a:pPr>
              <a:buFont typeface="Wingdings 2" panose="05020102010507070707" pitchFamily="18" charset="2"/>
              <a:buNone/>
            </a:pPr>
            <a:r>
              <a:rPr lang="zh-CN" altLang="en-US" sz="2800" b="1" dirty="0" smtClean="0"/>
              <a:t>　</a:t>
            </a:r>
            <a:r>
              <a:rPr lang="en-US" altLang="zh-CN" sz="2800" b="1" dirty="0" err="1" smtClean="0"/>
              <a:t>vl</a:t>
            </a:r>
            <a:r>
              <a:rPr lang="en-US" altLang="zh-CN" sz="2800" b="1" dirty="0" smtClean="0"/>
              <a:t>(</a:t>
            </a:r>
            <a:r>
              <a:rPr lang="en-US" altLang="zh-CN" sz="2800" b="1" dirty="0" err="1" smtClean="0"/>
              <a:t>i</a:t>
            </a:r>
            <a:r>
              <a:rPr lang="en-US" altLang="zh-CN" sz="2800" b="1" dirty="0" smtClean="0"/>
              <a:t>)=min{</a:t>
            </a:r>
            <a:r>
              <a:rPr lang="en-US" altLang="zh-CN" sz="2800" b="1" dirty="0" err="1" smtClean="0"/>
              <a:t>vl</a:t>
            </a:r>
            <a:r>
              <a:rPr lang="en-US" altLang="zh-CN" sz="2800" b="1" dirty="0" smtClean="0"/>
              <a:t>(j)-</a:t>
            </a:r>
            <a:r>
              <a:rPr lang="en-US" altLang="zh-CN" sz="2800" b="1" dirty="0" err="1" smtClean="0"/>
              <a:t>dut</a:t>
            </a:r>
            <a:r>
              <a:rPr lang="en-US" altLang="zh-CN" sz="2800" b="1" dirty="0" smtClean="0"/>
              <a:t>(&lt;</a:t>
            </a:r>
            <a:r>
              <a:rPr lang="en-US" altLang="zh-CN" sz="2800" b="1" dirty="0" err="1" smtClean="0"/>
              <a:t>i,j</a:t>
            </a:r>
            <a:r>
              <a:rPr lang="en-US" altLang="zh-CN" sz="2800" b="1" dirty="0" smtClean="0"/>
              <a:t>&gt;)}</a:t>
            </a:r>
          </a:p>
          <a:p>
            <a:pPr>
              <a:buFont typeface="Wingdings 2" panose="05020102010507070707" pitchFamily="18" charset="2"/>
              <a:buNone/>
            </a:pPr>
            <a:r>
              <a:rPr lang="en-US" altLang="zh-CN" sz="2800" b="1" dirty="0" smtClean="0"/>
              <a:t>    </a:t>
            </a:r>
            <a:endParaRPr lang="zh-CN" altLang="en-US" sz="2800" b="1" dirty="0" smtClean="0"/>
          </a:p>
        </p:txBody>
      </p:sp>
      <p:graphicFrame>
        <p:nvGraphicFramePr>
          <p:cNvPr id="2050" name="Object 1"/>
          <p:cNvGraphicFramePr>
            <a:graphicFrameLocks noChangeAspect="1"/>
          </p:cNvGraphicFramePr>
          <p:nvPr>
            <p:extLst>
              <p:ext uri="{D42A27DB-BD31-4B8C-83A1-F6EECF244321}">
                <p14:modId xmlns:p14="http://schemas.microsoft.com/office/powerpoint/2010/main" val="1414837035"/>
              </p:ext>
            </p:extLst>
          </p:nvPr>
        </p:nvGraphicFramePr>
        <p:xfrm>
          <a:off x="8452232" y="2741793"/>
          <a:ext cx="1622425" cy="2027237"/>
        </p:xfrm>
        <a:graphic>
          <a:graphicData uri="http://schemas.openxmlformats.org/presentationml/2006/ole">
            <mc:AlternateContent xmlns:mc="http://schemas.openxmlformats.org/markup-compatibility/2006">
              <mc:Choice xmlns:v="urn:schemas-microsoft-com:vml" Requires="v">
                <p:oleObj spid="_x0000_s3088" r:id="rId3" imgW="1846872" imgH="2296809" progId="">
                  <p:embed/>
                </p:oleObj>
              </mc:Choice>
              <mc:Fallback>
                <p:oleObj r:id="rId3" imgW="1846872" imgH="22968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232" y="2741793"/>
                        <a:ext cx="1622425" cy="202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7188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关键活动</a:t>
            </a:r>
            <a:endParaRPr lang="zh-CN" altLang="en-US" b="1" dirty="0"/>
          </a:p>
        </p:txBody>
      </p:sp>
      <p:sp>
        <p:nvSpPr>
          <p:cNvPr id="20483" name="内容占位符 2"/>
          <p:cNvSpPr>
            <a:spLocks noGrp="1"/>
          </p:cNvSpPr>
          <p:nvPr>
            <p:ph idx="1"/>
          </p:nvPr>
        </p:nvSpPr>
        <p:spPr>
          <a:xfrm>
            <a:off x="838201" y="1825625"/>
            <a:ext cx="6186488" cy="4351338"/>
          </a:xfrm>
        </p:spPr>
        <p:txBody>
          <a:bodyPr>
            <a:noAutofit/>
          </a:bodyPr>
          <a:lstStyle/>
          <a:p>
            <a:pPr>
              <a:buFont typeface="Wingdings 2" panose="05020102010507070707" pitchFamily="18" charset="2"/>
              <a:buNone/>
            </a:pPr>
            <a:r>
              <a:rPr lang="zh-CN" altLang="en-US" sz="2400" b="1" dirty="0" smtClean="0"/>
              <a:t>对每一项活动</a:t>
            </a:r>
            <a:r>
              <a:rPr lang="en-US" altLang="zh-CN" sz="2400" b="1" dirty="0" err="1" smtClean="0"/>
              <a:t>ai</a:t>
            </a:r>
            <a:r>
              <a:rPr lang="en-US" altLang="zh-CN" sz="2400" b="1" dirty="0" smtClean="0"/>
              <a:t>(1 ≤ </a:t>
            </a:r>
            <a:r>
              <a:rPr lang="en-US" altLang="zh-CN" sz="2400" b="1" dirty="0" err="1" smtClean="0"/>
              <a:t>i</a:t>
            </a:r>
            <a:r>
              <a:rPr lang="en-US" altLang="zh-CN" sz="2400" b="1" dirty="0" smtClean="0"/>
              <a:t> ≤ m)</a:t>
            </a:r>
            <a:r>
              <a:rPr lang="zh-CN" altLang="en-US" sz="2400" b="1" dirty="0" smtClean="0"/>
              <a:t>求解</a:t>
            </a:r>
            <a:endParaRPr lang="en-US" altLang="zh-CN" sz="2400" b="1" dirty="0" smtClean="0"/>
          </a:p>
          <a:p>
            <a:r>
              <a:rPr lang="zh-CN" altLang="en-US" sz="2400" b="1" dirty="0" smtClean="0"/>
              <a:t>最早开始时间</a:t>
            </a:r>
            <a:r>
              <a:rPr lang="en-US" altLang="zh-CN" sz="2400" b="1" dirty="0" smtClean="0"/>
              <a:t>e(</a:t>
            </a:r>
            <a:r>
              <a:rPr lang="en-US" altLang="zh-CN" sz="2400" b="1" dirty="0" err="1" smtClean="0"/>
              <a:t>i</a:t>
            </a:r>
            <a:r>
              <a:rPr lang="en-US" altLang="zh-CN" sz="2400" b="1" dirty="0" smtClean="0"/>
              <a:t>)=</a:t>
            </a:r>
            <a:r>
              <a:rPr lang="en-US" altLang="zh-CN" sz="2400" b="1" dirty="0" err="1" smtClean="0">
                <a:solidFill>
                  <a:srgbClr val="FF0000"/>
                </a:solidFill>
              </a:rPr>
              <a:t>ve</a:t>
            </a:r>
            <a:r>
              <a:rPr lang="en-US" altLang="zh-CN" sz="2400" b="1" dirty="0" smtClean="0">
                <a:solidFill>
                  <a:srgbClr val="FF0000"/>
                </a:solidFill>
              </a:rPr>
              <a:t>(x)</a:t>
            </a:r>
            <a:r>
              <a:rPr lang="zh-CN" altLang="en-US" sz="2400" b="1" dirty="0" smtClean="0"/>
              <a:t>；</a:t>
            </a:r>
            <a:endParaRPr lang="en-US" altLang="zh-CN" sz="2400" b="1" dirty="0" smtClean="0"/>
          </a:p>
          <a:p>
            <a:r>
              <a:rPr lang="zh-CN" altLang="en-US" sz="2400" b="1" dirty="0" smtClean="0"/>
              <a:t>最晚开始时间： </a:t>
            </a:r>
            <a:r>
              <a:rPr lang="en-US" altLang="zh-CN" sz="2400" b="1" dirty="0" smtClean="0"/>
              <a:t>l(</a:t>
            </a:r>
            <a:r>
              <a:rPr lang="en-US" altLang="zh-CN" sz="2400" b="1" dirty="0" err="1" smtClean="0"/>
              <a:t>i</a:t>
            </a:r>
            <a:r>
              <a:rPr lang="en-US" altLang="zh-CN" sz="2400" b="1" dirty="0" smtClean="0"/>
              <a:t>)=</a:t>
            </a:r>
            <a:r>
              <a:rPr lang="en-US" altLang="zh-CN" sz="2400" b="1" dirty="0" err="1" smtClean="0">
                <a:solidFill>
                  <a:srgbClr val="FF0000"/>
                </a:solidFill>
              </a:rPr>
              <a:t>vl</a:t>
            </a:r>
            <a:r>
              <a:rPr lang="en-US" altLang="zh-CN" sz="2400" b="1" dirty="0" smtClean="0">
                <a:solidFill>
                  <a:srgbClr val="FF0000"/>
                </a:solidFill>
              </a:rPr>
              <a:t>(y)-</a:t>
            </a:r>
            <a:r>
              <a:rPr lang="en-US" altLang="zh-CN" sz="2400" b="1" dirty="0" err="1" smtClean="0">
                <a:solidFill>
                  <a:srgbClr val="FF0000"/>
                </a:solidFill>
              </a:rPr>
              <a:t>dut</a:t>
            </a:r>
            <a:r>
              <a:rPr lang="en-US" altLang="zh-CN" sz="2400" b="1" dirty="0" smtClean="0">
                <a:solidFill>
                  <a:srgbClr val="FF0000"/>
                </a:solidFill>
              </a:rPr>
              <a:t>&lt;x, y&gt; </a:t>
            </a:r>
            <a:endParaRPr lang="en-US" altLang="zh-CN" sz="2400" b="1" dirty="0" smtClean="0"/>
          </a:p>
          <a:p>
            <a:pPr>
              <a:buFont typeface="Wingdings 2" panose="05020102010507070707" pitchFamily="18" charset="2"/>
              <a:buNone/>
            </a:pPr>
            <a:endParaRPr lang="en-US" altLang="zh-CN" sz="2400" b="1" dirty="0" smtClean="0"/>
          </a:p>
          <a:p>
            <a:pPr>
              <a:buFont typeface="Wingdings 2" panose="05020102010507070707" pitchFamily="18" charset="2"/>
              <a:buNone/>
            </a:pPr>
            <a:r>
              <a:rPr lang="zh-CN" altLang="en-US" sz="2400" b="1" dirty="0" smtClean="0"/>
              <a:t>若某条弧满足 </a:t>
            </a:r>
            <a:r>
              <a:rPr lang="en-US" altLang="zh-CN" sz="2400" b="1" dirty="0" smtClean="0"/>
              <a:t>e(</a:t>
            </a:r>
            <a:r>
              <a:rPr lang="en-US" altLang="zh-CN" sz="2400" b="1" dirty="0" err="1" smtClean="0"/>
              <a:t>i</a:t>
            </a:r>
            <a:r>
              <a:rPr lang="en-US" altLang="zh-CN" sz="2400" b="1" dirty="0" smtClean="0"/>
              <a:t>)=l(</a:t>
            </a:r>
            <a:r>
              <a:rPr lang="en-US" altLang="zh-CN" sz="2400" b="1" dirty="0" err="1" smtClean="0"/>
              <a:t>i</a:t>
            </a:r>
            <a:r>
              <a:rPr lang="en-US" altLang="zh-CN" sz="2400" b="1" dirty="0" smtClean="0"/>
              <a:t>) </a:t>
            </a:r>
            <a:r>
              <a:rPr lang="zh-CN" altLang="en-US" sz="2400" b="1" dirty="0" smtClean="0"/>
              <a:t>，则它是关键活动</a:t>
            </a:r>
          </a:p>
          <a:p>
            <a:endParaRPr lang="zh-CN" altLang="en-US" sz="2400" dirty="0" smtClean="0"/>
          </a:p>
        </p:txBody>
      </p:sp>
      <p:sp>
        <p:nvSpPr>
          <p:cNvPr id="5" name="椭圆 4"/>
          <p:cNvSpPr/>
          <p:nvPr/>
        </p:nvSpPr>
        <p:spPr>
          <a:xfrm>
            <a:off x="8678013" y="3314097"/>
            <a:ext cx="571500"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chemeClr val="tx1"/>
                </a:solidFill>
              </a:rPr>
              <a:t>x</a:t>
            </a:r>
            <a:endParaRPr lang="zh-CN" altLang="en-US" sz="2800" b="1" dirty="0">
              <a:solidFill>
                <a:schemeClr val="tx1"/>
              </a:solidFill>
            </a:endParaRPr>
          </a:p>
        </p:txBody>
      </p:sp>
      <p:sp>
        <p:nvSpPr>
          <p:cNvPr id="6" name="椭圆 5"/>
          <p:cNvSpPr/>
          <p:nvPr/>
        </p:nvSpPr>
        <p:spPr>
          <a:xfrm>
            <a:off x="10249638" y="3314097"/>
            <a:ext cx="571500"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chemeClr val="tx1"/>
                </a:solidFill>
              </a:rPr>
              <a:t>y</a:t>
            </a:r>
            <a:endParaRPr lang="zh-CN" altLang="en-US" sz="2800" b="1" dirty="0">
              <a:solidFill>
                <a:schemeClr val="tx1"/>
              </a:solidFill>
            </a:endParaRPr>
          </a:p>
        </p:txBody>
      </p:sp>
      <p:cxnSp>
        <p:nvCxnSpPr>
          <p:cNvPr id="8" name="直接箭头连接符 7"/>
          <p:cNvCxnSpPr>
            <a:stCxn id="5" idx="6"/>
            <a:endCxn id="6" idx="2"/>
          </p:cNvCxnSpPr>
          <p:nvPr/>
        </p:nvCxnSpPr>
        <p:spPr>
          <a:xfrm>
            <a:off x="9249514" y="3563334"/>
            <a:ext cx="100012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487" name="TextBox 8"/>
          <p:cNvSpPr txBox="1">
            <a:spLocks noChangeArrowheads="1"/>
          </p:cNvSpPr>
          <p:nvPr/>
        </p:nvSpPr>
        <p:spPr bwMode="auto">
          <a:xfrm>
            <a:off x="9035201" y="2923572"/>
            <a:ext cx="1446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400" b="1"/>
              <a:t>dut&lt;x, y&gt;</a:t>
            </a:r>
            <a:endParaRPr lang="zh-CN" altLang="en-US" sz="2400" b="1"/>
          </a:p>
        </p:txBody>
      </p:sp>
    </p:spTree>
    <p:extLst>
      <p:ext uri="{BB962C8B-B14F-4D97-AF65-F5344CB8AC3E}">
        <p14:creationId xmlns:p14="http://schemas.microsoft.com/office/powerpoint/2010/main" val="346142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fade">
                                      <p:cBhvr>
                                        <p:cTn id="22"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2166938" y="534989"/>
            <a:ext cx="8501062" cy="2605087"/>
          </a:xfrm>
          <a:prstGeom prst="rect">
            <a:avLst/>
          </a:prstGeom>
        </p:spPr>
        <p:txBody>
          <a:bodyPr/>
          <a:lstStyle/>
          <a:p>
            <a:pPr marL="731520" lvl="1" indent="-274320">
              <a:spcBef>
                <a:spcPct val="20000"/>
              </a:spcBef>
              <a:buClr>
                <a:schemeClr val="accent2"/>
              </a:buClr>
              <a:buSzPct val="90000"/>
              <a:buFont typeface="Wingdings"/>
              <a:buChar char=""/>
              <a:defRPr/>
            </a:pPr>
            <a:r>
              <a:rPr lang="zh-CN" altLang="en-US" sz="2800" b="1"/>
              <a:t>求关键路径步骤</a:t>
            </a:r>
          </a:p>
          <a:p>
            <a:pPr marL="996696" lvl="2" indent="-228600">
              <a:spcBef>
                <a:spcPct val="20000"/>
              </a:spcBef>
              <a:buClr>
                <a:schemeClr val="accent3"/>
              </a:buClr>
              <a:buFont typeface="Arial"/>
              <a:buChar char="▪"/>
              <a:defRPr/>
            </a:pPr>
            <a:r>
              <a:rPr lang="zh-CN" altLang="en-US" sz="2400" b="1"/>
              <a:t>求</a:t>
            </a:r>
            <a:r>
              <a:rPr lang="en-US" sz="2400" b="1"/>
              <a:t>Ve(i)</a:t>
            </a:r>
          </a:p>
          <a:p>
            <a:pPr marL="996696" lvl="2" indent="-228600">
              <a:spcBef>
                <a:spcPct val="20000"/>
              </a:spcBef>
              <a:buClr>
                <a:schemeClr val="accent3"/>
              </a:buClr>
              <a:buFont typeface="Arial"/>
              <a:buChar char="▪"/>
              <a:defRPr/>
            </a:pPr>
            <a:r>
              <a:rPr lang="zh-CN" altLang="en-US" sz="2400" b="1"/>
              <a:t>求</a:t>
            </a:r>
            <a:r>
              <a:rPr lang="en-US" sz="2400" b="1"/>
              <a:t>Vl(j)</a:t>
            </a:r>
          </a:p>
          <a:p>
            <a:pPr marL="996696" lvl="2" indent="-228600">
              <a:spcBef>
                <a:spcPct val="20000"/>
              </a:spcBef>
              <a:buClr>
                <a:schemeClr val="accent3"/>
              </a:buClr>
              <a:buFont typeface="Arial"/>
              <a:buChar char="▪"/>
              <a:defRPr/>
            </a:pPr>
            <a:r>
              <a:rPr lang="zh-CN" altLang="en-US" sz="2400" b="1"/>
              <a:t>求</a:t>
            </a:r>
            <a:r>
              <a:rPr lang="en-US" sz="2400" b="1"/>
              <a:t>e(i)</a:t>
            </a:r>
            <a:endParaRPr lang="en-US" sz="2000" b="1"/>
          </a:p>
          <a:p>
            <a:pPr marL="996696" lvl="2" indent="-228600">
              <a:spcBef>
                <a:spcPct val="20000"/>
              </a:spcBef>
              <a:buClr>
                <a:schemeClr val="accent3"/>
              </a:buClr>
              <a:buFont typeface="Arial"/>
              <a:buChar char="▪"/>
              <a:defRPr/>
            </a:pPr>
            <a:r>
              <a:rPr lang="zh-CN" altLang="en-US" sz="2400" b="1"/>
              <a:t>求</a:t>
            </a:r>
            <a:r>
              <a:rPr lang="en-US" sz="2400" b="1"/>
              <a:t>l</a:t>
            </a:r>
            <a:r>
              <a:rPr lang="en-US" altLang="zh-CN" sz="2400" b="1"/>
              <a:t>(i)</a:t>
            </a:r>
            <a:endParaRPr lang="en-US" sz="2000" b="1"/>
          </a:p>
          <a:p>
            <a:pPr marL="996696" lvl="2" indent="-228600">
              <a:spcBef>
                <a:spcPct val="20000"/>
              </a:spcBef>
              <a:buClr>
                <a:schemeClr val="accent3"/>
              </a:buClr>
              <a:buFont typeface="Arial"/>
              <a:buChar char="▪"/>
              <a:defRPr/>
            </a:pPr>
            <a:r>
              <a:rPr lang="zh-CN" altLang="en-US" sz="2400" b="1"/>
              <a:t>计算</a:t>
            </a:r>
            <a:r>
              <a:rPr lang="en-US" sz="2400" b="1"/>
              <a:t>l(i)-e(i)</a:t>
            </a:r>
            <a:endParaRPr lang="en-US" sz="2400" b="1" dirty="0"/>
          </a:p>
        </p:txBody>
      </p:sp>
      <p:grpSp>
        <p:nvGrpSpPr>
          <p:cNvPr id="2" name="Group 3"/>
          <p:cNvGrpSpPr>
            <a:grpSpLocks/>
          </p:cNvGrpSpPr>
          <p:nvPr/>
        </p:nvGrpSpPr>
        <p:grpSpPr bwMode="auto">
          <a:xfrm>
            <a:off x="5691188" y="431801"/>
            <a:ext cx="4551362" cy="2424113"/>
            <a:chOff x="0" y="0"/>
            <a:chExt cx="2867" cy="1527"/>
          </a:xfrm>
        </p:grpSpPr>
        <p:sp>
          <p:nvSpPr>
            <p:cNvPr id="22622" name="Oval 4"/>
            <p:cNvSpPr>
              <a:spLocks noChangeArrowheads="1"/>
            </p:cNvSpPr>
            <p:nvPr/>
          </p:nvSpPr>
          <p:spPr bwMode="auto">
            <a:xfrm>
              <a:off x="2678" y="363"/>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9</a:t>
              </a:r>
            </a:p>
          </p:txBody>
        </p:sp>
        <p:sp>
          <p:nvSpPr>
            <p:cNvPr id="22623" name="Oval 5"/>
            <p:cNvSpPr>
              <a:spLocks noChangeArrowheads="1"/>
            </p:cNvSpPr>
            <p:nvPr/>
          </p:nvSpPr>
          <p:spPr bwMode="auto">
            <a:xfrm>
              <a:off x="1951" y="72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8</a:t>
              </a:r>
            </a:p>
          </p:txBody>
        </p:sp>
        <p:sp>
          <p:nvSpPr>
            <p:cNvPr id="22624" name="Oval 6"/>
            <p:cNvSpPr>
              <a:spLocks noChangeArrowheads="1"/>
            </p:cNvSpPr>
            <p:nvPr/>
          </p:nvSpPr>
          <p:spPr bwMode="auto">
            <a:xfrm>
              <a:off x="1936" y="0"/>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7</a:t>
              </a:r>
            </a:p>
          </p:txBody>
        </p:sp>
        <p:sp>
          <p:nvSpPr>
            <p:cNvPr id="22625" name="Oval 7"/>
            <p:cNvSpPr>
              <a:spLocks noChangeArrowheads="1"/>
            </p:cNvSpPr>
            <p:nvPr/>
          </p:nvSpPr>
          <p:spPr bwMode="auto">
            <a:xfrm>
              <a:off x="1343" y="130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6</a:t>
              </a:r>
            </a:p>
          </p:txBody>
        </p:sp>
        <p:sp>
          <p:nvSpPr>
            <p:cNvPr id="22626" name="Oval 8"/>
            <p:cNvSpPr>
              <a:spLocks noChangeArrowheads="1"/>
            </p:cNvSpPr>
            <p:nvPr/>
          </p:nvSpPr>
          <p:spPr bwMode="auto">
            <a:xfrm>
              <a:off x="628" y="1305"/>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4</a:t>
              </a:r>
            </a:p>
          </p:txBody>
        </p:sp>
        <p:sp>
          <p:nvSpPr>
            <p:cNvPr id="22627" name="Oval 9"/>
            <p:cNvSpPr>
              <a:spLocks noChangeArrowheads="1"/>
            </p:cNvSpPr>
            <p:nvPr/>
          </p:nvSpPr>
          <p:spPr bwMode="auto">
            <a:xfrm>
              <a:off x="1347" y="454"/>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5</a:t>
              </a:r>
            </a:p>
          </p:txBody>
        </p:sp>
        <p:sp>
          <p:nvSpPr>
            <p:cNvPr id="22628" name="Oval 10"/>
            <p:cNvSpPr>
              <a:spLocks noChangeArrowheads="1"/>
            </p:cNvSpPr>
            <p:nvPr/>
          </p:nvSpPr>
          <p:spPr bwMode="auto">
            <a:xfrm>
              <a:off x="642" y="772"/>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3</a:t>
              </a:r>
            </a:p>
          </p:txBody>
        </p:sp>
        <p:sp>
          <p:nvSpPr>
            <p:cNvPr id="22629" name="Oval 11"/>
            <p:cNvSpPr>
              <a:spLocks noChangeArrowheads="1"/>
            </p:cNvSpPr>
            <p:nvPr/>
          </p:nvSpPr>
          <p:spPr bwMode="auto">
            <a:xfrm>
              <a:off x="627" y="23"/>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2</a:t>
              </a:r>
            </a:p>
          </p:txBody>
        </p:sp>
        <p:sp>
          <p:nvSpPr>
            <p:cNvPr id="22630" name="Oval 12"/>
            <p:cNvSpPr>
              <a:spLocks noChangeArrowheads="1"/>
            </p:cNvSpPr>
            <p:nvPr/>
          </p:nvSpPr>
          <p:spPr bwMode="auto">
            <a:xfrm>
              <a:off x="0" y="442"/>
              <a:ext cx="18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pPr algn="ctr"/>
              <a:r>
                <a:rPr lang="en-US" altLang="zh-CN" sz="2000" b="1">
                  <a:latin typeface="Times New Roman" panose="02020603050405020304" pitchFamily="18" charset="0"/>
                </a:rPr>
                <a:t>1</a:t>
              </a:r>
            </a:p>
          </p:txBody>
        </p:sp>
        <p:sp>
          <p:nvSpPr>
            <p:cNvPr id="22631" name="Line 13"/>
            <p:cNvSpPr>
              <a:spLocks noChangeShapeType="1"/>
            </p:cNvSpPr>
            <p:nvPr/>
          </p:nvSpPr>
          <p:spPr bwMode="auto">
            <a:xfrm>
              <a:off x="177" y="584"/>
              <a:ext cx="466"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2" name="Line 14"/>
            <p:cNvSpPr>
              <a:spLocks noChangeShapeType="1"/>
            </p:cNvSpPr>
            <p:nvPr/>
          </p:nvSpPr>
          <p:spPr bwMode="auto">
            <a:xfrm>
              <a:off x="121" y="651"/>
              <a:ext cx="534" cy="7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3" name="Line 15"/>
            <p:cNvSpPr>
              <a:spLocks noChangeShapeType="1"/>
            </p:cNvSpPr>
            <p:nvPr/>
          </p:nvSpPr>
          <p:spPr bwMode="auto">
            <a:xfrm flipV="1">
              <a:off x="844" y="596"/>
              <a:ext cx="50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4" name="Line 16"/>
            <p:cNvSpPr>
              <a:spLocks noChangeShapeType="1"/>
            </p:cNvSpPr>
            <p:nvPr/>
          </p:nvSpPr>
          <p:spPr bwMode="auto">
            <a:xfrm>
              <a:off x="810" y="1373"/>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635" name="Group 17"/>
            <p:cNvGrpSpPr>
              <a:grpSpLocks/>
            </p:cNvGrpSpPr>
            <p:nvPr/>
          </p:nvGrpSpPr>
          <p:grpSpPr bwMode="auto">
            <a:xfrm>
              <a:off x="166" y="107"/>
              <a:ext cx="2600" cy="733"/>
              <a:chOff x="0" y="0"/>
              <a:chExt cx="2600" cy="733"/>
            </a:xfrm>
          </p:grpSpPr>
          <p:sp>
            <p:nvSpPr>
              <p:cNvPr id="22648" name="Line 18"/>
              <p:cNvSpPr>
                <a:spLocks noChangeShapeType="1"/>
              </p:cNvSpPr>
              <p:nvPr/>
            </p:nvSpPr>
            <p:spPr bwMode="auto">
              <a:xfrm flipV="1">
                <a:off x="0" y="89"/>
                <a:ext cx="489"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9" name="Line 19"/>
              <p:cNvSpPr>
                <a:spLocks noChangeShapeType="1"/>
              </p:cNvSpPr>
              <p:nvPr/>
            </p:nvSpPr>
            <p:spPr bwMode="auto">
              <a:xfrm>
                <a:off x="655" y="55"/>
                <a:ext cx="534" cy="3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0" name="Line 20"/>
              <p:cNvSpPr>
                <a:spLocks noChangeShapeType="1"/>
              </p:cNvSpPr>
              <p:nvPr/>
            </p:nvSpPr>
            <p:spPr bwMode="auto">
              <a:xfrm flipV="1">
                <a:off x="1355" y="55"/>
                <a:ext cx="423" cy="3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1" name="Line 21"/>
              <p:cNvSpPr>
                <a:spLocks noChangeShapeType="1"/>
              </p:cNvSpPr>
              <p:nvPr/>
            </p:nvSpPr>
            <p:spPr bwMode="auto">
              <a:xfrm>
                <a:off x="1355" y="500"/>
                <a:ext cx="467"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2" name="Line 22"/>
              <p:cNvSpPr>
                <a:spLocks noChangeShapeType="1"/>
              </p:cNvSpPr>
              <p:nvPr/>
            </p:nvSpPr>
            <p:spPr bwMode="auto">
              <a:xfrm>
                <a:off x="1955" y="0"/>
                <a:ext cx="645"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3" name="Line 23"/>
              <p:cNvSpPr>
                <a:spLocks noChangeShapeType="1"/>
              </p:cNvSpPr>
              <p:nvPr/>
            </p:nvSpPr>
            <p:spPr bwMode="auto">
              <a:xfrm flipV="1">
                <a:off x="1978" y="433"/>
                <a:ext cx="566"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636" name="Line 24"/>
            <p:cNvSpPr>
              <a:spLocks noChangeShapeType="1"/>
            </p:cNvSpPr>
            <p:nvPr/>
          </p:nvSpPr>
          <p:spPr bwMode="auto">
            <a:xfrm flipV="1">
              <a:off x="1488" y="940"/>
              <a:ext cx="511" cy="3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7" name="Text Box 25"/>
            <p:cNvSpPr txBox="1">
              <a:spLocks noChangeArrowheads="1"/>
            </p:cNvSpPr>
            <p:nvPr/>
          </p:nvSpPr>
          <p:spPr bwMode="auto">
            <a:xfrm rot="1789981">
              <a:off x="211" y="500"/>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a2=4</a:t>
              </a:r>
            </a:p>
          </p:txBody>
        </p:sp>
        <p:sp>
          <p:nvSpPr>
            <p:cNvPr id="22638" name="Text Box 26"/>
            <p:cNvSpPr txBox="1">
              <a:spLocks noChangeArrowheads="1"/>
            </p:cNvSpPr>
            <p:nvPr/>
          </p:nvSpPr>
          <p:spPr bwMode="auto">
            <a:xfrm rot="3002352">
              <a:off x="74" y="885"/>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a3=5</a:t>
              </a:r>
            </a:p>
          </p:txBody>
        </p:sp>
        <p:sp>
          <p:nvSpPr>
            <p:cNvPr id="22639" name="Text Box 27"/>
            <p:cNvSpPr txBox="1">
              <a:spLocks noChangeArrowheads="1"/>
            </p:cNvSpPr>
            <p:nvPr/>
          </p:nvSpPr>
          <p:spPr bwMode="auto">
            <a:xfrm rot="-1937476">
              <a:off x="768" y="545"/>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a5=1</a:t>
              </a:r>
            </a:p>
          </p:txBody>
        </p:sp>
        <p:sp>
          <p:nvSpPr>
            <p:cNvPr id="22640" name="Text Box 28"/>
            <p:cNvSpPr txBox="1">
              <a:spLocks noChangeArrowheads="1"/>
            </p:cNvSpPr>
            <p:nvPr/>
          </p:nvSpPr>
          <p:spPr bwMode="auto">
            <a:xfrm>
              <a:off x="852" y="1179"/>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a6=2</a:t>
              </a:r>
            </a:p>
          </p:txBody>
        </p:sp>
        <p:sp>
          <p:nvSpPr>
            <p:cNvPr id="22641" name="Text Box 29"/>
            <p:cNvSpPr txBox="1">
              <a:spLocks noChangeArrowheads="1"/>
            </p:cNvSpPr>
            <p:nvPr/>
          </p:nvSpPr>
          <p:spPr bwMode="auto">
            <a:xfrm rot="-2273448">
              <a:off x="1456" y="956"/>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a9=4</a:t>
              </a:r>
            </a:p>
          </p:txBody>
        </p:sp>
        <p:sp>
          <p:nvSpPr>
            <p:cNvPr id="22642" name="Text Box 30"/>
            <p:cNvSpPr txBox="1">
              <a:spLocks noChangeArrowheads="1"/>
            </p:cNvSpPr>
            <p:nvPr/>
          </p:nvSpPr>
          <p:spPr bwMode="auto">
            <a:xfrm rot="-1936531">
              <a:off x="157" y="155"/>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a1=6</a:t>
              </a:r>
            </a:p>
          </p:txBody>
        </p:sp>
        <p:sp>
          <p:nvSpPr>
            <p:cNvPr id="22643" name="Text Box 31"/>
            <p:cNvSpPr txBox="1">
              <a:spLocks noChangeArrowheads="1"/>
            </p:cNvSpPr>
            <p:nvPr/>
          </p:nvSpPr>
          <p:spPr bwMode="auto">
            <a:xfrm rot="2110140">
              <a:off x="900" y="133"/>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a4=1</a:t>
              </a:r>
            </a:p>
          </p:txBody>
        </p:sp>
        <p:sp>
          <p:nvSpPr>
            <p:cNvPr id="22644" name="Text Box 32"/>
            <p:cNvSpPr txBox="1">
              <a:spLocks noChangeArrowheads="1"/>
            </p:cNvSpPr>
            <p:nvPr/>
          </p:nvSpPr>
          <p:spPr bwMode="auto">
            <a:xfrm rot="-2384498">
              <a:off x="1433" y="156"/>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a7=9</a:t>
              </a:r>
            </a:p>
          </p:txBody>
        </p:sp>
        <p:sp>
          <p:nvSpPr>
            <p:cNvPr id="22645" name="Text Box 33"/>
            <p:cNvSpPr txBox="1">
              <a:spLocks noChangeArrowheads="1"/>
            </p:cNvSpPr>
            <p:nvPr/>
          </p:nvSpPr>
          <p:spPr bwMode="auto">
            <a:xfrm rot="1348562">
              <a:off x="1557" y="500"/>
              <a:ext cx="4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a8=7</a:t>
              </a:r>
            </a:p>
          </p:txBody>
        </p:sp>
        <p:sp>
          <p:nvSpPr>
            <p:cNvPr id="22646" name="Text Box 34"/>
            <p:cNvSpPr txBox="1">
              <a:spLocks noChangeArrowheads="1"/>
            </p:cNvSpPr>
            <p:nvPr/>
          </p:nvSpPr>
          <p:spPr bwMode="auto">
            <a:xfrm rot="1332095">
              <a:off x="2168" y="33"/>
              <a:ext cx="5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a10=2</a:t>
              </a:r>
            </a:p>
          </p:txBody>
        </p:sp>
        <p:sp>
          <p:nvSpPr>
            <p:cNvPr id="22647" name="Text Box 35"/>
            <p:cNvSpPr txBox="1">
              <a:spLocks noChangeArrowheads="1"/>
            </p:cNvSpPr>
            <p:nvPr/>
          </p:nvSpPr>
          <p:spPr bwMode="auto">
            <a:xfrm rot="-1493478">
              <a:off x="2205" y="623"/>
              <a:ext cx="5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a11=4</a:t>
              </a:r>
            </a:p>
          </p:txBody>
        </p:sp>
      </p:grpSp>
      <p:sp>
        <p:nvSpPr>
          <p:cNvPr id="38" name="Text Box 36"/>
          <p:cNvSpPr txBox="1">
            <a:spLocks noChangeArrowheads="1"/>
          </p:cNvSpPr>
          <p:nvPr/>
        </p:nvSpPr>
        <p:spPr bwMode="auto">
          <a:xfrm>
            <a:off x="2789238" y="3794126"/>
            <a:ext cx="4953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V1</a:t>
            </a:r>
          </a:p>
          <a:p>
            <a:r>
              <a:rPr lang="en-US" altLang="zh-CN" sz="2000" b="1">
                <a:latin typeface="Times New Roman" panose="02020603050405020304" pitchFamily="18" charset="0"/>
              </a:rPr>
              <a:t>V2</a:t>
            </a:r>
          </a:p>
          <a:p>
            <a:r>
              <a:rPr lang="en-US" altLang="zh-CN" sz="2000" b="1">
                <a:latin typeface="Times New Roman" panose="02020603050405020304" pitchFamily="18" charset="0"/>
              </a:rPr>
              <a:t>V3</a:t>
            </a:r>
          </a:p>
          <a:p>
            <a:r>
              <a:rPr lang="en-US" altLang="zh-CN" sz="2000" b="1">
                <a:latin typeface="Times New Roman" panose="02020603050405020304" pitchFamily="18" charset="0"/>
              </a:rPr>
              <a:t>V4</a:t>
            </a:r>
          </a:p>
          <a:p>
            <a:r>
              <a:rPr lang="en-US" altLang="zh-CN" sz="2000" b="1">
                <a:latin typeface="Times New Roman" panose="02020603050405020304" pitchFamily="18" charset="0"/>
              </a:rPr>
              <a:t>V5</a:t>
            </a:r>
          </a:p>
          <a:p>
            <a:r>
              <a:rPr lang="en-US" altLang="zh-CN" sz="2000" b="1">
                <a:latin typeface="Times New Roman" panose="02020603050405020304" pitchFamily="18" charset="0"/>
              </a:rPr>
              <a:t>V6</a:t>
            </a:r>
          </a:p>
          <a:p>
            <a:r>
              <a:rPr lang="en-US" altLang="zh-CN" sz="2000" b="1">
                <a:latin typeface="Times New Roman" panose="02020603050405020304" pitchFamily="18" charset="0"/>
              </a:rPr>
              <a:t>V7</a:t>
            </a:r>
          </a:p>
          <a:p>
            <a:r>
              <a:rPr lang="en-US" altLang="zh-CN" sz="2000" b="1">
                <a:latin typeface="Times New Roman" panose="02020603050405020304" pitchFamily="18" charset="0"/>
              </a:rPr>
              <a:t>V8</a:t>
            </a:r>
          </a:p>
          <a:p>
            <a:r>
              <a:rPr lang="en-US" altLang="zh-CN" sz="2000" b="1">
                <a:latin typeface="Times New Roman" panose="02020603050405020304" pitchFamily="18" charset="0"/>
              </a:rPr>
              <a:t>V9</a:t>
            </a:r>
          </a:p>
        </p:txBody>
      </p:sp>
      <p:grpSp>
        <p:nvGrpSpPr>
          <p:cNvPr id="5" name="Group 37"/>
          <p:cNvGrpSpPr>
            <a:grpSpLocks/>
          </p:cNvGrpSpPr>
          <p:nvPr/>
        </p:nvGrpSpPr>
        <p:grpSpPr bwMode="auto">
          <a:xfrm>
            <a:off x="2582864" y="3467101"/>
            <a:ext cx="2416175" cy="3128963"/>
            <a:chOff x="0" y="0"/>
            <a:chExt cx="1522" cy="1971"/>
          </a:xfrm>
        </p:grpSpPr>
        <p:sp>
          <p:nvSpPr>
            <p:cNvPr id="22608" name="Line 38"/>
            <p:cNvSpPr>
              <a:spLocks noChangeShapeType="1"/>
            </p:cNvSpPr>
            <p:nvPr/>
          </p:nvSpPr>
          <p:spPr bwMode="auto">
            <a:xfrm>
              <a:off x="0" y="994"/>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609" name="Group 39"/>
            <p:cNvGrpSpPr>
              <a:grpSpLocks/>
            </p:cNvGrpSpPr>
            <p:nvPr/>
          </p:nvGrpSpPr>
          <p:grpSpPr bwMode="auto">
            <a:xfrm>
              <a:off x="0" y="0"/>
              <a:ext cx="1522" cy="1971"/>
              <a:chOff x="0" y="0"/>
              <a:chExt cx="1522" cy="1971"/>
            </a:xfrm>
          </p:grpSpPr>
          <p:sp>
            <p:nvSpPr>
              <p:cNvPr id="22610" name="Rectangle 40"/>
              <p:cNvSpPr>
                <a:spLocks noChangeArrowheads="1"/>
              </p:cNvSpPr>
              <p:nvPr/>
            </p:nvSpPr>
            <p:spPr bwMode="auto">
              <a:xfrm>
                <a:off x="0" y="5"/>
                <a:ext cx="1522" cy="1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endParaRPr lang="zh-CN" altLang="en-US" b="1"/>
              </a:p>
            </p:txBody>
          </p:sp>
          <p:sp>
            <p:nvSpPr>
              <p:cNvPr id="22611" name="Line 41"/>
              <p:cNvSpPr>
                <a:spLocks noChangeShapeType="1"/>
              </p:cNvSpPr>
              <p:nvPr/>
            </p:nvSpPr>
            <p:spPr bwMode="auto">
              <a:xfrm>
                <a:off x="0" y="238"/>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2" name="Text Box 42"/>
              <p:cNvSpPr txBox="1">
                <a:spLocks noChangeArrowheads="1"/>
              </p:cNvSpPr>
              <p:nvPr/>
            </p:nvSpPr>
            <p:spPr bwMode="auto">
              <a:xfrm>
                <a:off x="86" y="0"/>
                <a:ext cx="13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sz="2000" b="1">
                    <a:latin typeface="Times New Roman" panose="02020603050405020304" pitchFamily="18" charset="0"/>
                  </a:rPr>
                  <a:t>顶点       </a:t>
                </a:r>
                <a:r>
                  <a:rPr lang="en-US" altLang="zh-CN" sz="2000" b="1">
                    <a:latin typeface="Times New Roman" panose="02020603050405020304" pitchFamily="18" charset="0"/>
                  </a:rPr>
                  <a:t>Ve       Vl</a:t>
                </a:r>
              </a:p>
            </p:txBody>
          </p:sp>
          <p:sp>
            <p:nvSpPr>
              <p:cNvPr id="22613" name="Line 43"/>
              <p:cNvSpPr>
                <a:spLocks noChangeShapeType="1"/>
              </p:cNvSpPr>
              <p:nvPr/>
            </p:nvSpPr>
            <p:spPr bwMode="auto">
              <a:xfrm>
                <a:off x="0" y="416"/>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4" name="Line 44"/>
              <p:cNvSpPr>
                <a:spLocks noChangeShapeType="1"/>
              </p:cNvSpPr>
              <p:nvPr/>
            </p:nvSpPr>
            <p:spPr bwMode="auto">
              <a:xfrm>
                <a:off x="0" y="608"/>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5" name="Line 45"/>
              <p:cNvSpPr>
                <a:spLocks noChangeShapeType="1"/>
              </p:cNvSpPr>
              <p:nvPr/>
            </p:nvSpPr>
            <p:spPr bwMode="auto">
              <a:xfrm>
                <a:off x="0" y="801"/>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6" name="Line 46"/>
              <p:cNvSpPr>
                <a:spLocks noChangeShapeType="1"/>
              </p:cNvSpPr>
              <p:nvPr/>
            </p:nvSpPr>
            <p:spPr bwMode="auto">
              <a:xfrm>
                <a:off x="0" y="1186"/>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7" name="Line 47"/>
              <p:cNvSpPr>
                <a:spLocks noChangeShapeType="1"/>
              </p:cNvSpPr>
              <p:nvPr/>
            </p:nvSpPr>
            <p:spPr bwMode="auto">
              <a:xfrm>
                <a:off x="0" y="1379"/>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8" name="Line 48"/>
              <p:cNvSpPr>
                <a:spLocks noChangeShapeType="1"/>
              </p:cNvSpPr>
              <p:nvPr/>
            </p:nvSpPr>
            <p:spPr bwMode="auto">
              <a:xfrm>
                <a:off x="0" y="1572"/>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9" name="Line 49"/>
              <p:cNvSpPr>
                <a:spLocks noChangeShapeType="1"/>
              </p:cNvSpPr>
              <p:nvPr/>
            </p:nvSpPr>
            <p:spPr bwMode="auto">
              <a:xfrm>
                <a:off x="0" y="1765"/>
                <a:ext cx="15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0" name="Line 50"/>
              <p:cNvSpPr>
                <a:spLocks noChangeShapeType="1"/>
              </p:cNvSpPr>
              <p:nvPr/>
            </p:nvSpPr>
            <p:spPr bwMode="auto">
              <a:xfrm>
                <a:off x="566" y="5"/>
                <a:ext cx="0" cy="19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1" name="Line 51"/>
              <p:cNvSpPr>
                <a:spLocks noChangeShapeType="1"/>
              </p:cNvSpPr>
              <p:nvPr/>
            </p:nvSpPr>
            <p:spPr bwMode="auto">
              <a:xfrm>
                <a:off x="1067" y="5"/>
                <a:ext cx="0" cy="19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4" name="Text Box 52"/>
          <p:cNvSpPr txBox="1">
            <a:spLocks noChangeArrowheads="1"/>
          </p:cNvSpPr>
          <p:nvPr/>
        </p:nvSpPr>
        <p:spPr bwMode="auto">
          <a:xfrm>
            <a:off x="3611563" y="3805239"/>
            <a:ext cx="4381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a:p>
            <a:r>
              <a:rPr lang="en-US" altLang="zh-CN" sz="2000" b="1">
                <a:latin typeface="Times New Roman" panose="02020603050405020304" pitchFamily="18" charset="0"/>
              </a:rPr>
              <a:t>6</a:t>
            </a:r>
          </a:p>
          <a:p>
            <a:r>
              <a:rPr lang="en-US" altLang="zh-CN" sz="2000" b="1">
                <a:latin typeface="Times New Roman" panose="02020603050405020304" pitchFamily="18" charset="0"/>
              </a:rPr>
              <a:t>4</a:t>
            </a:r>
          </a:p>
          <a:p>
            <a:r>
              <a:rPr lang="en-US" altLang="zh-CN" sz="2000" b="1">
                <a:latin typeface="Times New Roman" panose="02020603050405020304" pitchFamily="18" charset="0"/>
              </a:rPr>
              <a:t>5</a:t>
            </a:r>
          </a:p>
          <a:p>
            <a:r>
              <a:rPr lang="en-US" altLang="zh-CN" sz="2000" b="1">
                <a:latin typeface="Times New Roman" panose="02020603050405020304" pitchFamily="18" charset="0"/>
              </a:rPr>
              <a:t>7</a:t>
            </a:r>
          </a:p>
          <a:p>
            <a:r>
              <a:rPr lang="en-US" altLang="zh-CN" sz="2000" b="1">
                <a:latin typeface="Times New Roman" panose="02020603050405020304" pitchFamily="18" charset="0"/>
              </a:rPr>
              <a:t>7</a:t>
            </a:r>
          </a:p>
          <a:p>
            <a:r>
              <a:rPr lang="en-US" altLang="zh-CN" sz="2000" b="1">
                <a:latin typeface="Times New Roman" panose="02020603050405020304" pitchFamily="18" charset="0"/>
              </a:rPr>
              <a:t>16</a:t>
            </a:r>
          </a:p>
          <a:p>
            <a:r>
              <a:rPr lang="en-US" altLang="zh-CN" sz="2000" b="1">
                <a:latin typeface="Times New Roman" panose="02020603050405020304" pitchFamily="18" charset="0"/>
              </a:rPr>
              <a:t>14</a:t>
            </a:r>
          </a:p>
          <a:p>
            <a:r>
              <a:rPr lang="en-US" altLang="zh-CN" sz="2000" b="1">
                <a:latin typeface="Times New Roman" panose="02020603050405020304" pitchFamily="18" charset="0"/>
              </a:rPr>
              <a:t>18</a:t>
            </a:r>
          </a:p>
        </p:txBody>
      </p:sp>
      <p:sp>
        <p:nvSpPr>
          <p:cNvPr id="55" name="Text Box 53"/>
          <p:cNvSpPr txBox="1">
            <a:spLocks noChangeArrowheads="1"/>
          </p:cNvSpPr>
          <p:nvPr/>
        </p:nvSpPr>
        <p:spPr bwMode="auto">
          <a:xfrm>
            <a:off x="4335463" y="3806826"/>
            <a:ext cx="4381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a:p>
            <a:r>
              <a:rPr lang="en-US" altLang="zh-CN" sz="2000" b="1">
                <a:latin typeface="Times New Roman" panose="02020603050405020304" pitchFamily="18" charset="0"/>
              </a:rPr>
              <a:t>6</a:t>
            </a:r>
          </a:p>
          <a:p>
            <a:r>
              <a:rPr lang="en-US" altLang="zh-CN" sz="2000" b="1">
                <a:latin typeface="Times New Roman" panose="02020603050405020304" pitchFamily="18" charset="0"/>
              </a:rPr>
              <a:t>6</a:t>
            </a:r>
          </a:p>
          <a:p>
            <a:r>
              <a:rPr lang="en-US" altLang="zh-CN" sz="2000" b="1">
                <a:latin typeface="Times New Roman" panose="02020603050405020304" pitchFamily="18" charset="0"/>
              </a:rPr>
              <a:t>8</a:t>
            </a:r>
          </a:p>
          <a:p>
            <a:r>
              <a:rPr lang="en-US" altLang="zh-CN" sz="2000" b="1">
                <a:latin typeface="Times New Roman" panose="02020603050405020304" pitchFamily="18" charset="0"/>
              </a:rPr>
              <a:t>7</a:t>
            </a:r>
          </a:p>
          <a:p>
            <a:r>
              <a:rPr lang="en-US" altLang="zh-CN" sz="2000" b="1">
                <a:latin typeface="Times New Roman" panose="02020603050405020304" pitchFamily="18" charset="0"/>
              </a:rPr>
              <a:t>10</a:t>
            </a:r>
          </a:p>
          <a:p>
            <a:r>
              <a:rPr lang="en-US" altLang="zh-CN" sz="2000" b="1">
                <a:latin typeface="Times New Roman" panose="02020603050405020304" pitchFamily="18" charset="0"/>
              </a:rPr>
              <a:t>16</a:t>
            </a:r>
          </a:p>
          <a:p>
            <a:r>
              <a:rPr lang="en-US" altLang="zh-CN" sz="2000" b="1">
                <a:latin typeface="Times New Roman" panose="02020603050405020304" pitchFamily="18" charset="0"/>
              </a:rPr>
              <a:t>14</a:t>
            </a:r>
          </a:p>
          <a:p>
            <a:r>
              <a:rPr lang="en-US" altLang="zh-CN" sz="2000" b="1">
                <a:latin typeface="Times New Roman" panose="02020603050405020304" pitchFamily="18" charset="0"/>
              </a:rPr>
              <a:t>18</a:t>
            </a:r>
          </a:p>
        </p:txBody>
      </p:sp>
      <p:sp>
        <p:nvSpPr>
          <p:cNvPr id="56" name="Line 54"/>
          <p:cNvSpPr>
            <a:spLocks noChangeShapeType="1"/>
          </p:cNvSpPr>
          <p:nvPr/>
        </p:nvSpPr>
        <p:spPr bwMode="auto">
          <a:xfrm>
            <a:off x="4135438" y="3897313"/>
            <a:ext cx="0" cy="248761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auto">
          <a:xfrm flipV="1">
            <a:off x="4875213" y="3968750"/>
            <a:ext cx="0" cy="243363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Text Box 56"/>
          <p:cNvSpPr txBox="1">
            <a:spLocks noChangeArrowheads="1"/>
          </p:cNvSpPr>
          <p:nvPr/>
        </p:nvSpPr>
        <p:spPr bwMode="auto">
          <a:xfrm>
            <a:off x="6513513" y="3201988"/>
            <a:ext cx="5699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a1</a:t>
            </a:r>
          </a:p>
          <a:p>
            <a:r>
              <a:rPr lang="en-US" altLang="zh-CN" sz="2000" b="1">
                <a:latin typeface="Times New Roman" panose="02020603050405020304" pitchFamily="18" charset="0"/>
              </a:rPr>
              <a:t>a2</a:t>
            </a:r>
          </a:p>
          <a:p>
            <a:r>
              <a:rPr lang="en-US" altLang="zh-CN" sz="2000" b="1">
                <a:latin typeface="Times New Roman" panose="02020603050405020304" pitchFamily="18" charset="0"/>
              </a:rPr>
              <a:t>a3</a:t>
            </a:r>
          </a:p>
          <a:p>
            <a:r>
              <a:rPr lang="en-US" altLang="zh-CN" sz="2000" b="1">
                <a:latin typeface="Times New Roman" panose="02020603050405020304" pitchFamily="18" charset="0"/>
              </a:rPr>
              <a:t>a4</a:t>
            </a:r>
          </a:p>
          <a:p>
            <a:r>
              <a:rPr lang="en-US" altLang="zh-CN" sz="2000" b="1">
                <a:latin typeface="Times New Roman" panose="02020603050405020304" pitchFamily="18" charset="0"/>
              </a:rPr>
              <a:t>a5</a:t>
            </a:r>
          </a:p>
          <a:p>
            <a:r>
              <a:rPr lang="en-US" altLang="zh-CN" sz="2000" b="1">
                <a:latin typeface="Times New Roman" panose="02020603050405020304" pitchFamily="18" charset="0"/>
              </a:rPr>
              <a:t>a6</a:t>
            </a:r>
          </a:p>
          <a:p>
            <a:r>
              <a:rPr lang="en-US" altLang="zh-CN" sz="2000" b="1">
                <a:latin typeface="Times New Roman" panose="02020603050405020304" pitchFamily="18" charset="0"/>
              </a:rPr>
              <a:t>a7</a:t>
            </a:r>
          </a:p>
          <a:p>
            <a:r>
              <a:rPr lang="en-US" altLang="zh-CN" sz="2000" b="1">
                <a:latin typeface="Times New Roman" panose="02020603050405020304" pitchFamily="18" charset="0"/>
              </a:rPr>
              <a:t>a8</a:t>
            </a:r>
          </a:p>
          <a:p>
            <a:r>
              <a:rPr lang="en-US" altLang="zh-CN" sz="2000" b="1">
                <a:latin typeface="Times New Roman" panose="02020603050405020304" pitchFamily="18" charset="0"/>
              </a:rPr>
              <a:t>a9</a:t>
            </a:r>
          </a:p>
          <a:p>
            <a:r>
              <a:rPr lang="en-US" altLang="zh-CN" sz="2000" b="1">
                <a:latin typeface="Times New Roman" panose="02020603050405020304" pitchFamily="18" charset="0"/>
              </a:rPr>
              <a:t>a10</a:t>
            </a:r>
          </a:p>
          <a:p>
            <a:r>
              <a:rPr lang="en-US" altLang="zh-CN" sz="2000" b="1">
                <a:latin typeface="Times New Roman" panose="02020603050405020304" pitchFamily="18" charset="0"/>
              </a:rPr>
              <a:t>a11</a:t>
            </a:r>
          </a:p>
        </p:txBody>
      </p:sp>
      <p:grpSp>
        <p:nvGrpSpPr>
          <p:cNvPr id="39" name="Group 57"/>
          <p:cNvGrpSpPr>
            <a:grpSpLocks/>
          </p:cNvGrpSpPr>
          <p:nvPr/>
        </p:nvGrpSpPr>
        <p:grpSpPr bwMode="auto">
          <a:xfrm>
            <a:off x="6445251" y="2884488"/>
            <a:ext cx="3122613" cy="3746500"/>
            <a:chOff x="0" y="0"/>
            <a:chExt cx="1967" cy="2360"/>
          </a:xfrm>
        </p:grpSpPr>
        <p:sp>
          <p:nvSpPr>
            <p:cNvPr id="22592" name="Rectangle 58"/>
            <p:cNvSpPr>
              <a:spLocks noChangeArrowheads="1"/>
            </p:cNvSpPr>
            <p:nvPr/>
          </p:nvSpPr>
          <p:spPr bwMode="auto">
            <a:xfrm>
              <a:off x="0" y="16"/>
              <a:ext cx="1967" cy="2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endParaRPr lang="zh-CN" altLang="en-US" b="1"/>
            </a:p>
          </p:txBody>
        </p:sp>
        <p:sp>
          <p:nvSpPr>
            <p:cNvPr id="22593" name="Line 59"/>
            <p:cNvSpPr>
              <a:spLocks noChangeShapeType="1"/>
            </p:cNvSpPr>
            <p:nvPr/>
          </p:nvSpPr>
          <p:spPr bwMode="auto">
            <a:xfrm>
              <a:off x="0" y="216"/>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4" name="Text Box 60"/>
            <p:cNvSpPr txBox="1">
              <a:spLocks noChangeArrowheads="1"/>
            </p:cNvSpPr>
            <p:nvPr/>
          </p:nvSpPr>
          <p:spPr bwMode="auto">
            <a:xfrm>
              <a:off x="53" y="0"/>
              <a:ext cx="17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en-US" sz="2000" b="1">
                  <a:latin typeface="Times New Roman" panose="02020603050405020304" pitchFamily="18" charset="0"/>
                </a:rPr>
                <a:t>活动       </a:t>
              </a:r>
              <a:r>
                <a:rPr lang="en-US" altLang="zh-CN" sz="2000" b="1">
                  <a:latin typeface="Times New Roman" panose="02020603050405020304" pitchFamily="18" charset="0"/>
                </a:rPr>
                <a:t>e       l             l-e</a:t>
              </a:r>
            </a:p>
          </p:txBody>
        </p:sp>
        <p:sp>
          <p:nvSpPr>
            <p:cNvPr id="22595" name="Line 61"/>
            <p:cNvSpPr>
              <a:spLocks noChangeShapeType="1"/>
            </p:cNvSpPr>
            <p:nvPr/>
          </p:nvSpPr>
          <p:spPr bwMode="auto">
            <a:xfrm>
              <a:off x="0" y="409"/>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6" name="Line 62"/>
            <p:cNvSpPr>
              <a:spLocks noChangeShapeType="1"/>
            </p:cNvSpPr>
            <p:nvPr/>
          </p:nvSpPr>
          <p:spPr bwMode="auto">
            <a:xfrm>
              <a:off x="0" y="603"/>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7" name="Line 63"/>
            <p:cNvSpPr>
              <a:spLocks noChangeShapeType="1"/>
            </p:cNvSpPr>
            <p:nvPr/>
          </p:nvSpPr>
          <p:spPr bwMode="auto">
            <a:xfrm>
              <a:off x="0" y="797"/>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8" name="Line 64"/>
            <p:cNvSpPr>
              <a:spLocks noChangeShapeType="1"/>
            </p:cNvSpPr>
            <p:nvPr/>
          </p:nvSpPr>
          <p:spPr bwMode="auto">
            <a:xfrm>
              <a:off x="0" y="990"/>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65"/>
            <p:cNvSpPr>
              <a:spLocks noChangeShapeType="1"/>
            </p:cNvSpPr>
            <p:nvPr/>
          </p:nvSpPr>
          <p:spPr bwMode="auto">
            <a:xfrm>
              <a:off x="0" y="1184"/>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0" name="Line 66"/>
            <p:cNvSpPr>
              <a:spLocks noChangeShapeType="1"/>
            </p:cNvSpPr>
            <p:nvPr/>
          </p:nvSpPr>
          <p:spPr bwMode="auto">
            <a:xfrm>
              <a:off x="0" y="1378"/>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67"/>
            <p:cNvSpPr>
              <a:spLocks noChangeShapeType="1"/>
            </p:cNvSpPr>
            <p:nvPr/>
          </p:nvSpPr>
          <p:spPr bwMode="auto">
            <a:xfrm>
              <a:off x="0" y="1571"/>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68"/>
            <p:cNvSpPr>
              <a:spLocks noChangeShapeType="1"/>
            </p:cNvSpPr>
            <p:nvPr/>
          </p:nvSpPr>
          <p:spPr bwMode="auto">
            <a:xfrm>
              <a:off x="0" y="1765"/>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69"/>
            <p:cNvSpPr>
              <a:spLocks noChangeShapeType="1"/>
            </p:cNvSpPr>
            <p:nvPr/>
          </p:nvSpPr>
          <p:spPr bwMode="auto">
            <a:xfrm>
              <a:off x="0" y="1959"/>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Line 70"/>
            <p:cNvSpPr>
              <a:spLocks noChangeShapeType="1"/>
            </p:cNvSpPr>
            <p:nvPr/>
          </p:nvSpPr>
          <p:spPr bwMode="auto">
            <a:xfrm>
              <a:off x="0" y="2153"/>
              <a:ext cx="19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5" name="Line 71"/>
            <p:cNvSpPr>
              <a:spLocks noChangeShapeType="1"/>
            </p:cNvSpPr>
            <p:nvPr/>
          </p:nvSpPr>
          <p:spPr bwMode="auto">
            <a:xfrm>
              <a:off x="545" y="16"/>
              <a:ext cx="0" cy="2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6" name="Line 72"/>
            <p:cNvSpPr>
              <a:spLocks noChangeShapeType="1"/>
            </p:cNvSpPr>
            <p:nvPr/>
          </p:nvSpPr>
          <p:spPr bwMode="auto">
            <a:xfrm>
              <a:off x="967" y="16"/>
              <a:ext cx="0" cy="2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7" name="Line 73"/>
            <p:cNvSpPr>
              <a:spLocks noChangeShapeType="1"/>
            </p:cNvSpPr>
            <p:nvPr/>
          </p:nvSpPr>
          <p:spPr bwMode="auto">
            <a:xfrm>
              <a:off x="1367" y="16"/>
              <a:ext cx="0" cy="2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 name="Text Box 74"/>
          <p:cNvSpPr txBox="1">
            <a:spLocks noChangeArrowheads="1"/>
          </p:cNvSpPr>
          <p:nvPr/>
        </p:nvSpPr>
        <p:spPr bwMode="auto">
          <a:xfrm>
            <a:off x="9180514" y="3200401"/>
            <a:ext cx="3841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zh-CN" altLang="zh-CN" sz="2000" b="1">
                <a:solidFill>
                  <a:srgbClr val="CC00FF"/>
                </a:solidFill>
                <a:latin typeface="Times New Roman" panose="02020603050405020304" pitchFamily="18" charset="0"/>
                <a:sym typeface="Wingdings" panose="05000000000000000000" pitchFamily="2" charset="2"/>
              </a:rPr>
              <a:t></a:t>
            </a:r>
            <a:endParaRPr lang="zh-CN" altLang="zh-CN" sz="2000" b="1">
              <a:solidFill>
                <a:srgbClr val="CC00FF"/>
              </a:solidFill>
              <a:latin typeface="Times New Roman" panose="02020603050405020304" pitchFamily="18" charset="0"/>
            </a:endParaRPr>
          </a:p>
          <a:p>
            <a:endParaRPr lang="zh-CN" altLang="zh-CN" sz="2000" b="1">
              <a:latin typeface="Times New Roman" panose="02020603050405020304" pitchFamily="18" charset="0"/>
            </a:endParaRPr>
          </a:p>
          <a:p>
            <a:endParaRPr lang="zh-CN" altLang="zh-CN" sz="2000" b="1">
              <a:latin typeface="Times New Roman" panose="02020603050405020304" pitchFamily="18" charset="0"/>
            </a:endParaRPr>
          </a:p>
          <a:p>
            <a:r>
              <a:rPr lang="zh-CN" altLang="zh-CN" sz="2000" b="1">
                <a:solidFill>
                  <a:srgbClr val="CC00FF"/>
                </a:solidFill>
                <a:latin typeface="Times New Roman" panose="02020603050405020304" pitchFamily="18" charset="0"/>
                <a:sym typeface="Wingdings" panose="05000000000000000000" pitchFamily="2" charset="2"/>
              </a:rPr>
              <a:t></a:t>
            </a:r>
            <a:endParaRPr lang="zh-CN" altLang="zh-CN" sz="2000" b="1">
              <a:solidFill>
                <a:srgbClr val="CC00FF"/>
              </a:solidFill>
              <a:latin typeface="Times New Roman" panose="02020603050405020304" pitchFamily="18" charset="0"/>
            </a:endParaRPr>
          </a:p>
          <a:p>
            <a:endParaRPr lang="zh-CN" altLang="zh-CN" sz="2000" b="1">
              <a:latin typeface="Times New Roman" panose="02020603050405020304" pitchFamily="18" charset="0"/>
            </a:endParaRPr>
          </a:p>
          <a:p>
            <a:endParaRPr lang="zh-CN" altLang="zh-CN" sz="2000" b="1">
              <a:latin typeface="Times New Roman" panose="02020603050405020304" pitchFamily="18" charset="0"/>
            </a:endParaRPr>
          </a:p>
          <a:p>
            <a:r>
              <a:rPr lang="zh-CN" altLang="zh-CN" sz="2000" b="1">
                <a:solidFill>
                  <a:srgbClr val="CC00FF"/>
                </a:solidFill>
                <a:latin typeface="Times New Roman" panose="02020603050405020304" pitchFamily="18" charset="0"/>
                <a:sym typeface="Wingdings" panose="05000000000000000000" pitchFamily="2" charset="2"/>
              </a:rPr>
              <a:t></a:t>
            </a:r>
            <a:endParaRPr lang="zh-CN" altLang="zh-CN" sz="2000" b="1">
              <a:solidFill>
                <a:srgbClr val="CC00FF"/>
              </a:solidFill>
              <a:latin typeface="Times New Roman" panose="02020603050405020304" pitchFamily="18" charset="0"/>
            </a:endParaRPr>
          </a:p>
          <a:p>
            <a:r>
              <a:rPr lang="zh-CN" altLang="zh-CN" sz="2000" b="1">
                <a:solidFill>
                  <a:srgbClr val="CC00FF"/>
                </a:solidFill>
                <a:latin typeface="Times New Roman" panose="02020603050405020304" pitchFamily="18" charset="0"/>
                <a:sym typeface="Wingdings" panose="05000000000000000000" pitchFamily="2" charset="2"/>
              </a:rPr>
              <a:t></a:t>
            </a:r>
            <a:endParaRPr lang="zh-CN" altLang="zh-CN" sz="2000" b="1">
              <a:solidFill>
                <a:srgbClr val="CC00FF"/>
              </a:solidFill>
              <a:latin typeface="Times New Roman" panose="02020603050405020304" pitchFamily="18" charset="0"/>
            </a:endParaRPr>
          </a:p>
          <a:p>
            <a:endParaRPr lang="zh-CN" altLang="zh-CN" sz="2000" b="1">
              <a:latin typeface="Times New Roman" panose="02020603050405020304" pitchFamily="18" charset="0"/>
            </a:endParaRPr>
          </a:p>
          <a:p>
            <a:r>
              <a:rPr lang="zh-CN" altLang="zh-CN" sz="2000" b="1">
                <a:solidFill>
                  <a:srgbClr val="CC00FF"/>
                </a:solidFill>
                <a:latin typeface="Times New Roman" panose="02020603050405020304" pitchFamily="18" charset="0"/>
                <a:sym typeface="Wingdings" panose="05000000000000000000" pitchFamily="2" charset="2"/>
              </a:rPr>
              <a:t></a:t>
            </a:r>
            <a:endParaRPr lang="zh-CN" altLang="zh-CN" sz="2000" b="1">
              <a:solidFill>
                <a:srgbClr val="CC00FF"/>
              </a:solidFill>
              <a:latin typeface="Times New Roman" panose="02020603050405020304" pitchFamily="18" charset="0"/>
            </a:endParaRPr>
          </a:p>
          <a:p>
            <a:r>
              <a:rPr lang="zh-CN" altLang="zh-CN" sz="2000" b="1">
                <a:solidFill>
                  <a:srgbClr val="CC00FF"/>
                </a:solidFill>
                <a:latin typeface="Times New Roman" panose="02020603050405020304" pitchFamily="18" charset="0"/>
                <a:sym typeface="Wingdings" panose="05000000000000000000" pitchFamily="2" charset="2"/>
              </a:rPr>
              <a:t></a:t>
            </a:r>
          </a:p>
        </p:txBody>
      </p:sp>
      <p:grpSp>
        <p:nvGrpSpPr>
          <p:cNvPr id="41" name="Group 75"/>
          <p:cNvGrpSpPr>
            <a:grpSpLocks/>
          </p:cNvGrpSpPr>
          <p:nvPr/>
        </p:nvGrpSpPr>
        <p:grpSpPr bwMode="auto">
          <a:xfrm>
            <a:off x="5954713" y="601664"/>
            <a:ext cx="4127500" cy="1163637"/>
            <a:chOff x="0" y="0"/>
            <a:chExt cx="2600" cy="733"/>
          </a:xfrm>
        </p:grpSpPr>
        <p:sp>
          <p:nvSpPr>
            <p:cNvPr id="22586" name="Line 76"/>
            <p:cNvSpPr>
              <a:spLocks noChangeShapeType="1"/>
            </p:cNvSpPr>
            <p:nvPr/>
          </p:nvSpPr>
          <p:spPr bwMode="auto">
            <a:xfrm flipV="1">
              <a:off x="0" y="89"/>
              <a:ext cx="489" cy="3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7" name="Line 77"/>
            <p:cNvSpPr>
              <a:spLocks noChangeShapeType="1"/>
            </p:cNvSpPr>
            <p:nvPr/>
          </p:nvSpPr>
          <p:spPr bwMode="auto">
            <a:xfrm>
              <a:off x="655" y="55"/>
              <a:ext cx="534" cy="334"/>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78"/>
            <p:cNvSpPr>
              <a:spLocks noChangeShapeType="1"/>
            </p:cNvSpPr>
            <p:nvPr/>
          </p:nvSpPr>
          <p:spPr bwMode="auto">
            <a:xfrm flipV="1">
              <a:off x="1355" y="55"/>
              <a:ext cx="423" cy="345"/>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9" name="Line 79"/>
            <p:cNvSpPr>
              <a:spLocks noChangeShapeType="1"/>
            </p:cNvSpPr>
            <p:nvPr/>
          </p:nvSpPr>
          <p:spPr bwMode="auto">
            <a:xfrm>
              <a:off x="1355" y="500"/>
              <a:ext cx="467" cy="211"/>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80"/>
            <p:cNvSpPr>
              <a:spLocks noChangeShapeType="1"/>
            </p:cNvSpPr>
            <p:nvPr/>
          </p:nvSpPr>
          <p:spPr bwMode="auto">
            <a:xfrm>
              <a:off x="1955" y="0"/>
              <a:ext cx="645" cy="27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Line 81"/>
            <p:cNvSpPr>
              <a:spLocks noChangeShapeType="1"/>
            </p:cNvSpPr>
            <p:nvPr/>
          </p:nvSpPr>
          <p:spPr bwMode="auto">
            <a:xfrm flipV="1">
              <a:off x="1978" y="433"/>
              <a:ext cx="566" cy="3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9" name="Group 82"/>
          <p:cNvGrpSpPr>
            <a:grpSpLocks/>
          </p:cNvGrpSpPr>
          <p:nvPr/>
        </p:nvGrpSpPr>
        <p:grpSpPr bwMode="auto">
          <a:xfrm>
            <a:off x="7481888" y="3184526"/>
            <a:ext cx="1655762" cy="396875"/>
            <a:chOff x="0" y="0"/>
            <a:chExt cx="1043" cy="250"/>
          </a:xfrm>
        </p:grpSpPr>
        <p:sp>
          <p:nvSpPr>
            <p:cNvPr id="22583" name="Text Box 83"/>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sp>
          <p:nvSpPr>
            <p:cNvPr id="22584" name="Text Box 84"/>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sp>
          <p:nvSpPr>
            <p:cNvPr id="22585" name="Text Box 85"/>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77" name="Group 86"/>
          <p:cNvGrpSpPr>
            <a:grpSpLocks/>
          </p:cNvGrpSpPr>
          <p:nvPr/>
        </p:nvGrpSpPr>
        <p:grpSpPr bwMode="auto">
          <a:xfrm>
            <a:off x="7481888" y="3489326"/>
            <a:ext cx="1655762" cy="396875"/>
            <a:chOff x="0" y="0"/>
            <a:chExt cx="1043" cy="250"/>
          </a:xfrm>
        </p:grpSpPr>
        <p:sp>
          <p:nvSpPr>
            <p:cNvPr id="22580" name="Text Box 87"/>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sp>
          <p:nvSpPr>
            <p:cNvPr id="22581" name="Text Box 88"/>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2</a:t>
              </a:r>
            </a:p>
          </p:txBody>
        </p:sp>
        <p:sp>
          <p:nvSpPr>
            <p:cNvPr id="22582" name="Text Box 89"/>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2</a:t>
              </a:r>
            </a:p>
          </p:txBody>
        </p:sp>
      </p:grpSp>
      <p:grpSp>
        <p:nvGrpSpPr>
          <p:cNvPr id="84" name="Group 90"/>
          <p:cNvGrpSpPr>
            <a:grpSpLocks/>
          </p:cNvGrpSpPr>
          <p:nvPr/>
        </p:nvGrpSpPr>
        <p:grpSpPr bwMode="auto">
          <a:xfrm>
            <a:off x="7481888" y="4111626"/>
            <a:ext cx="1655762" cy="396875"/>
            <a:chOff x="0" y="0"/>
            <a:chExt cx="1043" cy="250"/>
          </a:xfrm>
        </p:grpSpPr>
        <p:sp>
          <p:nvSpPr>
            <p:cNvPr id="22577" name="Text Box 91"/>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6</a:t>
              </a:r>
            </a:p>
          </p:txBody>
        </p:sp>
        <p:sp>
          <p:nvSpPr>
            <p:cNvPr id="22578" name="Text Box 92"/>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6</a:t>
              </a:r>
            </a:p>
          </p:txBody>
        </p:sp>
        <p:sp>
          <p:nvSpPr>
            <p:cNvPr id="22579" name="Text Box 93"/>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88" name="Group 94"/>
          <p:cNvGrpSpPr>
            <a:grpSpLocks/>
          </p:cNvGrpSpPr>
          <p:nvPr/>
        </p:nvGrpSpPr>
        <p:grpSpPr bwMode="auto">
          <a:xfrm>
            <a:off x="7481888" y="4416426"/>
            <a:ext cx="1655762" cy="396875"/>
            <a:chOff x="0" y="0"/>
            <a:chExt cx="1043" cy="250"/>
          </a:xfrm>
        </p:grpSpPr>
        <p:sp>
          <p:nvSpPr>
            <p:cNvPr id="22574" name="Text Box 95"/>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4</a:t>
              </a:r>
            </a:p>
          </p:txBody>
        </p:sp>
        <p:sp>
          <p:nvSpPr>
            <p:cNvPr id="22575" name="Text Box 96"/>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6</a:t>
              </a:r>
            </a:p>
          </p:txBody>
        </p:sp>
        <p:sp>
          <p:nvSpPr>
            <p:cNvPr id="22576" name="Text Box 97"/>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2</a:t>
              </a:r>
            </a:p>
          </p:txBody>
        </p:sp>
      </p:grpSp>
      <p:grpSp>
        <p:nvGrpSpPr>
          <p:cNvPr id="92" name="Group 98"/>
          <p:cNvGrpSpPr>
            <a:grpSpLocks/>
          </p:cNvGrpSpPr>
          <p:nvPr/>
        </p:nvGrpSpPr>
        <p:grpSpPr bwMode="auto">
          <a:xfrm>
            <a:off x="7481888" y="4721226"/>
            <a:ext cx="1655762" cy="396875"/>
            <a:chOff x="0" y="0"/>
            <a:chExt cx="1043" cy="250"/>
          </a:xfrm>
        </p:grpSpPr>
        <p:sp>
          <p:nvSpPr>
            <p:cNvPr id="22571" name="Text Box 99"/>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5</a:t>
              </a:r>
            </a:p>
          </p:txBody>
        </p:sp>
        <p:sp>
          <p:nvSpPr>
            <p:cNvPr id="22572" name="Text Box 100"/>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8</a:t>
              </a:r>
            </a:p>
          </p:txBody>
        </p:sp>
        <p:sp>
          <p:nvSpPr>
            <p:cNvPr id="22573" name="Text Box 101"/>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3</a:t>
              </a:r>
            </a:p>
          </p:txBody>
        </p:sp>
      </p:grpSp>
      <p:grpSp>
        <p:nvGrpSpPr>
          <p:cNvPr id="96" name="Group 102"/>
          <p:cNvGrpSpPr>
            <a:grpSpLocks/>
          </p:cNvGrpSpPr>
          <p:nvPr/>
        </p:nvGrpSpPr>
        <p:grpSpPr bwMode="auto">
          <a:xfrm>
            <a:off x="7481888" y="5026026"/>
            <a:ext cx="1655762" cy="396875"/>
            <a:chOff x="0" y="0"/>
            <a:chExt cx="1043" cy="250"/>
          </a:xfrm>
        </p:grpSpPr>
        <p:sp>
          <p:nvSpPr>
            <p:cNvPr id="22568" name="Text Box 103"/>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7</a:t>
              </a:r>
            </a:p>
          </p:txBody>
        </p:sp>
        <p:sp>
          <p:nvSpPr>
            <p:cNvPr id="22569" name="Text Box 104"/>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7</a:t>
              </a:r>
            </a:p>
          </p:txBody>
        </p:sp>
        <p:sp>
          <p:nvSpPr>
            <p:cNvPr id="22570" name="Text Box 105"/>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100" name="Group 106"/>
          <p:cNvGrpSpPr>
            <a:grpSpLocks/>
          </p:cNvGrpSpPr>
          <p:nvPr/>
        </p:nvGrpSpPr>
        <p:grpSpPr bwMode="auto">
          <a:xfrm>
            <a:off x="7481888" y="5330826"/>
            <a:ext cx="1655762" cy="396875"/>
            <a:chOff x="0" y="0"/>
            <a:chExt cx="1043" cy="250"/>
          </a:xfrm>
        </p:grpSpPr>
        <p:sp>
          <p:nvSpPr>
            <p:cNvPr id="22565" name="Text Box 107"/>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7</a:t>
              </a:r>
            </a:p>
          </p:txBody>
        </p:sp>
        <p:sp>
          <p:nvSpPr>
            <p:cNvPr id="22566" name="Text Box 108"/>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7</a:t>
              </a:r>
            </a:p>
          </p:txBody>
        </p:sp>
        <p:sp>
          <p:nvSpPr>
            <p:cNvPr id="22567" name="Text Box 109"/>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104" name="Group 110"/>
          <p:cNvGrpSpPr>
            <a:grpSpLocks/>
          </p:cNvGrpSpPr>
          <p:nvPr/>
        </p:nvGrpSpPr>
        <p:grpSpPr bwMode="auto">
          <a:xfrm>
            <a:off x="7481888" y="5635626"/>
            <a:ext cx="1655762" cy="396875"/>
            <a:chOff x="0" y="0"/>
            <a:chExt cx="1043" cy="250"/>
          </a:xfrm>
        </p:grpSpPr>
        <p:sp>
          <p:nvSpPr>
            <p:cNvPr id="22562" name="Text Box 111"/>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7</a:t>
              </a:r>
            </a:p>
          </p:txBody>
        </p:sp>
        <p:sp>
          <p:nvSpPr>
            <p:cNvPr id="22563" name="Text Box 112"/>
            <p:cNvSpPr txBox="1">
              <a:spLocks noChangeArrowheads="1"/>
            </p:cNvSpPr>
            <p:nvPr/>
          </p:nvSpPr>
          <p:spPr bwMode="auto">
            <a:xfrm>
              <a:off x="423"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10</a:t>
              </a:r>
            </a:p>
          </p:txBody>
        </p:sp>
        <p:sp>
          <p:nvSpPr>
            <p:cNvPr id="22564" name="Text Box 113"/>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3</a:t>
              </a:r>
            </a:p>
          </p:txBody>
        </p:sp>
      </p:grpSp>
      <p:grpSp>
        <p:nvGrpSpPr>
          <p:cNvPr id="108" name="Group 114"/>
          <p:cNvGrpSpPr>
            <a:grpSpLocks/>
          </p:cNvGrpSpPr>
          <p:nvPr/>
        </p:nvGrpSpPr>
        <p:grpSpPr bwMode="auto">
          <a:xfrm>
            <a:off x="7481888" y="5940426"/>
            <a:ext cx="1655762" cy="396875"/>
            <a:chOff x="0" y="0"/>
            <a:chExt cx="1043" cy="250"/>
          </a:xfrm>
        </p:grpSpPr>
        <p:sp>
          <p:nvSpPr>
            <p:cNvPr id="22559" name="Text Box 115"/>
            <p:cNvSpPr txBox="1">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16</a:t>
              </a:r>
            </a:p>
          </p:txBody>
        </p:sp>
        <p:sp>
          <p:nvSpPr>
            <p:cNvPr id="22560" name="Text Box 116"/>
            <p:cNvSpPr txBox="1">
              <a:spLocks noChangeArrowheads="1"/>
            </p:cNvSpPr>
            <p:nvPr/>
          </p:nvSpPr>
          <p:spPr bwMode="auto">
            <a:xfrm>
              <a:off x="423"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16</a:t>
              </a:r>
            </a:p>
          </p:txBody>
        </p:sp>
        <p:sp>
          <p:nvSpPr>
            <p:cNvPr id="22561" name="Text Box 117"/>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112" name="Group 118"/>
          <p:cNvGrpSpPr>
            <a:grpSpLocks/>
          </p:cNvGrpSpPr>
          <p:nvPr/>
        </p:nvGrpSpPr>
        <p:grpSpPr bwMode="auto">
          <a:xfrm>
            <a:off x="7481888" y="6245226"/>
            <a:ext cx="1655762" cy="396875"/>
            <a:chOff x="0" y="0"/>
            <a:chExt cx="1043" cy="250"/>
          </a:xfrm>
        </p:grpSpPr>
        <p:sp>
          <p:nvSpPr>
            <p:cNvPr id="22556" name="Text Box 119"/>
            <p:cNvSpPr txBox="1">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14</a:t>
              </a:r>
            </a:p>
          </p:txBody>
        </p:sp>
        <p:sp>
          <p:nvSpPr>
            <p:cNvPr id="22557" name="Text Box 120"/>
            <p:cNvSpPr txBox="1">
              <a:spLocks noChangeArrowheads="1"/>
            </p:cNvSpPr>
            <p:nvPr/>
          </p:nvSpPr>
          <p:spPr bwMode="auto">
            <a:xfrm>
              <a:off x="423"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14</a:t>
              </a:r>
            </a:p>
          </p:txBody>
        </p:sp>
        <p:sp>
          <p:nvSpPr>
            <p:cNvPr id="22558" name="Text Box 121"/>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grpSp>
      <p:grpSp>
        <p:nvGrpSpPr>
          <p:cNvPr id="116" name="Group 122"/>
          <p:cNvGrpSpPr>
            <a:grpSpLocks/>
          </p:cNvGrpSpPr>
          <p:nvPr/>
        </p:nvGrpSpPr>
        <p:grpSpPr bwMode="auto">
          <a:xfrm>
            <a:off x="7481888" y="3814764"/>
            <a:ext cx="1655762" cy="396875"/>
            <a:chOff x="0" y="0"/>
            <a:chExt cx="1043" cy="250"/>
          </a:xfrm>
        </p:grpSpPr>
        <p:sp>
          <p:nvSpPr>
            <p:cNvPr id="22553" name="Text Box 123"/>
            <p:cNvSpPr txBox="1">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0</a:t>
              </a:r>
            </a:p>
          </p:txBody>
        </p:sp>
        <p:sp>
          <p:nvSpPr>
            <p:cNvPr id="22554" name="Text Box 124"/>
            <p:cNvSpPr txBox="1">
              <a:spLocks noChangeArrowheads="1"/>
            </p:cNvSpPr>
            <p:nvPr/>
          </p:nvSpPr>
          <p:spPr bwMode="auto">
            <a:xfrm>
              <a:off x="423"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3</a:t>
              </a:r>
            </a:p>
          </p:txBody>
        </p:sp>
        <p:sp>
          <p:nvSpPr>
            <p:cNvPr id="22555" name="Text Box 125"/>
            <p:cNvSpPr txBox="1">
              <a:spLocks noChangeArrowheads="1"/>
            </p:cNvSpPr>
            <p:nvPr/>
          </p:nvSpPr>
          <p:spPr bwMode="auto">
            <a:xfrm>
              <a:off x="847"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ea typeface="华文楷体" panose="02010600040101010101" pitchFamily="2" charset="-122"/>
                </a:defRPr>
              </a:lvl1pPr>
              <a:lvl2pPr marL="742950" indent="-285750">
                <a:defRPr>
                  <a:solidFill>
                    <a:schemeClr val="tx1"/>
                  </a:solidFill>
                  <a:latin typeface="Corbel" panose="020B0503020204020204" pitchFamily="34" charset="0"/>
                  <a:ea typeface="华文楷体" panose="02010600040101010101" pitchFamily="2" charset="-122"/>
                </a:defRPr>
              </a:lvl2pPr>
              <a:lvl3pPr marL="1143000" indent="-228600">
                <a:defRPr>
                  <a:solidFill>
                    <a:schemeClr val="tx1"/>
                  </a:solidFill>
                  <a:latin typeface="Corbel" panose="020B0503020204020204" pitchFamily="34" charset="0"/>
                  <a:ea typeface="华文楷体" panose="02010600040101010101" pitchFamily="2" charset="-122"/>
                </a:defRPr>
              </a:lvl3pPr>
              <a:lvl4pPr marL="1600200" indent="-228600">
                <a:defRPr>
                  <a:solidFill>
                    <a:schemeClr val="tx1"/>
                  </a:solidFill>
                  <a:latin typeface="Corbel" panose="020B0503020204020204" pitchFamily="34" charset="0"/>
                  <a:ea typeface="华文楷体" panose="02010600040101010101" pitchFamily="2" charset="-122"/>
                </a:defRPr>
              </a:lvl4pPr>
              <a:lvl5pPr marL="2057400" indent="-228600">
                <a:defRPr>
                  <a:solidFill>
                    <a:schemeClr val="tx1"/>
                  </a:solidFill>
                  <a:latin typeface="Corbel" panose="020B0503020204020204" pitchFamily="34" charset="0"/>
                  <a:ea typeface="华文楷体" panose="02010600040101010101" pitchFamily="2" charset="-122"/>
                </a:defRPr>
              </a:lvl5pPr>
              <a:lvl6pPr marL="25146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6pPr>
              <a:lvl7pPr marL="29718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7pPr>
              <a:lvl8pPr marL="34290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8pPr>
              <a:lvl9pPr marL="3886200" indent="-228600" fontAlgn="base">
                <a:spcBef>
                  <a:spcPct val="0"/>
                </a:spcBef>
                <a:spcAft>
                  <a:spcPct val="0"/>
                </a:spcAft>
                <a:defRPr>
                  <a:solidFill>
                    <a:schemeClr val="tx1"/>
                  </a:solidFill>
                  <a:latin typeface="Corbel" panose="020B0503020204020204" pitchFamily="34" charset="0"/>
                  <a:ea typeface="华文楷体" panose="02010600040101010101" pitchFamily="2" charset="-122"/>
                </a:defRPr>
              </a:lvl9pPr>
            </a:lstStyle>
            <a:p>
              <a:r>
                <a:rPr lang="en-US" altLang="zh-CN" sz="2000" b="1">
                  <a:latin typeface="Times New Roman" panose="02020603050405020304" pitchFamily="18" charset="0"/>
                </a:rPr>
                <a:t>3</a:t>
              </a:r>
            </a:p>
          </p:txBody>
        </p:sp>
      </p:grpSp>
    </p:spTree>
    <p:extLst>
      <p:ext uri="{BB962C8B-B14F-4D97-AF65-F5344CB8AC3E}">
        <p14:creationId xmlns:p14="http://schemas.microsoft.com/office/powerpoint/2010/main" val="420600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0-#ppt_w/2"/>
                                          </p:val>
                                        </p:tav>
                                        <p:tav tm="100000">
                                          <p:val>
                                            <p:strVal val="#ppt_x"/>
                                          </p:val>
                                        </p:tav>
                                      </p:tavLst>
                                    </p:anim>
                                    <p:anim calcmode="lin" valueType="num">
                                      <p:cBhvr additive="base">
                                        <p:cTn id="4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0-#ppt_w/2"/>
                                          </p:val>
                                        </p:tav>
                                        <p:tav tm="100000">
                                          <p:val>
                                            <p:strVal val="#ppt_x"/>
                                          </p:val>
                                        </p:tav>
                                      </p:tavLst>
                                    </p:anim>
                                    <p:anim calcmode="lin" valueType="num">
                                      <p:cBhvr additive="base">
                                        <p:cTn id="55"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54">
                                            <p:txEl>
                                              <p:pRg st="0" end="0"/>
                                            </p:txEl>
                                          </p:spTgt>
                                        </p:tgtEl>
                                        <p:attrNameLst>
                                          <p:attrName>style.visibility</p:attrName>
                                        </p:attrNameLst>
                                      </p:cBhvr>
                                      <p:to>
                                        <p:strVal val="visible"/>
                                      </p:to>
                                    </p:set>
                                    <p:anim calcmode="lin" valueType="num">
                                      <p:cBhvr additive="base">
                                        <p:cTn id="60"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4">
                                            <p:txEl>
                                              <p:pRg st="1" end="1"/>
                                            </p:txEl>
                                          </p:spTgt>
                                        </p:tgtEl>
                                        <p:attrNameLst>
                                          <p:attrName>style.visibility</p:attrName>
                                        </p:attrNameLst>
                                      </p:cBhvr>
                                      <p:to>
                                        <p:strVal val="visible"/>
                                      </p:to>
                                    </p:set>
                                    <p:anim calcmode="lin" valueType="num">
                                      <p:cBhvr additive="base">
                                        <p:cTn id="66" dur="500" fill="hold"/>
                                        <p:tgtEl>
                                          <p:spTgt spid="54">
                                            <p:txEl>
                                              <p:pRg st="1" end="1"/>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54">
                                            <p:txEl>
                                              <p:pRg st="2" end="2"/>
                                            </p:txEl>
                                          </p:spTgt>
                                        </p:tgtEl>
                                        <p:attrNameLst>
                                          <p:attrName>style.visibility</p:attrName>
                                        </p:attrNameLst>
                                      </p:cBhvr>
                                      <p:to>
                                        <p:strVal val="visible"/>
                                      </p:to>
                                    </p:set>
                                    <p:anim calcmode="lin" valueType="num">
                                      <p:cBhvr additive="base">
                                        <p:cTn id="72" dur="500" fill="hold"/>
                                        <p:tgtEl>
                                          <p:spTgt spid="54">
                                            <p:txEl>
                                              <p:pRg st="2" end="2"/>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54">
                                            <p:txEl>
                                              <p:pRg st="3" end="3"/>
                                            </p:txEl>
                                          </p:spTgt>
                                        </p:tgtEl>
                                        <p:attrNameLst>
                                          <p:attrName>style.visibility</p:attrName>
                                        </p:attrNameLst>
                                      </p:cBhvr>
                                      <p:to>
                                        <p:strVal val="visible"/>
                                      </p:to>
                                    </p:set>
                                    <p:anim calcmode="lin" valueType="num">
                                      <p:cBhvr additive="base">
                                        <p:cTn id="78" dur="500" fill="hold"/>
                                        <p:tgtEl>
                                          <p:spTgt spid="54">
                                            <p:txEl>
                                              <p:pRg st="3" end="3"/>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54">
                                            <p:txEl>
                                              <p:pRg st="4" end="4"/>
                                            </p:txEl>
                                          </p:spTgt>
                                        </p:tgtEl>
                                        <p:attrNameLst>
                                          <p:attrName>style.visibility</p:attrName>
                                        </p:attrNameLst>
                                      </p:cBhvr>
                                      <p:to>
                                        <p:strVal val="visible"/>
                                      </p:to>
                                    </p:set>
                                    <p:anim calcmode="lin" valueType="num">
                                      <p:cBhvr additive="base">
                                        <p:cTn id="84" dur="500" fill="hold"/>
                                        <p:tgtEl>
                                          <p:spTgt spid="54">
                                            <p:txEl>
                                              <p:pRg st="4" end="4"/>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54">
                                            <p:txEl>
                                              <p:pRg st="5" end="5"/>
                                            </p:txEl>
                                          </p:spTgt>
                                        </p:tgtEl>
                                        <p:attrNameLst>
                                          <p:attrName>style.visibility</p:attrName>
                                        </p:attrNameLst>
                                      </p:cBhvr>
                                      <p:to>
                                        <p:strVal val="visible"/>
                                      </p:to>
                                    </p:set>
                                    <p:anim calcmode="lin" valueType="num">
                                      <p:cBhvr additive="base">
                                        <p:cTn id="90" dur="500" fill="hold"/>
                                        <p:tgtEl>
                                          <p:spTgt spid="54">
                                            <p:txEl>
                                              <p:pRg st="5" end="5"/>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54">
                                            <p:txEl>
                                              <p:pRg st="6" end="6"/>
                                            </p:txEl>
                                          </p:spTgt>
                                        </p:tgtEl>
                                        <p:attrNameLst>
                                          <p:attrName>style.visibility</p:attrName>
                                        </p:attrNameLst>
                                      </p:cBhvr>
                                      <p:to>
                                        <p:strVal val="visible"/>
                                      </p:to>
                                    </p:set>
                                    <p:anim calcmode="lin" valueType="num">
                                      <p:cBhvr additive="base">
                                        <p:cTn id="96" dur="500" fill="hold"/>
                                        <p:tgtEl>
                                          <p:spTgt spid="54">
                                            <p:txEl>
                                              <p:pRg st="6" end="6"/>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54">
                                            <p:txEl>
                                              <p:pRg st="7" end="7"/>
                                            </p:txEl>
                                          </p:spTgt>
                                        </p:tgtEl>
                                        <p:attrNameLst>
                                          <p:attrName>style.visibility</p:attrName>
                                        </p:attrNameLst>
                                      </p:cBhvr>
                                      <p:to>
                                        <p:strVal val="visible"/>
                                      </p:to>
                                    </p:set>
                                    <p:anim calcmode="lin" valueType="num">
                                      <p:cBhvr additive="base">
                                        <p:cTn id="102" dur="500" fill="hold"/>
                                        <p:tgtEl>
                                          <p:spTgt spid="54">
                                            <p:txEl>
                                              <p:pRg st="7" end="7"/>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5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54">
                                            <p:txEl>
                                              <p:pRg st="8" end="8"/>
                                            </p:txEl>
                                          </p:spTgt>
                                        </p:tgtEl>
                                        <p:attrNameLst>
                                          <p:attrName>style.visibility</p:attrName>
                                        </p:attrNameLst>
                                      </p:cBhvr>
                                      <p:to>
                                        <p:strVal val="visible"/>
                                      </p:to>
                                    </p:set>
                                    <p:anim calcmode="lin" valueType="num">
                                      <p:cBhvr additive="base">
                                        <p:cTn id="108" dur="500" fill="hold"/>
                                        <p:tgtEl>
                                          <p:spTgt spid="54">
                                            <p:txEl>
                                              <p:pRg st="8" end="8"/>
                                            </p:txEl>
                                          </p:spTgt>
                                        </p:tgtEl>
                                        <p:attrNameLst>
                                          <p:attrName>ppt_x</p:attrName>
                                        </p:attrNameLst>
                                      </p:cBhvr>
                                      <p:tavLst>
                                        <p:tav tm="0">
                                          <p:val>
                                            <p:strVal val="0-#ppt_w/2"/>
                                          </p:val>
                                        </p:tav>
                                        <p:tav tm="100000">
                                          <p:val>
                                            <p:strVal val="#ppt_x"/>
                                          </p:val>
                                        </p:tav>
                                      </p:tavLst>
                                    </p:anim>
                                    <p:anim calcmode="lin" valueType="num">
                                      <p:cBhvr additive="base">
                                        <p:cTn id="109" dur="500" fill="hold"/>
                                        <p:tgtEl>
                                          <p:spTgt spid="5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55">
                                            <p:txEl>
                                              <p:pRg st="8" end="8"/>
                                            </p:txEl>
                                          </p:spTgt>
                                        </p:tgtEl>
                                        <p:attrNameLst>
                                          <p:attrName>style.visibility</p:attrName>
                                        </p:attrNameLst>
                                      </p:cBhvr>
                                      <p:to>
                                        <p:strVal val="visible"/>
                                      </p:to>
                                    </p:set>
                                    <p:anim calcmode="lin" valueType="num">
                                      <p:cBhvr additive="base">
                                        <p:cTn id="114" dur="500" fill="hold"/>
                                        <p:tgtEl>
                                          <p:spTgt spid="55">
                                            <p:txEl>
                                              <p:pRg st="8" end="8"/>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55">
                                            <p:txEl>
                                              <p:pRg st="7" end="7"/>
                                            </p:txEl>
                                          </p:spTgt>
                                        </p:tgtEl>
                                        <p:attrNameLst>
                                          <p:attrName>style.visibility</p:attrName>
                                        </p:attrNameLst>
                                      </p:cBhvr>
                                      <p:to>
                                        <p:strVal val="visible"/>
                                      </p:to>
                                    </p:set>
                                    <p:anim calcmode="lin" valueType="num">
                                      <p:cBhvr additive="base">
                                        <p:cTn id="120" dur="500" fill="hold"/>
                                        <p:tgtEl>
                                          <p:spTgt spid="55">
                                            <p:txEl>
                                              <p:pRg st="7" end="7"/>
                                            </p:txEl>
                                          </p:spTgt>
                                        </p:tgtEl>
                                        <p:attrNameLst>
                                          <p:attrName>ppt_x</p:attrName>
                                        </p:attrNameLst>
                                      </p:cBhvr>
                                      <p:tavLst>
                                        <p:tav tm="0">
                                          <p:val>
                                            <p:strVal val="0-#ppt_w/2"/>
                                          </p:val>
                                        </p:tav>
                                        <p:tav tm="100000">
                                          <p:val>
                                            <p:strVal val="#ppt_x"/>
                                          </p:val>
                                        </p:tav>
                                      </p:tavLst>
                                    </p:anim>
                                    <p:anim calcmode="lin" valueType="num">
                                      <p:cBhvr additive="base">
                                        <p:cTn id="121" dur="500" fill="hold"/>
                                        <p:tgtEl>
                                          <p:spTgt spid="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55">
                                            <p:txEl>
                                              <p:pRg st="6" end="6"/>
                                            </p:txEl>
                                          </p:spTgt>
                                        </p:tgtEl>
                                        <p:attrNameLst>
                                          <p:attrName>style.visibility</p:attrName>
                                        </p:attrNameLst>
                                      </p:cBhvr>
                                      <p:to>
                                        <p:strVal val="visible"/>
                                      </p:to>
                                    </p:set>
                                    <p:anim calcmode="lin" valueType="num">
                                      <p:cBhvr additive="base">
                                        <p:cTn id="126" dur="500" fill="hold"/>
                                        <p:tgtEl>
                                          <p:spTgt spid="55">
                                            <p:txEl>
                                              <p:pRg st="6" end="6"/>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55">
                                            <p:txEl>
                                              <p:pRg st="5" end="5"/>
                                            </p:txEl>
                                          </p:spTgt>
                                        </p:tgtEl>
                                        <p:attrNameLst>
                                          <p:attrName>style.visibility</p:attrName>
                                        </p:attrNameLst>
                                      </p:cBhvr>
                                      <p:to>
                                        <p:strVal val="visible"/>
                                      </p:to>
                                    </p:set>
                                    <p:anim calcmode="lin" valueType="num">
                                      <p:cBhvr additive="base">
                                        <p:cTn id="132" dur="500" fill="hold"/>
                                        <p:tgtEl>
                                          <p:spTgt spid="55">
                                            <p:txEl>
                                              <p:pRg st="5" end="5"/>
                                            </p:txEl>
                                          </p:spTgt>
                                        </p:tgtEl>
                                        <p:attrNameLst>
                                          <p:attrName>ppt_x</p:attrName>
                                        </p:attrNameLst>
                                      </p:cBhvr>
                                      <p:tavLst>
                                        <p:tav tm="0">
                                          <p:val>
                                            <p:strVal val="0-#ppt_w/2"/>
                                          </p:val>
                                        </p:tav>
                                        <p:tav tm="100000">
                                          <p:val>
                                            <p:strVal val="#ppt_x"/>
                                          </p:val>
                                        </p:tav>
                                      </p:tavLst>
                                    </p:anim>
                                    <p:anim calcmode="lin" valueType="num">
                                      <p:cBhvr additive="base">
                                        <p:cTn id="133" dur="500" fill="hold"/>
                                        <p:tgtEl>
                                          <p:spTgt spid="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55">
                                            <p:txEl>
                                              <p:pRg st="4" end="4"/>
                                            </p:txEl>
                                          </p:spTgt>
                                        </p:tgtEl>
                                        <p:attrNameLst>
                                          <p:attrName>style.visibility</p:attrName>
                                        </p:attrNameLst>
                                      </p:cBhvr>
                                      <p:to>
                                        <p:strVal val="visible"/>
                                      </p:to>
                                    </p:set>
                                    <p:anim calcmode="lin" valueType="num">
                                      <p:cBhvr additive="base">
                                        <p:cTn id="138" dur="500" fill="hold"/>
                                        <p:tgtEl>
                                          <p:spTgt spid="55">
                                            <p:txEl>
                                              <p:pRg st="4" end="4"/>
                                            </p:txEl>
                                          </p:spTgt>
                                        </p:tgtEl>
                                        <p:attrNameLst>
                                          <p:attrName>ppt_x</p:attrName>
                                        </p:attrNameLst>
                                      </p:cBhvr>
                                      <p:tavLst>
                                        <p:tav tm="0">
                                          <p:val>
                                            <p:strVal val="0-#ppt_w/2"/>
                                          </p:val>
                                        </p:tav>
                                        <p:tav tm="100000">
                                          <p:val>
                                            <p:strVal val="#ppt_x"/>
                                          </p:val>
                                        </p:tav>
                                      </p:tavLst>
                                    </p:anim>
                                    <p:anim calcmode="lin" valueType="num">
                                      <p:cBhvr additive="base">
                                        <p:cTn id="139" dur="500" fill="hold"/>
                                        <p:tgtEl>
                                          <p:spTgt spid="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55">
                                            <p:txEl>
                                              <p:pRg st="3" end="3"/>
                                            </p:txEl>
                                          </p:spTgt>
                                        </p:tgtEl>
                                        <p:attrNameLst>
                                          <p:attrName>style.visibility</p:attrName>
                                        </p:attrNameLst>
                                      </p:cBhvr>
                                      <p:to>
                                        <p:strVal val="visible"/>
                                      </p:to>
                                    </p:set>
                                    <p:anim calcmode="lin" valueType="num">
                                      <p:cBhvr additive="base">
                                        <p:cTn id="144" dur="500" fill="hold"/>
                                        <p:tgtEl>
                                          <p:spTgt spid="55">
                                            <p:txEl>
                                              <p:pRg st="3" end="3"/>
                                            </p:txEl>
                                          </p:spTgt>
                                        </p:tgtEl>
                                        <p:attrNameLst>
                                          <p:attrName>ppt_x</p:attrName>
                                        </p:attrNameLst>
                                      </p:cBhvr>
                                      <p:tavLst>
                                        <p:tav tm="0">
                                          <p:val>
                                            <p:strVal val="0-#ppt_w/2"/>
                                          </p:val>
                                        </p:tav>
                                        <p:tav tm="100000">
                                          <p:val>
                                            <p:strVal val="#ppt_x"/>
                                          </p:val>
                                        </p:tav>
                                      </p:tavLst>
                                    </p:anim>
                                    <p:anim calcmode="lin" valueType="num">
                                      <p:cBhvr additive="base">
                                        <p:cTn id="145" dur="500" fill="hold"/>
                                        <p:tgtEl>
                                          <p:spTgt spid="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55">
                                            <p:txEl>
                                              <p:pRg st="2" end="2"/>
                                            </p:txEl>
                                          </p:spTgt>
                                        </p:tgtEl>
                                        <p:attrNameLst>
                                          <p:attrName>style.visibility</p:attrName>
                                        </p:attrNameLst>
                                      </p:cBhvr>
                                      <p:to>
                                        <p:strVal val="visible"/>
                                      </p:to>
                                    </p:set>
                                    <p:anim calcmode="lin" valueType="num">
                                      <p:cBhvr additive="base">
                                        <p:cTn id="150" dur="500" fill="hold"/>
                                        <p:tgtEl>
                                          <p:spTgt spid="55">
                                            <p:txEl>
                                              <p:pRg st="2" end="2"/>
                                            </p:txEl>
                                          </p:spTgt>
                                        </p:tgtEl>
                                        <p:attrNameLst>
                                          <p:attrName>ppt_x</p:attrName>
                                        </p:attrNameLst>
                                      </p:cBhvr>
                                      <p:tavLst>
                                        <p:tav tm="0">
                                          <p:val>
                                            <p:strVal val="0-#ppt_w/2"/>
                                          </p:val>
                                        </p:tav>
                                        <p:tav tm="100000">
                                          <p:val>
                                            <p:strVal val="#ppt_x"/>
                                          </p:val>
                                        </p:tav>
                                      </p:tavLst>
                                    </p:anim>
                                    <p:anim calcmode="lin" valueType="num">
                                      <p:cBhvr additive="base">
                                        <p:cTn id="151" dur="500" fill="hold"/>
                                        <p:tgtEl>
                                          <p:spTgt spid="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8" fill="hold" grpId="0" nodeType="clickEffect">
                                  <p:stCondLst>
                                    <p:cond delay="0"/>
                                  </p:stCondLst>
                                  <p:childTnLst>
                                    <p:set>
                                      <p:cBhvr>
                                        <p:cTn id="155" dur="1" fill="hold">
                                          <p:stCondLst>
                                            <p:cond delay="0"/>
                                          </p:stCondLst>
                                        </p:cTn>
                                        <p:tgtEl>
                                          <p:spTgt spid="55">
                                            <p:txEl>
                                              <p:pRg st="1" end="1"/>
                                            </p:txEl>
                                          </p:spTgt>
                                        </p:tgtEl>
                                        <p:attrNameLst>
                                          <p:attrName>style.visibility</p:attrName>
                                        </p:attrNameLst>
                                      </p:cBhvr>
                                      <p:to>
                                        <p:strVal val="visible"/>
                                      </p:to>
                                    </p:set>
                                    <p:anim calcmode="lin" valueType="num">
                                      <p:cBhvr additive="base">
                                        <p:cTn id="156" dur="500" fill="hold"/>
                                        <p:tgtEl>
                                          <p:spTgt spid="55">
                                            <p:txEl>
                                              <p:pRg st="1" end="1"/>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55">
                                            <p:txEl>
                                              <p:pRg st="0" end="0"/>
                                            </p:txEl>
                                          </p:spTgt>
                                        </p:tgtEl>
                                        <p:attrNameLst>
                                          <p:attrName>style.visibility</p:attrName>
                                        </p:attrNameLst>
                                      </p:cBhvr>
                                      <p:to>
                                        <p:strVal val="visible"/>
                                      </p:to>
                                    </p:set>
                                    <p:anim calcmode="lin" valueType="num">
                                      <p:cBhvr additive="base">
                                        <p:cTn id="162"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8" fill="hold" grpId="0" nodeType="clickEffect">
                                  <p:stCondLst>
                                    <p:cond delay="0"/>
                                  </p:stCondLst>
                                  <p:childTnLst>
                                    <p:set>
                                      <p:cBhvr>
                                        <p:cTn id="167" dur="1" fill="hold">
                                          <p:stCondLst>
                                            <p:cond delay="0"/>
                                          </p:stCondLst>
                                        </p:cTn>
                                        <p:tgtEl>
                                          <p:spTgt spid="56"/>
                                        </p:tgtEl>
                                        <p:attrNameLst>
                                          <p:attrName>style.visibility</p:attrName>
                                        </p:attrNameLst>
                                      </p:cBhvr>
                                      <p:to>
                                        <p:strVal val="visible"/>
                                      </p:to>
                                    </p:set>
                                    <p:anim calcmode="lin" valueType="num">
                                      <p:cBhvr additive="base">
                                        <p:cTn id="168" dur="500" fill="hold"/>
                                        <p:tgtEl>
                                          <p:spTgt spid="56"/>
                                        </p:tgtEl>
                                        <p:attrNameLst>
                                          <p:attrName>ppt_x</p:attrName>
                                        </p:attrNameLst>
                                      </p:cBhvr>
                                      <p:tavLst>
                                        <p:tav tm="0">
                                          <p:val>
                                            <p:strVal val="0-#ppt_w/2"/>
                                          </p:val>
                                        </p:tav>
                                        <p:tav tm="100000">
                                          <p:val>
                                            <p:strVal val="#ppt_x"/>
                                          </p:val>
                                        </p:tav>
                                      </p:tavLst>
                                    </p:anim>
                                    <p:anim calcmode="lin" valueType="num">
                                      <p:cBhvr additive="base">
                                        <p:cTn id="169"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8" fill="hold" grpId="0" nodeType="clickEffect">
                                  <p:stCondLst>
                                    <p:cond delay="0"/>
                                  </p:stCondLst>
                                  <p:childTnLst>
                                    <p:set>
                                      <p:cBhvr>
                                        <p:cTn id="173" dur="1" fill="hold">
                                          <p:stCondLst>
                                            <p:cond delay="0"/>
                                          </p:stCondLst>
                                        </p:cTn>
                                        <p:tgtEl>
                                          <p:spTgt spid="57"/>
                                        </p:tgtEl>
                                        <p:attrNameLst>
                                          <p:attrName>style.visibility</p:attrName>
                                        </p:attrNameLst>
                                      </p:cBhvr>
                                      <p:to>
                                        <p:strVal val="visible"/>
                                      </p:to>
                                    </p:set>
                                    <p:anim calcmode="lin" valueType="num">
                                      <p:cBhvr additive="base">
                                        <p:cTn id="174" dur="500" fill="hold"/>
                                        <p:tgtEl>
                                          <p:spTgt spid="57"/>
                                        </p:tgtEl>
                                        <p:attrNameLst>
                                          <p:attrName>ppt_x</p:attrName>
                                        </p:attrNameLst>
                                      </p:cBhvr>
                                      <p:tavLst>
                                        <p:tav tm="0">
                                          <p:val>
                                            <p:strVal val="0-#ppt_w/2"/>
                                          </p:val>
                                        </p:tav>
                                        <p:tav tm="100000">
                                          <p:val>
                                            <p:strVal val="#ppt_x"/>
                                          </p:val>
                                        </p:tav>
                                      </p:tavLst>
                                    </p:anim>
                                    <p:anim calcmode="lin" valueType="num">
                                      <p:cBhvr additive="base">
                                        <p:cTn id="175"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nodeType="click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additive="base">
                                        <p:cTn id="180" dur="500" fill="hold"/>
                                        <p:tgtEl>
                                          <p:spTgt spid="39"/>
                                        </p:tgtEl>
                                        <p:attrNameLst>
                                          <p:attrName>ppt_x</p:attrName>
                                        </p:attrNameLst>
                                      </p:cBhvr>
                                      <p:tavLst>
                                        <p:tav tm="0">
                                          <p:val>
                                            <p:strVal val="0-#ppt_w/2"/>
                                          </p:val>
                                        </p:tav>
                                        <p:tav tm="100000">
                                          <p:val>
                                            <p:strVal val="#ppt_x"/>
                                          </p:val>
                                        </p:tav>
                                      </p:tavLst>
                                    </p:anim>
                                    <p:anim calcmode="lin" valueType="num">
                                      <p:cBhvr additive="base">
                                        <p:cTn id="18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8" fill="hold" grpId="0" nodeType="clickEffect">
                                  <p:stCondLst>
                                    <p:cond delay="0"/>
                                  </p:stCondLst>
                                  <p:childTnLst>
                                    <p:set>
                                      <p:cBhvr>
                                        <p:cTn id="185" dur="1" fill="hold">
                                          <p:stCondLst>
                                            <p:cond delay="0"/>
                                          </p:stCondLst>
                                        </p:cTn>
                                        <p:tgtEl>
                                          <p:spTgt spid="58"/>
                                        </p:tgtEl>
                                        <p:attrNameLst>
                                          <p:attrName>style.visibility</p:attrName>
                                        </p:attrNameLst>
                                      </p:cBhvr>
                                      <p:to>
                                        <p:strVal val="visible"/>
                                      </p:to>
                                    </p:set>
                                    <p:anim calcmode="lin" valueType="num">
                                      <p:cBhvr additive="base">
                                        <p:cTn id="186" dur="500" fill="hold"/>
                                        <p:tgtEl>
                                          <p:spTgt spid="58"/>
                                        </p:tgtEl>
                                        <p:attrNameLst>
                                          <p:attrName>ppt_x</p:attrName>
                                        </p:attrNameLst>
                                      </p:cBhvr>
                                      <p:tavLst>
                                        <p:tav tm="0">
                                          <p:val>
                                            <p:strVal val="0-#ppt_w/2"/>
                                          </p:val>
                                        </p:tav>
                                        <p:tav tm="100000">
                                          <p:val>
                                            <p:strVal val="#ppt_x"/>
                                          </p:val>
                                        </p:tav>
                                      </p:tavLst>
                                    </p:anim>
                                    <p:anim calcmode="lin" valueType="num">
                                      <p:cBhvr additive="base">
                                        <p:cTn id="18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4" presetClass="entr" presetSubtype="32" fill="hold" nodeType="clickEffect">
                                  <p:stCondLst>
                                    <p:cond delay="0"/>
                                  </p:stCondLst>
                                  <p:childTnLst>
                                    <p:set>
                                      <p:cBhvr>
                                        <p:cTn id="191" dur="1" fill="hold">
                                          <p:stCondLst>
                                            <p:cond delay="0"/>
                                          </p:stCondLst>
                                        </p:cTn>
                                        <p:tgtEl>
                                          <p:spTgt spid="59"/>
                                        </p:tgtEl>
                                        <p:attrNameLst>
                                          <p:attrName>style.visibility</p:attrName>
                                        </p:attrNameLst>
                                      </p:cBhvr>
                                      <p:to>
                                        <p:strVal val="visible"/>
                                      </p:to>
                                    </p:set>
                                    <p:animEffect transition="in" filter="box(out)">
                                      <p:cBhvr>
                                        <p:cTn id="192" dur="500"/>
                                        <p:tgtEl>
                                          <p:spTgt spid="59"/>
                                        </p:tgtEl>
                                      </p:cBhvr>
                                    </p:animEffect>
                                  </p:childTnLst>
                                  <p:subTnLst>
                                    <p:audio>
                                      <p:cMediaNode>
                                        <p:cTn display="0" masterRel="sameClick">
                                          <p:stCondLst>
                                            <p:cond evt="begin" delay="0">
                                              <p:tn val="190"/>
                                            </p:cond>
                                          </p:stCondLst>
                                          <p:endCondLst>
                                            <p:cond evt="onStopAudio" delay="0">
                                              <p:tgtEl>
                                                <p:sldTgt/>
                                              </p:tgtEl>
                                            </p:cond>
                                          </p:endCondLst>
                                        </p:cTn>
                                        <p:tgtEl>
                                          <p:sndTgt r:embed="rId3" name="CAMERA.WAV"/>
                                        </p:tgtEl>
                                      </p:cMediaNode>
                                    </p:audio>
                                  </p:subTnLst>
                                </p:cTn>
                              </p:par>
                            </p:childTnLst>
                          </p:cTn>
                        </p:par>
                      </p:childTnLst>
                    </p:cTn>
                  </p:par>
                  <p:par>
                    <p:cTn id="193" fill="hold" nodeType="clickPar">
                      <p:stCondLst>
                        <p:cond delay="indefinite"/>
                      </p:stCondLst>
                      <p:childTnLst>
                        <p:par>
                          <p:cTn id="194" fill="hold" nodeType="withGroup">
                            <p:stCondLst>
                              <p:cond delay="0"/>
                            </p:stCondLst>
                            <p:childTnLst>
                              <p:par>
                                <p:cTn id="195" presetID="4" presetClass="entr" presetSubtype="32" fill="hold" nodeType="clickEffect">
                                  <p:stCondLst>
                                    <p:cond delay="0"/>
                                  </p:stCondLst>
                                  <p:childTnLst>
                                    <p:set>
                                      <p:cBhvr>
                                        <p:cTn id="196" dur="1" fill="hold">
                                          <p:stCondLst>
                                            <p:cond delay="0"/>
                                          </p:stCondLst>
                                        </p:cTn>
                                        <p:tgtEl>
                                          <p:spTgt spid="77"/>
                                        </p:tgtEl>
                                        <p:attrNameLst>
                                          <p:attrName>style.visibility</p:attrName>
                                        </p:attrNameLst>
                                      </p:cBhvr>
                                      <p:to>
                                        <p:strVal val="visible"/>
                                      </p:to>
                                    </p:set>
                                    <p:animEffect transition="in" filter="box(out)">
                                      <p:cBhvr>
                                        <p:cTn id="197" dur="500"/>
                                        <p:tgtEl>
                                          <p:spTgt spid="77"/>
                                        </p:tgtEl>
                                      </p:cBhvr>
                                    </p:animEffect>
                                  </p:childTnLst>
                                  <p:subTnLst>
                                    <p:audio>
                                      <p:cMediaNode>
                                        <p:cTn display="0" masterRel="sameClick">
                                          <p:stCondLst>
                                            <p:cond evt="begin" delay="0">
                                              <p:tn val="195"/>
                                            </p:cond>
                                          </p:stCondLst>
                                          <p:endCondLst>
                                            <p:cond evt="onStopAudio" delay="0">
                                              <p:tgtEl>
                                                <p:sldTgt/>
                                              </p:tgtEl>
                                            </p:cond>
                                          </p:endCondLst>
                                        </p:cTn>
                                        <p:tgtEl>
                                          <p:sndTgt r:embed="rId3" name="CAMERA.WAV"/>
                                        </p:tgtEl>
                                      </p:cMediaNode>
                                    </p:audio>
                                  </p:subTnLst>
                                </p:cTn>
                              </p:par>
                            </p:childTnLst>
                          </p:cTn>
                        </p:par>
                      </p:childTnLst>
                    </p:cTn>
                  </p:par>
                  <p:par>
                    <p:cTn id="198" fill="hold" nodeType="clickPar">
                      <p:stCondLst>
                        <p:cond delay="indefinite"/>
                      </p:stCondLst>
                      <p:childTnLst>
                        <p:par>
                          <p:cTn id="199" fill="hold" nodeType="withGroup">
                            <p:stCondLst>
                              <p:cond delay="0"/>
                            </p:stCondLst>
                            <p:childTnLst>
                              <p:par>
                                <p:cTn id="200" presetID="4" presetClass="entr" presetSubtype="32" fill="hold" nodeType="clickEffect">
                                  <p:stCondLst>
                                    <p:cond delay="0"/>
                                  </p:stCondLst>
                                  <p:childTnLst>
                                    <p:set>
                                      <p:cBhvr>
                                        <p:cTn id="201" dur="1" fill="hold">
                                          <p:stCondLst>
                                            <p:cond delay="0"/>
                                          </p:stCondLst>
                                        </p:cTn>
                                        <p:tgtEl>
                                          <p:spTgt spid="116"/>
                                        </p:tgtEl>
                                        <p:attrNameLst>
                                          <p:attrName>style.visibility</p:attrName>
                                        </p:attrNameLst>
                                      </p:cBhvr>
                                      <p:to>
                                        <p:strVal val="visible"/>
                                      </p:to>
                                    </p:set>
                                    <p:animEffect transition="in" filter="box(out)">
                                      <p:cBhvr>
                                        <p:cTn id="202" dur="500"/>
                                        <p:tgtEl>
                                          <p:spTgt spid="116"/>
                                        </p:tgtEl>
                                      </p:cBhvr>
                                    </p:animEffect>
                                  </p:childTnLst>
                                  <p:subTnLst>
                                    <p:audio>
                                      <p:cMediaNode>
                                        <p:cTn display="0" masterRel="sameClick">
                                          <p:stCondLst>
                                            <p:cond evt="begin" delay="0">
                                              <p:tn val="200"/>
                                            </p:cond>
                                          </p:stCondLst>
                                          <p:endCondLst>
                                            <p:cond evt="onStopAudio" delay="0">
                                              <p:tgtEl>
                                                <p:sldTgt/>
                                              </p:tgtEl>
                                            </p:cond>
                                          </p:endCondLst>
                                        </p:cTn>
                                        <p:tgtEl>
                                          <p:sndTgt r:embed="rId3" name="CAMERA.WAV"/>
                                        </p:tgtEl>
                                      </p:cMediaNode>
                                    </p:audio>
                                  </p:subTnLst>
                                </p:cTn>
                              </p:par>
                            </p:childTnLst>
                          </p:cTn>
                        </p:par>
                      </p:childTnLst>
                    </p:cTn>
                  </p:par>
                  <p:par>
                    <p:cTn id="203" fill="hold" nodeType="clickPar">
                      <p:stCondLst>
                        <p:cond delay="indefinite"/>
                      </p:stCondLst>
                      <p:childTnLst>
                        <p:par>
                          <p:cTn id="204" fill="hold" nodeType="withGroup">
                            <p:stCondLst>
                              <p:cond delay="0"/>
                            </p:stCondLst>
                            <p:childTnLst>
                              <p:par>
                                <p:cTn id="205" presetID="4" presetClass="entr" presetSubtype="32" fill="hold" nodeType="clickEffect">
                                  <p:stCondLst>
                                    <p:cond delay="0"/>
                                  </p:stCondLst>
                                  <p:childTnLst>
                                    <p:set>
                                      <p:cBhvr>
                                        <p:cTn id="206" dur="1" fill="hold">
                                          <p:stCondLst>
                                            <p:cond delay="0"/>
                                          </p:stCondLst>
                                        </p:cTn>
                                        <p:tgtEl>
                                          <p:spTgt spid="84"/>
                                        </p:tgtEl>
                                        <p:attrNameLst>
                                          <p:attrName>style.visibility</p:attrName>
                                        </p:attrNameLst>
                                      </p:cBhvr>
                                      <p:to>
                                        <p:strVal val="visible"/>
                                      </p:to>
                                    </p:set>
                                    <p:animEffect transition="in" filter="box(out)">
                                      <p:cBhvr>
                                        <p:cTn id="207" dur="500"/>
                                        <p:tgtEl>
                                          <p:spTgt spid="84"/>
                                        </p:tgtEl>
                                      </p:cBhvr>
                                    </p:animEffect>
                                  </p:childTnLst>
                                  <p:subTnLst>
                                    <p:audio>
                                      <p:cMediaNode>
                                        <p:cTn display="0" masterRel="sameClick">
                                          <p:stCondLst>
                                            <p:cond evt="begin" delay="0">
                                              <p:tn val="205"/>
                                            </p:cond>
                                          </p:stCondLst>
                                          <p:endCondLst>
                                            <p:cond evt="onStopAudio" delay="0">
                                              <p:tgtEl>
                                                <p:sldTgt/>
                                              </p:tgtEl>
                                            </p:cond>
                                          </p:endCondLst>
                                        </p:cTn>
                                        <p:tgtEl>
                                          <p:sndTgt r:embed="rId3" name="CAMERA.WAV"/>
                                        </p:tgtEl>
                                      </p:cMediaNode>
                                    </p:audio>
                                  </p:subTnLst>
                                </p:cTn>
                              </p:par>
                            </p:childTnLst>
                          </p:cTn>
                        </p:par>
                      </p:childTnLst>
                    </p:cTn>
                  </p:par>
                  <p:par>
                    <p:cTn id="208" fill="hold" nodeType="clickPar">
                      <p:stCondLst>
                        <p:cond delay="indefinite"/>
                      </p:stCondLst>
                      <p:childTnLst>
                        <p:par>
                          <p:cTn id="209" fill="hold" nodeType="withGroup">
                            <p:stCondLst>
                              <p:cond delay="0"/>
                            </p:stCondLst>
                            <p:childTnLst>
                              <p:par>
                                <p:cTn id="210" presetID="4" presetClass="entr" presetSubtype="32" fill="hold" nodeType="clickEffect">
                                  <p:stCondLst>
                                    <p:cond delay="0"/>
                                  </p:stCondLst>
                                  <p:childTnLst>
                                    <p:set>
                                      <p:cBhvr>
                                        <p:cTn id="211" dur="1" fill="hold">
                                          <p:stCondLst>
                                            <p:cond delay="0"/>
                                          </p:stCondLst>
                                        </p:cTn>
                                        <p:tgtEl>
                                          <p:spTgt spid="88"/>
                                        </p:tgtEl>
                                        <p:attrNameLst>
                                          <p:attrName>style.visibility</p:attrName>
                                        </p:attrNameLst>
                                      </p:cBhvr>
                                      <p:to>
                                        <p:strVal val="visible"/>
                                      </p:to>
                                    </p:set>
                                    <p:animEffect transition="in" filter="box(out)">
                                      <p:cBhvr>
                                        <p:cTn id="212" dur="500"/>
                                        <p:tgtEl>
                                          <p:spTgt spid="88"/>
                                        </p:tgtEl>
                                      </p:cBhvr>
                                    </p:animEffect>
                                  </p:childTnLst>
                                  <p:subTnLst>
                                    <p:audio>
                                      <p:cMediaNode>
                                        <p:cTn display="0" masterRel="sameClick">
                                          <p:stCondLst>
                                            <p:cond evt="begin" delay="0">
                                              <p:tn val="210"/>
                                            </p:cond>
                                          </p:stCondLst>
                                          <p:endCondLst>
                                            <p:cond evt="onStopAudio" delay="0">
                                              <p:tgtEl>
                                                <p:sldTgt/>
                                              </p:tgtEl>
                                            </p:cond>
                                          </p:endCondLst>
                                        </p:cTn>
                                        <p:tgtEl>
                                          <p:sndTgt r:embed="rId3" name="CAMERA.WAV"/>
                                        </p:tgtEl>
                                      </p:cMediaNode>
                                    </p:audio>
                                  </p:subTnLst>
                                </p:cTn>
                              </p:par>
                            </p:childTnLst>
                          </p:cTn>
                        </p:par>
                      </p:childTnLst>
                    </p:cTn>
                  </p:par>
                  <p:par>
                    <p:cTn id="213" fill="hold" nodeType="clickPar">
                      <p:stCondLst>
                        <p:cond delay="indefinite"/>
                      </p:stCondLst>
                      <p:childTnLst>
                        <p:par>
                          <p:cTn id="214" fill="hold" nodeType="withGroup">
                            <p:stCondLst>
                              <p:cond delay="0"/>
                            </p:stCondLst>
                            <p:childTnLst>
                              <p:par>
                                <p:cTn id="215" presetID="4" presetClass="entr" presetSubtype="32" fill="hold" nodeType="clickEffect">
                                  <p:stCondLst>
                                    <p:cond delay="0"/>
                                  </p:stCondLst>
                                  <p:childTnLst>
                                    <p:set>
                                      <p:cBhvr>
                                        <p:cTn id="216" dur="1" fill="hold">
                                          <p:stCondLst>
                                            <p:cond delay="0"/>
                                          </p:stCondLst>
                                        </p:cTn>
                                        <p:tgtEl>
                                          <p:spTgt spid="92"/>
                                        </p:tgtEl>
                                        <p:attrNameLst>
                                          <p:attrName>style.visibility</p:attrName>
                                        </p:attrNameLst>
                                      </p:cBhvr>
                                      <p:to>
                                        <p:strVal val="visible"/>
                                      </p:to>
                                    </p:set>
                                    <p:animEffect transition="in" filter="box(out)">
                                      <p:cBhvr>
                                        <p:cTn id="217" dur="500"/>
                                        <p:tgtEl>
                                          <p:spTgt spid="92"/>
                                        </p:tgtEl>
                                      </p:cBhvr>
                                    </p:animEffect>
                                  </p:childTnLst>
                                  <p:subTnLst>
                                    <p:audio>
                                      <p:cMediaNode>
                                        <p:cTn display="0" masterRel="sameClick">
                                          <p:stCondLst>
                                            <p:cond evt="begin" delay="0">
                                              <p:tn val="215"/>
                                            </p:cond>
                                          </p:stCondLst>
                                          <p:endCondLst>
                                            <p:cond evt="onStopAudio" delay="0">
                                              <p:tgtEl>
                                                <p:sldTgt/>
                                              </p:tgtEl>
                                            </p:cond>
                                          </p:endCondLst>
                                        </p:cTn>
                                        <p:tgtEl>
                                          <p:sndTgt r:embed="rId3" name="CAMERA.WAV"/>
                                        </p:tgtEl>
                                      </p:cMediaNode>
                                    </p:audio>
                                  </p:subTnLst>
                                </p:cTn>
                              </p:par>
                            </p:childTnLst>
                          </p:cTn>
                        </p:par>
                      </p:childTnLst>
                    </p:cTn>
                  </p:par>
                  <p:par>
                    <p:cTn id="218" fill="hold" nodeType="clickPar">
                      <p:stCondLst>
                        <p:cond delay="indefinite"/>
                      </p:stCondLst>
                      <p:childTnLst>
                        <p:par>
                          <p:cTn id="219" fill="hold" nodeType="withGroup">
                            <p:stCondLst>
                              <p:cond delay="0"/>
                            </p:stCondLst>
                            <p:childTnLst>
                              <p:par>
                                <p:cTn id="220" presetID="4" presetClass="entr" presetSubtype="32" fill="hold" nodeType="clickEffect">
                                  <p:stCondLst>
                                    <p:cond delay="0"/>
                                  </p:stCondLst>
                                  <p:childTnLst>
                                    <p:set>
                                      <p:cBhvr>
                                        <p:cTn id="221" dur="1" fill="hold">
                                          <p:stCondLst>
                                            <p:cond delay="0"/>
                                          </p:stCondLst>
                                        </p:cTn>
                                        <p:tgtEl>
                                          <p:spTgt spid="96"/>
                                        </p:tgtEl>
                                        <p:attrNameLst>
                                          <p:attrName>style.visibility</p:attrName>
                                        </p:attrNameLst>
                                      </p:cBhvr>
                                      <p:to>
                                        <p:strVal val="visible"/>
                                      </p:to>
                                    </p:set>
                                    <p:animEffect transition="in" filter="box(out)">
                                      <p:cBhvr>
                                        <p:cTn id="222" dur="500"/>
                                        <p:tgtEl>
                                          <p:spTgt spid="96"/>
                                        </p:tgtEl>
                                      </p:cBhvr>
                                    </p:animEffect>
                                  </p:childTnLst>
                                  <p:subTnLst>
                                    <p:audio>
                                      <p:cMediaNode>
                                        <p:cTn display="0" masterRel="sameClick">
                                          <p:stCondLst>
                                            <p:cond evt="begin" delay="0">
                                              <p:tn val="220"/>
                                            </p:cond>
                                          </p:stCondLst>
                                          <p:endCondLst>
                                            <p:cond evt="onStopAudio" delay="0">
                                              <p:tgtEl>
                                                <p:sldTgt/>
                                              </p:tgtEl>
                                            </p:cond>
                                          </p:endCondLst>
                                        </p:cTn>
                                        <p:tgtEl>
                                          <p:sndTgt r:embed="rId3" name="CAMERA.WAV"/>
                                        </p:tgtEl>
                                      </p:cMediaNode>
                                    </p:audio>
                                  </p:subTnLst>
                                </p:cTn>
                              </p:par>
                            </p:childTnLst>
                          </p:cTn>
                        </p:par>
                      </p:childTnLst>
                    </p:cTn>
                  </p:par>
                  <p:par>
                    <p:cTn id="223" fill="hold" nodeType="clickPar">
                      <p:stCondLst>
                        <p:cond delay="indefinite"/>
                      </p:stCondLst>
                      <p:childTnLst>
                        <p:par>
                          <p:cTn id="224" fill="hold" nodeType="withGroup">
                            <p:stCondLst>
                              <p:cond delay="0"/>
                            </p:stCondLst>
                            <p:childTnLst>
                              <p:par>
                                <p:cTn id="225" presetID="4" presetClass="entr" presetSubtype="32" fill="hold" nodeType="clickEffect">
                                  <p:stCondLst>
                                    <p:cond delay="0"/>
                                  </p:stCondLst>
                                  <p:childTnLst>
                                    <p:set>
                                      <p:cBhvr>
                                        <p:cTn id="226" dur="1" fill="hold">
                                          <p:stCondLst>
                                            <p:cond delay="0"/>
                                          </p:stCondLst>
                                        </p:cTn>
                                        <p:tgtEl>
                                          <p:spTgt spid="100"/>
                                        </p:tgtEl>
                                        <p:attrNameLst>
                                          <p:attrName>style.visibility</p:attrName>
                                        </p:attrNameLst>
                                      </p:cBhvr>
                                      <p:to>
                                        <p:strVal val="visible"/>
                                      </p:to>
                                    </p:set>
                                    <p:animEffect transition="in" filter="box(out)">
                                      <p:cBhvr>
                                        <p:cTn id="227" dur="500"/>
                                        <p:tgtEl>
                                          <p:spTgt spid="100"/>
                                        </p:tgtEl>
                                      </p:cBhvr>
                                    </p:animEffect>
                                  </p:childTnLst>
                                  <p:subTnLst>
                                    <p:audio>
                                      <p:cMediaNode>
                                        <p:cTn display="0" masterRel="sameClick">
                                          <p:stCondLst>
                                            <p:cond evt="begin" delay="0">
                                              <p:tn val="225"/>
                                            </p:cond>
                                          </p:stCondLst>
                                          <p:endCondLst>
                                            <p:cond evt="onStopAudio" delay="0">
                                              <p:tgtEl>
                                                <p:sldTgt/>
                                              </p:tgtEl>
                                            </p:cond>
                                          </p:endCondLst>
                                        </p:cTn>
                                        <p:tgtEl>
                                          <p:sndTgt r:embed="rId3" name="CAMERA.WAV"/>
                                        </p:tgtEl>
                                      </p:cMediaNode>
                                    </p:audio>
                                  </p:subTnLst>
                                </p:cTn>
                              </p:par>
                            </p:childTnLst>
                          </p:cTn>
                        </p:par>
                      </p:childTnLst>
                    </p:cTn>
                  </p:par>
                  <p:par>
                    <p:cTn id="228" fill="hold" nodeType="clickPar">
                      <p:stCondLst>
                        <p:cond delay="indefinite"/>
                      </p:stCondLst>
                      <p:childTnLst>
                        <p:par>
                          <p:cTn id="229" fill="hold" nodeType="withGroup">
                            <p:stCondLst>
                              <p:cond delay="0"/>
                            </p:stCondLst>
                            <p:childTnLst>
                              <p:par>
                                <p:cTn id="230" presetID="4" presetClass="entr" presetSubtype="32" fill="hold" nodeType="clickEffect">
                                  <p:stCondLst>
                                    <p:cond delay="0"/>
                                  </p:stCondLst>
                                  <p:childTnLst>
                                    <p:set>
                                      <p:cBhvr>
                                        <p:cTn id="231" dur="1" fill="hold">
                                          <p:stCondLst>
                                            <p:cond delay="0"/>
                                          </p:stCondLst>
                                        </p:cTn>
                                        <p:tgtEl>
                                          <p:spTgt spid="104"/>
                                        </p:tgtEl>
                                        <p:attrNameLst>
                                          <p:attrName>style.visibility</p:attrName>
                                        </p:attrNameLst>
                                      </p:cBhvr>
                                      <p:to>
                                        <p:strVal val="visible"/>
                                      </p:to>
                                    </p:set>
                                    <p:animEffect transition="in" filter="box(out)">
                                      <p:cBhvr>
                                        <p:cTn id="232" dur="500"/>
                                        <p:tgtEl>
                                          <p:spTgt spid="104"/>
                                        </p:tgtEl>
                                      </p:cBhvr>
                                    </p:animEffect>
                                  </p:childTnLst>
                                  <p:subTnLst>
                                    <p:audio>
                                      <p:cMediaNode>
                                        <p:cTn display="0" masterRel="sameClick">
                                          <p:stCondLst>
                                            <p:cond evt="begin" delay="0">
                                              <p:tn val="230"/>
                                            </p:cond>
                                          </p:stCondLst>
                                          <p:endCondLst>
                                            <p:cond evt="onStopAudio" delay="0">
                                              <p:tgtEl>
                                                <p:sldTgt/>
                                              </p:tgtEl>
                                            </p:cond>
                                          </p:endCondLst>
                                        </p:cTn>
                                        <p:tgtEl>
                                          <p:sndTgt r:embed="rId3" name="CAMERA.WAV"/>
                                        </p:tgtEl>
                                      </p:cMediaNode>
                                    </p:audio>
                                  </p:subTnLst>
                                </p:cTn>
                              </p:par>
                            </p:childTnLst>
                          </p:cTn>
                        </p:par>
                      </p:childTnLst>
                    </p:cTn>
                  </p:par>
                  <p:par>
                    <p:cTn id="233" fill="hold" nodeType="clickPar">
                      <p:stCondLst>
                        <p:cond delay="indefinite"/>
                      </p:stCondLst>
                      <p:childTnLst>
                        <p:par>
                          <p:cTn id="234" fill="hold" nodeType="withGroup">
                            <p:stCondLst>
                              <p:cond delay="0"/>
                            </p:stCondLst>
                            <p:childTnLst>
                              <p:par>
                                <p:cTn id="235" presetID="4" presetClass="entr" presetSubtype="32"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animEffect transition="in" filter="box(out)">
                                      <p:cBhvr>
                                        <p:cTn id="237" dur="500"/>
                                        <p:tgtEl>
                                          <p:spTgt spid="108"/>
                                        </p:tgtEl>
                                      </p:cBhvr>
                                    </p:animEffect>
                                  </p:childTnLst>
                                  <p:subTnLst>
                                    <p:audio>
                                      <p:cMediaNode>
                                        <p:cTn display="0" masterRel="sameClick">
                                          <p:stCondLst>
                                            <p:cond evt="begin" delay="0">
                                              <p:tn val="235"/>
                                            </p:cond>
                                          </p:stCondLst>
                                          <p:endCondLst>
                                            <p:cond evt="onStopAudio" delay="0">
                                              <p:tgtEl>
                                                <p:sldTgt/>
                                              </p:tgtEl>
                                            </p:cond>
                                          </p:endCondLst>
                                        </p:cTn>
                                        <p:tgtEl>
                                          <p:sndTgt r:embed="rId3" name="CAMERA.WAV"/>
                                        </p:tgtEl>
                                      </p:cMediaNode>
                                    </p:audio>
                                  </p:subTnLst>
                                </p:cTn>
                              </p:par>
                            </p:childTnLst>
                          </p:cTn>
                        </p:par>
                      </p:childTnLst>
                    </p:cTn>
                  </p:par>
                  <p:par>
                    <p:cTn id="238" fill="hold" nodeType="clickPar">
                      <p:stCondLst>
                        <p:cond delay="indefinite"/>
                      </p:stCondLst>
                      <p:childTnLst>
                        <p:par>
                          <p:cTn id="239" fill="hold" nodeType="withGroup">
                            <p:stCondLst>
                              <p:cond delay="0"/>
                            </p:stCondLst>
                            <p:childTnLst>
                              <p:par>
                                <p:cTn id="240" presetID="4" presetClass="entr" presetSubtype="32" fill="hold" nodeType="clickEffect">
                                  <p:stCondLst>
                                    <p:cond delay="0"/>
                                  </p:stCondLst>
                                  <p:childTnLst>
                                    <p:set>
                                      <p:cBhvr>
                                        <p:cTn id="241" dur="1" fill="hold">
                                          <p:stCondLst>
                                            <p:cond delay="0"/>
                                          </p:stCondLst>
                                        </p:cTn>
                                        <p:tgtEl>
                                          <p:spTgt spid="112"/>
                                        </p:tgtEl>
                                        <p:attrNameLst>
                                          <p:attrName>style.visibility</p:attrName>
                                        </p:attrNameLst>
                                      </p:cBhvr>
                                      <p:to>
                                        <p:strVal val="visible"/>
                                      </p:to>
                                    </p:set>
                                    <p:animEffect transition="in" filter="box(out)">
                                      <p:cBhvr>
                                        <p:cTn id="242" dur="500"/>
                                        <p:tgtEl>
                                          <p:spTgt spid="112"/>
                                        </p:tgtEl>
                                      </p:cBhvr>
                                    </p:animEffect>
                                  </p:childTnLst>
                                  <p:subTnLst>
                                    <p:audio>
                                      <p:cMediaNode>
                                        <p:cTn display="0" masterRel="sameClick">
                                          <p:stCondLst>
                                            <p:cond evt="begin" delay="0">
                                              <p:tn val="240"/>
                                            </p:cond>
                                          </p:stCondLst>
                                          <p:endCondLst>
                                            <p:cond evt="onStopAudio" delay="0">
                                              <p:tgtEl>
                                                <p:sldTgt/>
                                              </p:tgtEl>
                                            </p:cond>
                                          </p:endCondLst>
                                        </p:cTn>
                                        <p:tgtEl>
                                          <p:sndTgt r:embed="rId3" name="CAMERA.WAV"/>
                                        </p:tgtEl>
                                      </p:cMediaNode>
                                    </p:audio>
                                  </p:subTnLst>
                                </p:cTn>
                              </p:par>
                            </p:childTnLst>
                          </p:cTn>
                        </p:par>
                      </p:childTnLst>
                    </p:cTn>
                  </p:par>
                  <p:par>
                    <p:cTn id="243" fill="hold" nodeType="clickPar">
                      <p:stCondLst>
                        <p:cond delay="indefinite"/>
                      </p:stCondLst>
                      <p:childTnLst>
                        <p:par>
                          <p:cTn id="244" fill="hold" nodeType="withGroup">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76"/>
                                        </p:tgtEl>
                                        <p:attrNameLst>
                                          <p:attrName>style.visibility</p:attrName>
                                        </p:attrNameLst>
                                      </p:cBhvr>
                                      <p:to>
                                        <p:strVal val="visible"/>
                                      </p:to>
                                    </p:set>
                                    <p:animEffect transition="in" filter="box(out)">
                                      <p:cBhvr>
                                        <p:cTn id="247" dur="500"/>
                                        <p:tgtEl>
                                          <p:spTgt spid="76"/>
                                        </p:tgtEl>
                                      </p:cBhvr>
                                    </p:animEffect>
                                  </p:childTnLst>
                                  <p:subTnLst>
                                    <p:audio>
                                      <p:cMediaNode>
                                        <p:cTn display="0" masterRel="sameClick">
                                          <p:stCondLst>
                                            <p:cond evt="begin" delay="0">
                                              <p:tn val="245"/>
                                            </p:cond>
                                          </p:stCondLst>
                                          <p:endCondLst>
                                            <p:cond evt="onStopAudio" delay="0">
                                              <p:tgtEl>
                                                <p:sldTgt/>
                                              </p:tgtEl>
                                            </p:cond>
                                          </p:endCondLst>
                                        </p:cTn>
                                        <p:tgtEl>
                                          <p:sndTgt r:embed="rId3" name="CAMERA.WAV"/>
                                        </p:tgtEl>
                                      </p:cMediaNode>
                                    </p:audio>
                                  </p:subTnLst>
                                </p:cTn>
                              </p:par>
                            </p:childTnLst>
                          </p:cTn>
                        </p:par>
                      </p:childTnLst>
                    </p:cTn>
                  </p:par>
                  <p:par>
                    <p:cTn id="248" fill="hold" nodeType="clickPar">
                      <p:stCondLst>
                        <p:cond delay="indefinite"/>
                      </p:stCondLst>
                      <p:childTnLst>
                        <p:par>
                          <p:cTn id="249" fill="hold" nodeType="withGroup">
                            <p:stCondLst>
                              <p:cond delay="0"/>
                            </p:stCondLst>
                            <p:childTnLst>
                              <p:par>
                                <p:cTn id="250" presetID="4" presetClass="entr" presetSubtype="32" fill="hold" nodeType="clickEffect">
                                  <p:stCondLst>
                                    <p:cond delay="0"/>
                                  </p:stCondLst>
                                  <p:childTnLst>
                                    <p:set>
                                      <p:cBhvr>
                                        <p:cTn id="251" dur="1" fill="hold">
                                          <p:stCondLst>
                                            <p:cond delay="0"/>
                                          </p:stCondLst>
                                        </p:cTn>
                                        <p:tgtEl>
                                          <p:spTgt spid="41"/>
                                        </p:tgtEl>
                                        <p:attrNameLst>
                                          <p:attrName>style.visibility</p:attrName>
                                        </p:attrNameLst>
                                      </p:cBhvr>
                                      <p:to>
                                        <p:strVal val="visible"/>
                                      </p:to>
                                    </p:set>
                                    <p:animEffect transition="in" filter="box(out)">
                                      <p:cBhvr>
                                        <p:cTn id="252" dur="500"/>
                                        <p:tgtEl>
                                          <p:spTgt spid="41"/>
                                        </p:tgtEl>
                                      </p:cBhvr>
                                    </p:animEffect>
                                  </p:childTnLst>
                                  <p:subTnLst>
                                    <p:audio>
                                      <p:cMediaNode>
                                        <p:cTn display="0" masterRel="sameClick">
                                          <p:stCondLst>
                                            <p:cond evt="begin" delay="0">
                                              <p:tn val="2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P spid="38" grpId="0" autoUpdateAnimBg="0"/>
      <p:bldP spid="54" grpId="0" build="p" autoUpdateAnimBg="0"/>
      <p:bldP spid="55" grpId="0" build="p" autoUpdateAnimBg="0" rev="1"/>
      <p:bldP spid="56" grpId="0" animBg="1"/>
      <p:bldP spid="57" grpId="0" animBg="1"/>
      <p:bldP spid="58" grpId="0" autoUpdateAnimBg="0"/>
      <p:bldP spid="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800" b="1" dirty="0" smtClean="0"/>
              <a:t>关键路径</a:t>
            </a:r>
            <a:endParaRPr lang="zh-CN" altLang="en-US" sz="4800" b="1" dirty="0"/>
          </a:p>
        </p:txBody>
      </p:sp>
      <p:sp>
        <p:nvSpPr>
          <p:cNvPr id="3" name="内容占位符 2"/>
          <p:cNvSpPr>
            <a:spLocks noGrp="1"/>
          </p:cNvSpPr>
          <p:nvPr>
            <p:ph idx="1"/>
          </p:nvPr>
        </p:nvSpPr>
        <p:spPr>
          <a:xfrm>
            <a:off x="383146" y="1838504"/>
            <a:ext cx="11808854" cy="4351338"/>
          </a:xfrm>
        </p:spPr>
        <p:txBody>
          <a:bodyPr>
            <a:noAutofit/>
          </a:bodyPr>
          <a:lstStyle/>
          <a:p>
            <a:pPr eaLnBrk="0" hangingPunct="0">
              <a:buSzPct val="100000"/>
              <a:buFont typeface="Wingdings 2" panose="05020102010507070707" pitchFamily="18" charset="2"/>
              <a:buNone/>
            </a:pPr>
            <a:r>
              <a:rPr lang="zh-CN" altLang="en-US" sz="2800" b="1" dirty="0" smtClean="0">
                <a:latin typeface="Times New Roman" panose="02020603050405020304" pitchFamily="18" charset="0"/>
              </a:rPr>
              <a:t>由关键活动构成</a:t>
            </a:r>
            <a:endParaRPr lang="en-US" altLang="zh-CN" sz="2800" b="1" dirty="0" smtClean="0">
              <a:latin typeface="Times New Roman" panose="02020603050405020304" pitchFamily="18" charset="0"/>
            </a:endParaRPr>
          </a:p>
          <a:p>
            <a:pPr eaLnBrk="0" hangingPunct="0">
              <a:buSzPct val="100000"/>
              <a:buFontTx/>
              <a:buAutoNum type="circleNumDbPlain"/>
            </a:pPr>
            <a:endParaRPr lang="en-US" altLang="zh-CN" sz="2800" b="1" dirty="0" smtClean="0">
              <a:latin typeface="Times New Roman" panose="02020603050405020304" pitchFamily="18" charset="0"/>
            </a:endParaRPr>
          </a:p>
          <a:p>
            <a:pPr eaLnBrk="0" hangingPunct="0">
              <a:buSzPct val="100000"/>
              <a:buFontTx/>
              <a:buAutoNum type="circleNumDbPlain"/>
            </a:pPr>
            <a:r>
              <a:rPr lang="zh-CN" altLang="en-US" sz="2800" b="1" dirty="0" smtClean="0">
                <a:latin typeface="Times New Roman" panose="02020603050405020304" pitchFamily="18" charset="0"/>
              </a:rPr>
              <a:t>从源点</a:t>
            </a:r>
            <a:r>
              <a:rPr lang="en-US" altLang="zh-CN" sz="2800" b="1" dirty="0" smtClean="0">
                <a:latin typeface="Times New Roman" panose="02020603050405020304" pitchFamily="18" charset="0"/>
              </a:rPr>
              <a:t>V1</a:t>
            </a:r>
            <a:r>
              <a:rPr lang="zh-CN" altLang="en-US" sz="2800" b="1" dirty="0" smtClean="0">
                <a:latin typeface="Times New Roman" panose="02020603050405020304" pitchFamily="18" charset="0"/>
              </a:rPr>
              <a:t>出发，令</a:t>
            </a:r>
            <a:r>
              <a:rPr lang="en-US" altLang="zh-CN" sz="2800" b="1" dirty="0" err="1" smtClean="0">
                <a:latin typeface="Times New Roman" panose="02020603050405020304" pitchFamily="18" charset="0"/>
              </a:rPr>
              <a:t>Ve</a:t>
            </a:r>
            <a:r>
              <a:rPr lang="en-US" altLang="zh-CN" sz="2800" b="1" dirty="0" smtClean="0">
                <a:latin typeface="Times New Roman" panose="02020603050405020304" pitchFamily="18" charset="0"/>
              </a:rPr>
              <a:t>[1]=0,</a:t>
            </a:r>
            <a:r>
              <a:rPr lang="zh-CN" altLang="en-US" sz="2800" b="1" dirty="0" smtClean="0">
                <a:latin typeface="Times New Roman" panose="02020603050405020304" pitchFamily="18" charset="0"/>
              </a:rPr>
              <a:t>按</a:t>
            </a:r>
            <a:r>
              <a:rPr lang="zh-CN" altLang="en-US" sz="2800" b="1" dirty="0" smtClean="0">
                <a:solidFill>
                  <a:schemeClr val="hlink"/>
                </a:solidFill>
                <a:latin typeface="Times New Roman" panose="02020603050405020304" pitchFamily="18" charset="0"/>
              </a:rPr>
              <a:t>拓扑序列</a:t>
            </a:r>
            <a:r>
              <a:rPr lang="zh-CN" altLang="en-US" sz="2800" b="1" dirty="0" smtClean="0">
                <a:latin typeface="Times New Roman" panose="02020603050405020304" pitchFamily="18" charset="0"/>
              </a:rPr>
              <a:t>求各顶点的</a:t>
            </a:r>
            <a:r>
              <a:rPr lang="en-US" altLang="zh-CN" sz="2800" b="1" dirty="0" err="1" smtClean="0">
                <a:latin typeface="Times New Roman" panose="02020603050405020304" pitchFamily="18" charset="0"/>
              </a:rPr>
              <a:t>Ve</a:t>
            </a:r>
            <a:r>
              <a:rPr lang="en-US" altLang="zh-CN" sz="2800" b="1" dirty="0" smtClean="0">
                <a:latin typeface="Times New Roman" panose="02020603050405020304" pitchFamily="18" charset="0"/>
              </a:rPr>
              <a:t>[</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a:t>
            </a:r>
          </a:p>
          <a:p>
            <a:pPr eaLnBrk="0" hangingPunct="0">
              <a:buSzPct val="100000"/>
              <a:buFontTx/>
              <a:buAutoNum type="circleNumDbPlain"/>
            </a:pPr>
            <a:r>
              <a:rPr lang="zh-CN" altLang="en-US" sz="2800" b="1" dirty="0" smtClean="0">
                <a:latin typeface="Times New Roman" panose="02020603050405020304" pitchFamily="18" charset="0"/>
              </a:rPr>
              <a:t>从汇点</a:t>
            </a:r>
            <a:r>
              <a:rPr lang="en-US" altLang="zh-CN" sz="2800" b="1" dirty="0" err="1" smtClean="0">
                <a:latin typeface="Times New Roman" panose="02020603050405020304" pitchFamily="18" charset="0"/>
              </a:rPr>
              <a:t>Vn</a:t>
            </a:r>
            <a:r>
              <a:rPr lang="zh-CN" altLang="en-US" sz="2800" b="1" dirty="0" smtClean="0">
                <a:latin typeface="Times New Roman" panose="02020603050405020304" pitchFamily="18" charset="0"/>
              </a:rPr>
              <a:t>出发，令</a:t>
            </a:r>
            <a:r>
              <a:rPr lang="en-US" altLang="zh-CN" sz="2800" b="1" dirty="0" err="1" smtClean="0">
                <a:latin typeface="Times New Roman" panose="02020603050405020304" pitchFamily="18" charset="0"/>
              </a:rPr>
              <a:t>Vl</a:t>
            </a:r>
            <a:r>
              <a:rPr lang="en-US" altLang="zh-CN" sz="2800" b="1" dirty="0" smtClean="0">
                <a:latin typeface="Times New Roman" panose="02020603050405020304" pitchFamily="18" charset="0"/>
              </a:rPr>
              <a:t>[n]=</a:t>
            </a:r>
            <a:r>
              <a:rPr lang="en-US" altLang="zh-CN" sz="2800" b="1" dirty="0" err="1" smtClean="0">
                <a:latin typeface="Times New Roman" panose="02020603050405020304" pitchFamily="18" charset="0"/>
              </a:rPr>
              <a:t>Ve</a:t>
            </a:r>
            <a:r>
              <a:rPr lang="en-US" altLang="zh-CN" sz="2800" b="1" dirty="0" smtClean="0">
                <a:latin typeface="Times New Roman" panose="02020603050405020304" pitchFamily="18" charset="0"/>
              </a:rPr>
              <a:t>[n],</a:t>
            </a:r>
            <a:r>
              <a:rPr lang="zh-CN" altLang="en-US" sz="2800" b="1" dirty="0" smtClean="0">
                <a:latin typeface="Times New Roman" panose="02020603050405020304" pitchFamily="18" charset="0"/>
              </a:rPr>
              <a:t>按</a:t>
            </a:r>
            <a:r>
              <a:rPr lang="zh-CN" altLang="en-US" sz="2800" b="1" dirty="0" smtClean="0">
                <a:solidFill>
                  <a:schemeClr val="hlink"/>
                </a:solidFill>
                <a:latin typeface="Times New Roman" panose="02020603050405020304" pitchFamily="18" charset="0"/>
              </a:rPr>
              <a:t>逆拓扑序</a:t>
            </a:r>
            <a:r>
              <a:rPr lang="zh-CN" altLang="en-US" sz="2800" b="1" dirty="0" smtClean="0">
                <a:latin typeface="Times New Roman" panose="02020603050405020304" pitchFamily="18" charset="0"/>
              </a:rPr>
              <a:t>列求其余各顶点的</a:t>
            </a:r>
            <a:r>
              <a:rPr lang="en-US" altLang="zh-CN" sz="2800" b="1" dirty="0" err="1" smtClean="0">
                <a:latin typeface="Times New Roman" panose="02020603050405020304" pitchFamily="18" charset="0"/>
              </a:rPr>
              <a:t>Vl</a:t>
            </a:r>
            <a:r>
              <a:rPr lang="en-US" altLang="zh-CN" sz="2800" b="1" dirty="0" smtClean="0">
                <a:latin typeface="Times New Roman" panose="02020603050405020304" pitchFamily="18" charset="0"/>
              </a:rPr>
              <a:t>[</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a:t>
            </a:r>
          </a:p>
          <a:p>
            <a:pPr eaLnBrk="0" hangingPunct="0">
              <a:buSzPct val="100000"/>
              <a:buFontTx/>
              <a:buAutoNum type="circleNumDbPlain"/>
            </a:pPr>
            <a:r>
              <a:rPr lang="zh-CN" altLang="en-US" sz="2800" b="1" dirty="0" smtClean="0">
                <a:latin typeface="Times New Roman" panose="02020603050405020304" pitchFamily="18" charset="0"/>
              </a:rPr>
              <a:t>根据各顶点的</a:t>
            </a:r>
            <a:r>
              <a:rPr lang="en-US" altLang="zh-CN" sz="2800" b="1" dirty="0" err="1" smtClean="0">
                <a:latin typeface="Times New Roman" panose="02020603050405020304" pitchFamily="18" charset="0"/>
              </a:rPr>
              <a:t>Ve</a:t>
            </a:r>
            <a:r>
              <a:rPr lang="zh-CN" altLang="en-US" sz="2800" b="1" dirty="0" smtClean="0">
                <a:latin typeface="Times New Roman" panose="02020603050405020304" pitchFamily="18" charset="0"/>
              </a:rPr>
              <a:t>和</a:t>
            </a:r>
            <a:r>
              <a:rPr lang="en-US" altLang="zh-CN" sz="2800" b="1" dirty="0" err="1" smtClean="0">
                <a:latin typeface="Times New Roman" panose="02020603050405020304" pitchFamily="18" charset="0"/>
              </a:rPr>
              <a:t>Vl</a:t>
            </a:r>
            <a:r>
              <a:rPr lang="zh-CN" altLang="en-US" sz="2800" b="1" dirty="0" smtClean="0">
                <a:latin typeface="Times New Roman" panose="02020603050405020304" pitchFamily="18" charset="0"/>
              </a:rPr>
              <a:t>值，计算每条弧的</a:t>
            </a:r>
            <a:r>
              <a:rPr lang="en-US" altLang="zh-CN" sz="2800" b="1" dirty="0" smtClean="0">
                <a:latin typeface="Times New Roman" panose="02020603050405020304" pitchFamily="18" charset="0"/>
              </a:rPr>
              <a:t>e[</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和</a:t>
            </a:r>
            <a:r>
              <a:rPr lang="en-US" altLang="zh-CN" sz="2800" b="1" dirty="0" smtClean="0">
                <a:latin typeface="Times New Roman" panose="02020603050405020304" pitchFamily="18" charset="0"/>
              </a:rPr>
              <a:t>l[</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找出</a:t>
            </a:r>
            <a:r>
              <a:rPr lang="en-US" altLang="zh-CN" sz="2800" b="1" dirty="0" smtClean="0">
                <a:latin typeface="Times New Roman" panose="02020603050405020304" pitchFamily="18" charset="0"/>
              </a:rPr>
              <a:t>e[</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]=l[</a:t>
            </a:r>
            <a:r>
              <a:rPr lang="en-US" altLang="zh-CN" sz="2800" b="1" dirty="0" err="1" smtClean="0">
                <a:latin typeface="Times New Roman" panose="02020603050405020304" pitchFamily="18" charset="0"/>
              </a:rPr>
              <a:t>i</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的关键活动</a:t>
            </a:r>
          </a:p>
        </p:txBody>
      </p:sp>
    </p:spTree>
    <p:extLst>
      <p:ext uri="{BB962C8B-B14F-4D97-AF65-F5344CB8AC3E}">
        <p14:creationId xmlns:p14="http://schemas.microsoft.com/office/powerpoint/2010/main" val="1145310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4400" b="1" dirty="0" smtClean="0"/>
              <a:t>算法思想</a:t>
            </a:r>
            <a:endParaRPr lang="zh-CN" altLang="en-US" sz="4400" b="1" dirty="0"/>
          </a:p>
        </p:txBody>
      </p:sp>
      <p:sp>
        <p:nvSpPr>
          <p:cNvPr id="3" name="内容占位符 2"/>
          <p:cNvSpPr>
            <a:spLocks noGrp="1"/>
          </p:cNvSpPr>
          <p:nvPr>
            <p:ph idx="1"/>
          </p:nvPr>
        </p:nvSpPr>
        <p:spPr>
          <a:xfrm>
            <a:off x="1430629" y="1671079"/>
            <a:ext cx="9426261" cy="4351338"/>
          </a:xfrm>
        </p:spPr>
        <p:txBody>
          <a:bodyPr rtlCol="0">
            <a:noAutofit/>
          </a:bodyPr>
          <a:lstStyle/>
          <a:p>
            <a:pPr marL="438912" indent="-320040" eaLnBrk="0" hangingPunct="0">
              <a:spcBef>
                <a:spcPts val="0"/>
              </a:spcBef>
              <a:spcAft>
                <a:spcPts val="0"/>
              </a:spcAft>
              <a:defRPr/>
            </a:pPr>
            <a:r>
              <a:rPr lang="en-US" sz="2800" b="1" dirty="0" smtClean="0"/>
              <a:t>1-</a:t>
            </a:r>
            <a:r>
              <a:rPr lang="zh-CN" altLang="en-US" sz="2800" b="1" dirty="0" smtClean="0"/>
              <a:t>输入顶点和弧信息，建立其邻接表</a:t>
            </a:r>
          </a:p>
          <a:p>
            <a:pPr marL="438912" indent="-320040" eaLnBrk="0" hangingPunct="0">
              <a:spcBef>
                <a:spcPts val="0"/>
              </a:spcBef>
              <a:spcAft>
                <a:spcPts val="0"/>
              </a:spcAft>
              <a:defRPr/>
            </a:pPr>
            <a:r>
              <a:rPr lang="zh-CN" altLang="en-US" sz="2800" b="1" dirty="0" smtClean="0"/>
              <a:t>   计算每个顶点的入度</a:t>
            </a:r>
            <a:endParaRPr lang="en-US" sz="2800" b="1" dirty="0" smtClean="0"/>
          </a:p>
          <a:p>
            <a:pPr marL="438912" indent="-320040" eaLnBrk="0" hangingPunct="0">
              <a:spcBef>
                <a:spcPts val="0"/>
              </a:spcBef>
              <a:spcAft>
                <a:spcPts val="0"/>
              </a:spcAft>
              <a:defRPr/>
            </a:pPr>
            <a:r>
              <a:rPr lang="en-US" sz="2800" b="1" dirty="0" smtClean="0"/>
              <a:t>2-</a:t>
            </a:r>
            <a:r>
              <a:rPr lang="zh-CN" altLang="en-US" sz="2800" b="1" dirty="0" smtClean="0"/>
              <a:t>对其进行拓扑排序</a:t>
            </a:r>
          </a:p>
          <a:p>
            <a:pPr marL="731520" lvl="1" indent="-274320" eaLnBrk="0" hangingPunct="0">
              <a:spcAft>
                <a:spcPts val="0"/>
              </a:spcAft>
              <a:buNone/>
              <a:defRPr/>
            </a:pPr>
            <a:r>
              <a:rPr lang="en-US" sz="2400" b="1" dirty="0" smtClean="0"/>
              <a:t>2.1-</a:t>
            </a:r>
            <a:r>
              <a:rPr lang="zh-CN" altLang="en-US" sz="2400" b="1" dirty="0" smtClean="0"/>
              <a:t>排序过程中求顶点的</a:t>
            </a:r>
            <a:r>
              <a:rPr lang="en-US" sz="2400" b="1" dirty="0" err="1" smtClean="0"/>
              <a:t>Ve</a:t>
            </a:r>
            <a:r>
              <a:rPr lang="en-US" sz="2400" b="1" dirty="0" smtClean="0"/>
              <a:t>[</a:t>
            </a:r>
            <a:r>
              <a:rPr lang="en-US" sz="2400" b="1" dirty="0" err="1" smtClean="0"/>
              <a:t>i</a:t>
            </a:r>
            <a:r>
              <a:rPr lang="en-US" sz="2400" b="1" dirty="0" smtClean="0"/>
              <a:t>]</a:t>
            </a:r>
          </a:p>
          <a:p>
            <a:pPr marL="731520" lvl="1" indent="-274320" eaLnBrk="0" hangingPunct="0">
              <a:spcAft>
                <a:spcPts val="0"/>
              </a:spcAft>
              <a:buNone/>
              <a:defRPr/>
            </a:pPr>
            <a:r>
              <a:rPr lang="en-US" sz="2400" b="1" dirty="0" smtClean="0"/>
              <a:t>2.2-</a:t>
            </a:r>
            <a:r>
              <a:rPr lang="zh-CN" altLang="en-US" sz="2400" b="1" dirty="0" smtClean="0"/>
              <a:t>将得到的拓扑序列进栈</a:t>
            </a:r>
            <a:endParaRPr lang="en-US" sz="2800" b="1" dirty="0" smtClean="0"/>
          </a:p>
          <a:p>
            <a:pPr marL="438912" indent="-320040" eaLnBrk="0" hangingPunct="0">
              <a:spcBef>
                <a:spcPts val="0"/>
              </a:spcBef>
              <a:spcAft>
                <a:spcPts val="0"/>
              </a:spcAft>
              <a:defRPr/>
            </a:pPr>
            <a:r>
              <a:rPr lang="en-US" sz="2800" b="1" dirty="0" smtClean="0"/>
              <a:t>3-</a:t>
            </a:r>
            <a:r>
              <a:rPr lang="zh-CN" altLang="en-US" sz="2800" b="1" dirty="0" smtClean="0"/>
              <a:t>按</a:t>
            </a:r>
            <a:r>
              <a:rPr lang="zh-CN" altLang="en-US" sz="2800" b="1" dirty="0" smtClean="0">
                <a:solidFill>
                  <a:srgbClr val="FF0000"/>
                </a:solidFill>
              </a:rPr>
              <a:t>逆</a:t>
            </a:r>
            <a:r>
              <a:rPr lang="zh-CN" altLang="en-US" sz="2800" b="1" dirty="0" smtClean="0"/>
              <a:t>拓扑序列求顶点的</a:t>
            </a:r>
            <a:r>
              <a:rPr lang="en-US" sz="2800" b="1" dirty="0" err="1" smtClean="0"/>
              <a:t>Vl</a:t>
            </a:r>
            <a:r>
              <a:rPr lang="en-US" sz="2800" b="1" dirty="0" smtClean="0"/>
              <a:t>[</a:t>
            </a:r>
            <a:r>
              <a:rPr lang="en-US" sz="2800" b="1" dirty="0" err="1" smtClean="0"/>
              <a:t>i</a:t>
            </a:r>
            <a:r>
              <a:rPr lang="en-US" sz="2800" b="1" dirty="0" smtClean="0"/>
              <a:t>]</a:t>
            </a:r>
            <a:endParaRPr lang="zh-CN" altLang="en-US" sz="2800" b="1" dirty="0" smtClean="0"/>
          </a:p>
          <a:p>
            <a:pPr marL="438912" indent="-320040" eaLnBrk="0" hangingPunct="0">
              <a:spcBef>
                <a:spcPts val="0"/>
              </a:spcBef>
              <a:spcAft>
                <a:spcPts val="0"/>
              </a:spcAft>
              <a:defRPr/>
            </a:pPr>
            <a:r>
              <a:rPr lang="en-US" altLang="zh-CN" sz="2800" b="1" dirty="0" smtClean="0"/>
              <a:t>4</a:t>
            </a:r>
            <a:r>
              <a:rPr lang="en-US" sz="2800" b="1" dirty="0" smtClean="0"/>
              <a:t>-</a:t>
            </a:r>
            <a:r>
              <a:rPr lang="zh-CN" altLang="en-US" sz="2800" b="1" dirty="0" smtClean="0"/>
              <a:t>计算每条弧的</a:t>
            </a:r>
            <a:r>
              <a:rPr lang="en-US" sz="2800" b="1" dirty="0" smtClean="0"/>
              <a:t>e[</a:t>
            </a:r>
            <a:r>
              <a:rPr lang="en-US" sz="2800" b="1" dirty="0" err="1" smtClean="0"/>
              <a:t>i</a:t>
            </a:r>
            <a:r>
              <a:rPr lang="en-US" sz="2800" b="1" dirty="0" smtClean="0"/>
              <a:t>]</a:t>
            </a:r>
            <a:r>
              <a:rPr lang="zh-CN" altLang="en-US" sz="2800" b="1" dirty="0" smtClean="0"/>
              <a:t>和</a:t>
            </a:r>
            <a:r>
              <a:rPr lang="en-US" sz="2800" b="1" dirty="0" smtClean="0"/>
              <a:t>l[</a:t>
            </a:r>
            <a:r>
              <a:rPr lang="en-US" sz="2800" b="1" dirty="0" err="1" smtClean="0"/>
              <a:t>i</a:t>
            </a:r>
            <a:r>
              <a:rPr lang="en-US" sz="2800" b="1" dirty="0" smtClean="0"/>
              <a:t>],</a:t>
            </a:r>
            <a:r>
              <a:rPr lang="zh-CN" altLang="en-US" sz="2800" b="1" dirty="0" smtClean="0"/>
              <a:t>找出</a:t>
            </a:r>
            <a:r>
              <a:rPr lang="en-US" sz="2800" b="1" dirty="0" smtClean="0"/>
              <a:t>e[</a:t>
            </a:r>
            <a:r>
              <a:rPr lang="en-US" sz="2800" b="1" dirty="0" err="1" smtClean="0"/>
              <a:t>i</a:t>
            </a:r>
            <a:r>
              <a:rPr lang="en-US" sz="2800" b="1" dirty="0" smtClean="0"/>
              <a:t>]=l[</a:t>
            </a:r>
            <a:r>
              <a:rPr lang="en-US" sz="2800" b="1" dirty="0" err="1" smtClean="0"/>
              <a:t>i</a:t>
            </a:r>
            <a:r>
              <a:rPr lang="en-US" sz="2800" b="1" dirty="0" smtClean="0"/>
              <a:t>]</a:t>
            </a:r>
            <a:r>
              <a:rPr lang="zh-CN" altLang="en-US" sz="2800" b="1" dirty="0" smtClean="0"/>
              <a:t>的关键活动</a:t>
            </a:r>
          </a:p>
          <a:p>
            <a:pPr marL="438912" indent="-320040">
              <a:spcBef>
                <a:spcPts val="0"/>
              </a:spcBef>
              <a:spcAft>
                <a:spcPts val="0"/>
              </a:spcAft>
              <a:buFont typeface="Wingdings 2"/>
              <a:buChar char=""/>
              <a:defRPr/>
            </a:pPr>
            <a:endParaRPr lang="zh-CN" altLang="en-US" sz="2800" b="1" dirty="0"/>
          </a:p>
        </p:txBody>
      </p:sp>
    </p:spTree>
    <p:extLst>
      <p:ext uri="{BB962C8B-B14F-4D97-AF65-F5344CB8AC3E}">
        <p14:creationId xmlns:p14="http://schemas.microsoft.com/office/powerpoint/2010/main" val="4050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习题：</a:t>
            </a:r>
            <a:r>
              <a:rPr lang="zh-CN" altLang="en-US" dirty="0" smtClean="0"/>
              <a:t>关键路径计算</a:t>
            </a:r>
            <a:endParaRPr lang="zh-CN" altLang="en-US" dirty="0"/>
          </a:p>
        </p:txBody>
      </p:sp>
      <p:sp>
        <p:nvSpPr>
          <p:cNvPr id="3" name="文本框 2"/>
          <p:cNvSpPr txBox="1"/>
          <p:nvPr/>
        </p:nvSpPr>
        <p:spPr>
          <a:xfrm>
            <a:off x="449036" y="2009771"/>
            <a:ext cx="6720204" cy="4093428"/>
          </a:xfrm>
          <a:prstGeom prst="rect">
            <a:avLst/>
          </a:prstGeom>
          <a:noFill/>
        </p:spPr>
        <p:txBody>
          <a:bodyPr wrap="square" rtlCol="0">
            <a:spAutoFit/>
          </a:bodyPr>
          <a:lstStyle/>
          <a:p>
            <a:r>
              <a:rPr lang="zh-CN" altLang="en-US" sz="2800" dirty="0" smtClean="0"/>
              <a:t>给出一个</a:t>
            </a:r>
            <a:r>
              <a:rPr lang="en-US" altLang="zh-CN" sz="2800" dirty="0" smtClean="0"/>
              <a:t>AOE</a:t>
            </a:r>
            <a:r>
              <a:rPr lang="zh-CN" altLang="en-US" sz="2800" dirty="0" smtClean="0"/>
              <a:t>图，请输出其关键路径；</a:t>
            </a:r>
            <a:endParaRPr lang="en-US" altLang="zh-CN" sz="2800" dirty="0" smtClean="0"/>
          </a:p>
          <a:p>
            <a:r>
              <a:rPr lang="zh-CN" altLang="en-US" sz="3200" b="1" dirty="0" smtClean="0">
                <a:latin typeface="黑体" panose="02010609060101010101" pitchFamily="49" charset="-122"/>
                <a:ea typeface="黑体" panose="02010609060101010101" pitchFamily="49" charset="-122"/>
              </a:rPr>
              <a:t>输入格式</a:t>
            </a:r>
            <a:endParaRPr lang="en-US" altLang="zh-CN" sz="3200" b="1" dirty="0" smtClean="0">
              <a:latin typeface="黑体" panose="02010609060101010101" pitchFamily="49" charset="-122"/>
              <a:ea typeface="黑体" panose="02010609060101010101" pitchFamily="49" charset="-122"/>
            </a:endParaRPr>
          </a:p>
          <a:p>
            <a:r>
              <a:rPr lang="zh-CN" altLang="en-US" sz="2800" dirty="0"/>
              <a:t>第</a:t>
            </a:r>
            <a:r>
              <a:rPr lang="zh-CN" altLang="en-US" sz="2800" dirty="0" smtClean="0"/>
              <a:t>一行：</a:t>
            </a:r>
            <a:r>
              <a:rPr lang="en-US" altLang="zh-CN" sz="2800" dirty="0" smtClean="0"/>
              <a:t>n</a:t>
            </a:r>
            <a:r>
              <a:rPr lang="zh-CN" altLang="en-US" sz="2800" dirty="0" smtClean="0"/>
              <a:t>，</a:t>
            </a:r>
            <a:r>
              <a:rPr lang="en-US" altLang="zh-CN" sz="2800" dirty="0" smtClean="0"/>
              <a:t>m</a:t>
            </a:r>
            <a:r>
              <a:rPr lang="zh-CN" altLang="en-US" sz="2800" dirty="0" smtClean="0"/>
              <a:t>（</a:t>
            </a:r>
            <a:r>
              <a:rPr lang="en-US" altLang="zh-CN" sz="2800" dirty="0" err="1" smtClean="0"/>
              <a:t>n,m</a:t>
            </a:r>
            <a:r>
              <a:rPr lang="en-US" altLang="zh-CN" sz="2800" dirty="0" smtClean="0"/>
              <a:t>&lt;=100</a:t>
            </a:r>
            <a:r>
              <a:rPr lang="zh-CN" altLang="en-US" sz="2800" dirty="0" smtClean="0"/>
              <a:t>分别表示节点个数与边的条数）</a:t>
            </a:r>
            <a:endParaRPr lang="en-US" altLang="zh-CN" sz="2800" dirty="0" smtClean="0"/>
          </a:p>
          <a:p>
            <a:r>
              <a:rPr lang="zh-CN" altLang="en-US" sz="2800" dirty="0" smtClean="0"/>
              <a:t>接下来</a:t>
            </a:r>
            <a:r>
              <a:rPr lang="en-US" altLang="zh-CN" sz="2800" dirty="0" smtClean="0"/>
              <a:t>m</a:t>
            </a:r>
            <a:r>
              <a:rPr lang="zh-CN" altLang="en-US" sz="2800" dirty="0" smtClean="0"/>
              <a:t>行，第</a:t>
            </a:r>
            <a:r>
              <a:rPr lang="en-US" altLang="zh-CN" sz="2800" dirty="0" smtClean="0"/>
              <a:t>i+1</a:t>
            </a:r>
            <a:r>
              <a:rPr lang="zh-CN" altLang="en-US" sz="2800" dirty="0" smtClean="0"/>
              <a:t>行，表示第</a:t>
            </a:r>
            <a:r>
              <a:rPr lang="en-US" altLang="zh-CN" sz="2800" dirty="0" err="1" smtClean="0"/>
              <a:t>i</a:t>
            </a:r>
            <a:r>
              <a:rPr lang="zh-CN" altLang="en-US" sz="2800" dirty="0" smtClean="0"/>
              <a:t>条边，每行三个数：</a:t>
            </a:r>
            <a:r>
              <a:rPr lang="en-US" altLang="zh-CN" sz="2800" dirty="0" err="1" smtClean="0"/>
              <a:t>ai,bi,ci</a:t>
            </a:r>
            <a:r>
              <a:rPr lang="zh-CN" altLang="en-US" sz="2800" dirty="0" smtClean="0"/>
              <a:t>，表示存在一条</a:t>
            </a:r>
            <a:r>
              <a:rPr lang="en-US" altLang="zh-CN" sz="2800" dirty="0" err="1" smtClean="0"/>
              <a:t>ai</a:t>
            </a:r>
            <a:r>
              <a:rPr lang="zh-CN" altLang="en-US" sz="2800" dirty="0" smtClean="0"/>
              <a:t>指向</a:t>
            </a:r>
            <a:r>
              <a:rPr lang="en-US" altLang="zh-CN" sz="2800" dirty="0" smtClean="0"/>
              <a:t>bi</a:t>
            </a:r>
            <a:r>
              <a:rPr lang="zh-CN" altLang="en-US" sz="2800" dirty="0" smtClean="0"/>
              <a:t>权值为</a:t>
            </a:r>
            <a:r>
              <a:rPr lang="en-US" altLang="zh-CN" sz="2800" dirty="0" smtClean="0"/>
              <a:t>ci</a:t>
            </a:r>
            <a:r>
              <a:rPr lang="zh-CN" altLang="en-US" sz="2800" dirty="0" smtClean="0"/>
              <a:t>的边。</a:t>
            </a:r>
            <a:endParaRPr lang="en-US" altLang="zh-CN" sz="2800" dirty="0" smtClean="0"/>
          </a:p>
          <a:p>
            <a:r>
              <a:rPr lang="zh-CN" altLang="en-US" sz="3200" b="1" dirty="0">
                <a:latin typeface="黑体" panose="02010609060101010101" pitchFamily="49" charset="-122"/>
                <a:ea typeface="黑体" panose="02010609060101010101" pitchFamily="49" charset="-122"/>
              </a:rPr>
              <a:t>输出格式：</a:t>
            </a:r>
            <a:endParaRPr lang="en-US" altLang="zh-CN" sz="3200" b="1" dirty="0">
              <a:latin typeface="黑体" panose="02010609060101010101" pitchFamily="49" charset="-122"/>
              <a:ea typeface="黑体" panose="02010609060101010101" pitchFamily="49" charset="-122"/>
            </a:endParaRPr>
          </a:p>
          <a:p>
            <a:r>
              <a:rPr lang="zh-CN" altLang="en-US" sz="2800" dirty="0" smtClean="0"/>
              <a:t>将关键路径的边的编号从小到大输出</a:t>
            </a:r>
            <a:endParaRPr lang="en-US" altLang="zh-CN" sz="2800" dirty="0" smtClean="0"/>
          </a:p>
        </p:txBody>
      </p:sp>
      <p:sp>
        <p:nvSpPr>
          <p:cNvPr id="107" name="矩形 106"/>
          <p:cNvSpPr/>
          <p:nvPr/>
        </p:nvSpPr>
        <p:spPr>
          <a:xfrm>
            <a:off x="7452575" y="2209826"/>
            <a:ext cx="1652789" cy="3693319"/>
          </a:xfrm>
          <a:prstGeom prst="rect">
            <a:avLst/>
          </a:prstGeom>
        </p:spPr>
        <p:txBody>
          <a:bodyPr wrap="square">
            <a:spAutoFit/>
          </a:bodyPr>
          <a:lstStyle/>
          <a:p>
            <a:r>
              <a:rPr lang="zh-CN" altLang="en-US" dirty="0"/>
              <a:t>样例输入：</a:t>
            </a:r>
            <a:endParaRPr lang="en-US" altLang="zh-CN" dirty="0"/>
          </a:p>
          <a:p>
            <a:r>
              <a:rPr lang="en-US" altLang="zh-CN" dirty="0"/>
              <a:t>9 11</a:t>
            </a:r>
          </a:p>
          <a:p>
            <a:r>
              <a:rPr lang="en-US" altLang="zh-CN" dirty="0"/>
              <a:t>1 2 6</a:t>
            </a:r>
          </a:p>
          <a:p>
            <a:r>
              <a:rPr lang="en-US" altLang="zh-CN" dirty="0"/>
              <a:t>1 3 4</a:t>
            </a:r>
          </a:p>
          <a:p>
            <a:r>
              <a:rPr lang="en-US" altLang="zh-CN" dirty="0"/>
              <a:t>1 4 5</a:t>
            </a:r>
          </a:p>
          <a:p>
            <a:r>
              <a:rPr lang="en-US" altLang="zh-CN" dirty="0"/>
              <a:t>2 5 1</a:t>
            </a:r>
          </a:p>
          <a:p>
            <a:r>
              <a:rPr lang="en-US" altLang="zh-CN" dirty="0"/>
              <a:t>3 5 1</a:t>
            </a:r>
          </a:p>
          <a:p>
            <a:r>
              <a:rPr lang="en-US" altLang="zh-CN" dirty="0"/>
              <a:t>4 6 2</a:t>
            </a:r>
          </a:p>
          <a:p>
            <a:r>
              <a:rPr lang="en-US" altLang="zh-CN" dirty="0"/>
              <a:t>5 7 9</a:t>
            </a:r>
          </a:p>
          <a:p>
            <a:r>
              <a:rPr lang="en-US" altLang="zh-CN" dirty="0"/>
              <a:t>5 8 7</a:t>
            </a:r>
          </a:p>
          <a:p>
            <a:r>
              <a:rPr lang="en-US" altLang="zh-CN" dirty="0"/>
              <a:t>6 8 4</a:t>
            </a:r>
          </a:p>
          <a:p>
            <a:r>
              <a:rPr lang="en-US" altLang="zh-CN" dirty="0"/>
              <a:t>7 9 2</a:t>
            </a:r>
          </a:p>
          <a:p>
            <a:r>
              <a:rPr lang="en-US" altLang="zh-CN" dirty="0"/>
              <a:t>8 9 </a:t>
            </a:r>
            <a:r>
              <a:rPr lang="en-US" altLang="zh-CN" dirty="0" smtClean="0"/>
              <a:t>4</a:t>
            </a:r>
            <a:endParaRPr lang="en-US" altLang="zh-CN" dirty="0"/>
          </a:p>
        </p:txBody>
      </p:sp>
      <p:sp>
        <p:nvSpPr>
          <p:cNvPr id="108" name="矩形 107"/>
          <p:cNvSpPr/>
          <p:nvPr/>
        </p:nvSpPr>
        <p:spPr>
          <a:xfrm>
            <a:off x="9971467" y="2209826"/>
            <a:ext cx="1382333" cy="2031325"/>
          </a:xfrm>
          <a:prstGeom prst="rect">
            <a:avLst/>
          </a:prstGeom>
        </p:spPr>
        <p:txBody>
          <a:bodyPr wrap="square">
            <a:spAutoFit/>
          </a:bodyPr>
          <a:lstStyle/>
          <a:p>
            <a:r>
              <a:rPr lang="zh-CN" altLang="en-US" dirty="0"/>
              <a:t>样例输出：</a:t>
            </a:r>
            <a:endParaRPr lang="en-US" altLang="zh-CN" dirty="0"/>
          </a:p>
          <a:p>
            <a:r>
              <a:rPr lang="en-US" altLang="zh-CN" dirty="0"/>
              <a:t>1</a:t>
            </a:r>
          </a:p>
          <a:p>
            <a:r>
              <a:rPr lang="en-US" altLang="zh-CN" dirty="0"/>
              <a:t>4</a:t>
            </a:r>
          </a:p>
          <a:p>
            <a:r>
              <a:rPr lang="en-US" altLang="zh-CN" dirty="0"/>
              <a:t>7</a:t>
            </a:r>
          </a:p>
          <a:p>
            <a:r>
              <a:rPr lang="en-US" altLang="zh-CN" dirty="0"/>
              <a:t>8</a:t>
            </a:r>
          </a:p>
          <a:p>
            <a:r>
              <a:rPr lang="en-US" altLang="zh-CN" dirty="0"/>
              <a:t>10</a:t>
            </a:r>
          </a:p>
          <a:p>
            <a:r>
              <a:rPr lang="en-US" altLang="zh-CN" dirty="0"/>
              <a:t>11</a:t>
            </a:r>
          </a:p>
        </p:txBody>
      </p:sp>
    </p:spTree>
    <p:extLst>
      <p:ext uri="{BB962C8B-B14F-4D97-AF65-F5344CB8AC3E}">
        <p14:creationId xmlns:p14="http://schemas.microsoft.com/office/powerpoint/2010/main" val="1370442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奖金</a:t>
            </a:r>
            <a:endParaRPr lang="zh-CN" altLang="en-US" b="1" dirty="0"/>
          </a:p>
        </p:txBody>
      </p:sp>
      <p:sp>
        <p:nvSpPr>
          <p:cNvPr id="3" name="Text Box 7"/>
          <p:cNvSpPr txBox="1">
            <a:spLocks noChangeArrowheads="1"/>
          </p:cNvSpPr>
          <p:nvPr/>
        </p:nvSpPr>
        <p:spPr bwMode="auto">
          <a:xfrm>
            <a:off x="1161338" y="1228437"/>
            <a:ext cx="933289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问题描述</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　　由于无敌的凡凡在</a:t>
            </a:r>
            <a:r>
              <a:rPr lang="en-US" altLang="zh-CN" dirty="0">
                <a:latin typeface="黑体" panose="02010609060101010101" pitchFamily="49" charset="-122"/>
                <a:ea typeface="黑体" panose="02010609060101010101" pitchFamily="49" charset="-122"/>
              </a:rPr>
              <a:t>2005</a:t>
            </a:r>
            <a:r>
              <a:rPr lang="zh-CN" altLang="en-US" dirty="0">
                <a:latin typeface="黑体" panose="02010609060101010101" pitchFamily="49" charset="-122"/>
                <a:ea typeface="黑体" panose="02010609060101010101" pitchFamily="49" charset="-122"/>
              </a:rPr>
              <a:t>年世界英俊帅气男总决选中胜出，</a:t>
            </a:r>
            <a:r>
              <a:rPr lang="en-US" altLang="zh-CN" dirty="0" err="1">
                <a:latin typeface="黑体" panose="02010609060101010101" pitchFamily="49" charset="-122"/>
                <a:ea typeface="黑体" panose="02010609060101010101" pitchFamily="49" charset="-122"/>
              </a:rPr>
              <a:t>Yali</a:t>
            </a:r>
            <a:r>
              <a:rPr lang="en-US" altLang="zh-CN" dirty="0">
                <a:latin typeface="黑体" panose="02010609060101010101" pitchFamily="49" charset="-122"/>
                <a:ea typeface="黑体" panose="02010609060101010101" pitchFamily="49" charset="-122"/>
              </a:rPr>
              <a:t> Company</a:t>
            </a:r>
            <a:r>
              <a:rPr lang="zh-CN" altLang="en-US" dirty="0">
                <a:latin typeface="黑体" panose="02010609060101010101" pitchFamily="49" charset="-122"/>
                <a:ea typeface="黑体" panose="02010609060101010101" pitchFamily="49" charset="-122"/>
              </a:rPr>
              <a:t>总经理</a:t>
            </a:r>
            <a:r>
              <a:rPr lang="en-US" altLang="zh-CN" dirty="0" err="1">
                <a:latin typeface="黑体" panose="02010609060101010101" pitchFamily="49" charset="-122"/>
                <a:ea typeface="黑体" panose="02010609060101010101" pitchFamily="49" charset="-122"/>
              </a:rPr>
              <a:t>Mr.Z</a:t>
            </a:r>
            <a:r>
              <a:rPr lang="zh-CN" altLang="en-US" dirty="0">
                <a:latin typeface="黑体" panose="02010609060101010101" pitchFamily="49" charset="-122"/>
                <a:ea typeface="黑体" panose="02010609060101010101" pitchFamily="49" charset="-122"/>
              </a:rPr>
              <a:t>心情好，决定给每位员工发奖金。公司决定以每个人本年在公司的贡献为标准来计算他们得到奖金的多少。于是</a:t>
            </a:r>
            <a:r>
              <a:rPr lang="en-US" altLang="zh-CN" dirty="0" err="1">
                <a:latin typeface="黑体" panose="02010609060101010101" pitchFamily="49" charset="-122"/>
                <a:ea typeface="黑体" panose="02010609060101010101" pitchFamily="49" charset="-122"/>
              </a:rPr>
              <a:t>Mr.Z</a:t>
            </a:r>
            <a:r>
              <a:rPr lang="zh-CN" altLang="en-US" dirty="0">
                <a:latin typeface="黑体" panose="02010609060101010101" pitchFamily="49" charset="-122"/>
                <a:ea typeface="黑体" panose="02010609060101010101" pitchFamily="49" charset="-122"/>
              </a:rPr>
              <a:t>下令召开</a:t>
            </a:r>
            <a:r>
              <a:rPr lang="en-US" altLang="zh-CN" dirty="0">
                <a:latin typeface="黑体" panose="02010609060101010101" pitchFamily="49" charset="-122"/>
                <a:ea typeface="黑体" panose="02010609060101010101" pitchFamily="49" charset="-122"/>
              </a:rPr>
              <a:t>m</a:t>
            </a:r>
            <a:r>
              <a:rPr lang="zh-CN" altLang="en-US" dirty="0">
                <a:latin typeface="黑体" panose="02010609060101010101" pitchFamily="49" charset="-122"/>
                <a:ea typeface="黑体" panose="02010609060101010101" pitchFamily="49" charset="-122"/>
              </a:rPr>
              <a:t>方会谈。每位参加会谈的代表提出了自己的意见：“我认为员工</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的奖金应该比</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高！”</a:t>
            </a:r>
            <a:r>
              <a:rPr lang="en-US" altLang="zh-CN" dirty="0" err="1">
                <a:latin typeface="黑体" panose="02010609060101010101" pitchFamily="49" charset="-122"/>
                <a:ea typeface="黑体" panose="02010609060101010101" pitchFamily="49" charset="-122"/>
              </a:rPr>
              <a:t>Mr.Z</a:t>
            </a:r>
            <a:r>
              <a:rPr lang="zh-CN" altLang="en-US" dirty="0">
                <a:latin typeface="黑体" panose="02010609060101010101" pitchFamily="49" charset="-122"/>
                <a:ea typeface="黑体" panose="02010609060101010101" pitchFamily="49" charset="-122"/>
              </a:rPr>
              <a:t>决定要找出一种奖金方案，满足各位代表的意见，且同时使得总奖金数最少。每位员工奖金最少为</a:t>
            </a:r>
            <a:r>
              <a:rPr lang="en-US" altLang="zh-CN" dirty="0">
                <a:latin typeface="黑体" panose="02010609060101010101" pitchFamily="49" charset="-122"/>
                <a:ea typeface="黑体" panose="02010609060101010101" pitchFamily="49" charset="-122"/>
              </a:rPr>
              <a:t>100</a:t>
            </a:r>
            <a:r>
              <a:rPr lang="zh-CN" altLang="en-US" dirty="0">
                <a:latin typeface="黑体" panose="02010609060101010101" pitchFamily="49" charset="-122"/>
                <a:ea typeface="黑体" panose="02010609060101010101" pitchFamily="49" charset="-122"/>
              </a:rPr>
              <a:t>元。 </a:t>
            </a:r>
          </a:p>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输入格式</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　　第一行两个整数</a:t>
            </a:r>
            <a:r>
              <a:rPr lang="en-US" altLang="zh-CN" dirty="0" err="1">
                <a:latin typeface="黑体" panose="02010609060101010101" pitchFamily="49" charset="-122"/>
                <a:ea typeface="黑体" panose="02010609060101010101" pitchFamily="49" charset="-122"/>
              </a:rPr>
              <a:t>n,m</a:t>
            </a:r>
            <a:r>
              <a:rPr lang="zh-CN" altLang="en-US" dirty="0">
                <a:latin typeface="黑体" panose="02010609060101010101" pitchFamily="49" charset="-122"/>
                <a:ea typeface="黑体" panose="02010609060101010101" pitchFamily="49" charset="-122"/>
              </a:rPr>
              <a:t>，表示员工总数和代表数；以下</a:t>
            </a:r>
            <a:r>
              <a:rPr lang="en-US" altLang="zh-CN" dirty="0">
                <a:latin typeface="黑体" panose="02010609060101010101" pitchFamily="49" charset="-122"/>
                <a:ea typeface="黑体" panose="02010609060101010101" pitchFamily="49" charset="-122"/>
              </a:rPr>
              <a:t>m</a:t>
            </a:r>
            <a:r>
              <a:rPr lang="zh-CN" altLang="en-US" dirty="0">
                <a:latin typeface="黑体" panose="02010609060101010101" pitchFamily="49" charset="-122"/>
                <a:ea typeface="黑体" panose="02010609060101010101" pitchFamily="49" charset="-122"/>
              </a:rPr>
              <a:t>行，每行</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个整数</a:t>
            </a:r>
            <a:r>
              <a:rPr lang="en-US" altLang="zh-CN" dirty="0" err="1">
                <a:latin typeface="黑体" panose="02010609060101010101" pitchFamily="49" charset="-122"/>
                <a:ea typeface="黑体" panose="02010609060101010101" pitchFamily="49" charset="-122"/>
              </a:rPr>
              <a:t>a,b</a:t>
            </a:r>
            <a:r>
              <a:rPr lang="zh-CN" altLang="en-US" dirty="0">
                <a:latin typeface="黑体" panose="02010609060101010101" pitchFamily="49" charset="-122"/>
                <a:ea typeface="黑体" panose="02010609060101010101" pitchFamily="49" charset="-122"/>
              </a:rPr>
              <a:t>，表示某个代表认为第</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号员工奖金应该比第</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号员工高。 </a:t>
            </a:r>
          </a:p>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输出格式</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　　若无法找到合理方案，则输出“</a:t>
            </a:r>
            <a:r>
              <a:rPr lang="en-US" altLang="zh-CN" dirty="0">
                <a:latin typeface="黑体" panose="02010609060101010101" pitchFamily="49" charset="-122"/>
                <a:ea typeface="黑体" panose="02010609060101010101" pitchFamily="49" charset="-122"/>
              </a:rPr>
              <a:t>Poor </a:t>
            </a:r>
            <a:r>
              <a:rPr lang="en-US" altLang="zh-CN" dirty="0" err="1">
                <a:latin typeface="黑体" panose="02010609060101010101" pitchFamily="49" charset="-122"/>
                <a:ea typeface="黑体" panose="02010609060101010101" pitchFamily="49" charset="-122"/>
              </a:rPr>
              <a:t>Xed</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；否则输出一个数表示最少总奖金。</a:t>
            </a:r>
          </a:p>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输入样例</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2 1</a:t>
            </a: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1 2</a:t>
            </a:r>
          </a:p>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输出样例</a:t>
            </a:r>
            <a:r>
              <a:rPr lang="en-US" altLang="zh-CN" dirty="0">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201</a:t>
            </a:r>
          </a:p>
          <a:p>
            <a:r>
              <a:rPr lang="en-US" altLang="zh-CN" dirty="0"/>
              <a:t>【</a:t>
            </a:r>
            <a:r>
              <a:rPr lang="zh-CN" altLang="en-US" dirty="0"/>
              <a:t>数据规模</a:t>
            </a:r>
            <a:r>
              <a:rPr lang="en-US" altLang="zh-CN" dirty="0"/>
              <a:t>】</a:t>
            </a:r>
          </a:p>
          <a:p>
            <a:r>
              <a:rPr lang="zh-CN" altLang="en-US" dirty="0"/>
              <a:t>　　</a:t>
            </a:r>
            <a:r>
              <a:rPr lang="en-US" altLang="zh-CN" dirty="0"/>
              <a:t>80</a:t>
            </a:r>
            <a:r>
              <a:rPr lang="zh-CN" altLang="en-US" dirty="0"/>
              <a:t>％的数据满足</a:t>
            </a:r>
            <a:r>
              <a:rPr lang="en-US" altLang="zh-CN" dirty="0"/>
              <a:t>n&lt;=1000</a:t>
            </a:r>
            <a:r>
              <a:rPr lang="zh-CN" altLang="en-US" dirty="0"/>
              <a:t>，</a:t>
            </a:r>
            <a:r>
              <a:rPr lang="en-US" altLang="zh-CN" dirty="0"/>
              <a:t>m&lt;=2000</a:t>
            </a:r>
            <a:r>
              <a:rPr lang="zh-CN" altLang="en-US" dirty="0"/>
              <a:t>；</a:t>
            </a:r>
            <a:r>
              <a:rPr lang="en-US" altLang="zh-CN" dirty="0"/>
              <a:t>100</a:t>
            </a:r>
            <a:r>
              <a:rPr lang="zh-CN" altLang="en-US" dirty="0"/>
              <a:t>％的数据满足</a:t>
            </a:r>
            <a:r>
              <a:rPr lang="en-US" altLang="zh-CN" dirty="0"/>
              <a:t>n&lt;=10000</a:t>
            </a:r>
            <a:r>
              <a:rPr lang="zh-CN" altLang="en-US" dirty="0"/>
              <a:t>，</a:t>
            </a:r>
            <a:r>
              <a:rPr lang="en-US" altLang="zh-CN" dirty="0"/>
              <a:t>m&lt;=20000</a:t>
            </a:r>
            <a:r>
              <a:rPr lang="zh-CN" altLang="en-US" dirty="0"/>
              <a:t>。</a:t>
            </a:r>
          </a:p>
          <a:p>
            <a:endParaRPr lang="en-US" altLang="zh-CN" dirty="0"/>
          </a:p>
        </p:txBody>
      </p:sp>
    </p:spTree>
    <p:extLst>
      <p:ext uri="{BB962C8B-B14F-4D97-AF65-F5344CB8AC3E}">
        <p14:creationId xmlns:p14="http://schemas.microsoft.com/office/powerpoint/2010/main" val="773122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思路</a:t>
            </a:r>
            <a:endParaRPr lang="zh-CN" altLang="en-US" b="1" dirty="0"/>
          </a:p>
        </p:txBody>
      </p:sp>
      <p:sp>
        <p:nvSpPr>
          <p:cNvPr id="4" name="矩形 3"/>
          <p:cNvSpPr/>
          <p:nvPr/>
        </p:nvSpPr>
        <p:spPr>
          <a:xfrm>
            <a:off x="2210512" y="1908848"/>
            <a:ext cx="7933346" cy="2585323"/>
          </a:xfrm>
          <a:prstGeom prst="rect">
            <a:avLst/>
          </a:prstGeom>
        </p:spPr>
        <p:txBody>
          <a:bodyPr wrap="square">
            <a:spAutoFit/>
          </a:bodyPr>
          <a:lstStyle/>
          <a:p>
            <a:r>
              <a:rPr lang="en-US" altLang="zh-CN" dirty="0"/>
              <a:t>【</a:t>
            </a:r>
            <a:r>
              <a:rPr lang="zh-CN" altLang="en-US" dirty="0"/>
              <a:t>算法分析</a:t>
            </a:r>
            <a:r>
              <a:rPr lang="en-US" altLang="zh-CN" dirty="0"/>
              <a:t>】</a:t>
            </a:r>
          </a:p>
          <a:p>
            <a:r>
              <a:rPr lang="zh-CN" altLang="en-US" dirty="0"/>
              <a:t>　　首先构图，若存在条件“</a:t>
            </a:r>
            <a:r>
              <a:rPr lang="en-US" altLang="zh-CN" dirty="0"/>
              <a:t>a</a:t>
            </a:r>
            <a:r>
              <a:rPr lang="zh-CN" altLang="en-US" dirty="0"/>
              <a:t>的钱比</a:t>
            </a:r>
            <a:r>
              <a:rPr lang="en-US" altLang="zh-CN" dirty="0"/>
              <a:t>b</a:t>
            </a:r>
            <a:r>
              <a:rPr lang="zh-CN" altLang="en-US" dirty="0"/>
              <a:t>多”则从</a:t>
            </a:r>
            <a:r>
              <a:rPr lang="en-US" altLang="zh-CN" dirty="0"/>
              <a:t>b</a:t>
            </a:r>
            <a:r>
              <a:rPr lang="zh-CN" altLang="en-US" dirty="0"/>
              <a:t>引一条有向指向</a:t>
            </a:r>
            <a:r>
              <a:rPr lang="en-US" altLang="zh-CN" dirty="0"/>
              <a:t>a</a:t>
            </a:r>
            <a:r>
              <a:rPr lang="zh-CN" altLang="en-US" dirty="0"/>
              <a:t>；然后拓扑排序，若无法完成排序则表示问题无解（存在圈）；若可以得到完整的拓扑序列，则按序列顺序进行递推：</a:t>
            </a:r>
          </a:p>
          <a:p>
            <a:r>
              <a:rPr lang="zh-CN" altLang="en-US" dirty="0"/>
              <a:t>    设</a:t>
            </a:r>
            <a:r>
              <a:rPr lang="en-US" altLang="zh-CN" dirty="0"/>
              <a:t>f[</a:t>
            </a:r>
            <a:r>
              <a:rPr lang="en-US" altLang="zh-CN" dirty="0" err="1"/>
              <a:t>i</a:t>
            </a:r>
            <a:r>
              <a:rPr lang="en-US" altLang="zh-CN" dirty="0"/>
              <a:t>]</a:t>
            </a:r>
            <a:r>
              <a:rPr lang="zh-CN" altLang="en-US" dirty="0"/>
              <a:t>表示第</a:t>
            </a:r>
            <a:r>
              <a:rPr lang="en-US" altLang="zh-CN" dirty="0" err="1"/>
              <a:t>i</a:t>
            </a:r>
            <a:r>
              <a:rPr lang="zh-CN" altLang="en-US" dirty="0"/>
              <a:t>个人能拿的最少奖金数；</a:t>
            </a:r>
          </a:p>
          <a:p>
            <a:r>
              <a:rPr lang="zh-CN" altLang="en-US" dirty="0"/>
              <a:t>    首先所有</a:t>
            </a:r>
            <a:r>
              <a:rPr lang="en-US" altLang="zh-CN" dirty="0"/>
              <a:t>f[</a:t>
            </a:r>
            <a:r>
              <a:rPr lang="en-US" altLang="zh-CN" dirty="0" err="1"/>
              <a:t>i</a:t>
            </a:r>
            <a:r>
              <a:rPr lang="en-US" altLang="zh-CN" dirty="0"/>
              <a:t>]=100</a:t>
            </a:r>
            <a:r>
              <a:rPr lang="zh-CN" altLang="en-US" dirty="0"/>
              <a:t>（题目中给定的最小值）；</a:t>
            </a:r>
          </a:p>
          <a:p>
            <a:r>
              <a:rPr lang="zh-CN" altLang="en-US" dirty="0"/>
              <a:t>　　 然后按照拓扑顺序考察每个点</a:t>
            </a:r>
            <a:r>
              <a:rPr lang="en-US" altLang="zh-CN" dirty="0" err="1"/>
              <a:t>i</a:t>
            </a:r>
            <a:r>
              <a:rPr lang="zh-CN" altLang="en-US" dirty="0"/>
              <a:t>，若存在有向边</a:t>
            </a:r>
            <a:r>
              <a:rPr lang="en-US" altLang="zh-CN" dirty="0"/>
              <a:t>(</a:t>
            </a:r>
            <a:r>
              <a:rPr lang="en-US" altLang="zh-CN" dirty="0" err="1"/>
              <a:t>j,i</a:t>
            </a:r>
            <a:r>
              <a:rPr lang="en-US" altLang="zh-CN" dirty="0"/>
              <a:t>)</a:t>
            </a:r>
            <a:r>
              <a:rPr lang="zh-CN" altLang="en-US" dirty="0"/>
              <a:t>，则表示</a:t>
            </a:r>
            <a:r>
              <a:rPr lang="en-US" altLang="zh-CN" dirty="0"/>
              <a:t>f[</a:t>
            </a:r>
            <a:r>
              <a:rPr lang="en-US" altLang="zh-CN" dirty="0" err="1"/>
              <a:t>i</a:t>
            </a:r>
            <a:r>
              <a:rPr lang="en-US" altLang="zh-CN" dirty="0"/>
              <a:t>]</a:t>
            </a:r>
            <a:r>
              <a:rPr lang="zh-CN" altLang="en-US" dirty="0"/>
              <a:t>必须比</a:t>
            </a:r>
            <a:r>
              <a:rPr lang="en-US" altLang="zh-CN" dirty="0"/>
              <a:t>f[j]</a:t>
            </a:r>
            <a:r>
              <a:rPr lang="zh-CN" altLang="en-US" dirty="0"/>
              <a:t>大，因此我们令</a:t>
            </a:r>
            <a:r>
              <a:rPr lang="en-US" altLang="zh-CN" dirty="0"/>
              <a:t>f[</a:t>
            </a:r>
            <a:r>
              <a:rPr lang="en-US" altLang="zh-CN" dirty="0" err="1"/>
              <a:t>i</a:t>
            </a:r>
            <a:r>
              <a:rPr lang="en-US" altLang="zh-CN" dirty="0"/>
              <a:t>] = Max { f[</a:t>
            </a:r>
            <a:r>
              <a:rPr lang="en-US" altLang="zh-CN" dirty="0" err="1"/>
              <a:t>i</a:t>
            </a:r>
            <a:r>
              <a:rPr lang="en-US" altLang="zh-CN" dirty="0"/>
              <a:t>] , f[j]+1 }</a:t>
            </a:r>
            <a:r>
              <a:rPr lang="zh-CN" altLang="en-US" dirty="0"/>
              <a:t>即可；</a:t>
            </a:r>
          </a:p>
          <a:p>
            <a:r>
              <a:rPr lang="zh-CN" altLang="en-US" dirty="0"/>
              <a:t> 递推完成之后所有</a:t>
            </a:r>
            <a:r>
              <a:rPr lang="en-US" altLang="zh-CN" dirty="0"/>
              <a:t>f[</a:t>
            </a:r>
            <a:r>
              <a:rPr lang="en-US" altLang="zh-CN" dirty="0" err="1"/>
              <a:t>i</a:t>
            </a:r>
            <a:r>
              <a:rPr lang="en-US" altLang="zh-CN" dirty="0"/>
              <a:t>]</a:t>
            </a:r>
            <a:r>
              <a:rPr lang="zh-CN" altLang="en-US" dirty="0"/>
              <a:t>的值也就确定了，而答案就等于</a:t>
            </a:r>
            <a:r>
              <a:rPr lang="en-US" altLang="zh-CN" dirty="0"/>
              <a:t>f[1]+…+f[n]</a:t>
            </a:r>
            <a:r>
              <a:rPr lang="zh-CN" altLang="en-US" dirty="0"/>
              <a:t>。</a:t>
            </a:r>
          </a:p>
        </p:txBody>
      </p:sp>
    </p:spTree>
    <p:extLst>
      <p:ext uri="{BB962C8B-B14F-4D97-AF65-F5344CB8AC3E}">
        <p14:creationId xmlns:p14="http://schemas.microsoft.com/office/powerpoint/2010/main" val="1518541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4212" y="2567464"/>
            <a:ext cx="3337873" cy="2187227"/>
          </a:xfrm>
        </p:spPr>
        <p:txBody>
          <a:bodyPr/>
          <a:lstStyle/>
          <a:p>
            <a:r>
              <a:rPr lang="en-US" altLang="zh-CN" b="1" dirty="0" smtClean="0"/>
              <a:t>THE</a:t>
            </a:r>
            <a:endParaRPr lang="zh-CN" altLang="en-US" b="1" dirty="0"/>
          </a:p>
        </p:txBody>
      </p:sp>
      <p:sp>
        <p:nvSpPr>
          <p:cNvPr id="3" name="文本占位符 2"/>
          <p:cNvSpPr>
            <a:spLocks noGrp="1"/>
          </p:cNvSpPr>
          <p:nvPr>
            <p:ph type="body" idx="1"/>
          </p:nvPr>
        </p:nvSpPr>
        <p:spPr>
          <a:xfrm>
            <a:off x="5880249" y="2428920"/>
            <a:ext cx="5269424" cy="2187226"/>
          </a:xfrm>
        </p:spPr>
        <p:txBody>
          <a:bodyPr>
            <a:normAutofit/>
          </a:bodyPr>
          <a:lstStyle/>
          <a:p>
            <a:r>
              <a:rPr lang="en-US" altLang="zh-CN" sz="4800" b="1" dirty="0" smtClean="0"/>
              <a:t>END</a:t>
            </a:r>
          </a:p>
        </p:txBody>
      </p:sp>
    </p:spTree>
    <p:extLst>
      <p:ext uri="{BB962C8B-B14F-4D97-AF65-F5344CB8AC3E}">
        <p14:creationId xmlns:p14="http://schemas.microsoft.com/office/powerpoint/2010/main" val="4281262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017713" y="1220788"/>
            <a:ext cx="8399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p>
        </p:txBody>
      </p:sp>
      <p:sp>
        <p:nvSpPr>
          <p:cNvPr id="2" name="标题 1"/>
          <p:cNvSpPr>
            <a:spLocks noGrp="1"/>
          </p:cNvSpPr>
          <p:nvPr>
            <p:ph type="title"/>
          </p:nvPr>
        </p:nvSpPr>
        <p:spPr/>
        <p:txBody>
          <a:bodyPr/>
          <a:lstStyle/>
          <a:p>
            <a:r>
              <a:rPr lang="en-US" altLang="zh-CN" dirty="0" smtClean="0"/>
              <a:t>AOV</a:t>
            </a:r>
            <a:r>
              <a:rPr lang="zh-CN" altLang="en-US" dirty="0" smtClean="0"/>
              <a:t>网（</a:t>
            </a:r>
            <a:r>
              <a:rPr lang="en-US" altLang="zh-CN" dirty="0"/>
              <a:t>Activity On Vertex </a:t>
            </a:r>
            <a:r>
              <a:rPr lang="en-US" altLang="zh-CN" dirty="0" smtClean="0"/>
              <a:t>network</a:t>
            </a:r>
            <a:r>
              <a:rPr lang="zh-CN" altLang="en-US" dirty="0" smtClean="0"/>
              <a:t>）</a:t>
            </a:r>
            <a:endParaRPr lang="zh-CN" altLang="en-US" dirty="0"/>
          </a:p>
        </p:txBody>
      </p:sp>
      <p:sp>
        <p:nvSpPr>
          <p:cNvPr id="38" name="内容占位符 2"/>
          <p:cNvSpPr>
            <a:spLocks noGrp="1"/>
          </p:cNvSpPr>
          <p:nvPr/>
        </p:nvSpPr>
        <p:spPr bwMode="auto">
          <a:xfrm>
            <a:off x="1440897" y="1677988"/>
            <a:ext cx="9492146"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lvl1pPr marL="438150" indent="-319088" algn="l" rtl="0" fontAlgn="base">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55000"/>
              </a:lnSpc>
              <a:buClr>
                <a:srgbClr val="0000FF"/>
              </a:buClr>
            </a:pPr>
            <a:r>
              <a:rPr kumimoji="1" lang="zh-CN" altLang="en-US" b="1" dirty="0" smtClean="0">
                <a:solidFill>
                  <a:srgbClr val="000000"/>
                </a:solidFill>
                <a:latin typeface="黑体" panose="02010609060101010101" pitchFamily="49" charset="-122"/>
                <a:ea typeface="黑体" panose="02010609060101010101" pitchFamily="49" charset="-122"/>
              </a:rPr>
              <a:t>以顶点表示活动，有向边表示活动之间的优先关系</a:t>
            </a:r>
            <a:r>
              <a:rPr kumimoji="1" lang="en-US" altLang="zh-CN" b="1" dirty="0" smtClean="0">
                <a:solidFill>
                  <a:srgbClr val="000000"/>
                </a:solidFill>
                <a:latin typeface="黑体" panose="02010609060101010101" pitchFamily="49" charset="-122"/>
                <a:ea typeface="黑体" panose="02010609060101010101" pitchFamily="49" charset="-122"/>
              </a:rPr>
              <a:t>, </a:t>
            </a:r>
            <a:r>
              <a:rPr kumimoji="1" lang="zh-CN" altLang="en-US" b="1" dirty="0" smtClean="0">
                <a:solidFill>
                  <a:srgbClr val="000000"/>
                </a:solidFill>
                <a:latin typeface="黑体" panose="02010609060101010101" pitchFamily="49" charset="-122"/>
                <a:ea typeface="黑体" panose="02010609060101010101" pitchFamily="49" charset="-122"/>
              </a:rPr>
              <a:t>则称</a:t>
            </a:r>
            <a:r>
              <a:rPr kumimoji="1" lang="zh-CN" altLang="en-US" b="1" dirty="0" smtClean="0">
                <a:solidFill>
                  <a:srgbClr val="0A0A0E"/>
                </a:solidFill>
                <a:latin typeface="黑体" panose="02010609060101010101" pitchFamily="49" charset="-122"/>
                <a:ea typeface="黑体" panose="02010609060101010101" pitchFamily="49" charset="-122"/>
              </a:rPr>
              <a:t>这样的有向图为</a:t>
            </a:r>
            <a:r>
              <a:rPr kumimoji="1" lang="en-US" altLang="zh-CN" b="1" dirty="0" smtClean="0">
                <a:solidFill>
                  <a:srgbClr val="C00000"/>
                </a:solidFill>
                <a:latin typeface="黑体" panose="02010609060101010101" pitchFamily="49" charset="-122"/>
                <a:ea typeface="黑体" panose="02010609060101010101" pitchFamily="49" charset="-122"/>
              </a:rPr>
              <a:t>AOV</a:t>
            </a:r>
            <a:r>
              <a:rPr kumimoji="1" lang="zh-CN" altLang="en-US" b="1" dirty="0" smtClean="0">
                <a:solidFill>
                  <a:srgbClr val="C00000"/>
                </a:solidFill>
                <a:latin typeface="黑体" panose="02010609060101010101" pitchFamily="49" charset="-122"/>
                <a:ea typeface="黑体" panose="02010609060101010101" pitchFamily="49" charset="-122"/>
              </a:rPr>
              <a:t>网</a:t>
            </a:r>
            <a:r>
              <a:rPr kumimoji="1" lang="en-US" altLang="zh-CN" b="1" dirty="0" smtClean="0">
                <a:solidFill>
                  <a:srgbClr val="C00000"/>
                </a:solidFill>
                <a:latin typeface="黑体" panose="02010609060101010101" pitchFamily="49" charset="-122"/>
                <a:ea typeface="黑体" panose="02010609060101010101" pitchFamily="49" charset="-122"/>
              </a:rPr>
              <a:t>(</a:t>
            </a:r>
            <a:r>
              <a:rPr kumimoji="1" lang="zh-CN" altLang="en-US" b="1" dirty="0" smtClean="0">
                <a:solidFill>
                  <a:srgbClr val="C00000"/>
                </a:solidFill>
                <a:latin typeface="黑体" panose="02010609060101010101" pitchFamily="49" charset="-122"/>
                <a:ea typeface="黑体" panose="02010609060101010101" pitchFamily="49" charset="-122"/>
              </a:rPr>
              <a:t>顶点活动图）</a:t>
            </a:r>
          </a:p>
          <a:p>
            <a:endParaRPr lang="zh-CN" altLang="en-US" dirty="0" smtClean="0"/>
          </a:p>
        </p:txBody>
      </p:sp>
      <p:sp>
        <p:nvSpPr>
          <p:cNvPr id="39" name="Oval 4"/>
          <p:cNvSpPr>
            <a:spLocks noChangeArrowheads="1"/>
          </p:cNvSpPr>
          <p:nvPr/>
        </p:nvSpPr>
        <p:spPr bwMode="auto">
          <a:xfrm>
            <a:off x="4049851" y="5513388"/>
            <a:ext cx="576262" cy="719137"/>
          </a:xfrm>
          <a:prstGeom prst="ellipse">
            <a:avLst/>
          </a:prstGeom>
          <a:solidFill>
            <a:schemeClr val="accent2"/>
          </a:solidFill>
          <a:ln w="76200">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0" name="Oval 5"/>
          <p:cNvSpPr>
            <a:spLocks noChangeArrowheads="1"/>
          </p:cNvSpPr>
          <p:nvPr/>
        </p:nvSpPr>
        <p:spPr bwMode="auto">
          <a:xfrm>
            <a:off x="7289938" y="5584825"/>
            <a:ext cx="576263" cy="719138"/>
          </a:xfrm>
          <a:prstGeom prst="ellipse">
            <a:avLst/>
          </a:prstGeom>
          <a:solidFill>
            <a:schemeClr val="accent2"/>
          </a:solidFill>
          <a:ln w="76200">
            <a:solidFill>
              <a:schemeClr val="tx1"/>
            </a:solid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41" name="AutoShape 6"/>
          <p:cNvCxnSpPr>
            <a:cxnSpLocks noChangeShapeType="1"/>
            <a:stCxn id="39" idx="6"/>
            <a:endCxn id="40" idx="2"/>
          </p:cNvCxnSpPr>
          <p:nvPr/>
        </p:nvCxnSpPr>
        <p:spPr bwMode="auto">
          <a:xfrm>
            <a:off x="4664213" y="5873750"/>
            <a:ext cx="2587625" cy="71438"/>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AutoShape 7"/>
          <p:cNvSpPr>
            <a:spLocks noChangeArrowheads="1"/>
          </p:cNvSpPr>
          <p:nvPr/>
        </p:nvSpPr>
        <p:spPr bwMode="auto">
          <a:xfrm>
            <a:off x="8585338" y="4216400"/>
            <a:ext cx="1439863" cy="936625"/>
          </a:xfrm>
          <a:prstGeom prst="wedgeRoundRectCallout">
            <a:avLst>
              <a:gd name="adj1" fmla="val -100384"/>
              <a:gd name="adj2" fmla="val 113560"/>
              <a:gd name="adj3" fmla="val 16667"/>
            </a:avLst>
          </a:prstGeom>
          <a:solidFill>
            <a:schemeClr val="accent2"/>
          </a:solidFill>
          <a:ln w="9525">
            <a:solidFill>
              <a:schemeClr val="tx1"/>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3600"/>
              <a:t>活动</a:t>
            </a:r>
          </a:p>
        </p:txBody>
      </p:sp>
      <p:sp>
        <p:nvSpPr>
          <p:cNvPr id="43" name="AutoShape 8"/>
          <p:cNvSpPr>
            <a:spLocks noChangeArrowheads="1"/>
          </p:cNvSpPr>
          <p:nvPr/>
        </p:nvSpPr>
        <p:spPr bwMode="auto">
          <a:xfrm>
            <a:off x="1673363" y="4505325"/>
            <a:ext cx="1439863" cy="936625"/>
          </a:xfrm>
          <a:prstGeom prst="wedgeRoundRectCallout">
            <a:avLst>
              <a:gd name="adj1" fmla="val 103144"/>
              <a:gd name="adj2" fmla="val 93222"/>
              <a:gd name="adj3" fmla="val 16667"/>
            </a:avLst>
          </a:prstGeom>
          <a:solidFill>
            <a:schemeClr val="accent2"/>
          </a:solidFill>
          <a:ln w="9525">
            <a:solidFill>
              <a:schemeClr val="tx1"/>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3600"/>
              <a:t>活动</a:t>
            </a:r>
          </a:p>
        </p:txBody>
      </p:sp>
      <p:sp>
        <p:nvSpPr>
          <p:cNvPr id="44" name="AutoShape 9"/>
          <p:cNvSpPr>
            <a:spLocks noChangeArrowheads="1"/>
          </p:cNvSpPr>
          <p:nvPr/>
        </p:nvSpPr>
        <p:spPr bwMode="auto">
          <a:xfrm>
            <a:off x="4953138" y="4351338"/>
            <a:ext cx="2751138" cy="936625"/>
          </a:xfrm>
          <a:prstGeom prst="wedgeRoundRectCallout">
            <a:avLst>
              <a:gd name="adj1" fmla="val -11741"/>
              <a:gd name="adj2" fmla="val 113560"/>
              <a:gd name="adj3" fmla="val 16667"/>
            </a:avLst>
          </a:prstGeom>
          <a:solidFill>
            <a:schemeClr val="accent2"/>
          </a:solidFill>
          <a:ln w="9525">
            <a:solidFill>
              <a:schemeClr val="tx1"/>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3600"/>
              <a:t>优先关系</a:t>
            </a:r>
          </a:p>
        </p:txBody>
      </p:sp>
    </p:spTree>
    <p:extLst>
      <p:ext uri="{BB962C8B-B14F-4D97-AF65-F5344CB8AC3E}">
        <p14:creationId xmlns:p14="http://schemas.microsoft.com/office/powerpoint/2010/main" val="212636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AOV</a:t>
            </a:r>
            <a:r>
              <a:rPr lang="zh-CN" altLang="en-US" dirty="0" smtClean="0"/>
              <a:t>网（</a:t>
            </a:r>
            <a:r>
              <a:rPr lang="en-US" altLang="zh-CN" dirty="0"/>
              <a:t>Activity On Vertex </a:t>
            </a:r>
            <a:r>
              <a:rPr lang="en-US" altLang="zh-CN" dirty="0" smtClean="0"/>
              <a:t>network</a:t>
            </a:r>
            <a:r>
              <a:rPr lang="zh-CN" altLang="en-US" dirty="0" smtClean="0"/>
              <a:t>）</a:t>
            </a:r>
            <a:endParaRPr lang="zh-CN" altLang="en-US" dirty="0"/>
          </a:p>
        </p:txBody>
      </p:sp>
      <p:sp>
        <p:nvSpPr>
          <p:cNvPr id="3" name="文本框 2"/>
          <p:cNvSpPr txBox="1"/>
          <p:nvPr/>
        </p:nvSpPr>
        <p:spPr>
          <a:xfrm>
            <a:off x="1648496" y="1803043"/>
            <a:ext cx="8912180" cy="2554545"/>
          </a:xfrm>
          <a:prstGeom prst="rect">
            <a:avLst/>
          </a:prstGeom>
          <a:noFill/>
        </p:spPr>
        <p:txBody>
          <a:bodyPr wrap="square" rtlCol="0">
            <a:spAutoFit/>
          </a:bodyPr>
          <a:lstStyle/>
          <a:p>
            <a:r>
              <a:rPr lang="zh-CN" altLang="en-US" sz="4400" b="1" dirty="0" smtClean="0">
                <a:latin typeface="微软雅黑" panose="020B0503020204020204" pitchFamily="34" charset="-122"/>
                <a:ea typeface="微软雅黑" panose="020B0503020204020204" pitchFamily="34" charset="-122"/>
              </a:rPr>
              <a:t>特点：</a:t>
            </a:r>
            <a:endParaRPr lang="en-US" altLang="zh-CN" sz="4400" b="1" dirty="0" smtClean="0">
              <a:latin typeface="微软雅黑" panose="020B0503020204020204" pitchFamily="34" charset="-122"/>
              <a:ea typeface="微软雅黑" panose="020B0503020204020204" pitchFamily="34" charset="-122"/>
            </a:endParaRPr>
          </a:p>
          <a:p>
            <a:endParaRPr lang="en-US" altLang="zh-CN" sz="4400" b="1" dirty="0" smtClean="0">
              <a:latin typeface="微软雅黑" panose="020B0503020204020204" pitchFamily="34" charset="-122"/>
              <a:ea typeface="微软雅黑" panose="020B0503020204020204" pitchFamily="34" charset="-122"/>
            </a:endParaRPr>
          </a:p>
          <a:p>
            <a:pPr algn="ctr"/>
            <a:r>
              <a:rPr lang="zh-CN" altLang="zh-CN" sz="3600" dirty="0">
                <a:latin typeface="黑体" panose="02010609060101010101" pitchFamily="49" charset="-122"/>
                <a:ea typeface="黑体" panose="02010609060101010101" pitchFamily="49" charset="-122"/>
              </a:rPr>
              <a:t>一个AOV网必定是一个有向无环图，即不应该带有回路。</a:t>
            </a:r>
            <a:endParaRPr lang="zh-CN" altLang="en-US" sz="3600" dirty="0"/>
          </a:p>
        </p:txBody>
      </p:sp>
    </p:spTree>
    <p:extLst>
      <p:ext uri="{BB962C8B-B14F-4D97-AF65-F5344CB8AC3E}">
        <p14:creationId xmlns:p14="http://schemas.microsoft.com/office/powerpoint/2010/main" val="214241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nvSpPr>
        <p:spPr bwMode="auto">
          <a:xfrm>
            <a:off x="1672107" y="1811472"/>
            <a:ext cx="9043116"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lvl1pPr marL="438150" indent="-319088" algn="l" rtl="0" fontAlgn="base">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zh-CN" altLang="en-US" b="1" dirty="0" smtClean="0"/>
              <a:t>将有向无环图</a:t>
            </a:r>
            <a:r>
              <a:rPr lang="en-US" altLang="zh-CN" b="1" dirty="0" smtClean="0"/>
              <a:t>G</a:t>
            </a:r>
            <a:r>
              <a:rPr lang="zh-CN" altLang="en-US" b="1" dirty="0" smtClean="0"/>
              <a:t>中所有顶点排成一个</a:t>
            </a:r>
            <a:r>
              <a:rPr lang="zh-CN" altLang="en-US" b="1" dirty="0" smtClean="0">
                <a:solidFill>
                  <a:srgbClr val="0070C0"/>
                </a:solidFill>
              </a:rPr>
              <a:t>序列，</a:t>
            </a:r>
            <a:r>
              <a:rPr lang="zh-CN" altLang="en-US" b="1" dirty="0" smtClean="0"/>
              <a:t>使得图中任意一对顶点</a:t>
            </a:r>
            <a:r>
              <a:rPr lang="en-US" altLang="zh-CN" b="1" dirty="0" smtClean="0"/>
              <a:t>u</a:t>
            </a:r>
            <a:r>
              <a:rPr lang="zh-CN" altLang="en-US" b="1" dirty="0" smtClean="0"/>
              <a:t>和</a:t>
            </a:r>
            <a:r>
              <a:rPr lang="en-US" altLang="zh-CN" b="1" dirty="0" smtClean="0"/>
              <a:t>v</a:t>
            </a:r>
            <a:r>
              <a:rPr lang="zh-CN" altLang="en-US" b="1" dirty="0" smtClean="0"/>
              <a:t>，若</a:t>
            </a:r>
            <a:r>
              <a:rPr lang="en-US" altLang="zh-CN" b="1" dirty="0" smtClean="0">
                <a:solidFill>
                  <a:srgbClr val="FF0000"/>
                </a:solidFill>
              </a:rPr>
              <a:t>&lt;u</a:t>
            </a:r>
            <a:r>
              <a:rPr lang="zh-CN" altLang="en-US" b="1" dirty="0" smtClean="0">
                <a:solidFill>
                  <a:srgbClr val="FF0000"/>
                </a:solidFill>
              </a:rPr>
              <a:t>，</a:t>
            </a:r>
            <a:r>
              <a:rPr lang="en-US" altLang="zh-CN" b="1" dirty="0" smtClean="0">
                <a:solidFill>
                  <a:srgbClr val="FF0000"/>
                </a:solidFill>
              </a:rPr>
              <a:t>v&gt;</a:t>
            </a:r>
            <a:r>
              <a:rPr lang="en-US" altLang="zh-CN" b="1" dirty="0" smtClean="0"/>
              <a:t> ∈E(G)</a:t>
            </a:r>
            <a:r>
              <a:rPr lang="zh-CN" altLang="en-US" b="1" dirty="0" smtClean="0"/>
              <a:t>，则</a:t>
            </a:r>
            <a:r>
              <a:rPr lang="en-US" altLang="zh-CN" b="1" dirty="0" smtClean="0">
                <a:solidFill>
                  <a:srgbClr val="FF0000"/>
                </a:solidFill>
              </a:rPr>
              <a:t>u</a:t>
            </a:r>
            <a:r>
              <a:rPr lang="zh-CN" altLang="en-US" b="1" dirty="0" smtClean="0"/>
              <a:t>在线性序列中出现在</a:t>
            </a:r>
            <a:r>
              <a:rPr lang="en-US" altLang="zh-CN" b="1" dirty="0" smtClean="0">
                <a:solidFill>
                  <a:srgbClr val="FF0000"/>
                </a:solidFill>
              </a:rPr>
              <a:t>v</a:t>
            </a:r>
            <a:r>
              <a:rPr lang="zh-CN" altLang="en-US" b="1" dirty="0" smtClean="0"/>
              <a:t>之前</a:t>
            </a:r>
            <a:endParaRPr lang="en-US" altLang="zh-CN" b="1" dirty="0" smtClean="0"/>
          </a:p>
          <a:p>
            <a:endParaRPr lang="en-US" altLang="zh-CN" b="1" dirty="0" smtClean="0"/>
          </a:p>
          <a:p>
            <a:r>
              <a:rPr lang="zh-CN" altLang="en-US" b="1" dirty="0" smtClean="0"/>
              <a:t>这样的线性序列称为满足拓扑次序</a:t>
            </a:r>
            <a:r>
              <a:rPr lang="en-US" altLang="zh-CN" b="1" dirty="0" smtClean="0"/>
              <a:t>(Topological Order)</a:t>
            </a:r>
            <a:r>
              <a:rPr lang="zh-CN" altLang="en-US" b="1" dirty="0" smtClean="0"/>
              <a:t>的序列，简称</a:t>
            </a:r>
            <a:r>
              <a:rPr lang="zh-CN" altLang="en-US" b="1" dirty="0">
                <a:solidFill>
                  <a:srgbClr val="FF0000"/>
                </a:solidFill>
              </a:rPr>
              <a:t>拓扑序列</a:t>
            </a:r>
          </a:p>
          <a:p>
            <a:endParaRPr lang="zh-CN" altLang="en-US" b="1" dirty="0" smtClean="0"/>
          </a:p>
          <a:p>
            <a:endParaRPr lang="zh-CN" altLang="en-US" dirty="0" smtClean="0"/>
          </a:p>
        </p:txBody>
      </p:sp>
    </p:spTree>
    <p:extLst>
      <p:ext uri="{BB962C8B-B14F-4D97-AF65-F5344CB8AC3E}">
        <p14:creationId xmlns:p14="http://schemas.microsoft.com/office/powerpoint/2010/main" val="23004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b="1" dirty="0" smtClean="0"/>
              <a:t>拓扑排序</a:t>
            </a:r>
            <a:endParaRPr lang="zh-CN" altLang="en-US" sz="6600"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30106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Group 20"/>
          <p:cNvGrpSpPr>
            <a:grpSpLocks/>
          </p:cNvGrpSpPr>
          <p:nvPr/>
        </p:nvGrpSpPr>
        <p:grpSpPr bwMode="auto">
          <a:xfrm>
            <a:off x="2277561" y="1909384"/>
            <a:ext cx="2800363" cy="3786218"/>
            <a:chOff x="1076" y="1118"/>
            <a:chExt cx="819" cy="1221"/>
          </a:xfrm>
          <a:solidFill>
            <a:schemeClr val="accent2">
              <a:lumMod val="40000"/>
              <a:lumOff val="60000"/>
            </a:schemeClr>
          </a:solidFill>
        </p:grpSpPr>
        <p:sp>
          <p:nvSpPr>
            <p:cNvPr id="5" name="Oval 22"/>
            <p:cNvSpPr>
              <a:spLocks noChangeArrowheads="1"/>
            </p:cNvSpPr>
            <p:nvPr/>
          </p:nvSpPr>
          <p:spPr bwMode="auto">
            <a:xfrm>
              <a:off x="1076" y="111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a</a:t>
              </a:r>
            </a:p>
          </p:txBody>
        </p:sp>
        <p:sp>
          <p:nvSpPr>
            <p:cNvPr id="6" name="Oval 23"/>
            <p:cNvSpPr>
              <a:spLocks noChangeArrowheads="1"/>
            </p:cNvSpPr>
            <p:nvPr/>
          </p:nvSpPr>
          <p:spPr bwMode="auto">
            <a:xfrm>
              <a:off x="1684" y="111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b</a:t>
              </a:r>
            </a:p>
          </p:txBody>
        </p:sp>
        <p:sp>
          <p:nvSpPr>
            <p:cNvPr id="7" name="Oval 24"/>
            <p:cNvSpPr>
              <a:spLocks noChangeArrowheads="1"/>
            </p:cNvSpPr>
            <p:nvPr/>
          </p:nvSpPr>
          <p:spPr bwMode="auto">
            <a:xfrm>
              <a:off x="1684" y="1592"/>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d</a:t>
              </a:r>
            </a:p>
          </p:txBody>
        </p:sp>
        <p:sp>
          <p:nvSpPr>
            <p:cNvPr id="8" name="Oval 25"/>
            <p:cNvSpPr>
              <a:spLocks noChangeArrowheads="1"/>
            </p:cNvSpPr>
            <p:nvPr/>
          </p:nvSpPr>
          <p:spPr bwMode="auto">
            <a:xfrm>
              <a:off x="1076" y="1592"/>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c</a:t>
              </a:r>
            </a:p>
          </p:txBody>
        </p:sp>
        <p:sp>
          <p:nvSpPr>
            <p:cNvPr id="9" name="Oval 26"/>
            <p:cNvSpPr>
              <a:spLocks noChangeArrowheads="1"/>
            </p:cNvSpPr>
            <p:nvPr/>
          </p:nvSpPr>
          <p:spPr bwMode="auto">
            <a:xfrm>
              <a:off x="1684" y="212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f</a:t>
              </a:r>
            </a:p>
          </p:txBody>
        </p:sp>
        <p:sp>
          <p:nvSpPr>
            <p:cNvPr id="10" name="Oval 27"/>
            <p:cNvSpPr>
              <a:spLocks noChangeArrowheads="1"/>
            </p:cNvSpPr>
            <p:nvPr/>
          </p:nvSpPr>
          <p:spPr bwMode="auto">
            <a:xfrm>
              <a:off x="1076" y="212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e</a:t>
              </a:r>
            </a:p>
          </p:txBody>
        </p:sp>
        <p:sp>
          <p:nvSpPr>
            <p:cNvPr id="11" name="Line 28"/>
            <p:cNvSpPr>
              <a:spLocks noChangeShapeType="1"/>
            </p:cNvSpPr>
            <p:nvPr/>
          </p:nvSpPr>
          <p:spPr bwMode="auto">
            <a:xfrm>
              <a:off x="1289" y="1233"/>
              <a:ext cx="400" cy="0"/>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2" name="Line 29"/>
            <p:cNvSpPr>
              <a:spLocks noChangeShapeType="1"/>
            </p:cNvSpPr>
            <p:nvPr/>
          </p:nvSpPr>
          <p:spPr bwMode="auto">
            <a:xfrm>
              <a:off x="1178" y="1333"/>
              <a:ext cx="0" cy="245"/>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3" name="Line 30"/>
            <p:cNvSpPr>
              <a:spLocks noChangeShapeType="1"/>
            </p:cNvSpPr>
            <p:nvPr/>
          </p:nvSpPr>
          <p:spPr bwMode="auto">
            <a:xfrm>
              <a:off x="1278" y="2255"/>
              <a:ext cx="422" cy="0"/>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4" name="Line 31"/>
            <p:cNvSpPr>
              <a:spLocks noChangeShapeType="1"/>
            </p:cNvSpPr>
            <p:nvPr/>
          </p:nvSpPr>
          <p:spPr bwMode="auto">
            <a:xfrm flipV="1">
              <a:off x="1189" y="1789"/>
              <a:ext cx="0"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5" name="Line 32"/>
            <p:cNvSpPr>
              <a:spLocks noChangeShapeType="1"/>
            </p:cNvSpPr>
            <p:nvPr/>
          </p:nvSpPr>
          <p:spPr bwMode="auto">
            <a:xfrm>
              <a:off x="1800" y="1789"/>
              <a:ext cx="0"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6" name="Line 33"/>
            <p:cNvSpPr>
              <a:spLocks noChangeShapeType="1"/>
            </p:cNvSpPr>
            <p:nvPr/>
          </p:nvSpPr>
          <p:spPr bwMode="auto">
            <a:xfrm flipV="1">
              <a:off x="1800" y="1333"/>
              <a:ext cx="0" cy="256"/>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7" name="Line 34"/>
            <p:cNvSpPr>
              <a:spLocks noChangeShapeType="1"/>
            </p:cNvSpPr>
            <p:nvPr/>
          </p:nvSpPr>
          <p:spPr bwMode="auto">
            <a:xfrm>
              <a:off x="1267" y="1300"/>
              <a:ext cx="444"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18" name="Line 35"/>
            <p:cNvSpPr>
              <a:spLocks noChangeShapeType="1"/>
            </p:cNvSpPr>
            <p:nvPr/>
          </p:nvSpPr>
          <p:spPr bwMode="auto">
            <a:xfrm>
              <a:off x="1256" y="1767"/>
              <a:ext cx="478" cy="388"/>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grpSp>
      <p:sp>
        <p:nvSpPr>
          <p:cNvPr id="4" name="矩形 3"/>
          <p:cNvSpPr>
            <a:spLocks noChangeArrowheads="1"/>
          </p:cNvSpPr>
          <p:nvPr/>
        </p:nvSpPr>
        <p:spPr bwMode="auto">
          <a:xfrm>
            <a:off x="5806224" y="3217483"/>
            <a:ext cx="57438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3600" b="1" dirty="0" smtClean="0">
                <a:latin typeface="黑体" panose="02010609060101010101" pitchFamily="49" charset="-122"/>
                <a:ea typeface="黑体" panose="02010609060101010101" pitchFamily="49" charset="-122"/>
              </a:rPr>
              <a:t>试着手动求该图的拓扑序列</a:t>
            </a:r>
            <a:endParaRPr lang="zh-CN"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125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Oval 22"/>
          <p:cNvSpPr>
            <a:spLocks noChangeArrowheads="1"/>
          </p:cNvSpPr>
          <p:nvPr/>
        </p:nvSpPr>
        <p:spPr bwMode="auto">
          <a:xfrm>
            <a:off x="6043265" y="1649534"/>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a</a:t>
            </a:r>
          </a:p>
        </p:txBody>
      </p:sp>
      <p:sp>
        <p:nvSpPr>
          <p:cNvPr id="6" name="Oval 23"/>
          <p:cNvSpPr>
            <a:spLocks noChangeArrowheads="1"/>
          </p:cNvSpPr>
          <p:nvPr/>
        </p:nvSpPr>
        <p:spPr bwMode="auto">
          <a:xfrm>
            <a:off x="8383843" y="1647309"/>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b</a:t>
            </a:r>
          </a:p>
        </p:txBody>
      </p:sp>
      <p:sp>
        <p:nvSpPr>
          <p:cNvPr id="7" name="Oval 24"/>
          <p:cNvSpPr>
            <a:spLocks noChangeArrowheads="1"/>
          </p:cNvSpPr>
          <p:nvPr/>
        </p:nvSpPr>
        <p:spPr bwMode="auto">
          <a:xfrm>
            <a:off x="7213554" y="1649534"/>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d</a:t>
            </a:r>
          </a:p>
        </p:txBody>
      </p:sp>
      <p:sp>
        <p:nvSpPr>
          <p:cNvPr id="8" name="Oval 25"/>
          <p:cNvSpPr>
            <a:spLocks noChangeArrowheads="1"/>
          </p:cNvSpPr>
          <p:nvPr/>
        </p:nvSpPr>
        <p:spPr bwMode="auto">
          <a:xfrm>
            <a:off x="10363690" y="1654278"/>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c</a:t>
            </a:r>
          </a:p>
        </p:txBody>
      </p:sp>
      <p:sp>
        <p:nvSpPr>
          <p:cNvPr id="9" name="Oval 26"/>
          <p:cNvSpPr>
            <a:spLocks noChangeArrowheads="1"/>
          </p:cNvSpPr>
          <p:nvPr/>
        </p:nvSpPr>
        <p:spPr bwMode="auto">
          <a:xfrm>
            <a:off x="11370785" y="1647308"/>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f</a:t>
            </a:r>
          </a:p>
        </p:txBody>
      </p:sp>
      <p:sp>
        <p:nvSpPr>
          <p:cNvPr id="10" name="Oval 27"/>
          <p:cNvSpPr>
            <a:spLocks noChangeArrowheads="1"/>
          </p:cNvSpPr>
          <p:nvPr/>
        </p:nvSpPr>
        <p:spPr bwMode="auto">
          <a:xfrm>
            <a:off x="9475916" y="1654278"/>
            <a:ext cx="721461" cy="654293"/>
          </a:xfrm>
          <a:prstGeom prst="ellipse">
            <a:avLst/>
          </a:prstGeom>
          <a:solidFill>
            <a:schemeClr val="accent2">
              <a:lumMod val="40000"/>
              <a:lumOff val="60000"/>
            </a:schemeClr>
          </a:solid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e</a:t>
            </a:r>
          </a:p>
        </p:txBody>
      </p:sp>
      <p:sp>
        <p:nvSpPr>
          <p:cNvPr id="4" name="矩形 3"/>
          <p:cNvSpPr>
            <a:spLocks noChangeArrowheads="1"/>
          </p:cNvSpPr>
          <p:nvPr/>
        </p:nvSpPr>
        <p:spPr bwMode="auto">
          <a:xfrm>
            <a:off x="5706470" y="3217483"/>
            <a:ext cx="34275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3600" b="1" dirty="0" smtClean="0">
                <a:latin typeface="黑体" panose="02010609060101010101" pitchFamily="49" charset="-122"/>
                <a:ea typeface="黑体" panose="02010609060101010101" pitchFamily="49" charset="-122"/>
              </a:rPr>
              <a:t>你是如何求的？</a:t>
            </a:r>
            <a:endParaRPr lang="zh-CN" altLang="en-US" sz="3600" b="1" dirty="0">
              <a:latin typeface="黑体" panose="02010609060101010101" pitchFamily="49" charset="-122"/>
              <a:ea typeface="黑体" panose="02010609060101010101" pitchFamily="49" charset="-122"/>
            </a:endParaRPr>
          </a:p>
        </p:txBody>
      </p:sp>
      <p:sp>
        <p:nvSpPr>
          <p:cNvPr id="19" name="文本框 18"/>
          <p:cNvSpPr txBox="1"/>
          <p:nvPr/>
        </p:nvSpPr>
        <p:spPr>
          <a:xfrm>
            <a:off x="5785112" y="4586424"/>
            <a:ext cx="4765183" cy="1077218"/>
          </a:xfrm>
          <a:prstGeom prst="rect">
            <a:avLst/>
          </a:prstGeom>
          <a:noFill/>
        </p:spPr>
        <p:txBody>
          <a:bodyPr wrap="square" rtlCol="0">
            <a:spAutoFit/>
          </a:bodyPr>
          <a:lstStyle/>
          <a:p>
            <a:r>
              <a:rPr lang="zh-CN" altLang="en-US" sz="3600" dirty="0" smtClean="0">
                <a:solidFill>
                  <a:srgbClr val="FF0000"/>
                </a:solidFill>
                <a:latin typeface="黑体" panose="02010609060101010101" pitchFamily="49" charset="-122"/>
                <a:ea typeface="黑体" panose="02010609060101010101" pitchFamily="49" charset="-122"/>
              </a:rPr>
              <a:t>注意：</a:t>
            </a:r>
            <a:endParaRPr lang="en-US" altLang="zh-CN" sz="3600" dirty="0" smtClean="0">
              <a:solidFill>
                <a:srgbClr val="FF0000"/>
              </a:solidFill>
              <a:latin typeface="黑体" panose="02010609060101010101" pitchFamily="49" charset="-122"/>
              <a:ea typeface="黑体" panose="02010609060101010101" pitchFamily="49" charset="-122"/>
            </a:endParaRPr>
          </a:p>
          <a:p>
            <a:r>
              <a:rPr lang="zh-CN" altLang="en-US" sz="2800" dirty="0" smtClean="0"/>
              <a:t>拓扑排序结果可能不唯一</a:t>
            </a:r>
            <a:endParaRPr lang="zh-CN" altLang="en-US" sz="2800" dirty="0"/>
          </a:p>
        </p:txBody>
      </p:sp>
      <p:grpSp>
        <p:nvGrpSpPr>
          <p:cNvPr id="11" name="Group 20"/>
          <p:cNvGrpSpPr>
            <a:grpSpLocks/>
          </p:cNvGrpSpPr>
          <p:nvPr/>
        </p:nvGrpSpPr>
        <p:grpSpPr bwMode="auto">
          <a:xfrm>
            <a:off x="1295125" y="1877424"/>
            <a:ext cx="2800363" cy="3786218"/>
            <a:chOff x="1076" y="1118"/>
            <a:chExt cx="819" cy="1221"/>
          </a:xfrm>
          <a:solidFill>
            <a:schemeClr val="accent2">
              <a:lumMod val="40000"/>
              <a:lumOff val="60000"/>
            </a:schemeClr>
          </a:solidFill>
        </p:grpSpPr>
        <p:sp>
          <p:nvSpPr>
            <p:cNvPr id="12" name="Oval 22"/>
            <p:cNvSpPr>
              <a:spLocks noChangeArrowheads="1"/>
            </p:cNvSpPr>
            <p:nvPr/>
          </p:nvSpPr>
          <p:spPr bwMode="auto">
            <a:xfrm>
              <a:off x="1076" y="111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a</a:t>
              </a:r>
            </a:p>
          </p:txBody>
        </p:sp>
        <p:sp>
          <p:nvSpPr>
            <p:cNvPr id="13" name="Oval 23"/>
            <p:cNvSpPr>
              <a:spLocks noChangeArrowheads="1"/>
            </p:cNvSpPr>
            <p:nvPr/>
          </p:nvSpPr>
          <p:spPr bwMode="auto">
            <a:xfrm>
              <a:off x="1684" y="111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b</a:t>
              </a:r>
            </a:p>
          </p:txBody>
        </p:sp>
        <p:sp>
          <p:nvSpPr>
            <p:cNvPr id="14" name="Oval 24"/>
            <p:cNvSpPr>
              <a:spLocks noChangeArrowheads="1"/>
            </p:cNvSpPr>
            <p:nvPr/>
          </p:nvSpPr>
          <p:spPr bwMode="auto">
            <a:xfrm>
              <a:off x="1684" y="1592"/>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d</a:t>
              </a:r>
            </a:p>
          </p:txBody>
        </p:sp>
        <p:sp>
          <p:nvSpPr>
            <p:cNvPr id="15" name="Oval 25"/>
            <p:cNvSpPr>
              <a:spLocks noChangeArrowheads="1"/>
            </p:cNvSpPr>
            <p:nvPr/>
          </p:nvSpPr>
          <p:spPr bwMode="auto">
            <a:xfrm>
              <a:off x="1076" y="1592"/>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c</a:t>
              </a:r>
            </a:p>
          </p:txBody>
        </p:sp>
        <p:sp>
          <p:nvSpPr>
            <p:cNvPr id="16" name="Oval 26"/>
            <p:cNvSpPr>
              <a:spLocks noChangeArrowheads="1"/>
            </p:cNvSpPr>
            <p:nvPr/>
          </p:nvSpPr>
          <p:spPr bwMode="auto">
            <a:xfrm>
              <a:off x="1684" y="212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f</a:t>
              </a:r>
            </a:p>
          </p:txBody>
        </p:sp>
        <p:sp>
          <p:nvSpPr>
            <p:cNvPr id="17" name="Oval 27"/>
            <p:cNvSpPr>
              <a:spLocks noChangeArrowheads="1"/>
            </p:cNvSpPr>
            <p:nvPr/>
          </p:nvSpPr>
          <p:spPr bwMode="auto">
            <a:xfrm>
              <a:off x="1076" y="2128"/>
              <a:ext cx="211" cy="211"/>
            </a:xfrm>
            <a:prstGeom prst="ellips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kumimoji="1" lang="en-US" altLang="zh-CN" sz="2800" b="1" dirty="0">
                  <a:latin typeface="Times New Roman" pitchFamily="18" charset="0"/>
                  <a:ea typeface="+mn-ea"/>
                </a:rPr>
                <a:t>e</a:t>
              </a:r>
            </a:p>
          </p:txBody>
        </p:sp>
        <p:sp>
          <p:nvSpPr>
            <p:cNvPr id="18" name="Line 28"/>
            <p:cNvSpPr>
              <a:spLocks noChangeShapeType="1"/>
            </p:cNvSpPr>
            <p:nvPr/>
          </p:nvSpPr>
          <p:spPr bwMode="auto">
            <a:xfrm>
              <a:off x="1289" y="1233"/>
              <a:ext cx="400" cy="0"/>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0" name="Line 29"/>
            <p:cNvSpPr>
              <a:spLocks noChangeShapeType="1"/>
            </p:cNvSpPr>
            <p:nvPr/>
          </p:nvSpPr>
          <p:spPr bwMode="auto">
            <a:xfrm>
              <a:off x="1178" y="1333"/>
              <a:ext cx="0" cy="245"/>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1" name="Line 30"/>
            <p:cNvSpPr>
              <a:spLocks noChangeShapeType="1"/>
            </p:cNvSpPr>
            <p:nvPr/>
          </p:nvSpPr>
          <p:spPr bwMode="auto">
            <a:xfrm>
              <a:off x="1278" y="2255"/>
              <a:ext cx="422" cy="0"/>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2" name="Line 31"/>
            <p:cNvSpPr>
              <a:spLocks noChangeShapeType="1"/>
            </p:cNvSpPr>
            <p:nvPr/>
          </p:nvSpPr>
          <p:spPr bwMode="auto">
            <a:xfrm flipV="1">
              <a:off x="1189" y="1789"/>
              <a:ext cx="0"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3" name="Line 32"/>
            <p:cNvSpPr>
              <a:spLocks noChangeShapeType="1"/>
            </p:cNvSpPr>
            <p:nvPr/>
          </p:nvSpPr>
          <p:spPr bwMode="auto">
            <a:xfrm>
              <a:off x="1800" y="1789"/>
              <a:ext cx="0"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4" name="Line 33"/>
            <p:cNvSpPr>
              <a:spLocks noChangeShapeType="1"/>
            </p:cNvSpPr>
            <p:nvPr/>
          </p:nvSpPr>
          <p:spPr bwMode="auto">
            <a:xfrm flipV="1">
              <a:off x="1800" y="1333"/>
              <a:ext cx="0" cy="256"/>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5" name="Line 34"/>
            <p:cNvSpPr>
              <a:spLocks noChangeShapeType="1"/>
            </p:cNvSpPr>
            <p:nvPr/>
          </p:nvSpPr>
          <p:spPr bwMode="auto">
            <a:xfrm>
              <a:off x="1267" y="1300"/>
              <a:ext cx="444" cy="344"/>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sp>
          <p:nvSpPr>
            <p:cNvPr id="26" name="Line 35"/>
            <p:cNvSpPr>
              <a:spLocks noChangeShapeType="1"/>
            </p:cNvSpPr>
            <p:nvPr/>
          </p:nvSpPr>
          <p:spPr bwMode="auto">
            <a:xfrm>
              <a:off x="1256" y="1767"/>
              <a:ext cx="478" cy="388"/>
            </a:xfrm>
            <a:prstGeom prst="line">
              <a:avLst/>
            </a:prstGeom>
            <a:grpFill/>
            <a:ln w="76200">
              <a:solidFill>
                <a:schemeClr val="tx1"/>
              </a:solidFill>
              <a:round/>
              <a:headEnd type="none" w="med" len="med"/>
              <a:tailEnd type="triangle" w="med" len="me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endParaRPr lang="zh-CN" altLang="en-US" sz="2800" b="1">
                <a:latin typeface="+mn-lt"/>
                <a:ea typeface="+mn-ea"/>
              </a:endParaRPr>
            </a:p>
          </p:txBody>
        </p:sp>
      </p:grpSp>
    </p:spTree>
    <p:extLst>
      <p:ext uri="{BB962C8B-B14F-4D97-AF65-F5344CB8AC3E}">
        <p14:creationId xmlns:p14="http://schemas.microsoft.com/office/powerpoint/2010/main" val="19042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拓扑</a:t>
            </a:r>
            <a:r>
              <a:rPr lang="zh-CN" altLang="en-US" b="1" dirty="0" smtClean="0"/>
              <a:t>排序算法思想</a:t>
            </a:r>
            <a:endParaRPr lang="zh-CN" altLang="en-US" b="1" dirty="0"/>
          </a:p>
        </p:txBody>
      </p:sp>
      <p:sp>
        <p:nvSpPr>
          <p:cNvPr id="21" name="矩形 20"/>
          <p:cNvSpPr/>
          <p:nvPr/>
        </p:nvSpPr>
        <p:spPr>
          <a:xfrm>
            <a:off x="1747233" y="1611163"/>
            <a:ext cx="9142927" cy="3970318"/>
          </a:xfrm>
          <a:prstGeom prst="rect">
            <a:avLst/>
          </a:prstGeom>
        </p:spPr>
        <p:txBody>
          <a:bodyPr wrap="square">
            <a:spAutoFit/>
          </a:bodyPr>
          <a:lstStyle/>
          <a:p>
            <a:pPr marL="342900" indent="-342900">
              <a:lnSpc>
                <a:spcPct val="150000"/>
              </a:lnSpc>
              <a:buFont typeface="+mj-lt"/>
              <a:buAutoNum type="arabicPeriod"/>
            </a:pPr>
            <a:r>
              <a:rPr lang="zh-CN" altLang="en-US" sz="2800" dirty="0"/>
              <a:t>选择一个入度为</a:t>
            </a:r>
            <a:r>
              <a:rPr lang="en-US" altLang="zh-CN" sz="2800" dirty="0"/>
              <a:t>0</a:t>
            </a:r>
            <a:r>
              <a:rPr lang="zh-CN" altLang="en-US" sz="2800" dirty="0"/>
              <a:t>的顶点并输出</a:t>
            </a:r>
          </a:p>
          <a:p>
            <a:pPr marL="342900" indent="-342900">
              <a:lnSpc>
                <a:spcPct val="150000"/>
              </a:lnSpc>
              <a:buFont typeface="+mj-lt"/>
              <a:buAutoNum type="arabicPeriod"/>
            </a:pPr>
            <a:r>
              <a:rPr lang="zh-CN" altLang="en-US" sz="2800" dirty="0"/>
              <a:t>然后从</a:t>
            </a:r>
            <a:r>
              <a:rPr lang="en-US" altLang="zh-CN" sz="2800" dirty="0"/>
              <a:t>AOV</a:t>
            </a:r>
            <a:r>
              <a:rPr lang="zh-CN" altLang="en-US" sz="2800" dirty="0"/>
              <a:t>网中删除此顶点及以此顶点为起点的所有关联边；</a:t>
            </a:r>
          </a:p>
          <a:p>
            <a:pPr marL="342900" indent="-342900">
              <a:lnSpc>
                <a:spcPct val="150000"/>
              </a:lnSpc>
              <a:buFont typeface="+mj-lt"/>
              <a:buAutoNum type="arabicPeriod"/>
            </a:pPr>
            <a:r>
              <a:rPr lang="zh-CN" altLang="en-US" sz="2800" dirty="0"/>
              <a:t>重复上述两步，直到不存在入度为</a:t>
            </a:r>
            <a:r>
              <a:rPr lang="en-US" altLang="zh-CN" sz="2800" dirty="0"/>
              <a:t>0</a:t>
            </a:r>
            <a:r>
              <a:rPr lang="zh-CN" altLang="en-US" sz="2800" dirty="0"/>
              <a:t>的顶点为止。</a:t>
            </a:r>
          </a:p>
          <a:p>
            <a:pPr marL="342900" indent="-342900">
              <a:lnSpc>
                <a:spcPct val="150000"/>
              </a:lnSpc>
              <a:buFont typeface="+mj-lt"/>
              <a:buAutoNum type="arabicPeriod"/>
            </a:pPr>
            <a:r>
              <a:rPr lang="zh-CN" altLang="en-US" sz="2800" dirty="0"/>
              <a:t>若输出的顶点数小于</a:t>
            </a:r>
            <a:r>
              <a:rPr lang="en-US" altLang="zh-CN" sz="2800" dirty="0"/>
              <a:t>AOV</a:t>
            </a:r>
            <a:r>
              <a:rPr lang="zh-CN" altLang="en-US" sz="2800" dirty="0"/>
              <a:t>网中的顶点数，</a:t>
            </a:r>
            <a:r>
              <a:rPr lang="zh-CN" altLang="en-US" sz="2800" dirty="0" smtClean="0"/>
              <a:t>则</a:t>
            </a:r>
            <a:r>
              <a:rPr lang="zh-CN" altLang="en-US" sz="2800" dirty="0"/>
              <a:t>说明</a:t>
            </a:r>
            <a:r>
              <a:rPr lang="zh-CN" altLang="en-US" sz="2800" dirty="0" smtClean="0"/>
              <a:t>“有回路”</a:t>
            </a:r>
            <a:r>
              <a:rPr lang="zh-CN" altLang="en-US" sz="2800" dirty="0"/>
              <a:t>，否则输出的顶点序列就是一种拓扑序列</a:t>
            </a:r>
          </a:p>
        </p:txBody>
      </p:sp>
      <p:sp>
        <p:nvSpPr>
          <p:cNvPr id="22" name="文本框 21"/>
          <p:cNvSpPr txBox="1"/>
          <p:nvPr/>
        </p:nvSpPr>
        <p:spPr>
          <a:xfrm>
            <a:off x="0" y="5473005"/>
            <a:ext cx="4250028"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2800" b="1" dirty="0" smtClean="0">
                <a:latin typeface="黑体" panose="02010609060101010101" pitchFamily="49" charset="-122"/>
                <a:ea typeface="黑体" panose="02010609060101010101" pitchFamily="49" charset="-122"/>
              </a:rPr>
              <a:t>Tips</a:t>
            </a:r>
            <a:r>
              <a:rPr lang="zh-CN" altLang="en-US" sz="2800" b="1" dirty="0" smtClean="0">
                <a:latin typeface="黑体" panose="02010609060101010101" pitchFamily="49" charset="-122"/>
                <a:ea typeface="黑体" panose="02010609060101010101" pitchFamily="49" charset="-122"/>
              </a:rPr>
              <a:t>：</a:t>
            </a:r>
            <a:endParaRPr lang="en-US" altLang="zh-CN" sz="2800" b="1" dirty="0" smtClean="0">
              <a:latin typeface="黑体" panose="02010609060101010101" pitchFamily="49" charset="-122"/>
              <a:ea typeface="黑体" panose="02010609060101010101" pitchFamily="49" charset="-122"/>
            </a:endParaRPr>
          </a:p>
          <a:p>
            <a:r>
              <a:rPr lang="zh-CN" altLang="en-US" sz="2800" dirty="0" smtClean="0"/>
              <a:t>使用这个方法也能判断图中是否存在回路。</a:t>
            </a:r>
            <a:endParaRPr lang="zh-CN" altLang="en-US" sz="2800" dirty="0"/>
          </a:p>
        </p:txBody>
      </p:sp>
    </p:spTree>
    <p:extLst>
      <p:ext uri="{BB962C8B-B14F-4D97-AF65-F5344CB8AC3E}">
        <p14:creationId xmlns:p14="http://schemas.microsoft.com/office/powerpoint/2010/main" val="3232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1517</Words>
  <Application>Microsoft Office PowerPoint</Application>
  <PresentationFormat>宽屏</PresentationFormat>
  <Paragraphs>384</Paragraphs>
  <Slides>29</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43" baseType="lpstr">
      <vt:lpstr>Microsoft YaHei UI</vt:lpstr>
      <vt:lpstr>黑体</vt:lpstr>
      <vt:lpstr>华文楷体</vt:lpstr>
      <vt:lpstr>宋体</vt:lpstr>
      <vt:lpstr>微软雅黑</vt:lpstr>
      <vt:lpstr>Arial</vt:lpstr>
      <vt:lpstr>Calibri</vt:lpstr>
      <vt:lpstr>Corbel</vt:lpstr>
      <vt:lpstr>Segoe UI</vt:lpstr>
      <vt:lpstr>Segoe UI Light</vt:lpstr>
      <vt:lpstr>Times New Roman</vt:lpstr>
      <vt:lpstr>Wingdings</vt:lpstr>
      <vt:lpstr>Wingdings 2</vt:lpstr>
      <vt:lpstr>WelcomeDoc</vt:lpstr>
      <vt:lpstr>PowerPoint 演示文稿</vt:lpstr>
      <vt:lpstr>PowerPoint 演示文稿</vt:lpstr>
      <vt:lpstr>AOV网（Activity On Vertex network）</vt:lpstr>
      <vt:lpstr>AOV网（Activity On Vertex network）</vt:lpstr>
      <vt:lpstr>PowerPoint 演示文稿</vt:lpstr>
      <vt:lpstr>拓扑排序</vt:lpstr>
      <vt:lpstr>PowerPoint 演示文稿</vt:lpstr>
      <vt:lpstr>PowerPoint 演示文稿</vt:lpstr>
      <vt:lpstr>拓扑排序算法思想</vt:lpstr>
      <vt:lpstr>拓扑排序算法实现</vt:lpstr>
      <vt:lpstr>练习：家谱树</vt:lpstr>
      <vt:lpstr>PowerPoint 演示文稿</vt:lpstr>
      <vt:lpstr>PowerPoint 演示文稿</vt:lpstr>
      <vt:lpstr>PowerPoint 演示文稿</vt:lpstr>
      <vt:lpstr>PowerPoint 演示文稿</vt:lpstr>
      <vt:lpstr>AOE网</vt:lpstr>
      <vt:lpstr>AOE网性质</vt:lpstr>
      <vt:lpstr>PowerPoint 演示文稿</vt:lpstr>
      <vt:lpstr>相关术语</vt:lpstr>
      <vt:lpstr>事件最早发生时间</vt:lpstr>
      <vt:lpstr>事件最晚发生时间</vt:lpstr>
      <vt:lpstr>关键活动</vt:lpstr>
      <vt:lpstr>PowerPoint 演示文稿</vt:lpstr>
      <vt:lpstr>关键路径</vt:lpstr>
      <vt:lpstr>算法思想</vt:lpstr>
      <vt:lpstr>习题：关键路径计算</vt:lpstr>
      <vt:lpstr>奖金</vt:lpstr>
      <vt:lpstr>思路</vt:lpstr>
      <vt:lpstr>THE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2015-09-07T08:40:49Z</dcterms:created>
  <dcterms:modified xsi:type="dcterms:W3CDTF">2016-07-16T03:04:33Z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