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sldIdLst>
    <p:sldId id="291" r:id="rId3"/>
    <p:sldId id="296" r:id="rId4"/>
    <p:sldId id="320" r:id="rId5"/>
    <p:sldId id="319" r:id="rId6"/>
    <p:sldId id="321" r:id="rId7"/>
    <p:sldId id="322" r:id="rId8"/>
    <p:sldId id="325" r:id="rId9"/>
    <p:sldId id="326" r:id="rId10"/>
    <p:sldId id="323" r:id="rId11"/>
    <p:sldId id="327" r:id="rId12"/>
    <p:sldId id="328" r:id="rId13"/>
    <p:sldId id="329" r:id="rId14"/>
    <p:sldId id="330" r:id="rId15"/>
    <p:sldId id="331" r:id="rId16"/>
    <p:sldId id="332" r:id="rId17"/>
    <p:sldId id="336" r:id="rId18"/>
    <p:sldId id="334" r:id="rId19"/>
    <p:sldId id="335" r:id="rId20"/>
    <p:sldId id="337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2016/7/18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7/18/2016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强连通分量</a:t>
            </a:r>
            <a:endParaRPr lang="zh-CN" altLang="en-US" sz="4400" b="1" dirty="0"/>
          </a:p>
        </p:txBody>
      </p:sp>
      <p:sp>
        <p:nvSpPr>
          <p:cNvPr id="5" name="椭圆 4"/>
          <p:cNvSpPr/>
          <p:nvPr/>
        </p:nvSpPr>
        <p:spPr>
          <a:xfrm>
            <a:off x="1104674" y="272739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517837" y="272739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31000" y="2719086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104674" y="4225536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517837" y="4225536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931000" y="4217223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4"/>
            <a:endCxn id="8" idx="0"/>
          </p:cNvCxnSpPr>
          <p:nvPr/>
        </p:nvCxnSpPr>
        <p:spPr>
          <a:xfrm>
            <a:off x="1412245" y="3342541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842034" y="3342541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221946" y="3334228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6" idx="2"/>
          </p:cNvCxnSpPr>
          <p:nvPr/>
        </p:nvCxnSpPr>
        <p:spPr>
          <a:xfrm>
            <a:off x="1719816" y="3034970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32979" y="3034970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719816" y="4522948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132979" y="4522948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1"/>
            <a:endCxn id="5" idx="5"/>
          </p:cNvCxnSpPr>
          <p:nvPr/>
        </p:nvCxnSpPr>
        <p:spPr>
          <a:xfrm flipH="1" flipV="1">
            <a:off x="1629731" y="3252456"/>
            <a:ext cx="978191" cy="1063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275504" y="1445538"/>
            <a:ext cx="56284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强连通</a:t>
            </a:r>
            <a:r>
              <a:rPr lang="zh-CN" altLang="en-US" sz="3200" dirty="0" smtClean="0"/>
              <a:t>分量</a:t>
            </a:r>
            <a:endParaRPr lang="en-US" altLang="zh-CN" sz="3200" dirty="0" smtClean="0"/>
          </a:p>
          <a:p>
            <a:r>
              <a:rPr lang="zh-CN" altLang="en-US" sz="2400" dirty="0" smtClean="0"/>
              <a:t>是</a:t>
            </a:r>
            <a:r>
              <a:rPr lang="zh-CN" altLang="en-US" sz="2400" dirty="0"/>
              <a:t>指有向图</a:t>
            </a:r>
            <a:r>
              <a:rPr lang="en-US" altLang="zh-CN" sz="2400" dirty="0"/>
              <a:t>G</a:t>
            </a:r>
            <a:r>
              <a:rPr lang="zh-CN" altLang="en-US" sz="2400" dirty="0"/>
              <a:t>里顶点间能互相到达的子图</a:t>
            </a:r>
          </a:p>
        </p:txBody>
      </p:sp>
      <p:sp>
        <p:nvSpPr>
          <p:cNvPr id="23" name="矩形 22"/>
          <p:cNvSpPr/>
          <p:nvPr/>
        </p:nvSpPr>
        <p:spPr>
          <a:xfrm>
            <a:off x="5233174" y="2719086"/>
            <a:ext cx="69557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极大</a:t>
            </a:r>
            <a:r>
              <a:rPr lang="zh-CN" altLang="en-US" sz="3200" dirty="0" smtClean="0"/>
              <a:t>强连通分量</a:t>
            </a:r>
            <a:endParaRPr lang="en-US" altLang="zh-CN" sz="3200" dirty="0" smtClean="0"/>
          </a:p>
          <a:p>
            <a:r>
              <a:rPr lang="zh-CN" altLang="en-US" sz="2400" dirty="0"/>
              <a:t>如果一个强连通</a:t>
            </a:r>
            <a:r>
              <a:rPr lang="zh-CN" altLang="en-US" sz="2400" dirty="0" smtClean="0"/>
              <a:t>分量没有</a:t>
            </a:r>
            <a:r>
              <a:rPr lang="zh-CN" altLang="en-US" sz="2400" dirty="0"/>
              <a:t>被其它强通分量完全包含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233174" y="4393367"/>
            <a:ext cx="99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例如：</a:t>
            </a:r>
            <a:endParaRPr lang="en-US" altLang="zh-CN" b="1" dirty="0" smtClean="0"/>
          </a:p>
        </p:txBody>
      </p:sp>
      <p:sp>
        <p:nvSpPr>
          <p:cNvPr id="25" name="椭圆 24"/>
          <p:cNvSpPr/>
          <p:nvPr/>
        </p:nvSpPr>
        <p:spPr>
          <a:xfrm>
            <a:off x="6665886" y="440759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8079049" y="440759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6665886" y="590572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8079049" y="590572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5" idx="4"/>
            <a:endCxn id="27" idx="0"/>
          </p:cNvCxnSpPr>
          <p:nvPr/>
        </p:nvCxnSpPr>
        <p:spPr>
          <a:xfrm>
            <a:off x="6973457" y="5022734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8403246" y="5022734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6"/>
            <a:endCxn id="26" idx="2"/>
          </p:cNvCxnSpPr>
          <p:nvPr/>
        </p:nvCxnSpPr>
        <p:spPr>
          <a:xfrm>
            <a:off x="7281028" y="4715163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281028" y="6203141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8" idx="1"/>
            <a:endCxn id="25" idx="5"/>
          </p:cNvCxnSpPr>
          <p:nvPr/>
        </p:nvCxnSpPr>
        <p:spPr>
          <a:xfrm flipH="1" flipV="1">
            <a:off x="7190943" y="4932649"/>
            <a:ext cx="978191" cy="1063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9553561" y="5102493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10747125" y="5102493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84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3" grpId="0" build="p"/>
      <p:bldP spid="25" grpId="0" animBg="1"/>
      <p:bldP spid="26" grpId="0" animBg="1"/>
      <p:bldP spid="27" grpId="0" animBg="1"/>
      <p:bldP spid="28" grpId="0" animBg="1"/>
      <p:bldP spid="36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Tarjan</a:t>
            </a:r>
            <a:r>
              <a:rPr lang="zh-CN" altLang="en-US" b="1" dirty="0" smtClean="0"/>
              <a:t>算法描述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676445" y="1554585"/>
            <a:ext cx="1077018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具体算法步骤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数组</a:t>
            </a:r>
            <a:r>
              <a:rPr lang="zh-CN" altLang="en-US" dirty="0"/>
              <a:t>的初始化：当首次搜索到点</a:t>
            </a:r>
            <a:r>
              <a:rPr lang="en-US" altLang="zh-CN" dirty="0"/>
              <a:t>p</a:t>
            </a:r>
            <a:r>
              <a:rPr lang="zh-CN" altLang="en-US" dirty="0"/>
              <a:t>时，</a:t>
            </a:r>
            <a:r>
              <a:rPr lang="en-US" altLang="zh-CN" dirty="0" err="1"/>
              <a:t>Dfn</a:t>
            </a:r>
            <a:r>
              <a:rPr lang="zh-CN" altLang="en-US" dirty="0"/>
              <a:t>与</a:t>
            </a:r>
            <a:r>
              <a:rPr lang="en-US" altLang="zh-CN" dirty="0"/>
              <a:t>Low</a:t>
            </a:r>
            <a:r>
              <a:rPr lang="zh-CN" altLang="en-US" dirty="0"/>
              <a:t>数组的值都为到该点的时间。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堆栈：每搜索到一个点，将它压入栈顶。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当点</a:t>
            </a:r>
            <a:r>
              <a:rPr lang="en-US" altLang="zh-CN" dirty="0"/>
              <a:t>p</a:t>
            </a:r>
            <a:r>
              <a:rPr lang="zh-CN" altLang="en-US" dirty="0"/>
              <a:t>有与点</a:t>
            </a:r>
            <a:r>
              <a:rPr lang="en-US" altLang="zh-CN" dirty="0"/>
              <a:t>p’</a:t>
            </a:r>
            <a:r>
              <a:rPr lang="zh-CN" altLang="en-US" dirty="0"/>
              <a:t>相连时，如果此时（时间为</a:t>
            </a:r>
            <a:r>
              <a:rPr lang="en-US" altLang="zh-CN" dirty="0" err="1"/>
              <a:t>dfn</a:t>
            </a:r>
            <a:r>
              <a:rPr lang="en-US" altLang="zh-CN" dirty="0"/>
              <a:t>[p]</a:t>
            </a:r>
            <a:r>
              <a:rPr lang="zh-CN" altLang="en-US" dirty="0"/>
              <a:t>时）</a:t>
            </a:r>
            <a:r>
              <a:rPr lang="en-US" altLang="zh-CN" dirty="0"/>
              <a:t>p’</a:t>
            </a:r>
            <a:r>
              <a:rPr lang="zh-CN" altLang="en-US" dirty="0"/>
              <a:t>不在栈中，</a:t>
            </a:r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en-US" altLang="zh-CN" dirty="0"/>
              <a:t>low</a:t>
            </a:r>
            <a:r>
              <a:rPr lang="zh-CN" altLang="en-US" dirty="0"/>
              <a:t>值为两点的</a:t>
            </a:r>
            <a:r>
              <a:rPr lang="en-US" altLang="zh-CN" dirty="0"/>
              <a:t>low</a:t>
            </a:r>
            <a:r>
              <a:rPr lang="zh-CN" altLang="en-US" dirty="0"/>
              <a:t>值中较小的一个。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当点</a:t>
            </a:r>
            <a:r>
              <a:rPr lang="en-US" altLang="zh-CN" dirty="0"/>
              <a:t>p</a:t>
            </a:r>
            <a:r>
              <a:rPr lang="zh-CN" altLang="en-US" dirty="0"/>
              <a:t>有与点</a:t>
            </a:r>
            <a:r>
              <a:rPr lang="en-US" altLang="zh-CN" dirty="0"/>
              <a:t>p’</a:t>
            </a:r>
            <a:r>
              <a:rPr lang="zh-CN" altLang="en-US" dirty="0"/>
              <a:t>相连时，如果此时（时间为</a:t>
            </a:r>
            <a:r>
              <a:rPr lang="en-US" altLang="zh-CN" dirty="0" err="1"/>
              <a:t>dfn</a:t>
            </a:r>
            <a:r>
              <a:rPr lang="en-US" altLang="zh-CN" dirty="0"/>
              <a:t>[p]</a:t>
            </a:r>
            <a:r>
              <a:rPr lang="zh-CN" altLang="en-US" dirty="0"/>
              <a:t>时）</a:t>
            </a:r>
            <a:r>
              <a:rPr lang="en-US" altLang="zh-CN" dirty="0"/>
              <a:t>p’</a:t>
            </a:r>
            <a:r>
              <a:rPr lang="zh-CN" altLang="en-US" dirty="0"/>
              <a:t>在栈中，</a:t>
            </a:r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en-US" altLang="zh-CN" dirty="0"/>
              <a:t>low</a:t>
            </a:r>
            <a:r>
              <a:rPr lang="zh-CN" altLang="en-US" dirty="0"/>
              <a:t>值为</a:t>
            </a:r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en-US" altLang="zh-CN" dirty="0"/>
              <a:t>low</a:t>
            </a:r>
            <a:r>
              <a:rPr lang="zh-CN" altLang="en-US" dirty="0"/>
              <a:t>值和</a:t>
            </a:r>
            <a:r>
              <a:rPr lang="en-US" altLang="zh-CN" dirty="0"/>
              <a:t>p’</a:t>
            </a:r>
            <a:r>
              <a:rPr lang="zh-CN" altLang="en-US" dirty="0"/>
              <a:t>的</a:t>
            </a:r>
            <a:r>
              <a:rPr lang="en-US" altLang="zh-CN" dirty="0" err="1"/>
              <a:t>dfn</a:t>
            </a:r>
            <a:r>
              <a:rPr lang="zh-CN" altLang="en-US" dirty="0"/>
              <a:t>值中较小的一个。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每当搜索到一个点经过以上操作后（也就是子树已经全部遍历）的</a:t>
            </a:r>
            <a:r>
              <a:rPr lang="en-US" altLang="zh-CN" dirty="0"/>
              <a:t>low</a:t>
            </a:r>
            <a:r>
              <a:rPr lang="zh-CN" altLang="en-US" dirty="0"/>
              <a:t>值等于</a:t>
            </a:r>
            <a:r>
              <a:rPr lang="en-US" altLang="zh-CN" dirty="0" err="1"/>
              <a:t>dfn</a:t>
            </a:r>
            <a:r>
              <a:rPr lang="zh-CN" altLang="en-US" dirty="0"/>
              <a:t>值，则将它以及在它之上的元素弹出栈。这些出栈的元素组成一个强连通分量。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继续搜索（或许会更换搜索的起点，因为整个有向图可能分为两个不连通的部分），直到所有点被遍历。</a:t>
            </a:r>
          </a:p>
        </p:txBody>
      </p:sp>
      <p:sp>
        <p:nvSpPr>
          <p:cNvPr id="5" name="矩形 4"/>
          <p:cNvSpPr/>
          <p:nvPr/>
        </p:nvSpPr>
        <p:spPr>
          <a:xfrm>
            <a:off x="676445" y="4920965"/>
            <a:ext cx="103604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原理补充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强连通</a:t>
            </a:r>
            <a:r>
              <a:rPr lang="zh-CN" altLang="en-US" dirty="0"/>
              <a:t>分量是由若干个环组成的。所以，当有环形成时（也就是搜索的下一个点已在栈中），我们将这一条路径的</a:t>
            </a:r>
            <a:r>
              <a:rPr lang="en-US" altLang="zh-CN" dirty="0"/>
              <a:t>low</a:t>
            </a:r>
            <a:r>
              <a:rPr lang="zh-CN" altLang="en-US" dirty="0"/>
              <a:t>值统一，即这条路径上的点属于同一个强连通分量。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如果遍历完整个搜索树后某个点的</a:t>
            </a:r>
            <a:r>
              <a:rPr lang="en-US" altLang="zh-CN" dirty="0" err="1"/>
              <a:t>dfn</a:t>
            </a:r>
            <a:r>
              <a:rPr lang="zh-CN" altLang="en-US" dirty="0"/>
              <a:t>值等于</a:t>
            </a:r>
            <a:r>
              <a:rPr lang="en-US" altLang="zh-CN" dirty="0"/>
              <a:t>low</a:t>
            </a:r>
            <a:r>
              <a:rPr lang="zh-CN" altLang="en-US" dirty="0"/>
              <a:t>值，则它是该搜索子树的根。这时，它以上（包括它自己）一直到栈顶的所有元素组成一个强连通分量。</a:t>
            </a:r>
          </a:p>
        </p:txBody>
      </p:sp>
    </p:spTree>
    <p:extLst>
      <p:ext uri="{BB962C8B-B14F-4D97-AF65-F5344CB8AC3E}">
        <p14:creationId xmlns:p14="http://schemas.microsoft.com/office/powerpoint/2010/main" val="34353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Tarjan</a:t>
            </a:r>
            <a:r>
              <a:rPr lang="zh-CN" altLang="en-US" b="1" dirty="0" smtClean="0"/>
              <a:t>算法伪代码</a:t>
            </a:r>
            <a:endParaRPr lang="zh-CN" altLang="en-US" b="1" dirty="0"/>
          </a:p>
        </p:txBody>
      </p:sp>
      <p:sp>
        <p:nvSpPr>
          <p:cNvPr id="6" name="文本框 7"/>
          <p:cNvSpPr>
            <a:spLocks noChangeArrowheads="1"/>
          </p:cNvSpPr>
          <p:nvPr/>
        </p:nvSpPr>
        <p:spPr bwMode="auto">
          <a:xfrm>
            <a:off x="1568796" y="2044411"/>
            <a:ext cx="9361488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tarjan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(u)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{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   DFN[u]=Low[u]=++Index                //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为节点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u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设定次序编号和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Low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初值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Stack.push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(u)                        //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将节点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u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压入栈中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for each (u, v) in E                 //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枚举每一条边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        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if (v is not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visted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)             //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如果节点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未被访问过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           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tarjan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(v)                    //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继续向下找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            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Low[u] = min(Low[u], Low[v])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       else if (v in S)                 //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如果节点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还在栈内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            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Low[u] = min(Low[u], DFN[v])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   if (DFN[u] == Low[u])                //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如果节点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u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是强连通分量的根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        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repeat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           v =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S.pop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                   //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将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退栈，为该强连通分量中一个顶点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            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print v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       until (u== v)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}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909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Tarjan</a:t>
            </a:r>
            <a:r>
              <a:rPr lang="zh-CN" altLang="en-US" b="1" dirty="0" smtClean="0"/>
              <a:t>算法演示</a:t>
            </a:r>
            <a:endParaRPr lang="zh-CN" altLang="en-US" b="1" dirty="0"/>
          </a:p>
        </p:txBody>
      </p:sp>
      <p:pic>
        <p:nvPicPr>
          <p:cNvPr id="3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922463"/>
            <a:ext cx="7500937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4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Tarjan</a:t>
            </a:r>
            <a:r>
              <a:rPr lang="zh-CN" altLang="en-US" b="1" dirty="0" smtClean="0"/>
              <a:t>算法演示</a:t>
            </a:r>
            <a:endParaRPr lang="zh-CN" altLang="en-US" b="1" dirty="0"/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905000"/>
            <a:ext cx="7524750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6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Tarjan</a:t>
            </a:r>
            <a:r>
              <a:rPr lang="zh-CN" altLang="en-US" b="1" dirty="0" smtClean="0"/>
              <a:t>算法演示</a:t>
            </a:r>
            <a:endParaRPr lang="zh-CN" altLang="en-US" b="1" dirty="0"/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905000"/>
            <a:ext cx="7526337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56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Tarjan</a:t>
            </a:r>
            <a:r>
              <a:rPr lang="zh-CN" altLang="en-US" b="1" dirty="0" smtClean="0"/>
              <a:t>算法演示</a:t>
            </a:r>
            <a:endParaRPr lang="zh-CN" altLang="en-US" b="1" dirty="0"/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7594600" cy="430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3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Tarjan</a:t>
            </a:r>
            <a:r>
              <a:rPr lang="zh-CN" altLang="en-US" b="1" dirty="0" smtClean="0"/>
              <a:t>算法时间复杂度分析</a:t>
            </a:r>
            <a:endParaRPr lang="zh-CN" altLang="en-US" b="1" dirty="0"/>
          </a:p>
        </p:txBody>
      </p:sp>
      <p:sp>
        <p:nvSpPr>
          <p:cNvPr id="6" name="文本框 7"/>
          <p:cNvSpPr>
            <a:spLocks noChangeArrowheads="1"/>
          </p:cNvSpPr>
          <p:nvPr/>
        </p:nvSpPr>
        <p:spPr bwMode="auto">
          <a:xfrm>
            <a:off x="937029" y="1977909"/>
            <a:ext cx="9361488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tarjan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(u)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{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   DFN[u]=Low[u]=++Index                //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为节点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u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设定次序编号和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Low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初值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Stack.push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(u)                        //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将节点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u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压入栈中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for each (u, v) in E                 //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枚举每一条边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        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if (v is not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visted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)             //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如果节点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未被访问过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           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tarjan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(v)                    //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继续向下找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            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Low[u] = min(Low[u], Low[v])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       else if (v in S)                 //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如果节点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还在栈内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            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Low[u] = min(Low[u], DFN[v])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   if (DFN[u] == Low[u])                //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如果节点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u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是强连通分量的根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        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repeat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           v =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S.pop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                   //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将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退栈，为该强连通分量中一个顶点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            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print v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       until (u== v)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}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0" y="5520763"/>
            <a:ext cx="3541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所有的点只访问一次，所有的边只访问一次，所以时间复杂度为</a:t>
            </a:r>
            <a:endParaRPr lang="en-US" altLang="zh-CN" dirty="0" smtClean="0"/>
          </a:p>
          <a:p>
            <a:pPr algn="ctr"/>
            <a:r>
              <a:rPr lang="en-US" altLang="zh-CN" sz="2800" b="1" dirty="0" smtClean="0"/>
              <a:t>O(</a:t>
            </a:r>
            <a:r>
              <a:rPr lang="en-US" altLang="zh-CN" sz="2800" b="1" dirty="0" err="1" smtClean="0"/>
              <a:t>n+m</a:t>
            </a:r>
            <a:r>
              <a:rPr lang="en-US" altLang="zh-CN" sz="2800" b="1" dirty="0" smtClean="0"/>
              <a:t>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0988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强连通分量的意义是什么？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92829" y="2169622"/>
            <a:ext cx="57191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/>
              <a:t>缩点</a:t>
            </a:r>
            <a:endParaRPr lang="zh-CN" altLang="en-US" sz="8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908069" y="4081540"/>
            <a:ext cx="63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将一个强连通分量看作一个点，可极大地简化图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54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/>
              <a:t>Poj2186  </a:t>
            </a:r>
            <a:r>
              <a:rPr lang="en-US" altLang="zh-CN" b="1" dirty="0"/>
              <a:t>Popular Cows</a:t>
            </a:r>
            <a:endParaRPr lang="zh-CN" altLang="en-US" sz="4000" b="1" dirty="0"/>
          </a:p>
        </p:txBody>
      </p:sp>
      <p:sp>
        <p:nvSpPr>
          <p:cNvPr id="3" name="矩形 2"/>
          <p:cNvSpPr/>
          <p:nvPr/>
        </p:nvSpPr>
        <p:spPr>
          <a:xfrm>
            <a:off x="1028007" y="1839620"/>
            <a:ext cx="91301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N</a:t>
            </a:r>
            <a:r>
              <a:rPr lang="zh-CN" altLang="en-US" sz="2800" dirty="0"/>
              <a:t>头奶牛</a:t>
            </a:r>
            <a:r>
              <a:rPr lang="en-US" altLang="zh-CN" sz="2800" dirty="0"/>
              <a:t>(N≤10000)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M</a:t>
            </a:r>
            <a:r>
              <a:rPr lang="zh-CN" altLang="en-US" sz="2800" dirty="0"/>
              <a:t>对关系（</a:t>
            </a:r>
            <a:r>
              <a:rPr lang="en-US" altLang="zh-CN" sz="2800" dirty="0"/>
              <a:t>a , b</a:t>
            </a:r>
            <a:r>
              <a:rPr lang="zh-CN" altLang="en-US" sz="2800" dirty="0"/>
              <a:t>），表示</a:t>
            </a:r>
            <a:r>
              <a:rPr lang="en-US" altLang="zh-CN" sz="2800" dirty="0"/>
              <a:t>a</a:t>
            </a:r>
            <a:r>
              <a:rPr lang="zh-CN" altLang="en-US" sz="2800" dirty="0"/>
              <a:t>认为</a:t>
            </a:r>
            <a:r>
              <a:rPr lang="en-US" altLang="zh-CN" sz="2800" dirty="0"/>
              <a:t>b</a:t>
            </a:r>
            <a:r>
              <a:rPr lang="zh-CN" altLang="en-US" sz="2800" dirty="0"/>
              <a:t>是受欢迎的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关系具有传递性，即若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),(</a:t>
            </a:r>
            <a:r>
              <a:rPr lang="en-US" altLang="zh-CN" sz="2800" dirty="0" err="1"/>
              <a:t>b,c</a:t>
            </a:r>
            <a:r>
              <a:rPr lang="en-US" altLang="zh-CN" sz="2800" dirty="0"/>
              <a:t>)→(</a:t>
            </a:r>
            <a:r>
              <a:rPr lang="en-US" altLang="zh-CN" sz="2800" dirty="0" err="1"/>
              <a:t>a,c</a:t>
            </a:r>
            <a:r>
              <a:rPr lang="en-US" altLang="zh-CN" sz="28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询问有多少头奶牛是被其他所有奶牛认为是受欢迎的</a:t>
            </a:r>
          </a:p>
        </p:txBody>
      </p:sp>
    </p:spTree>
    <p:extLst>
      <p:ext uri="{BB962C8B-B14F-4D97-AF65-F5344CB8AC3E}">
        <p14:creationId xmlns:p14="http://schemas.microsoft.com/office/powerpoint/2010/main" val="373366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/>
              <a:t>Poj2186  </a:t>
            </a:r>
            <a:r>
              <a:rPr lang="en-US" altLang="zh-CN" b="1" dirty="0"/>
              <a:t>Popular Cows</a:t>
            </a:r>
            <a:endParaRPr lang="zh-CN" altLang="en-US" sz="4000" b="1" dirty="0"/>
          </a:p>
        </p:txBody>
      </p:sp>
      <p:sp>
        <p:nvSpPr>
          <p:cNvPr id="4" name="内容占位符 13"/>
          <p:cNvSpPr txBox="1">
            <a:spLocks noChangeArrowheads="1"/>
          </p:cNvSpPr>
          <p:nvPr/>
        </p:nvSpPr>
        <p:spPr>
          <a:xfrm>
            <a:off x="1273031" y="1871749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求出所有的强连通分量</a:t>
            </a:r>
          </a:p>
          <a:p>
            <a:r>
              <a:rPr lang="zh-CN" altLang="en-US" dirty="0" smtClean="0"/>
              <a:t>每个强连通分量缩成一点，则形成一个有向无环图</a:t>
            </a:r>
            <a:r>
              <a:rPr lang="en-US" altLang="zh-CN" dirty="0" smtClean="0"/>
              <a:t>DAG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DAG</a:t>
            </a:r>
            <a:r>
              <a:rPr lang="zh-CN" altLang="en-US" dirty="0" smtClean="0"/>
              <a:t>上面如果有唯一的出度为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的点，</a:t>
            </a:r>
            <a:r>
              <a:rPr lang="zh-CN" altLang="en-US" dirty="0" smtClean="0"/>
              <a:t>则该点</a:t>
            </a:r>
            <a:r>
              <a:rPr lang="zh-CN" altLang="en-US" dirty="0" smtClean="0"/>
              <a:t>能被所有的点可达。 那么该点所代表的连通分量上的所有的原图中的点，都能被原图中 的所有点可达 ，则该连通分量的点数就是答案。</a:t>
            </a:r>
          </a:p>
          <a:p>
            <a:r>
              <a:rPr lang="en-US" altLang="zh-CN" dirty="0" smtClean="0"/>
              <a:t>DAG</a:t>
            </a:r>
            <a:r>
              <a:rPr lang="zh-CN" altLang="en-US" dirty="0" smtClean="0"/>
              <a:t>上面如果有不止一个出度为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的点，则这些点互相不可达，原问题无解，答案为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51402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Tarjan</a:t>
            </a:r>
            <a:r>
              <a:rPr lang="zh-CN" altLang="en-US" b="1" dirty="0"/>
              <a:t>算法</a:t>
            </a:r>
            <a:endParaRPr lang="zh-CN" altLang="en-US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-----</a:t>
            </a:r>
            <a:r>
              <a:rPr lang="zh-CN" altLang="en-US" dirty="0" smtClean="0"/>
              <a:t>求极大强连通分量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1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9892" y="2575775"/>
            <a:ext cx="3337873" cy="2187227"/>
          </a:xfrm>
        </p:spPr>
        <p:txBody>
          <a:bodyPr/>
          <a:lstStyle/>
          <a:p>
            <a:r>
              <a:rPr lang="en-US" altLang="zh-CN" b="1" dirty="0" smtClean="0"/>
              <a:t>THE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80249" y="2428920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26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强连通分量</a:t>
            </a:r>
            <a:endParaRPr lang="zh-CN" altLang="en-US" sz="4400" b="1" dirty="0"/>
          </a:p>
        </p:txBody>
      </p:sp>
      <p:sp>
        <p:nvSpPr>
          <p:cNvPr id="5" name="椭圆 4"/>
          <p:cNvSpPr/>
          <p:nvPr/>
        </p:nvSpPr>
        <p:spPr>
          <a:xfrm>
            <a:off x="1363287" y="2601884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776450" y="2601884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189613" y="2593571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363287" y="4100021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776450" y="4100021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189613" y="4091708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4"/>
            <a:endCxn id="8" idx="0"/>
          </p:cNvCxnSpPr>
          <p:nvPr/>
        </p:nvCxnSpPr>
        <p:spPr>
          <a:xfrm>
            <a:off x="1670858" y="3217026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100647" y="3217026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480559" y="3208713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6" idx="2"/>
          </p:cNvCxnSpPr>
          <p:nvPr/>
        </p:nvCxnSpPr>
        <p:spPr>
          <a:xfrm>
            <a:off x="1978429" y="2909455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391592" y="2909455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978429" y="4397433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391592" y="4397433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1"/>
            <a:endCxn id="5" idx="5"/>
          </p:cNvCxnSpPr>
          <p:nvPr/>
        </p:nvCxnSpPr>
        <p:spPr>
          <a:xfrm flipH="1" flipV="1">
            <a:off x="1888344" y="3126941"/>
            <a:ext cx="978191" cy="1063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275504" y="1445538"/>
            <a:ext cx="56284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强连通</a:t>
            </a:r>
            <a:r>
              <a:rPr lang="zh-CN" altLang="en-US" sz="3200" dirty="0" smtClean="0"/>
              <a:t>分量</a:t>
            </a:r>
            <a:endParaRPr lang="en-US" altLang="zh-CN" sz="3200" dirty="0" smtClean="0"/>
          </a:p>
          <a:p>
            <a:r>
              <a:rPr lang="zh-CN" altLang="en-US" sz="2400" dirty="0" smtClean="0"/>
              <a:t>是</a:t>
            </a:r>
            <a:r>
              <a:rPr lang="zh-CN" altLang="en-US" sz="2400" dirty="0"/>
              <a:t>指有向图</a:t>
            </a:r>
            <a:r>
              <a:rPr lang="en-US" altLang="zh-CN" sz="2400" dirty="0"/>
              <a:t>G</a:t>
            </a:r>
            <a:r>
              <a:rPr lang="zh-CN" altLang="en-US" sz="2400" dirty="0"/>
              <a:t>里顶点间能互相到达的子图</a:t>
            </a:r>
          </a:p>
        </p:txBody>
      </p:sp>
      <p:sp>
        <p:nvSpPr>
          <p:cNvPr id="23" name="矩形 22"/>
          <p:cNvSpPr/>
          <p:nvPr/>
        </p:nvSpPr>
        <p:spPr>
          <a:xfrm>
            <a:off x="5233174" y="2719086"/>
            <a:ext cx="69557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极大</a:t>
            </a:r>
            <a:r>
              <a:rPr lang="zh-CN" altLang="en-US" sz="3200" dirty="0" smtClean="0"/>
              <a:t>强连通分量</a:t>
            </a:r>
            <a:endParaRPr lang="en-US" altLang="zh-CN" sz="3200" dirty="0" smtClean="0"/>
          </a:p>
          <a:p>
            <a:r>
              <a:rPr lang="zh-CN" altLang="en-US" sz="2400" dirty="0"/>
              <a:t>如果一个强连通</a:t>
            </a:r>
            <a:r>
              <a:rPr lang="zh-CN" altLang="en-US" sz="2400" dirty="0" smtClean="0"/>
              <a:t>分量没有</a:t>
            </a:r>
            <a:r>
              <a:rPr lang="zh-CN" altLang="en-US" sz="2400" dirty="0"/>
              <a:t>被其它强通分量完全包含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233174" y="4393367"/>
            <a:ext cx="99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例如：</a:t>
            </a:r>
            <a:endParaRPr lang="en-US" altLang="zh-CN" b="1" dirty="0" smtClean="0"/>
          </a:p>
        </p:txBody>
      </p:sp>
      <p:sp>
        <p:nvSpPr>
          <p:cNvPr id="25" name="椭圆 24"/>
          <p:cNvSpPr/>
          <p:nvPr/>
        </p:nvSpPr>
        <p:spPr>
          <a:xfrm>
            <a:off x="6665886" y="440759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8079049" y="440759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6665886" y="590572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8079049" y="590572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5" idx="4"/>
            <a:endCxn id="27" idx="0"/>
          </p:cNvCxnSpPr>
          <p:nvPr/>
        </p:nvCxnSpPr>
        <p:spPr>
          <a:xfrm>
            <a:off x="6973457" y="5022734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8403246" y="5022734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6"/>
            <a:endCxn id="26" idx="2"/>
          </p:cNvCxnSpPr>
          <p:nvPr/>
        </p:nvCxnSpPr>
        <p:spPr>
          <a:xfrm>
            <a:off x="7281028" y="4715163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281028" y="6203141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8" idx="1"/>
            <a:endCxn id="25" idx="5"/>
          </p:cNvCxnSpPr>
          <p:nvPr/>
        </p:nvCxnSpPr>
        <p:spPr>
          <a:xfrm flipH="1" flipV="1">
            <a:off x="7190943" y="4932649"/>
            <a:ext cx="978191" cy="1063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9553561" y="5102493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10747125" y="5102493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43658" y="5207587"/>
            <a:ext cx="4247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观察结论：</a:t>
            </a:r>
            <a:endParaRPr lang="en-US" altLang="zh-CN" sz="2400" b="1" dirty="0" smtClean="0"/>
          </a:p>
          <a:p>
            <a:r>
              <a:rPr lang="zh-CN" altLang="en-US" dirty="0"/>
              <a:t>强连通</a:t>
            </a:r>
            <a:r>
              <a:rPr lang="zh-CN" altLang="en-US" dirty="0" smtClean="0"/>
              <a:t>分量（除了单点外）都与环有关。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5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回忆：图的</a:t>
            </a:r>
            <a:r>
              <a:rPr lang="en-US" altLang="zh-CN" dirty="0" smtClean="0"/>
              <a:t>DFS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36600" y="4021990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/>
              <a:t>边</a:t>
            </a:r>
            <a:r>
              <a:rPr lang="en-US" altLang="zh-CN" sz="2400" b="1" dirty="0"/>
              <a:t>(u, v)</a:t>
            </a:r>
            <a:r>
              <a:rPr lang="zh-CN" altLang="en-US" sz="2400" b="1" dirty="0"/>
              <a:t>的分类：</a:t>
            </a:r>
            <a:endParaRPr lang="en-US" altLang="zh-CN" sz="2400" b="1" dirty="0"/>
          </a:p>
          <a:p>
            <a:r>
              <a:rPr lang="zh-CN" altLang="en-US" dirty="0" smtClean="0"/>
              <a:t>树</a:t>
            </a:r>
            <a:r>
              <a:rPr lang="zh-CN" altLang="en-US" dirty="0"/>
              <a:t>边</a:t>
            </a:r>
            <a:r>
              <a:rPr lang="en-US" altLang="zh-CN" dirty="0"/>
              <a:t>(Tree Edges, T): v</a:t>
            </a:r>
            <a:r>
              <a:rPr lang="zh-CN" altLang="en-US" dirty="0"/>
              <a:t>通过边</a:t>
            </a:r>
            <a:r>
              <a:rPr lang="en-US" altLang="zh-CN" dirty="0"/>
              <a:t>(u, v)</a:t>
            </a:r>
            <a:r>
              <a:rPr lang="zh-CN" altLang="en-US" dirty="0"/>
              <a:t>发现</a:t>
            </a:r>
          </a:p>
          <a:p>
            <a:r>
              <a:rPr lang="zh-CN" altLang="en-US" dirty="0"/>
              <a:t>后向边</a:t>
            </a:r>
            <a:r>
              <a:rPr lang="en-US" altLang="zh-CN" dirty="0"/>
              <a:t>(Back Edges, B): u</a:t>
            </a:r>
            <a:r>
              <a:rPr lang="zh-CN" altLang="en-US" dirty="0"/>
              <a:t>是</a:t>
            </a:r>
            <a:r>
              <a:rPr lang="en-US" altLang="zh-CN" dirty="0"/>
              <a:t>v</a:t>
            </a:r>
            <a:r>
              <a:rPr lang="zh-CN" altLang="en-US" dirty="0"/>
              <a:t>的后代</a:t>
            </a:r>
          </a:p>
          <a:p>
            <a:r>
              <a:rPr lang="zh-CN" altLang="en-US" dirty="0"/>
              <a:t>前向边</a:t>
            </a:r>
            <a:r>
              <a:rPr lang="en-US" altLang="zh-CN" dirty="0"/>
              <a:t>(Forward Edges, F): v</a:t>
            </a:r>
            <a:r>
              <a:rPr lang="zh-CN" altLang="en-US" dirty="0"/>
              <a:t>是</a:t>
            </a:r>
            <a:r>
              <a:rPr lang="en-US" altLang="zh-CN" dirty="0"/>
              <a:t>u</a:t>
            </a:r>
            <a:r>
              <a:rPr lang="zh-CN" altLang="en-US" dirty="0"/>
              <a:t>的后代</a:t>
            </a:r>
          </a:p>
          <a:p>
            <a:r>
              <a:rPr lang="zh-CN" altLang="en-US" dirty="0"/>
              <a:t>交叉边</a:t>
            </a:r>
            <a:r>
              <a:rPr lang="en-US" altLang="zh-CN" dirty="0"/>
              <a:t>(Cross Edges, C): </a:t>
            </a:r>
            <a:r>
              <a:rPr lang="zh-CN" altLang="en-US" dirty="0"/>
              <a:t>其他边，可以连接同一个</a:t>
            </a:r>
            <a:r>
              <a:rPr lang="en-US" altLang="zh-CN" dirty="0"/>
              <a:t>DFS</a:t>
            </a:r>
            <a:r>
              <a:rPr lang="zh-CN" altLang="en-US" dirty="0"/>
              <a:t>树中没有后代关系的两个结点</a:t>
            </a:r>
            <a:r>
              <a:rPr lang="en-US" altLang="zh-CN" dirty="0"/>
              <a:t>, </a:t>
            </a:r>
            <a:r>
              <a:rPr lang="zh-CN" altLang="en-US" dirty="0"/>
              <a:t>也可以连接不同</a:t>
            </a:r>
            <a:r>
              <a:rPr lang="en-US" altLang="zh-CN" dirty="0"/>
              <a:t>DFS</a:t>
            </a:r>
            <a:r>
              <a:rPr lang="zh-CN" altLang="en-US" dirty="0"/>
              <a:t>树中的结点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6600" y="1958992"/>
            <a:ext cx="47117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点的分类：</a:t>
            </a:r>
            <a:endParaRPr lang="en-US" altLang="zh-CN" sz="2400" b="1" dirty="0" smtClean="0"/>
          </a:p>
          <a:p>
            <a:r>
              <a:rPr lang="zh-CN" altLang="en-US" dirty="0"/>
              <a:t>白色</a:t>
            </a:r>
            <a:r>
              <a:rPr lang="en-US" altLang="zh-CN" dirty="0"/>
              <a:t>: </a:t>
            </a:r>
            <a:r>
              <a:rPr lang="zh-CN" altLang="en-US" dirty="0"/>
              <a:t>没有考虑过的点</a:t>
            </a:r>
          </a:p>
          <a:p>
            <a:r>
              <a:rPr lang="zh-CN" altLang="en-US" dirty="0"/>
              <a:t>黑色</a:t>
            </a:r>
            <a:r>
              <a:rPr lang="en-US" altLang="zh-CN" dirty="0"/>
              <a:t>: </a:t>
            </a:r>
            <a:r>
              <a:rPr lang="zh-CN" altLang="en-US" dirty="0"/>
              <a:t>已经完全考虑过的点</a:t>
            </a:r>
          </a:p>
          <a:p>
            <a:r>
              <a:rPr lang="zh-CN" altLang="en-US" dirty="0"/>
              <a:t>灰色</a:t>
            </a:r>
            <a:r>
              <a:rPr lang="en-US" altLang="zh-CN" dirty="0"/>
              <a:t>: </a:t>
            </a:r>
            <a:r>
              <a:rPr lang="zh-CN" altLang="en-US" dirty="0" smtClean="0"/>
              <a:t>没有考虑完的点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2600" y="1958992"/>
            <a:ext cx="35644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时间戳</a:t>
            </a:r>
            <a:r>
              <a:rPr lang="en-US" altLang="zh-CN" sz="2400" b="1" dirty="0"/>
              <a:t>(timestamp)</a:t>
            </a:r>
          </a:p>
          <a:p>
            <a:r>
              <a:rPr lang="zh-CN" altLang="en-US" dirty="0"/>
              <a:t>发现时间</a:t>
            </a:r>
            <a:r>
              <a:rPr lang="en-US" altLang="zh-CN" dirty="0"/>
              <a:t>d[v]: </a:t>
            </a:r>
            <a:r>
              <a:rPr lang="zh-CN" altLang="en-US" dirty="0"/>
              <a:t>变灰的时间</a:t>
            </a:r>
          </a:p>
          <a:p>
            <a:r>
              <a:rPr lang="zh-CN" altLang="en-US" dirty="0"/>
              <a:t>结束时间</a:t>
            </a:r>
            <a:r>
              <a:rPr lang="en-US" altLang="zh-CN" dirty="0"/>
              <a:t>f[v]: </a:t>
            </a:r>
            <a:r>
              <a:rPr lang="zh-CN" altLang="en-US" dirty="0"/>
              <a:t>变黑的时间</a:t>
            </a:r>
          </a:p>
        </p:txBody>
      </p:sp>
      <p:sp>
        <p:nvSpPr>
          <p:cNvPr id="6" name="矩形 5"/>
          <p:cNvSpPr/>
          <p:nvPr/>
        </p:nvSpPr>
        <p:spPr>
          <a:xfrm>
            <a:off x="6832600" y="3883490"/>
            <a:ext cx="52662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边的分类算法：</a:t>
            </a:r>
            <a:endParaRPr lang="en-US" altLang="zh-CN" sz="2400" b="1" dirty="0"/>
          </a:p>
          <a:p>
            <a:r>
              <a:rPr lang="zh-CN" altLang="en-US" dirty="0" smtClean="0"/>
              <a:t>当</a:t>
            </a:r>
            <a:r>
              <a:rPr lang="en-US" altLang="zh-CN" dirty="0"/>
              <a:t>(u, v)</a:t>
            </a:r>
            <a:r>
              <a:rPr lang="zh-CN" altLang="en-US" dirty="0"/>
              <a:t>第一次被遍历</a:t>
            </a:r>
            <a:r>
              <a:rPr lang="en-US" altLang="zh-CN" dirty="0"/>
              <a:t>, </a:t>
            </a:r>
            <a:r>
              <a:rPr lang="zh-CN" altLang="en-US" dirty="0"/>
              <a:t>考虑</a:t>
            </a:r>
            <a:r>
              <a:rPr lang="en-US" altLang="zh-CN" dirty="0"/>
              <a:t>v</a:t>
            </a:r>
            <a:r>
              <a:rPr lang="zh-CN" altLang="en-US" dirty="0"/>
              <a:t>的颜色</a:t>
            </a:r>
          </a:p>
          <a:p>
            <a:r>
              <a:rPr lang="zh-CN" altLang="en-US" dirty="0"/>
              <a:t>白色</a:t>
            </a:r>
            <a:r>
              <a:rPr lang="en-US" altLang="zh-CN" dirty="0"/>
              <a:t>, 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en-US" altLang="zh-CN" dirty="0"/>
              <a:t>T</a:t>
            </a:r>
            <a:r>
              <a:rPr lang="zh-CN" altLang="en-US" dirty="0"/>
              <a:t>边</a:t>
            </a:r>
          </a:p>
          <a:p>
            <a:r>
              <a:rPr lang="zh-CN" altLang="en-US" dirty="0"/>
              <a:t>灰色</a:t>
            </a:r>
            <a:r>
              <a:rPr lang="en-US" altLang="zh-CN" dirty="0"/>
              <a:t>, 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en-US" altLang="zh-CN" dirty="0"/>
              <a:t>B</a:t>
            </a:r>
            <a:r>
              <a:rPr lang="zh-CN" altLang="en-US" dirty="0"/>
              <a:t>边 </a:t>
            </a:r>
            <a:r>
              <a:rPr lang="en-US" altLang="zh-CN" dirty="0"/>
              <a:t>(</a:t>
            </a:r>
            <a:r>
              <a:rPr lang="zh-CN" altLang="en-US" dirty="0"/>
              <a:t>只有它的祖先是灰色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黑色</a:t>
            </a:r>
            <a:r>
              <a:rPr lang="en-US" altLang="zh-CN" dirty="0"/>
              <a:t>: 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en-US" altLang="zh-CN" dirty="0"/>
              <a:t>F</a:t>
            </a:r>
            <a:r>
              <a:rPr lang="zh-CN" altLang="en-US" dirty="0"/>
              <a:t>边或</a:t>
            </a:r>
            <a:r>
              <a:rPr lang="en-US" altLang="zh-CN" dirty="0"/>
              <a:t>C</a:t>
            </a:r>
            <a:r>
              <a:rPr lang="zh-CN" altLang="en-US" dirty="0"/>
              <a:t>边</a:t>
            </a:r>
            <a:r>
              <a:rPr lang="en-US" altLang="zh-CN" dirty="0"/>
              <a:t>. </a:t>
            </a:r>
            <a:r>
              <a:rPr lang="zh-CN" altLang="en-US" dirty="0"/>
              <a:t>此时需要进一步判断</a:t>
            </a:r>
          </a:p>
          <a:p>
            <a:r>
              <a:rPr lang="en-US" altLang="zh-CN" dirty="0"/>
              <a:t>d[u]&lt;d[v]: F</a:t>
            </a:r>
            <a:r>
              <a:rPr lang="zh-CN" altLang="en-US" dirty="0"/>
              <a:t>边 </a:t>
            </a:r>
            <a:r>
              <a:rPr lang="en-US" altLang="zh-CN" dirty="0"/>
              <a:t>(v</a:t>
            </a:r>
            <a:r>
              <a:rPr lang="zh-CN" altLang="en-US" dirty="0"/>
              <a:t>是</a:t>
            </a:r>
            <a:r>
              <a:rPr lang="en-US" altLang="zh-CN" dirty="0"/>
              <a:t>u</a:t>
            </a:r>
            <a:r>
              <a:rPr lang="zh-CN" altLang="en-US" dirty="0"/>
              <a:t>的后代</a:t>
            </a:r>
            <a:r>
              <a:rPr lang="en-US" altLang="zh-CN" dirty="0"/>
              <a:t>, </a:t>
            </a:r>
            <a:r>
              <a:rPr lang="zh-CN" altLang="en-US" dirty="0"/>
              <a:t>因此为</a:t>
            </a:r>
            <a:r>
              <a:rPr lang="en-US" altLang="zh-CN" dirty="0"/>
              <a:t>F</a:t>
            </a:r>
            <a:r>
              <a:rPr lang="zh-CN" altLang="en-US" dirty="0"/>
              <a:t>边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d[u]&gt;d[v]: C</a:t>
            </a:r>
            <a:r>
              <a:rPr lang="zh-CN" altLang="en-US" dirty="0"/>
              <a:t>边 </a:t>
            </a:r>
            <a:r>
              <a:rPr lang="en-US" altLang="zh-CN" dirty="0"/>
              <a:t>(v</a:t>
            </a:r>
            <a:r>
              <a:rPr lang="zh-CN" altLang="en-US" dirty="0"/>
              <a:t>早就被发现了</a:t>
            </a:r>
            <a:r>
              <a:rPr lang="en-US" altLang="zh-CN" dirty="0"/>
              <a:t>, </a:t>
            </a:r>
            <a:r>
              <a:rPr lang="zh-CN" altLang="en-US" dirty="0"/>
              <a:t>为另一</a:t>
            </a:r>
            <a:r>
              <a:rPr lang="en-US" altLang="zh-CN" dirty="0"/>
              <a:t>DFS</a:t>
            </a:r>
            <a:r>
              <a:rPr lang="zh-CN" altLang="en-US" dirty="0"/>
              <a:t>树中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758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回忆：图的</a:t>
            </a:r>
            <a:r>
              <a:rPr lang="en-US" altLang="zh-CN" dirty="0" smtClean="0"/>
              <a:t>DFS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36600" y="4021990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/>
              <a:t>边</a:t>
            </a:r>
            <a:r>
              <a:rPr lang="en-US" altLang="zh-CN" sz="2400" b="1" dirty="0"/>
              <a:t>(u, v)</a:t>
            </a:r>
            <a:r>
              <a:rPr lang="zh-CN" altLang="en-US" sz="2400" b="1" dirty="0"/>
              <a:t>的分类：</a:t>
            </a:r>
            <a:endParaRPr lang="en-US" altLang="zh-CN" sz="2400" b="1" dirty="0"/>
          </a:p>
          <a:p>
            <a:r>
              <a:rPr lang="zh-CN" altLang="en-US" dirty="0" smtClean="0"/>
              <a:t>树</a:t>
            </a:r>
            <a:r>
              <a:rPr lang="zh-CN" altLang="en-US" dirty="0"/>
              <a:t>边</a:t>
            </a:r>
            <a:r>
              <a:rPr lang="en-US" altLang="zh-CN" dirty="0"/>
              <a:t>(Tree Edges, T): v</a:t>
            </a:r>
            <a:r>
              <a:rPr lang="zh-CN" altLang="en-US" dirty="0"/>
              <a:t>通过边</a:t>
            </a:r>
            <a:r>
              <a:rPr lang="en-US" altLang="zh-CN" dirty="0"/>
              <a:t>(u, v)</a:t>
            </a:r>
            <a:r>
              <a:rPr lang="zh-CN" altLang="en-US" dirty="0"/>
              <a:t>发现</a:t>
            </a:r>
          </a:p>
          <a:p>
            <a:r>
              <a:rPr lang="zh-CN" altLang="en-US" dirty="0"/>
              <a:t>后向边</a:t>
            </a:r>
            <a:r>
              <a:rPr lang="en-US" altLang="zh-CN" dirty="0"/>
              <a:t>(Back Edges, B): u</a:t>
            </a:r>
            <a:r>
              <a:rPr lang="zh-CN" altLang="en-US" dirty="0"/>
              <a:t>是</a:t>
            </a:r>
            <a:r>
              <a:rPr lang="en-US" altLang="zh-CN" dirty="0"/>
              <a:t>v</a:t>
            </a:r>
            <a:r>
              <a:rPr lang="zh-CN" altLang="en-US" dirty="0"/>
              <a:t>的后代</a:t>
            </a:r>
          </a:p>
          <a:p>
            <a:r>
              <a:rPr lang="zh-CN" altLang="en-US" dirty="0"/>
              <a:t>前向边</a:t>
            </a:r>
            <a:r>
              <a:rPr lang="en-US" altLang="zh-CN" dirty="0"/>
              <a:t>(Forward Edges, F): v</a:t>
            </a:r>
            <a:r>
              <a:rPr lang="zh-CN" altLang="en-US" dirty="0"/>
              <a:t>是</a:t>
            </a:r>
            <a:r>
              <a:rPr lang="en-US" altLang="zh-CN" dirty="0"/>
              <a:t>u</a:t>
            </a:r>
            <a:r>
              <a:rPr lang="zh-CN" altLang="en-US" dirty="0"/>
              <a:t>的后代</a:t>
            </a:r>
          </a:p>
          <a:p>
            <a:r>
              <a:rPr lang="zh-CN" altLang="en-US" dirty="0"/>
              <a:t>交叉边</a:t>
            </a:r>
            <a:r>
              <a:rPr lang="en-US" altLang="zh-CN" dirty="0"/>
              <a:t>(Cross Edges, C): </a:t>
            </a:r>
            <a:r>
              <a:rPr lang="zh-CN" altLang="en-US" dirty="0"/>
              <a:t>其他边，可以连接同一个</a:t>
            </a:r>
            <a:r>
              <a:rPr lang="en-US" altLang="zh-CN" dirty="0"/>
              <a:t>DFS</a:t>
            </a:r>
            <a:r>
              <a:rPr lang="zh-CN" altLang="en-US" dirty="0"/>
              <a:t>树中没有后代关系的两个结点</a:t>
            </a:r>
            <a:r>
              <a:rPr lang="en-US" altLang="zh-CN" dirty="0"/>
              <a:t>, </a:t>
            </a:r>
            <a:r>
              <a:rPr lang="zh-CN" altLang="en-US" dirty="0"/>
              <a:t>也可以连接不同</a:t>
            </a:r>
            <a:r>
              <a:rPr lang="en-US" altLang="zh-CN" dirty="0"/>
              <a:t>DFS</a:t>
            </a:r>
            <a:r>
              <a:rPr lang="zh-CN" altLang="en-US" dirty="0"/>
              <a:t>树中的结点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69032" y="2917767"/>
            <a:ext cx="6001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哪种边与强连通分量最相关？</a:t>
            </a:r>
            <a:endParaRPr lang="zh-CN" altLang="en-US" sz="36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531330" y="4021990"/>
            <a:ext cx="295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后向边</a:t>
            </a:r>
            <a:endParaRPr lang="zh-CN" altLang="en-US" sz="4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531330" y="5037652"/>
            <a:ext cx="295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交叉边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7168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54974" y="268685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768137" y="268685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181300" y="2678546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354974" y="4184996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768137" y="4184996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181300" y="4176683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" idx="4"/>
            <a:endCxn id="6" idx="0"/>
          </p:cNvCxnSpPr>
          <p:nvPr/>
        </p:nvCxnSpPr>
        <p:spPr>
          <a:xfrm>
            <a:off x="1662545" y="3302001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092334" y="3302001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472246" y="3293688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6"/>
            <a:endCxn id="4" idx="2"/>
          </p:cNvCxnSpPr>
          <p:nvPr/>
        </p:nvCxnSpPr>
        <p:spPr>
          <a:xfrm>
            <a:off x="1970116" y="2994430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383279" y="2994430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970116" y="4482408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383279" y="4482408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1"/>
            <a:endCxn id="3" idx="5"/>
          </p:cNvCxnSpPr>
          <p:nvPr/>
        </p:nvCxnSpPr>
        <p:spPr>
          <a:xfrm flipH="1" flipV="1">
            <a:off x="1880031" y="3211916"/>
            <a:ext cx="978191" cy="1063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462354" y="194841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9501443" y="3363885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9966950" y="4800138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8171407" y="304338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7789020" y="4399280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7273631" y="5529811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7" idx="3"/>
            <a:endCxn id="20" idx="0"/>
          </p:cNvCxnSpPr>
          <p:nvPr/>
        </p:nvCxnSpPr>
        <p:spPr>
          <a:xfrm flipH="1">
            <a:off x="8478978" y="2473469"/>
            <a:ext cx="73461" cy="569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7789020" y="5006109"/>
            <a:ext cx="199506" cy="441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9883829" y="3999346"/>
            <a:ext cx="232756" cy="780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5"/>
            <a:endCxn id="18" idx="1"/>
          </p:cNvCxnSpPr>
          <p:nvPr/>
        </p:nvCxnSpPr>
        <p:spPr>
          <a:xfrm>
            <a:off x="8987411" y="2473469"/>
            <a:ext cx="604117" cy="980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8192885" y="3675150"/>
            <a:ext cx="178029" cy="722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7610299" y="2273994"/>
            <a:ext cx="606829" cy="2061556"/>
          </a:xfrm>
          <a:custGeom>
            <a:avLst/>
            <a:gdLst>
              <a:gd name="connsiteX0" fmla="*/ 133003 w 606829"/>
              <a:gd name="connsiteY0" fmla="*/ 2061556 h 2061556"/>
              <a:gd name="connsiteX1" fmla="*/ 83127 w 606829"/>
              <a:gd name="connsiteY1" fmla="*/ 2036618 h 2061556"/>
              <a:gd name="connsiteX2" fmla="*/ 66502 w 606829"/>
              <a:gd name="connsiteY2" fmla="*/ 2019992 h 2061556"/>
              <a:gd name="connsiteX3" fmla="*/ 24938 w 606829"/>
              <a:gd name="connsiteY3" fmla="*/ 1928552 h 2061556"/>
              <a:gd name="connsiteX4" fmla="*/ 0 w 606829"/>
              <a:gd name="connsiteY4" fmla="*/ 1878676 h 2061556"/>
              <a:gd name="connsiteX5" fmla="*/ 8313 w 606829"/>
              <a:gd name="connsiteY5" fmla="*/ 1064029 h 2061556"/>
              <a:gd name="connsiteX6" fmla="*/ 41563 w 606829"/>
              <a:gd name="connsiteY6" fmla="*/ 972589 h 2061556"/>
              <a:gd name="connsiteX7" fmla="*/ 66502 w 606829"/>
              <a:gd name="connsiteY7" fmla="*/ 872836 h 2061556"/>
              <a:gd name="connsiteX8" fmla="*/ 83127 w 606829"/>
              <a:gd name="connsiteY8" fmla="*/ 781396 h 2061556"/>
              <a:gd name="connsiteX9" fmla="*/ 91440 w 606829"/>
              <a:gd name="connsiteY9" fmla="*/ 756458 h 2061556"/>
              <a:gd name="connsiteX10" fmla="*/ 116378 w 606829"/>
              <a:gd name="connsiteY10" fmla="*/ 673330 h 2061556"/>
              <a:gd name="connsiteX11" fmla="*/ 133003 w 606829"/>
              <a:gd name="connsiteY11" fmla="*/ 606829 h 2061556"/>
              <a:gd name="connsiteX12" fmla="*/ 174567 w 606829"/>
              <a:gd name="connsiteY12" fmla="*/ 490450 h 2061556"/>
              <a:gd name="connsiteX13" fmla="*/ 191193 w 606829"/>
              <a:gd name="connsiteY13" fmla="*/ 465512 h 2061556"/>
              <a:gd name="connsiteX14" fmla="*/ 241069 w 606829"/>
              <a:gd name="connsiteY14" fmla="*/ 382385 h 2061556"/>
              <a:gd name="connsiteX15" fmla="*/ 266007 w 606829"/>
              <a:gd name="connsiteY15" fmla="*/ 349134 h 2061556"/>
              <a:gd name="connsiteX16" fmla="*/ 282633 w 606829"/>
              <a:gd name="connsiteY16" fmla="*/ 315883 h 2061556"/>
              <a:gd name="connsiteX17" fmla="*/ 307571 w 606829"/>
              <a:gd name="connsiteY17" fmla="*/ 282632 h 2061556"/>
              <a:gd name="connsiteX18" fmla="*/ 349134 w 606829"/>
              <a:gd name="connsiteY18" fmla="*/ 216130 h 2061556"/>
              <a:gd name="connsiteX19" fmla="*/ 365760 w 606829"/>
              <a:gd name="connsiteY19" fmla="*/ 174567 h 2061556"/>
              <a:gd name="connsiteX20" fmla="*/ 382385 w 606829"/>
              <a:gd name="connsiteY20" fmla="*/ 157941 h 2061556"/>
              <a:gd name="connsiteX21" fmla="*/ 423949 w 606829"/>
              <a:gd name="connsiteY21" fmla="*/ 124690 h 2061556"/>
              <a:gd name="connsiteX22" fmla="*/ 448887 w 606829"/>
              <a:gd name="connsiteY22" fmla="*/ 99752 h 2061556"/>
              <a:gd name="connsiteX23" fmla="*/ 532014 w 606829"/>
              <a:gd name="connsiteY23" fmla="*/ 49876 h 2061556"/>
              <a:gd name="connsiteX24" fmla="*/ 590203 w 606829"/>
              <a:gd name="connsiteY24" fmla="*/ 8312 h 2061556"/>
              <a:gd name="connsiteX25" fmla="*/ 606829 w 606829"/>
              <a:gd name="connsiteY25" fmla="*/ 0 h 206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6829" h="2061556">
                <a:moveTo>
                  <a:pt x="133003" y="2061556"/>
                </a:moveTo>
                <a:cubicBezTo>
                  <a:pt x="116378" y="2053243"/>
                  <a:pt x="98889" y="2046470"/>
                  <a:pt x="83127" y="2036618"/>
                </a:cubicBezTo>
                <a:cubicBezTo>
                  <a:pt x="76481" y="2032464"/>
                  <a:pt x="71057" y="2026369"/>
                  <a:pt x="66502" y="2019992"/>
                </a:cubicBezTo>
                <a:cubicBezTo>
                  <a:pt x="25516" y="1962612"/>
                  <a:pt x="54298" y="1994614"/>
                  <a:pt x="24938" y="1928552"/>
                </a:cubicBezTo>
                <a:cubicBezTo>
                  <a:pt x="-18040" y="1831849"/>
                  <a:pt x="30323" y="1969640"/>
                  <a:pt x="0" y="1878676"/>
                </a:cubicBezTo>
                <a:cubicBezTo>
                  <a:pt x="2771" y="1607127"/>
                  <a:pt x="-4131" y="1335307"/>
                  <a:pt x="8313" y="1064029"/>
                </a:cubicBezTo>
                <a:cubicBezTo>
                  <a:pt x="9799" y="1031631"/>
                  <a:pt x="32244" y="1003654"/>
                  <a:pt x="41563" y="972589"/>
                </a:cubicBezTo>
                <a:cubicBezTo>
                  <a:pt x="124895" y="694811"/>
                  <a:pt x="27882" y="988691"/>
                  <a:pt x="66502" y="872836"/>
                </a:cubicBezTo>
                <a:cubicBezTo>
                  <a:pt x="70209" y="850593"/>
                  <a:pt x="77316" y="804639"/>
                  <a:pt x="83127" y="781396"/>
                </a:cubicBezTo>
                <a:cubicBezTo>
                  <a:pt x="85252" y="772895"/>
                  <a:pt x="88669" y="764771"/>
                  <a:pt x="91440" y="756458"/>
                </a:cubicBezTo>
                <a:cubicBezTo>
                  <a:pt x="112746" y="628625"/>
                  <a:pt x="84161" y="769984"/>
                  <a:pt x="116378" y="673330"/>
                </a:cubicBezTo>
                <a:cubicBezTo>
                  <a:pt x="123603" y="651653"/>
                  <a:pt x="126556" y="628750"/>
                  <a:pt x="133003" y="606829"/>
                </a:cubicBezTo>
                <a:cubicBezTo>
                  <a:pt x="137580" y="591266"/>
                  <a:pt x="162416" y="514752"/>
                  <a:pt x="174567" y="490450"/>
                </a:cubicBezTo>
                <a:cubicBezTo>
                  <a:pt x="179035" y="481514"/>
                  <a:pt x="185957" y="474021"/>
                  <a:pt x="191193" y="465512"/>
                </a:cubicBezTo>
                <a:cubicBezTo>
                  <a:pt x="208129" y="437992"/>
                  <a:pt x="221681" y="408236"/>
                  <a:pt x="241069" y="382385"/>
                </a:cubicBezTo>
                <a:cubicBezTo>
                  <a:pt x="249382" y="371301"/>
                  <a:pt x="258664" y="360883"/>
                  <a:pt x="266007" y="349134"/>
                </a:cubicBezTo>
                <a:cubicBezTo>
                  <a:pt x="272575" y="338626"/>
                  <a:pt x="276065" y="326391"/>
                  <a:pt x="282633" y="315883"/>
                </a:cubicBezTo>
                <a:cubicBezTo>
                  <a:pt x="289976" y="304134"/>
                  <a:pt x="300843" y="294743"/>
                  <a:pt x="307571" y="282632"/>
                </a:cubicBezTo>
                <a:cubicBezTo>
                  <a:pt x="346930" y="211785"/>
                  <a:pt x="299173" y="266093"/>
                  <a:pt x="349134" y="216130"/>
                </a:cubicBezTo>
                <a:cubicBezTo>
                  <a:pt x="354676" y="202276"/>
                  <a:pt x="358357" y="187523"/>
                  <a:pt x="365760" y="174567"/>
                </a:cubicBezTo>
                <a:cubicBezTo>
                  <a:pt x="369648" y="167762"/>
                  <a:pt x="376434" y="163042"/>
                  <a:pt x="382385" y="157941"/>
                </a:cubicBezTo>
                <a:cubicBezTo>
                  <a:pt x="395856" y="146394"/>
                  <a:pt x="410596" y="136374"/>
                  <a:pt x="423949" y="124690"/>
                </a:cubicBezTo>
                <a:cubicBezTo>
                  <a:pt x="432796" y="116949"/>
                  <a:pt x="439221" y="106444"/>
                  <a:pt x="448887" y="99752"/>
                </a:cubicBezTo>
                <a:cubicBezTo>
                  <a:pt x="475455" y="81359"/>
                  <a:pt x="506163" y="69264"/>
                  <a:pt x="532014" y="49876"/>
                </a:cubicBezTo>
                <a:cubicBezTo>
                  <a:pt x="550771" y="35808"/>
                  <a:pt x="569953" y="20462"/>
                  <a:pt x="590203" y="8312"/>
                </a:cubicBezTo>
                <a:cubicBezTo>
                  <a:pt x="595516" y="5124"/>
                  <a:pt x="601287" y="2771"/>
                  <a:pt x="60682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8695113" y="3990109"/>
            <a:ext cx="872836" cy="789709"/>
          </a:xfrm>
          <a:custGeom>
            <a:avLst/>
            <a:gdLst>
              <a:gd name="connsiteX0" fmla="*/ 872836 w 872836"/>
              <a:gd name="connsiteY0" fmla="*/ 0 h 789709"/>
              <a:gd name="connsiteX1" fmla="*/ 847898 w 872836"/>
              <a:gd name="connsiteY1" fmla="*/ 41564 h 789709"/>
              <a:gd name="connsiteX2" fmla="*/ 839585 w 872836"/>
              <a:gd name="connsiteY2" fmla="*/ 74814 h 789709"/>
              <a:gd name="connsiteX3" fmla="*/ 764771 w 872836"/>
              <a:gd name="connsiteY3" fmla="*/ 157942 h 789709"/>
              <a:gd name="connsiteX4" fmla="*/ 706582 w 872836"/>
              <a:gd name="connsiteY4" fmla="*/ 207818 h 789709"/>
              <a:gd name="connsiteX5" fmla="*/ 673331 w 872836"/>
              <a:gd name="connsiteY5" fmla="*/ 257694 h 789709"/>
              <a:gd name="connsiteX6" fmla="*/ 623454 w 872836"/>
              <a:gd name="connsiteY6" fmla="*/ 332509 h 789709"/>
              <a:gd name="connsiteX7" fmla="*/ 556952 w 872836"/>
              <a:gd name="connsiteY7" fmla="*/ 399011 h 789709"/>
              <a:gd name="connsiteX8" fmla="*/ 523702 w 872836"/>
              <a:gd name="connsiteY8" fmla="*/ 440574 h 789709"/>
              <a:gd name="connsiteX9" fmla="*/ 498763 w 872836"/>
              <a:gd name="connsiteY9" fmla="*/ 465513 h 789709"/>
              <a:gd name="connsiteX10" fmla="*/ 407323 w 872836"/>
              <a:gd name="connsiteY10" fmla="*/ 556953 h 789709"/>
              <a:gd name="connsiteX11" fmla="*/ 382385 w 872836"/>
              <a:gd name="connsiteY11" fmla="*/ 565265 h 789709"/>
              <a:gd name="connsiteX12" fmla="*/ 290945 w 872836"/>
              <a:gd name="connsiteY12" fmla="*/ 615142 h 789709"/>
              <a:gd name="connsiteX13" fmla="*/ 216131 w 872836"/>
              <a:gd name="connsiteY13" fmla="*/ 648393 h 789709"/>
              <a:gd name="connsiteX14" fmla="*/ 149629 w 872836"/>
              <a:gd name="connsiteY14" fmla="*/ 689956 h 789709"/>
              <a:gd name="connsiteX15" fmla="*/ 124691 w 872836"/>
              <a:gd name="connsiteY15" fmla="*/ 706582 h 789709"/>
              <a:gd name="connsiteX16" fmla="*/ 108065 w 872836"/>
              <a:gd name="connsiteY16" fmla="*/ 723207 h 789709"/>
              <a:gd name="connsiteX17" fmla="*/ 83127 w 872836"/>
              <a:gd name="connsiteY17" fmla="*/ 731520 h 789709"/>
              <a:gd name="connsiteX18" fmla="*/ 41563 w 872836"/>
              <a:gd name="connsiteY18" fmla="*/ 764771 h 789709"/>
              <a:gd name="connsiteX19" fmla="*/ 0 w 872836"/>
              <a:gd name="connsiteY19" fmla="*/ 789709 h 78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2836" h="789709">
                <a:moveTo>
                  <a:pt x="872836" y="0"/>
                </a:moveTo>
                <a:cubicBezTo>
                  <a:pt x="864523" y="13855"/>
                  <a:pt x="854460" y="26799"/>
                  <a:pt x="847898" y="41564"/>
                </a:cubicBezTo>
                <a:cubicBezTo>
                  <a:pt x="843258" y="52004"/>
                  <a:pt x="844694" y="64596"/>
                  <a:pt x="839585" y="74814"/>
                </a:cubicBezTo>
                <a:cubicBezTo>
                  <a:pt x="828396" y="97191"/>
                  <a:pt x="777169" y="148643"/>
                  <a:pt x="764771" y="157942"/>
                </a:cubicBezTo>
                <a:cubicBezTo>
                  <a:pt x="743947" y="173560"/>
                  <a:pt x="722792" y="186977"/>
                  <a:pt x="706582" y="207818"/>
                </a:cubicBezTo>
                <a:cubicBezTo>
                  <a:pt x="694315" y="223590"/>
                  <a:pt x="684059" y="240837"/>
                  <a:pt x="673331" y="257694"/>
                </a:cubicBezTo>
                <a:cubicBezTo>
                  <a:pt x="655287" y="286048"/>
                  <a:pt x="646062" y="307846"/>
                  <a:pt x="623454" y="332509"/>
                </a:cubicBezTo>
                <a:cubicBezTo>
                  <a:pt x="602271" y="355618"/>
                  <a:pt x="576536" y="374531"/>
                  <a:pt x="556952" y="399011"/>
                </a:cubicBezTo>
                <a:cubicBezTo>
                  <a:pt x="545869" y="412865"/>
                  <a:pt x="535385" y="427222"/>
                  <a:pt x="523702" y="440574"/>
                </a:cubicBezTo>
                <a:cubicBezTo>
                  <a:pt x="515960" y="449422"/>
                  <a:pt x="506414" y="456587"/>
                  <a:pt x="498763" y="465513"/>
                </a:cubicBezTo>
                <a:cubicBezTo>
                  <a:pt x="452154" y="519890"/>
                  <a:pt x="492751" y="494824"/>
                  <a:pt x="407323" y="556953"/>
                </a:cubicBezTo>
                <a:cubicBezTo>
                  <a:pt x="400237" y="562107"/>
                  <a:pt x="390698" y="562494"/>
                  <a:pt x="382385" y="565265"/>
                </a:cubicBezTo>
                <a:cubicBezTo>
                  <a:pt x="318949" y="612844"/>
                  <a:pt x="382131" y="569549"/>
                  <a:pt x="290945" y="615142"/>
                </a:cubicBezTo>
                <a:cubicBezTo>
                  <a:pt x="219040" y="651095"/>
                  <a:pt x="279584" y="632529"/>
                  <a:pt x="216131" y="648393"/>
                </a:cubicBezTo>
                <a:cubicBezTo>
                  <a:pt x="183362" y="681160"/>
                  <a:pt x="213628" y="654400"/>
                  <a:pt x="149629" y="689956"/>
                </a:cubicBezTo>
                <a:cubicBezTo>
                  <a:pt x="140896" y="694808"/>
                  <a:pt x="132492" y="700341"/>
                  <a:pt x="124691" y="706582"/>
                </a:cubicBezTo>
                <a:cubicBezTo>
                  <a:pt x="118571" y="711478"/>
                  <a:pt x="114785" y="719175"/>
                  <a:pt x="108065" y="723207"/>
                </a:cubicBezTo>
                <a:cubicBezTo>
                  <a:pt x="100551" y="727715"/>
                  <a:pt x="90964" y="727601"/>
                  <a:pt x="83127" y="731520"/>
                </a:cubicBezTo>
                <a:cubicBezTo>
                  <a:pt x="22726" y="761720"/>
                  <a:pt x="87958" y="733841"/>
                  <a:pt x="41563" y="764771"/>
                </a:cubicBezTo>
                <a:cubicBezTo>
                  <a:pt x="-13565" y="801522"/>
                  <a:pt x="22883" y="766823"/>
                  <a:pt x="0" y="78970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Tarjan</a:t>
            </a:r>
            <a:r>
              <a:rPr lang="zh-CN" altLang="en-US" b="1" dirty="0" smtClean="0"/>
              <a:t>算法原理</a:t>
            </a:r>
            <a:endParaRPr lang="zh-CN" altLang="en-US" b="1" dirty="0"/>
          </a:p>
        </p:txBody>
      </p:sp>
      <p:sp>
        <p:nvSpPr>
          <p:cNvPr id="3" name="椭圆 2"/>
          <p:cNvSpPr/>
          <p:nvPr/>
        </p:nvSpPr>
        <p:spPr>
          <a:xfrm>
            <a:off x="1354974" y="268685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768137" y="268685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181300" y="2678546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354974" y="4184996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768137" y="4184996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181300" y="4176683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" idx="4"/>
            <a:endCxn id="6" idx="0"/>
          </p:cNvCxnSpPr>
          <p:nvPr/>
        </p:nvCxnSpPr>
        <p:spPr>
          <a:xfrm>
            <a:off x="1662545" y="3302001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092334" y="3302001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472246" y="3293688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6"/>
            <a:endCxn id="4" idx="2"/>
          </p:cNvCxnSpPr>
          <p:nvPr/>
        </p:nvCxnSpPr>
        <p:spPr>
          <a:xfrm>
            <a:off x="1970116" y="2994430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383279" y="2994430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970116" y="4482408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383279" y="4482408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1"/>
            <a:endCxn id="3" idx="5"/>
          </p:cNvCxnSpPr>
          <p:nvPr/>
        </p:nvCxnSpPr>
        <p:spPr>
          <a:xfrm flipH="1" flipV="1">
            <a:off x="1880031" y="3211916"/>
            <a:ext cx="978191" cy="1063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462354" y="194841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9501443" y="3363885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9966950" y="4800138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8171407" y="304338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7789020" y="4399280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7273631" y="5529811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7" idx="3"/>
            <a:endCxn id="20" idx="0"/>
          </p:cNvCxnSpPr>
          <p:nvPr/>
        </p:nvCxnSpPr>
        <p:spPr>
          <a:xfrm flipH="1">
            <a:off x="8478978" y="2473469"/>
            <a:ext cx="73461" cy="569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7789020" y="5006109"/>
            <a:ext cx="199506" cy="441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9883829" y="3999346"/>
            <a:ext cx="232756" cy="780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5"/>
            <a:endCxn id="18" idx="1"/>
          </p:cNvCxnSpPr>
          <p:nvPr/>
        </p:nvCxnSpPr>
        <p:spPr>
          <a:xfrm>
            <a:off x="8987411" y="2473469"/>
            <a:ext cx="604117" cy="980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8192885" y="3675150"/>
            <a:ext cx="178029" cy="722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7610299" y="2273994"/>
            <a:ext cx="606829" cy="2061556"/>
          </a:xfrm>
          <a:custGeom>
            <a:avLst/>
            <a:gdLst>
              <a:gd name="connsiteX0" fmla="*/ 133003 w 606829"/>
              <a:gd name="connsiteY0" fmla="*/ 2061556 h 2061556"/>
              <a:gd name="connsiteX1" fmla="*/ 83127 w 606829"/>
              <a:gd name="connsiteY1" fmla="*/ 2036618 h 2061556"/>
              <a:gd name="connsiteX2" fmla="*/ 66502 w 606829"/>
              <a:gd name="connsiteY2" fmla="*/ 2019992 h 2061556"/>
              <a:gd name="connsiteX3" fmla="*/ 24938 w 606829"/>
              <a:gd name="connsiteY3" fmla="*/ 1928552 h 2061556"/>
              <a:gd name="connsiteX4" fmla="*/ 0 w 606829"/>
              <a:gd name="connsiteY4" fmla="*/ 1878676 h 2061556"/>
              <a:gd name="connsiteX5" fmla="*/ 8313 w 606829"/>
              <a:gd name="connsiteY5" fmla="*/ 1064029 h 2061556"/>
              <a:gd name="connsiteX6" fmla="*/ 41563 w 606829"/>
              <a:gd name="connsiteY6" fmla="*/ 972589 h 2061556"/>
              <a:gd name="connsiteX7" fmla="*/ 66502 w 606829"/>
              <a:gd name="connsiteY7" fmla="*/ 872836 h 2061556"/>
              <a:gd name="connsiteX8" fmla="*/ 83127 w 606829"/>
              <a:gd name="connsiteY8" fmla="*/ 781396 h 2061556"/>
              <a:gd name="connsiteX9" fmla="*/ 91440 w 606829"/>
              <a:gd name="connsiteY9" fmla="*/ 756458 h 2061556"/>
              <a:gd name="connsiteX10" fmla="*/ 116378 w 606829"/>
              <a:gd name="connsiteY10" fmla="*/ 673330 h 2061556"/>
              <a:gd name="connsiteX11" fmla="*/ 133003 w 606829"/>
              <a:gd name="connsiteY11" fmla="*/ 606829 h 2061556"/>
              <a:gd name="connsiteX12" fmla="*/ 174567 w 606829"/>
              <a:gd name="connsiteY12" fmla="*/ 490450 h 2061556"/>
              <a:gd name="connsiteX13" fmla="*/ 191193 w 606829"/>
              <a:gd name="connsiteY13" fmla="*/ 465512 h 2061556"/>
              <a:gd name="connsiteX14" fmla="*/ 241069 w 606829"/>
              <a:gd name="connsiteY14" fmla="*/ 382385 h 2061556"/>
              <a:gd name="connsiteX15" fmla="*/ 266007 w 606829"/>
              <a:gd name="connsiteY15" fmla="*/ 349134 h 2061556"/>
              <a:gd name="connsiteX16" fmla="*/ 282633 w 606829"/>
              <a:gd name="connsiteY16" fmla="*/ 315883 h 2061556"/>
              <a:gd name="connsiteX17" fmla="*/ 307571 w 606829"/>
              <a:gd name="connsiteY17" fmla="*/ 282632 h 2061556"/>
              <a:gd name="connsiteX18" fmla="*/ 349134 w 606829"/>
              <a:gd name="connsiteY18" fmla="*/ 216130 h 2061556"/>
              <a:gd name="connsiteX19" fmla="*/ 365760 w 606829"/>
              <a:gd name="connsiteY19" fmla="*/ 174567 h 2061556"/>
              <a:gd name="connsiteX20" fmla="*/ 382385 w 606829"/>
              <a:gd name="connsiteY20" fmla="*/ 157941 h 2061556"/>
              <a:gd name="connsiteX21" fmla="*/ 423949 w 606829"/>
              <a:gd name="connsiteY21" fmla="*/ 124690 h 2061556"/>
              <a:gd name="connsiteX22" fmla="*/ 448887 w 606829"/>
              <a:gd name="connsiteY22" fmla="*/ 99752 h 2061556"/>
              <a:gd name="connsiteX23" fmla="*/ 532014 w 606829"/>
              <a:gd name="connsiteY23" fmla="*/ 49876 h 2061556"/>
              <a:gd name="connsiteX24" fmla="*/ 590203 w 606829"/>
              <a:gd name="connsiteY24" fmla="*/ 8312 h 2061556"/>
              <a:gd name="connsiteX25" fmla="*/ 606829 w 606829"/>
              <a:gd name="connsiteY25" fmla="*/ 0 h 206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6829" h="2061556">
                <a:moveTo>
                  <a:pt x="133003" y="2061556"/>
                </a:moveTo>
                <a:cubicBezTo>
                  <a:pt x="116378" y="2053243"/>
                  <a:pt x="98889" y="2046470"/>
                  <a:pt x="83127" y="2036618"/>
                </a:cubicBezTo>
                <a:cubicBezTo>
                  <a:pt x="76481" y="2032464"/>
                  <a:pt x="71057" y="2026369"/>
                  <a:pt x="66502" y="2019992"/>
                </a:cubicBezTo>
                <a:cubicBezTo>
                  <a:pt x="25516" y="1962612"/>
                  <a:pt x="54298" y="1994614"/>
                  <a:pt x="24938" y="1928552"/>
                </a:cubicBezTo>
                <a:cubicBezTo>
                  <a:pt x="-18040" y="1831849"/>
                  <a:pt x="30323" y="1969640"/>
                  <a:pt x="0" y="1878676"/>
                </a:cubicBezTo>
                <a:cubicBezTo>
                  <a:pt x="2771" y="1607127"/>
                  <a:pt x="-4131" y="1335307"/>
                  <a:pt x="8313" y="1064029"/>
                </a:cubicBezTo>
                <a:cubicBezTo>
                  <a:pt x="9799" y="1031631"/>
                  <a:pt x="32244" y="1003654"/>
                  <a:pt x="41563" y="972589"/>
                </a:cubicBezTo>
                <a:cubicBezTo>
                  <a:pt x="124895" y="694811"/>
                  <a:pt x="27882" y="988691"/>
                  <a:pt x="66502" y="872836"/>
                </a:cubicBezTo>
                <a:cubicBezTo>
                  <a:pt x="70209" y="850593"/>
                  <a:pt x="77316" y="804639"/>
                  <a:pt x="83127" y="781396"/>
                </a:cubicBezTo>
                <a:cubicBezTo>
                  <a:pt x="85252" y="772895"/>
                  <a:pt x="88669" y="764771"/>
                  <a:pt x="91440" y="756458"/>
                </a:cubicBezTo>
                <a:cubicBezTo>
                  <a:pt x="112746" y="628625"/>
                  <a:pt x="84161" y="769984"/>
                  <a:pt x="116378" y="673330"/>
                </a:cubicBezTo>
                <a:cubicBezTo>
                  <a:pt x="123603" y="651653"/>
                  <a:pt x="126556" y="628750"/>
                  <a:pt x="133003" y="606829"/>
                </a:cubicBezTo>
                <a:cubicBezTo>
                  <a:pt x="137580" y="591266"/>
                  <a:pt x="162416" y="514752"/>
                  <a:pt x="174567" y="490450"/>
                </a:cubicBezTo>
                <a:cubicBezTo>
                  <a:pt x="179035" y="481514"/>
                  <a:pt x="185957" y="474021"/>
                  <a:pt x="191193" y="465512"/>
                </a:cubicBezTo>
                <a:cubicBezTo>
                  <a:pt x="208129" y="437992"/>
                  <a:pt x="221681" y="408236"/>
                  <a:pt x="241069" y="382385"/>
                </a:cubicBezTo>
                <a:cubicBezTo>
                  <a:pt x="249382" y="371301"/>
                  <a:pt x="258664" y="360883"/>
                  <a:pt x="266007" y="349134"/>
                </a:cubicBezTo>
                <a:cubicBezTo>
                  <a:pt x="272575" y="338626"/>
                  <a:pt x="276065" y="326391"/>
                  <a:pt x="282633" y="315883"/>
                </a:cubicBezTo>
                <a:cubicBezTo>
                  <a:pt x="289976" y="304134"/>
                  <a:pt x="300843" y="294743"/>
                  <a:pt x="307571" y="282632"/>
                </a:cubicBezTo>
                <a:cubicBezTo>
                  <a:pt x="346930" y="211785"/>
                  <a:pt x="299173" y="266093"/>
                  <a:pt x="349134" y="216130"/>
                </a:cubicBezTo>
                <a:cubicBezTo>
                  <a:pt x="354676" y="202276"/>
                  <a:pt x="358357" y="187523"/>
                  <a:pt x="365760" y="174567"/>
                </a:cubicBezTo>
                <a:cubicBezTo>
                  <a:pt x="369648" y="167762"/>
                  <a:pt x="376434" y="163042"/>
                  <a:pt x="382385" y="157941"/>
                </a:cubicBezTo>
                <a:cubicBezTo>
                  <a:pt x="395856" y="146394"/>
                  <a:pt x="410596" y="136374"/>
                  <a:pt x="423949" y="124690"/>
                </a:cubicBezTo>
                <a:cubicBezTo>
                  <a:pt x="432796" y="116949"/>
                  <a:pt x="439221" y="106444"/>
                  <a:pt x="448887" y="99752"/>
                </a:cubicBezTo>
                <a:cubicBezTo>
                  <a:pt x="475455" y="81359"/>
                  <a:pt x="506163" y="69264"/>
                  <a:pt x="532014" y="49876"/>
                </a:cubicBezTo>
                <a:cubicBezTo>
                  <a:pt x="550771" y="35808"/>
                  <a:pt x="569953" y="20462"/>
                  <a:pt x="590203" y="8312"/>
                </a:cubicBezTo>
                <a:cubicBezTo>
                  <a:pt x="595516" y="5124"/>
                  <a:pt x="601287" y="2771"/>
                  <a:pt x="60682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8695113" y="3990109"/>
            <a:ext cx="872836" cy="789709"/>
          </a:xfrm>
          <a:custGeom>
            <a:avLst/>
            <a:gdLst>
              <a:gd name="connsiteX0" fmla="*/ 872836 w 872836"/>
              <a:gd name="connsiteY0" fmla="*/ 0 h 789709"/>
              <a:gd name="connsiteX1" fmla="*/ 847898 w 872836"/>
              <a:gd name="connsiteY1" fmla="*/ 41564 h 789709"/>
              <a:gd name="connsiteX2" fmla="*/ 839585 w 872836"/>
              <a:gd name="connsiteY2" fmla="*/ 74814 h 789709"/>
              <a:gd name="connsiteX3" fmla="*/ 764771 w 872836"/>
              <a:gd name="connsiteY3" fmla="*/ 157942 h 789709"/>
              <a:gd name="connsiteX4" fmla="*/ 706582 w 872836"/>
              <a:gd name="connsiteY4" fmla="*/ 207818 h 789709"/>
              <a:gd name="connsiteX5" fmla="*/ 673331 w 872836"/>
              <a:gd name="connsiteY5" fmla="*/ 257694 h 789709"/>
              <a:gd name="connsiteX6" fmla="*/ 623454 w 872836"/>
              <a:gd name="connsiteY6" fmla="*/ 332509 h 789709"/>
              <a:gd name="connsiteX7" fmla="*/ 556952 w 872836"/>
              <a:gd name="connsiteY7" fmla="*/ 399011 h 789709"/>
              <a:gd name="connsiteX8" fmla="*/ 523702 w 872836"/>
              <a:gd name="connsiteY8" fmla="*/ 440574 h 789709"/>
              <a:gd name="connsiteX9" fmla="*/ 498763 w 872836"/>
              <a:gd name="connsiteY9" fmla="*/ 465513 h 789709"/>
              <a:gd name="connsiteX10" fmla="*/ 407323 w 872836"/>
              <a:gd name="connsiteY10" fmla="*/ 556953 h 789709"/>
              <a:gd name="connsiteX11" fmla="*/ 382385 w 872836"/>
              <a:gd name="connsiteY11" fmla="*/ 565265 h 789709"/>
              <a:gd name="connsiteX12" fmla="*/ 290945 w 872836"/>
              <a:gd name="connsiteY12" fmla="*/ 615142 h 789709"/>
              <a:gd name="connsiteX13" fmla="*/ 216131 w 872836"/>
              <a:gd name="connsiteY13" fmla="*/ 648393 h 789709"/>
              <a:gd name="connsiteX14" fmla="*/ 149629 w 872836"/>
              <a:gd name="connsiteY14" fmla="*/ 689956 h 789709"/>
              <a:gd name="connsiteX15" fmla="*/ 124691 w 872836"/>
              <a:gd name="connsiteY15" fmla="*/ 706582 h 789709"/>
              <a:gd name="connsiteX16" fmla="*/ 108065 w 872836"/>
              <a:gd name="connsiteY16" fmla="*/ 723207 h 789709"/>
              <a:gd name="connsiteX17" fmla="*/ 83127 w 872836"/>
              <a:gd name="connsiteY17" fmla="*/ 731520 h 789709"/>
              <a:gd name="connsiteX18" fmla="*/ 41563 w 872836"/>
              <a:gd name="connsiteY18" fmla="*/ 764771 h 789709"/>
              <a:gd name="connsiteX19" fmla="*/ 0 w 872836"/>
              <a:gd name="connsiteY19" fmla="*/ 789709 h 78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2836" h="789709">
                <a:moveTo>
                  <a:pt x="872836" y="0"/>
                </a:moveTo>
                <a:cubicBezTo>
                  <a:pt x="864523" y="13855"/>
                  <a:pt x="854460" y="26799"/>
                  <a:pt x="847898" y="41564"/>
                </a:cubicBezTo>
                <a:cubicBezTo>
                  <a:pt x="843258" y="52004"/>
                  <a:pt x="844694" y="64596"/>
                  <a:pt x="839585" y="74814"/>
                </a:cubicBezTo>
                <a:cubicBezTo>
                  <a:pt x="828396" y="97191"/>
                  <a:pt x="777169" y="148643"/>
                  <a:pt x="764771" y="157942"/>
                </a:cubicBezTo>
                <a:cubicBezTo>
                  <a:pt x="743947" y="173560"/>
                  <a:pt x="722792" y="186977"/>
                  <a:pt x="706582" y="207818"/>
                </a:cubicBezTo>
                <a:cubicBezTo>
                  <a:pt x="694315" y="223590"/>
                  <a:pt x="684059" y="240837"/>
                  <a:pt x="673331" y="257694"/>
                </a:cubicBezTo>
                <a:cubicBezTo>
                  <a:pt x="655287" y="286048"/>
                  <a:pt x="646062" y="307846"/>
                  <a:pt x="623454" y="332509"/>
                </a:cubicBezTo>
                <a:cubicBezTo>
                  <a:pt x="602271" y="355618"/>
                  <a:pt x="576536" y="374531"/>
                  <a:pt x="556952" y="399011"/>
                </a:cubicBezTo>
                <a:cubicBezTo>
                  <a:pt x="545869" y="412865"/>
                  <a:pt x="535385" y="427222"/>
                  <a:pt x="523702" y="440574"/>
                </a:cubicBezTo>
                <a:cubicBezTo>
                  <a:pt x="515960" y="449422"/>
                  <a:pt x="506414" y="456587"/>
                  <a:pt x="498763" y="465513"/>
                </a:cubicBezTo>
                <a:cubicBezTo>
                  <a:pt x="452154" y="519890"/>
                  <a:pt x="492751" y="494824"/>
                  <a:pt x="407323" y="556953"/>
                </a:cubicBezTo>
                <a:cubicBezTo>
                  <a:pt x="400237" y="562107"/>
                  <a:pt x="390698" y="562494"/>
                  <a:pt x="382385" y="565265"/>
                </a:cubicBezTo>
                <a:cubicBezTo>
                  <a:pt x="318949" y="612844"/>
                  <a:pt x="382131" y="569549"/>
                  <a:pt x="290945" y="615142"/>
                </a:cubicBezTo>
                <a:cubicBezTo>
                  <a:pt x="219040" y="651095"/>
                  <a:pt x="279584" y="632529"/>
                  <a:pt x="216131" y="648393"/>
                </a:cubicBezTo>
                <a:cubicBezTo>
                  <a:pt x="183362" y="681160"/>
                  <a:pt x="213628" y="654400"/>
                  <a:pt x="149629" y="689956"/>
                </a:cubicBezTo>
                <a:cubicBezTo>
                  <a:pt x="140896" y="694808"/>
                  <a:pt x="132492" y="700341"/>
                  <a:pt x="124691" y="706582"/>
                </a:cubicBezTo>
                <a:cubicBezTo>
                  <a:pt x="118571" y="711478"/>
                  <a:pt x="114785" y="719175"/>
                  <a:pt x="108065" y="723207"/>
                </a:cubicBezTo>
                <a:cubicBezTo>
                  <a:pt x="100551" y="727715"/>
                  <a:pt x="90964" y="727601"/>
                  <a:pt x="83127" y="731520"/>
                </a:cubicBezTo>
                <a:cubicBezTo>
                  <a:pt x="22726" y="761720"/>
                  <a:pt x="87958" y="733841"/>
                  <a:pt x="41563" y="764771"/>
                </a:cubicBezTo>
                <a:cubicBezTo>
                  <a:pt x="-13565" y="801522"/>
                  <a:pt x="22883" y="766823"/>
                  <a:pt x="0" y="78970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59972" y="50975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</a:t>
            </a:r>
            <a:r>
              <a:rPr lang="zh-CN" altLang="en-US" dirty="0"/>
              <a:t>任何深度优先搜索中，同一强连通分量内的所有顶点均在同一棵深度优先搜索树中。也就是说，强连通分量一定是有向图的某个深搜树子树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子树中的元素在栈中一定是相邻的，且根节点在栈中一定位于所有子树元素的最下方</a:t>
            </a:r>
          </a:p>
        </p:txBody>
      </p:sp>
    </p:spTree>
    <p:extLst>
      <p:ext uri="{BB962C8B-B14F-4D97-AF65-F5344CB8AC3E}">
        <p14:creationId xmlns:p14="http://schemas.microsoft.com/office/powerpoint/2010/main" val="260921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Tarjan</a:t>
            </a:r>
            <a:r>
              <a:rPr lang="zh-CN" altLang="en-US" b="1" dirty="0" smtClean="0"/>
              <a:t>算法原理</a:t>
            </a:r>
            <a:endParaRPr lang="zh-CN" altLang="en-US" b="1" dirty="0"/>
          </a:p>
        </p:txBody>
      </p:sp>
      <p:sp>
        <p:nvSpPr>
          <p:cNvPr id="3" name="椭圆 2"/>
          <p:cNvSpPr/>
          <p:nvPr/>
        </p:nvSpPr>
        <p:spPr>
          <a:xfrm>
            <a:off x="1172094" y="171149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585257" y="171149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998420" y="1703186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172094" y="3209636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585257" y="3209636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998420" y="3201323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" idx="4"/>
            <a:endCxn id="6" idx="0"/>
          </p:cNvCxnSpPr>
          <p:nvPr/>
        </p:nvCxnSpPr>
        <p:spPr>
          <a:xfrm>
            <a:off x="1479665" y="2326641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909454" y="2326641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289366" y="2318328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6"/>
            <a:endCxn id="4" idx="2"/>
          </p:cNvCxnSpPr>
          <p:nvPr/>
        </p:nvCxnSpPr>
        <p:spPr>
          <a:xfrm>
            <a:off x="1787236" y="2019070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200399" y="2019070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787236" y="3507048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200399" y="3507048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1"/>
            <a:endCxn id="3" idx="5"/>
          </p:cNvCxnSpPr>
          <p:nvPr/>
        </p:nvCxnSpPr>
        <p:spPr>
          <a:xfrm flipH="1" flipV="1">
            <a:off x="1697151" y="2236556"/>
            <a:ext cx="978191" cy="1063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462354" y="194841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9501443" y="3363885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9966950" y="4800138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8171407" y="304338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7789020" y="4399280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7273631" y="5529811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7" idx="3"/>
            <a:endCxn id="20" idx="0"/>
          </p:cNvCxnSpPr>
          <p:nvPr/>
        </p:nvCxnSpPr>
        <p:spPr>
          <a:xfrm flipH="1">
            <a:off x="8478978" y="2473469"/>
            <a:ext cx="73461" cy="569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7789020" y="5006109"/>
            <a:ext cx="199506" cy="441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9883829" y="3999346"/>
            <a:ext cx="232756" cy="780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5"/>
            <a:endCxn id="18" idx="1"/>
          </p:cNvCxnSpPr>
          <p:nvPr/>
        </p:nvCxnSpPr>
        <p:spPr>
          <a:xfrm>
            <a:off x="8987411" y="2473469"/>
            <a:ext cx="604117" cy="980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8192885" y="3675150"/>
            <a:ext cx="178029" cy="722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7610299" y="2273994"/>
            <a:ext cx="606829" cy="2061556"/>
          </a:xfrm>
          <a:custGeom>
            <a:avLst/>
            <a:gdLst>
              <a:gd name="connsiteX0" fmla="*/ 133003 w 606829"/>
              <a:gd name="connsiteY0" fmla="*/ 2061556 h 2061556"/>
              <a:gd name="connsiteX1" fmla="*/ 83127 w 606829"/>
              <a:gd name="connsiteY1" fmla="*/ 2036618 h 2061556"/>
              <a:gd name="connsiteX2" fmla="*/ 66502 w 606829"/>
              <a:gd name="connsiteY2" fmla="*/ 2019992 h 2061556"/>
              <a:gd name="connsiteX3" fmla="*/ 24938 w 606829"/>
              <a:gd name="connsiteY3" fmla="*/ 1928552 h 2061556"/>
              <a:gd name="connsiteX4" fmla="*/ 0 w 606829"/>
              <a:gd name="connsiteY4" fmla="*/ 1878676 h 2061556"/>
              <a:gd name="connsiteX5" fmla="*/ 8313 w 606829"/>
              <a:gd name="connsiteY5" fmla="*/ 1064029 h 2061556"/>
              <a:gd name="connsiteX6" fmla="*/ 41563 w 606829"/>
              <a:gd name="connsiteY6" fmla="*/ 972589 h 2061556"/>
              <a:gd name="connsiteX7" fmla="*/ 66502 w 606829"/>
              <a:gd name="connsiteY7" fmla="*/ 872836 h 2061556"/>
              <a:gd name="connsiteX8" fmla="*/ 83127 w 606829"/>
              <a:gd name="connsiteY8" fmla="*/ 781396 h 2061556"/>
              <a:gd name="connsiteX9" fmla="*/ 91440 w 606829"/>
              <a:gd name="connsiteY9" fmla="*/ 756458 h 2061556"/>
              <a:gd name="connsiteX10" fmla="*/ 116378 w 606829"/>
              <a:gd name="connsiteY10" fmla="*/ 673330 h 2061556"/>
              <a:gd name="connsiteX11" fmla="*/ 133003 w 606829"/>
              <a:gd name="connsiteY11" fmla="*/ 606829 h 2061556"/>
              <a:gd name="connsiteX12" fmla="*/ 174567 w 606829"/>
              <a:gd name="connsiteY12" fmla="*/ 490450 h 2061556"/>
              <a:gd name="connsiteX13" fmla="*/ 191193 w 606829"/>
              <a:gd name="connsiteY13" fmla="*/ 465512 h 2061556"/>
              <a:gd name="connsiteX14" fmla="*/ 241069 w 606829"/>
              <a:gd name="connsiteY14" fmla="*/ 382385 h 2061556"/>
              <a:gd name="connsiteX15" fmla="*/ 266007 w 606829"/>
              <a:gd name="connsiteY15" fmla="*/ 349134 h 2061556"/>
              <a:gd name="connsiteX16" fmla="*/ 282633 w 606829"/>
              <a:gd name="connsiteY16" fmla="*/ 315883 h 2061556"/>
              <a:gd name="connsiteX17" fmla="*/ 307571 w 606829"/>
              <a:gd name="connsiteY17" fmla="*/ 282632 h 2061556"/>
              <a:gd name="connsiteX18" fmla="*/ 349134 w 606829"/>
              <a:gd name="connsiteY18" fmla="*/ 216130 h 2061556"/>
              <a:gd name="connsiteX19" fmla="*/ 365760 w 606829"/>
              <a:gd name="connsiteY19" fmla="*/ 174567 h 2061556"/>
              <a:gd name="connsiteX20" fmla="*/ 382385 w 606829"/>
              <a:gd name="connsiteY20" fmla="*/ 157941 h 2061556"/>
              <a:gd name="connsiteX21" fmla="*/ 423949 w 606829"/>
              <a:gd name="connsiteY21" fmla="*/ 124690 h 2061556"/>
              <a:gd name="connsiteX22" fmla="*/ 448887 w 606829"/>
              <a:gd name="connsiteY22" fmla="*/ 99752 h 2061556"/>
              <a:gd name="connsiteX23" fmla="*/ 532014 w 606829"/>
              <a:gd name="connsiteY23" fmla="*/ 49876 h 2061556"/>
              <a:gd name="connsiteX24" fmla="*/ 590203 w 606829"/>
              <a:gd name="connsiteY24" fmla="*/ 8312 h 2061556"/>
              <a:gd name="connsiteX25" fmla="*/ 606829 w 606829"/>
              <a:gd name="connsiteY25" fmla="*/ 0 h 206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6829" h="2061556">
                <a:moveTo>
                  <a:pt x="133003" y="2061556"/>
                </a:moveTo>
                <a:cubicBezTo>
                  <a:pt x="116378" y="2053243"/>
                  <a:pt x="98889" y="2046470"/>
                  <a:pt x="83127" y="2036618"/>
                </a:cubicBezTo>
                <a:cubicBezTo>
                  <a:pt x="76481" y="2032464"/>
                  <a:pt x="71057" y="2026369"/>
                  <a:pt x="66502" y="2019992"/>
                </a:cubicBezTo>
                <a:cubicBezTo>
                  <a:pt x="25516" y="1962612"/>
                  <a:pt x="54298" y="1994614"/>
                  <a:pt x="24938" y="1928552"/>
                </a:cubicBezTo>
                <a:cubicBezTo>
                  <a:pt x="-18040" y="1831849"/>
                  <a:pt x="30323" y="1969640"/>
                  <a:pt x="0" y="1878676"/>
                </a:cubicBezTo>
                <a:cubicBezTo>
                  <a:pt x="2771" y="1607127"/>
                  <a:pt x="-4131" y="1335307"/>
                  <a:pt x="8313" y="1064029"/>
                </a:cubicBezTo>
                <a:cubicBezTo>
                  <a:pt x="9799" y="1031631"/>
                  <a:pt x="32244" y="1003654"/>
                  <a:pt x="41563" y="972589"/>
                </a:cubicBezTo>
                <a:cubicBezTo>
                  <a:pt x="124895" y="694811"/>
                  <a:pt x="27882" y="988691"/>
                  <a:pt x="66502" y="872836"/>
                </a:cubicBezTo>
                <a:cubicBezTo>
                  <a:pt x="70209" y="850593"/>
                  <a:pt x="77316" y="804639"/>
                  <a:pt x="83127" y="781396"/>
                </a:cubicBezTo>
                <a:cubicBezTo>
                  <a:pt x="85252" y="772895"/>
                  <a:pt x="88669" y="764771"/>
                  <a:pt x="91440" y="756458"/>
                </a:cubicBezTo>
                <a:cubicBezTo>
                  <a:pt x="112746" y="628625"/>
                  <a:pt x="84161" y="769984"/>
                  <a:pt x="116378" y="673330"/>
                </a:cubicBezTo>
                <a:cubicBezTo>
                  <a:pt x="123603" y="651653"/>
                  <a:pt x="126556" y="628750"/>
                  <a:pt x="133003" y="606829"/>
                </a:cubicBezTo>
                <a:cubicBezTo>
                  <a:pt x="137580" y="591266"/>
                  <a:pt x="162416" y="514752"/>
                  <a:pt x="174567" y="490450"/>
                </a:cubicBezTo>
                <a:cubicBezTo>
                  <a:pt x="179035" y="481514"/>
                  <a:pt x="185957" y="474021"/>
                  <a:pt x="191193" y="465512"/>
                </a:cubicBezTo>
                <a:cubicBezTo>
                  <a:pt x="208129" y="437992"/>
                  <a:pt x="221681" y="408236"/>
                  <a:pt x="241069" y="382385"/>
                </a:cubicBezTo>
                <a:cubicBezTo>
                  <a:pt x="249382" y="371301"/>
                  <a:pt x="258664" y="360883"/>
                  <a:pt x="266007" y="349134"/>
                </a:cubicBezTo>
                <a:cubicBezTo>
                  <a:pt x="272575" y="338626"/>
                  <a:pt x="276065" y="326391"/>
                  <a:pt x="282633" y="315883"/>
                </a:cubicBezTo>
                <a:cubicBezTo>
                  <a:pt x="289976" y="304134"/>
                  <a:pt x="300843" y="294743"/>
                  <a:pt x="307571" y="282632"/>
                </a:cubicBezTo>
                <a:cubicBezTo>
                  <a:pt x="346930" y="211785"/>
                  <a:pt x="299173" y="266093"/>
                  <a:pt x="349134" y="216130"/>
                </a:cubicBezTo>
                <a:cubicBezTo>
                  <a:pt x="354676" y="202276"/>
                  <a:pt x="358357" y="187523"/>
                  <a:pt x="365760" y="174567"/>
                </a:cubicBezTo>
                <a:cubicBezTo>
                  <a:pt x="369648" y="167762"/>
                  <a:pt x="376434" y="163042"/>
                  <a:pt x="382385" y="157941"/>
                </a:cubicBezTo>
                <a:cubicBezTo>
                  <a:pt x="395856" y="146394"/>
                  <a:pt x="410596" y="136374"/>
                  <a:pt x="423949" y="124690"/>
                </a:cubicBezTo>
                <a:cubicBezTo>
                  <a:pt x="432796" y="116949"/>
                  <a:pt x="439221" y="106444"/>
                  <a:pt x="448887" y="99752"/>
                </a:cubicBezTo>
                <a:cubicBezTo>
                  <a:pt x="475455" y="81359"/>
                  <a:pt x="506163" y="69264"/>
                  <a:pt x="532014" y="49876"/>
                </a:cubicBezTo>
                <a:cubicBezTo>
                  <a:pt x="550771" y="35808"/>
                  <a:pt x="569953" y="20462"/>
                  <a:pt x="590203" y="8312"/>
                </a:cubicBezTo>
                <a:cubicBezTo>
                  <a:pt x="595516" y="5124"/>
                  <a:pt x="601287" y="2771"/>
                  <a:pt x="60682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8695113" y="3990109"/>
            <a:ext cx="872836" cy="789709"/>
          </a:xfrm>
          <a:custGeom>
            <a:avLst/>
            <a:gdLst>
              <a:gd name="connsiteX0" fmla="*/ 872836 w 872836"/>
              <a:gd name="connsiteY0" fmla="*/ 0 h 789709"/>
              <a:gd name="connsiteX1" fmla="*/ 847898 w 872836"/>
              <a:gd name="connsiteY1" fmla="*/ 41564 h 789709"/>
              <a:gd name="connsiteX2" fmla="*/ 839585 w 872836"/>
              <a:gd name="connsiteY2" fmla="*/ 74814 h 789709"/>
              <a:gd name="connsiteX3" fmla="*/ 764771 w 872836"/>
              <a:gd name="connsiteY3" fmla="*/ 157942 h 789709"/>
              <a:gd name="connsiteX4" fmla="*/ 706582 w 872836"/>
              <a:gd name="connsiteY4" fmla="*/ 207818 h 789709"/>
              <a:gd name="connsiteX5" fmla="*/ 673331 w 872836"/>
              <a:gd name="connsiteY5" fmla="*/ 257694 h 789709"/>
              <a:gd name="connsiteX6" fmla="*/ 623454 w 872836"/>
              <a:gd name="connsiteY6" fmla="*/ 332509 h 789709"/>
              <a:gd name="connsiteX7" fmla="*/ 556952 w 872836"/>
              <a:gd name="connsiteY7" fmla="*/ 399011 h 789709"/>
              <a:gd name="connsiteX8" fmla="*/ 523702 w 872836"/>
              <a:gd name="connsiteY8" fmla="*/ 440574 h 789709"/>
              <a:gd name="connsiteX9" fmla="*/ 498763 w 872836"/>
              <a:gd name="connsiteY9" fmla="*/ 465513 h 789709"/>
              <a:gd name="connsiteX10" fmla="*/ 407323 w 872836"/>
              <a:gd name="connsiteY10" fmla="*/ 556953 h 789709"/>
              <a:gd name="connsiteX11" fmla="*/ 382385 w 872836"/>
              <a:gd name="connsiteY11" fmla="*/ 565265 h 789709"/>
              <a:gd name="connsiteX12" fmla="*/ 290945 w 872836"/>
              <a:gd name="connsiteY12" fmla="*/ 615142 h 789709"/>
              <a:gd name="connsiteX13" fmla="*/ 216131 w 872836"/>
              <a:gd name="connsiteY13" fmla="*/ 648393 h 789709"/>
              <a:gd name="connsiteX14" fmla="*/ 149629 w 872836"/>
              <a:gd name="connsiteY14" fmla="*/ 689956 h 789709"/>
              <a:gd name="connsiteX15" fmla="*/ 124691 w 872836"/>
              <a:gd name="connsiteY15" fmla="*/ 706582 h 789709"/>
              <a:gd name="connsiteX16" fmla="*/ 108065 w 872836"/>
              <a:gd name="connsiteY16" fmla="*/ 723207 h 789709"/>
              <a:gd name="connsiteX17" fmla="*/ 83127 w 872836"/>
              <a:gd name="connsiteY17" fmla="*/ 731520 h 789709"/>
              <a:gd name="connsiteX18" fmla="*/ 41563 w 872836"/>
              <a:gd name="connsiteY18" fmla="*/ 764771 h 789709"/>
              <a:gd name="connsiteX19" fmla="*/ 0 w 872836"/>
              <a:gd name="connsiteY19" fmla="*/ 789709 h 78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2836" h="789709">
                <a:moveTo>
                  <a:pt x="872836" y="0"/>
                </a:moveTo>
                <a:cubicBezTo>
                  <a:pt x="864523" y="13855"/>
                  <a:pt x="854460" y="26799"/>
                  <a:pt x="847898" y="41564"/>
                </a:cubicBezTo>
                <a:cubicBezTo>
                  <a:pt x="843258" y="52004"/>
                  <a:pt x="844694" y="64596"/>
                  <a:pt x="839585" y="74814"/>
                </a:cubicBezTo>
                <a:cubicBezTo>
                  <a:pt x="828396" y="97191"/>
                  <a:pt x="777169" y="148643"/>
                  <a:pt x="764771" y="157942"/>
                </a:cubicBezTo>
                <a:cubicBezTo>
                  <a:pt x="743947" y="173560"/>
                  <a:pt x="722792" y="186977"/>
                  <a:pt x="706582" y="207818"/>
                </a:cubicBezTo>
                <a:cubicBezTo>
                  <a:pt x="694315" y="223590"/>
                  <a:pt x="684059" y="240837"/>
                  <a:pt x="673331" y="257694"/>
                </a:cubicBezTo>
                <a:cubicBezTo>
                  <a:pt x="655287" y="286048"/>
                  <a:pt x="646062" y="307846"/>
                  <a:pt x="623454" y="332509"/>
                </a:cubicBezTo>
                <a:cubicBezTo>
                  <a:pt x="602271" y="355618"/>
                  <a:pt x="576536" y="374531"/>
                  <a:pt x="556952" y="399011"/>
                </a:cubicBezTo>
                <a:cubicBezTo>
                  <a:pt x="545869" y="412865"/>
                  <a:pt x="535385" y="427222"/>
                  <a:pt x="523702" y="440574"/>
                </a:cubicBezTo>
                <a:cubicBezTo>
                  <a:pt x="515960" y="449422"/>
                  <a:pt x="506414" y="456587"/>
                  <a:pt x="498763" y="465513"/>
                </a:cubicBezTo>
                <a:cubicBezTo>
                  <a:pt x="452154" y="519890"/>
                  <a:pt x="492751" y="494824"/>
                  <a:pt x="407323" y="556953"/>
                </a:cubicBezTo>
                <a:cubicBezTo>
                  <a:pt x="400237" y="562107"/>
                  <a:pt x="390698" y="562494"/>
                  <a:pt x="382385" y="565265"/>
                </a:cubicBezTo>
                <a:cubicBezTo>
                  <a:pt x="318949" y="612844"/>
                  <a:pt x="382131" y="569549"/>
                  <a:pt x="290945" y="615142"/>
                </a:cubicBezTo>
                <a:cubicBezTo>
                  <a:pt x="219040" y="651095"/>
                  <a:pt x="279584" y="632529"/>
                  <a:pt x="216131" y="648393"/>
                </a:cubicBezTo>
                <a:cubicBezTo>
                  <a:pt x="183362" y="681160"/>
                  <a:pt x="213628" y="654400"/>
                  <a:pt x="149629" y="689956"/>
                </a:cubicBezTo>
                <a:cubicBezTo>
                  <a:pt x="140896" y="694808"/>
                  <a:pt x="132492" y="700341"/>
                  <a:pt x="124691" y="706582"/>
                </a:cubicBezTo>
                <a:cubicBezTo>
                  <a:pt x="118571" y="711478"/>
                  <a:pt x="114785" y="719175"/>
                  <a:pt x="108065" y="723207"/>
                </a:cubicBezTo>
                <a:cubicBezTo>
                  <a:pt x="100551" y="727715"/>
                  <a:pt x="90964" y="727601"/>
                  <a:pt x="83127" y="731520"/>
                </a:cubicBezTo>
                <a:cubicBezTo>
                  <a:pt x="22726" y="761720"/>
                  <a:pt x="87958" y="733841"/>
                  <a:pt x="41563" y="764771"/>
                </a:cubicBezTo>
                <a:cubicBezTo>
                  <a:pt x="-13565" y="801522"/>
                  <a:pt x="22883" y="766823"/>
                  <a:pt x="0" y="78970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83770" y="413050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</a:t>
            </a:r>
            <a:r>
              <a:rPr lang="zh-CN" altLang="en-US" dirty="0"/>
              <a:t>任何深度优先搜索中，同一强连通分量内的所有顶点均在同一棵深度优先搜索树中。也就是说，强连通分量一定是有向图的某个深搜树子树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子树中的元素在栈中一定是相邻的，且根节点在栈中一定位于所有子树元素的最</a:t>
            </a:r>
            <a:r>
              <a:rPr lang="zh-CN" altLang="en-US" dirty="0" smtClean="0"/>
              <a:t>下方。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当一个点既是强连通子图</a:t>
            </a:r>
            <a:r>
              <a:rPr lang="en-US" altLang="zh-CN" dirty="0"/>
              <a:t>Ⅰ</a:t>
            </a:r>
            <a:r>
              <a:rPr lang="zh-CN" altLang="en-US" dirty="0"/>
              <a:t>中的点，又是强连通子图</a:t>
            </a:r>
            <a:r>
              <a:rPr lang="en-US" altLang="zh-CN" dirty="0"/>
              <a:t>Ⅱ</a:t>
            </a:r>
            <a:r>
              <a:rPr lang="zh-CN" altLang="en-US" dirty="0"/>
              <a:t>中的点，则它是</a:t>
            </a:r>
            <a:r>
              <a:rPr lang="zh-CN" altLang="en-US" b="1" dirty="0"/>
              <a:t>强连通子图</a:t>
            </a:r>
            <a:r>
              <a:rPr lang="en-US" altLang="zh-CN" dirty="0" err="1"/>
              <a:t>Ⅰ∪Ⅱ</a:t>
            </a:r>
            <a:r>
              <a:rPr lang="zh-CN" altLang="en-US" dirty="0"/>
              <a:t>中的</a:t>
            </a:r>
            <a:r>
              <a:rPr lang="zh-CN" altLang="en-US" dirty="0" smtClean="0"/>
              <a:t>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32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Tarjan</a:t>
            </a:r>
            <a:r>
              <a:rPr lang="zh-CN" altLang="en-US" b="1" dirty="0" smtClean="0"/>
              <a:t>算法描述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472043" y="1413163"/>
            <a:ext cx="91931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辅助数据结构：</a:t>
            </a:r>
            <a:endParaRPr lang="en-US" altLang="zh-CN" sz="2400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、栈，每搜索到一个点，都将其入栈；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Dfn</a:t>
            </a:r>
            <a:r>
              <a:rPr lang="zh-CN" altLang="en-US" dirty="0"/>
              <a:t>数组记录搜索到该点的</a:t>
            </a:r>
            <a:r>
              <a:rPr lang="zh-CN" altLang="en-US" dirty="0" smtClean="0"/>
              <a:t>时间。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en-US" altLang="zh-CN" dirty="0"/>
              <a:t>Low</a:t>
            </a:r>
            <a:r>
              <a:rPr lang="zh-CN" altLang="en-US" dirty="0"/>
              <a:t>数组是一个标记数组，记录该点所在的强连通子图所在搜索子树的根节点的</a:t>
            </a:r>
            <a:r>
              <a:rPr lang="en-US" altLang="zh-CN" dirty="0" err="1"/>
              <a:t>Dfn</a:t>
            </a:r>
            <a:r>
              <a:rPr lang="zh-CN" altLang="en-US" dirty="0" smtClean="0"/>
              <a:t>值。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5252" y="3009312"/>
            <a:ext cx="1077018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具体算法步骤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数组</a:t>
            </a:r>
            <a:r>
              <a:rPr lang="zh-CN" altLang="en-US" dirty="0"/>
              <a:t>的初始化：当首次搜索到点</a:t>
            </a:r>
            <a:r>
              <a:rPr lang="en-US" altLang="zh-CN" dirty="0"/>
              <a:t>p</a:t>
            </a:r>
            <a:r>
              <a:rPr lang="zh-CN" altLang="en-US" dirty="0"/>
              <a:t>时，</a:t>
            </a:r>
            <a:r>
              <a:rPr lang="en-US" altLang="zh-CN" dirty="0" err="1"/>
              <a:t>Dfn</a:t>
            </a:r>
            <a:r>
              <a:rPr lang="zh-CN" altLang="en-US" dirty="0"/>
              <a:t>与</a:t>
            </a:r>
            <a:r>
              <a:rPr lang="en-US" altLang="zh-CN" dirty="0"/>
              <a:t>Low</a:t>
            </a:r>
            <a:r>
              <a:rPr lang="zh-CN" altLang="en-US" dirty="0"/>
              <a:t>数组的值都为到该点的时间。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堆栈：每搜索到一个点，将它压入栈顶。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当点</a:t>
            </a:r>
            <a:r>
              <a:rPr lang="en-US" altLang="zh-CN" dirty="0"/>
              <a:t>p</a:t>
            </a:r>
            <a:r>
              <a:rPr lang="zh-CN" altLang="en-US" dirty="0"/>
              <a:t>有与点</a:t>
            </a:r>
            <a:r>
              <a:rPr lang="en-US" altLang="zh-CN" dirty="0"/>
              <a:t>p’</a:t>
            </a:r>
            <a:r>
              <a:rPr lang="zh-CN" altLang="en-US" dirty="0"/>
              <a:t>相连时，如果此时（时间为</a:t>
            </a:r>
            <a:r>
              <a:rPr lang="en-US" altLang="zh-CN" dirty="0" err="1"/>
              <a:t>dfn</a:t>
            </a:r>
            <a:r>
              <a:rPr lang="en-US" altLang="zh-CN" dirty="0"/>
              <a:t>[p]</a:t>
            </a:r>
            <a:r>
              <a:rPr lang="zh-CN" altLang="en-US" dirty="0"/>
              <a:t>时）</a:t>
            </a:r>
            <a:r>
              <a:rPr lang="en-US" altLang="zh-CN" dirty="0"/>
              <a:t>p’</a:t>
            </a:r>
            <a:r>
              <a:rPr lang="zh-CN" altLang="en-US" dirty="0"/>
              <a:t>不在栈中，</a:t>
            </a:r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en-US" altLang="zh-CN" dirty="0"/>
              <a:t>low</a:t>
            </a:r>
            <a:r>
              <a:rPr lang="zh-CN" altLang="en-US" dirty="0"/>
              <a:t>值为两点的</a:t>
            </a:r>
            <a:r>
              <a:rPr lang="en-US" altLang="zh-CN" dirty="0"/>
              <a:t>low</a:t>
            </a:r>
            <a:r>
              <a:rPr lang="zh-CN" altLang="en-US" dirty="0"/>
              <a:t>值中较小的一个。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当点</a:t>
            </a:r>
            <a:r>
              <a:rPr lang="en-US" altLang="zh-CN" dirty="0"/>
              <a:t>p</a:t>
            </a:r>
            <a:r>
              <a:rPr lang="zh-CN" altLang="en-US" dirty="0"/>
              <a:t>有与点</a:t>
            </a:r>
            <a:r>
              <a:rPr lang="en-US" altLang="zh-CN" dirty="0"/>
              <a:t>p’</a:t>
            </a:r>
            <a:r>
              <a:rPr lang="zh-CN" altLang="en-US" dirty="0"/>
              <a:t>相连时，如果此时（时间为</a:t>
            </a:r>
            <a:r>
              <a:rPr lang="en-US" altLang="zh-CN" dirty="0" err="1"/>
              <a:t>dfn</a:t>
            </a:r>
            <a:r>
              <a:rPr lang="en-US" altLang="zh-CN" dirty="0"/>
              <a:t>[p]</a:t>
            </a:r>
            <a:r>
              <a:rPr lang="zh-CN" altLang="en-US" dirty="0"/>
              <a:t>时）</a:t>
            </a:r>
            <a:r>
              <a:rPr lang="en-US" altLang="zh-CN" dirty="0"/>
              <a:t>p’</a:t>
            </a:r>
            <a:r>
              <a:rPr lang="zh-CN" altLang="en-US" dirty="0"/>
              <a:t>在栈中，</a:t>
            </a:r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en-US" altLang="zh-CN" dirty="0"/>
              <a:t>low</a:t>
            </a:r>
            <a:r>
              <a:rPr lang="zh-CN" altLang="en-US" dirty="0"/>
              <a:t>值为</a:t>
            </a:r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en-US" altLang="zh-CN" dirty="0"/>
              <a:t>low</a:t>
            </a:r>
            <a:r>
              <a:rPr lang="zh-CN" altLang="en-US" dirty="0"/>
              <a:t>值和</a:t>
            </a:r>
            <a:r>
              <a:rPr lang="en-US" altLang="zh-CN" dirty="0"/>
              <a:t>p’</a:t>
            </a:r>
            <a:r>
              <a:rPr lang="zh-CN" altLang="en-US" dirty="0"/>
              <a:t>的</a:t>
            </a:r>
            <a:r>
              <a:rPr lang="en-US" altLang="zh-CN" dirty="0" err="1"/>
              <a:t>dfn</a:t>
            </a:r>
            <a:r>
              <a:rPr lang="zh-CN" altLang="en-US" dirty="0"/>
              <a:t>值中较小的一个。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每当搜索到一个点经过以上操作后（也就是子树已经全部遍历）的</a:t>
            </a:r>
            <a:r>
              <a:rPr lang="en-US" altLang="zh-CN" dirty="0"/>
              <a:t>low</a:t>
            </a:r>
            <a:r>
              <a:rPr lang="zh-CN" altLang="en-US" dirty="0"/>
              <a:t>值等于</a:t>
            </a:r>
            <a:r>
              <a:rPr lang="en-US" altLang="zh-CN" dirty="0" err="1"/>
              <a:t>dfn</a:t>
            </a:r>
            <a:r>
              <a:rPr lang="zh-CN" altLang="en-US" dirty="0"/>
              <a:t>值，则将它以及在它之上的元素弹出栈。这些出栈的元素组成一个强连通分量。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继续搜索（或许会更换搜索的起点，因为整个有向图可能分为两个不连通的部分），直到所有点被遍历。</a:t>
            </a:r>
          </a:p>
        </p:txBody>
      </p:sp>
    </p:spTree>
    <p:extLst>
      <p:ext uri="{BB962C8B-B14F-4D97-AF65-F5344CB8AC3E}">
        <p14:creationId xmlns:p14="http://schemas.microsoft.com/office/powerpoint/2010/main" val="259186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1806</Words>
  <Application>Microsoft Office PowerPoint</Application>
  <PresentationFormat>宽屏</PresentationFormat>
  <Paragraphs>190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强连通分量</vt:lpstr>
      <vt:lpstr>Tarjan算法</vt:lpstr>
      <vt:lpstr>强连通分量</vt:lpstr>
      <vt:lpstr>回忆：图的DFS</vt:lpstr>
      <vt:lpstr>回忆：图的DFS</vt:lpstr>
      <vt:lpstr>PowerPoint 演示文稿</vt:lpstr>
      <vt:lpstr>Tarjan算法原理</vt:lpstr>
      <vt:lpstr>Tarjan算法原理</vt:lpstr>
      <vt:lpstr>Tarjan算法描述</vt:lpstr>
      <vt:lpstr>Tarjan算法描述</vt:lpstr>
      <vt:lpstr>Tarjan算法伪代码</vt:lpstr>
      <vt:lpstr>Tarjan算法演示</vt:lpstr>
      <vt:lpstr>Tarjan算法演示</vt:lpstr>
      <vt:lpstr>Tarjan算法演示</vt:lpstr>
      <vt:lpstr>Tarjan算法演示</vt:lpstr>
      <vt:lpstr>Tarjan算法时间复杂度分析</vt:lpstr>
      <vt:lpstr>强连通分量的意义是什么？</vt:lpstr>
      <vt:lpstr>Poj2186  Popular Cows</vt:lpstr>
      <vt:lpstr>Poj2186  Popular Cows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2015-09-07T08:40:49Z</dcterms:created>
  <dcterms:modified xsi:type="dcterms:W3CDTF">2016-07-18T07:51:08Z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