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sldIdLst>
    <p:sldId id="376" r:id="rId3"/>
    <p:sldId id="377" r:id="rId4"/>
    <p:sldId id="378" r:id="rId5"/>
    <p:sldId id="379" r:id="rId6"/>
    <p:sldId id="380" r:id="rId7"/>
    <p:sldId id="381" r:id="rId8"/>
    <p:sldId id="38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2016/7/20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2016/7/20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7/20/2016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割是网络中定点的一个</a:t>
            </a:r>
            <a:r>
              <a:rPr lang="zh-CN" altLang="en-US" sz="2800" b="1" dirty="0">
                <a:solidFill>
                  <a:schemeClr val="accent1"/>
                </a:solidFill>
              </a:rPr>
              <a:t>划分</a:t>
            </a:r>
            <a:r>
              <a:rPr lang="zh-CN" altLang="en-US" sz="2800" dirty="0"/>
              <a:t>，它把网络中的所有顶点划分成两个顶点集合</a:t>
            </a:r>
            <a:r>
              <a:rPr lang="en-US" altLang="zh-CN" sz="2800" dirty="0"/>
              <a:t>S</a:t>
            </a:r>
            <a:r>
              <a:rPr lang="zh-CN" altLang="en-US" sz="2800" dirty="0"/>
              <a:t>和</a:t>
            </a:r>
            <a:r>
              <a:rPr lang="en-US" altLang="zh-CN" sz="2800" dirty="0"/>
              <a:t>T</a:t>
            </a:r>
            <a:r>
              <a:rPr lang="zh-CN" altLang="en-US" sz="2800" dirty="0"/>
              <a:t>，其中源点</a:t>
            </a:r>
            <a:r>
              <a:rPr lang="en-US" altLang="zh-CN" sz="2800" dirty="0"/>
              <a:t>s</a:t>
            </a:r>
            <a:r>
              <a:rPr lang="zh-CN" altLang="en-US" sz="2800" dirty="0"/>
              <a:t>∈</a:t>
            </a:r>
            <a:r>
              <a:rPr lang="en-US" altLang="zh-CN" sz="2800" dirty="0"/>
              <a:t>S,</a:t>
            </a:r>
            <a:r>
              <a:rPr lang="zh-CN" altLang="en-US" sz="2800" dirty="0"/>
              <a:t>汇点</a:t>
            </a:r>
            <a:r>
              <a:rPr lang="en-US" altLang="zh-CN" sz="2800" dirty="0"/>
              <a:t>t</a:t>
            </a:r>
            <a:r>
              <a:rPr lang="zh-CN" altLang="en-US" sz="2800" dirty="0"/>
              <a:t>∈</a:t>
            </a:r>
            <a:r>
              <a:rPr lang="en-US" altLang="zh-CN" sz="2800" dirty="0"/>
              <a:t>T</a:t>
            </a:r>
            <a:r>
              <a:rPr lang="zh-CN" altLang="en-US" sz="2800" dirty="0"/>
              <a:t>。记</a:t>
            </a:r>
            <a:r>
              <a:rPr lang="zh-CN" altLang="en-US" sz="2800" dirty="0" smtClean="0"/>
              <a:t>为割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S,T</a:t>
            </a:r>
            <a:r>
              <a:rPr lang="en-US" altLang="zh-CN" sz="2800" dirty="0" smtClean="0"/>
              <a:t>).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右图中：</a:t>
            </a:r>
          </a:p>
          <a:p>
            <a:pPr marL="0" indent="0">
              <a:buNone/>
            </a:pPr>
            <a:r>
              <a:rPr lang="zh-CN" altLang="en-US" sz="2800" dirty="0"/>
              <a:t>顶点集</a:t>
            </a:r>
            <a:r>
              <a:rPr lang="en-US" altLang="zh-CN" sz="2800" dirty="0"/>
              <a:t>S={1,2,3},T={4,5}                                                                      </a:t>
            </a:r>
            <a:r>
              <a:rPr lang="zh-CN" altLang="en-US" sz="2800" dirty="0"/>
              <a:t>构成一个割。</a:t>
            </a:r>
          </a:p>
          <a:p>
            <a:pPr marL="0" indent="0">
              <a:buNone/>
            </a:pPr>
            <a:r>
              <a:rPr lang="zh-CN" altLang="en-US" sz="2800" dirty="0"/>
              <a:t>框外是容量，框内是流量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20" y="3092776"/>
            <a:ext cx="4123972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割的容量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如果一条弧的两个顶点分别属于顶点集</a:t>
            </a: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T</a:t>
            </a:r>
            <a:r>
              <a:rPr lang="zh-CN" altLang="en-US" sz="2000" dirty="0"/>
              <a:t>（一个顶点在</a:t>
            </a:r>
            <a:r>
              <a:rPr lang="en-US" altLang="zh-CN" sz="2000" dirty="0"/>
              <a:t>S,</a:t>
            </a:r>
            <a:r>
              <a:rPr lang="zh-CN" altLang="en-US" sz="2000" dirty="0"/>
              <a:t>另一个在</a:t>
            </a:r>
            <a:r>
              <a:rPr lang="en-US" altLang="zh-CN" sz="2000" dirty="0"/>
              <a:t>T</a:t>
            </a:r>
            <a:r>
              <a:rPr lang="zh-CN" altLang="en-US" sz="2000" dirty="0"/>
              <a:t>），这条弧称为</a:t>
            </a:r>
            <a:r>
              <a:rPr lang="zh-CN" altLang="en-US" sz="2000" dirty="0" smtClean="0"/>
              <a:t>割</a:t>
            </a:r>
            <a:r>
              <a:rPr lang="en-US" altLang="zh-CN" sz="2000" dirty="0" smtClean="0"/>
              <a:t>(S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T</a:t>
            </a:r>
            <a:r>
              <a:rPr lang="en-US" altLang="zh-CN" sz="2000" dirty="0"/>
              <a:t>)</a:t>
            </a:r>
            <a:r>
              <a:rPr lang="zh-CN" altLang="en-US" sz="2000" dirty="0"/>
              <a:t>的一条</a:t>
            </a:r>
            <a:r>
              <a:rPr lang="zh-CN" altLang="en-US" sz="2000" dirty="0">
                <a:solidFill>
                  <a:schemeClr val="accent1"/>
                </a:solidFill>
              </a:rPr>
              <a:t>割边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指向</a:t>
            </a:r>
            <a:r>
              <a:rPr lang="en-US" altLang="zh-CN" sz="2000" dirty="0"/>
              <a:t>T</a:t>
            </a:r>
            <a:r>
              <a:rPr lang="zh-CN" altLang="en-US" sz="2000" dirty="0"/>
              <a:t>的割边是</a:t>
            </a:r>
            <a:r>
              <a:rPr lang="zh-CN" altLang="en-US" sz="2000" dirty="0">
                <a:solidFill>
                  <a:schemeClr val="accent1"/>
                </a:solidFill>
              </a:rPr>
              <a:t>正向割边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zh-CN" altLang="en-US" sz="2000" dirty="0"/>
              <a:t>从</a:t>
            </a:r>
            <a:r>
              <a:rPr lang="en-US" altLang="zh-CN" sz="2000" dirty="0"/>
              <a:t>T</a:t>
            </a:r>
            <a:r>
              <a:rPr lang="zh-CN" altLang="en-US" sz="2000" dirty="0"/>
              <a:t>指向</a:t>
            </a:r>
            <a:r>
              <a:rPr lang="en-US" altLang="zh-CN" sz="2000" dirty="0"/>
              <a:t>S</a:t>
            </a:r>
            <a:r>
              <a:rPr lang="zh-CN" altLang="en-US" sz="2000" dirty="0"/>
              <a:t>的割边是</a:t>
            </a:r>
            <a:r>
              <a:rPr lang="zh-CN" altLang="en-US" sz="2000" dirty="0">
                <a:solidFill>
                  <a:schemeClr val="accent1"/>
                </a:solidFill>
              </a:rPr>
              <a:t>逆向割边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 smtClean="0"/>
              <a:t>割（</a:t>
            </a:r>
            <a:r>
              <a:rPr lang="en-US" altLang="zh-CN" sz="2000" dirty="0"/>
              <a:t>S,T</a:t>
            </a:r>
            <a:r>
              <a:rPr lang="zh-CN" altLang="en-US" sz="2000" dirty="0"/>
              <a:t>）中所有</a:t>
            </a:r>
            <a:r>
              <a:rPr lang="zh-CN" altLang="en-US" sz="2000" dirty="0">
                <a:solidFill>
                  <a:schemeClr val="accent1"/>
                </a:solidFill>
              </a:rPr>
              <a:t>正向割边的容量和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称为割（</a:t>
            </a:r>
            <a:r>
              <a:rPr lang="en-US" altLang="zh-CN" sz="2000" dirty="0"/>
              <a:t>S,T</a:t>
            </a:r>
            <a:r>
              <a:rPr lang="zh-CN" altLang="en-US" sz="2000" dirty="0"/>
              <a:t>）的</a:t>
            </a:r>
            <a:r>
              <a:rPr lang="zh-CN" altLang="en-US" sz="2000" dirty="0">
                <a:solidFill>
                  <a:schemeClr val="accent1"/>
                </a:solidFill>
              </a:rPr>
              <a:t>容量</a:t>
            </a:r>
            <a:r>
              <a:rPr lang="zh-CN" altLang="en-US" sz="2000" dirty="0"/>
              <a:t>。不同割的容量不同。</a:t>
            </a: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</a:rPr>
              <a:t>最小割</a:t>
            </a:r>
            <a:r>
              <a:rPr lang="zh-CN" altLang="en-US" sz="2000" dirty="0"/>
              <a:t>，就是指所有割中权重之和最小的一个割。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4" name="图片 3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02" y="3101089"/>
            <a:ext cx="4123972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5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割的容量</a:t>
            </a:r>
            <a:endParaRPr lang="zh-CN" altLang="en-US" dirty="0"/>
          </a:p>
        </p:txBody>
      </p:sp>
      <p:pic>
        <p:nvPicPr>
          <p:cNvPr id="6" name="内容占位符 5" descr="未命名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825" y="1759976"/>
            <a:ext cx="7075746" cy="45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网络流与割的关系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574" y="1679139"/>
            <a:ext cx="94210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定理一：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是网络中的一个流，</a:t>
            </a:r>
            <a:r>
              <a:rPr lang="en-US" altLang="zh-CN" sz="2800" dirty="0"/>
              <a:t>CUT(S,T)</a:t>
            </a:r>
            <a:r>
              <a:rPr lang="zh-CN" altLang="en-US" sz="2800" dirty="0"/>
              <a:t>是任意一个割，那么</a:t>
            </a:r>
            <a:r>
              <a:rPr lang="en-US" altLang="zh-CN" sz="2800" dirty="0"/>
              <a:t>f</a:t>
            </a:r>
            <a:r>
              <a:rPr lang="zh-CN" altLang="en-US" sz="2800" dirty="0"/>
              <a:t>的值等于正向割边的流量与负向割边的流量之差。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推论一：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是网络中的一个流，</a:t>
            </a:r>
            <a:r>
              <a:rPr lang="en-US" altLang="zh-CN" sz="2800" dirty="0"/>
              <a:t>CUT(S,T)</a:t>
            </a:r>
            <a:r>
              <a:rPr lang="zh-CN" altLang="en-US" sz="2800" dirty="0"/>
              <a:t>是一个割，</a:t>
            </a:r>
            <a:r>
              <a:rPr lang="zh-CN" altLang="en-US" sz="2800" dirty="0" smtClean="0"/>
              <a:t>那么</a:t>
            </a:r>
            <a:endParaRPr lang="en-US" altLang="zh-CN" sz="2800" dirty="0" smtClean="0"/>
          </a:p>
          <a:p>
            <a:r>
              <a:rPr lang="en-US" altLang="zh-CN" sz="2800" dirty="0" smtClean="0"/>
              <a:t>(f</a:t>
            </a:r>
            <a:r>
              <a:rPr lang="zh-CN" altLang="en-US" sz="2800" dirty="0" smtClean="0"/>
              <a:t>的流量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≤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割的容量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推论二：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网络中的最大流不超过任何割的容量。</a:t>
            </a:r>
          </a:p>
        </p:txBody>
      </p:sp>
    </p:spTree>
    <p:extLst>
      <p:ext uri="{BB962C8B-B14F-4D97-AF65-F5344CB8AC3E}">
        <p14:creationId xmlns:p14="http://schemas.microsoft.com/office/powerpoint/2010/main" val="20453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网络流与割的关系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2574" y="1679139"/>
            <a:ext cx="94210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定理二：</a:t>
            </a:r>
            <a:endParaRPr lang="zh-CN" altLang="en-US" sz="2800" dirty="0"/>
          </a:p>
          <a:p>
            <a:r>
              <a:rPr lang="zh-CN" altLang="en-US" sz="2800" dirty="0"/>
              <a:t>在网络中，如果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是一个流，</a:t>
            </a:r>
            <a:r>
              <a:rPr lang="en-US" altLang="zh-CN" sz="2800" dirty="0"/>
              <a:t>CUT (S,T)</a:t>
            </a:r>
            <a:r>
              <a:rPr lang="zh-CN" altLang="en-US" sz="2800" dirty="0"/>
              <a:t>是一个割，且</a:t>
            </a:r>
            <a:r>
              <a:rPr lang="en-US" altLang="zh-CN" sz="2800" dirty="0"/>
              <a:t>f</a:t>
            </a:r>
            <a:r>
              <a:rPr lang="zh-CN" altLang="en-US" sz="2800" dirty="0"/>
              <a:t>的值等于割</a:t>
            </a:r>
            <a:r>
              <a:rPr lang="en-US" altLang="zh-CN" sz="2800" dirty="0"/>
              <a:t>CUT(S,T)</a:t>
            </a:r>
            <a:r>
              <a:rPr lang="zh-CN" altLang="en-US" sz="2800" dirty="0"/>
              <a:t>的容量，那么</a:t>
            </a:r>
            <a:r>
              <a:rPr lang="en-US" altLang="zh-CN" sz="2800" dirty="0"/>
              <a:t>f</a:t>
            </a:r>
            <a:r>
              <a:rPr lang="zh-CN" altLang="en-US" sz="2800" dirty="0"/>
              <a:t>是一个最大流， </a:t>
            </a:r>
            <a:r>
              <a:rPr lang="en-US" altLang="zh-CN" sz="2800" dirty="0"/>
              <a:t>CUT(S,T)</a:t>
            </a:r>
            <a:r>
              <a:rPr lang="zh-CN" altLang="en-US" sz="2800" dirty="0"/>
              <a:t>是一个最小割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32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网络流与割的关系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0596" y="1620950"/>
            <a:ext cx="1224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568828" y="2235358"/>
            <a:ext cx="493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最大流对应的残留网络</a:t>
            </a:r>
            <a:endParaRPr lang="zh-CN" altLang="en-US" sz="3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39091" y="2325560"/>
            <a:ext cx="3840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割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S-T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的构造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点在残留网络中能到达的点</a:t>
            </a:r>
            <a:endParaRPr lang="en-US" altLang="zh-CN" dirty="0" smtClean="0"/>
          </a:p>
          <a:p>
            <a:r>
              <a:rPr lang="en-US" altLang="zh-CN" dirty="0" smtClean="0"/>
              <a:t>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点在残留网络中不能到达的点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072302" y="3909458"/>
            <a:ext cx="469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割中的边</a:t>
            </a:r>
            <a:r>
              <a:rPr lang="en-US" altLang="zh-CN" dirty="0" smtClean="0"/>
              <a:t>e</a:t>
            </a:r>
            <a:r>
              <a:rPr lang="zh-CN" altLang="en-US" dirty="0" smtClean="0"/>
              <a:t>一定有：</a:t>
            </a:r>
            <a:endParaRPr lang="en-US" altLang="zh-CN" dirty="0" smtClean="0"/>
          </a:p>
          <a:p>
            <a:r>
              <a:rPr lang="zh-CN" altLang="en-US" dirty="0" smtClean="0"/>
              <a:t>正向割边：</a:t>
            </a:r>
            <a:r>
              <a:rPr lang="en-US" altLang="zh-CN" dirty="0" smtClean="0"/>
              <a:t>f’(e)=c(e)</a:t>
            </a:r>
          </a:p>
          <a:p>
            <a:r>
              <a:rPr lang="zh-CN" altLang="en-US" dirty="0" smtClean="0"/>
              <a:t>逆向割边：</a:t>
            </a:r>
            <a:r>
              <a:rPr lang="en-US" altLang="zh-CN" dirty="0" smtClean="0"/>
              <a:t>f’(e)=0</a:t>
            </a:r>
          </a:p>
          <a:p>
            <a:endParaRPr lang="en-US" altLang="zh-CN" dirty="0"/>
          </a:p>
          <a:p>
            <a:r>
              <a:rPr lang="en-US" altLang="zh-CN" dirty="0"/>
              <a:t>f</a:t>
            </a:r>
            <a:r>
              <a:rPr lang="en-US" altLang="zh-CN" dirty="0" smtClean="0"/>
              <a:t>’</a:t>
            </a:r>
            <a:r>
              <a:rPr lang="zh-CN" altLang="en-US" dirty="0" smtClean="0"/>
              <a:t>的流量</a:t>
            </a:r>
            <a:r>
              <a:rPr lang="en-US" altLang="zh-CN" dirty="0" smtClean="0"/>
              <a:t>=s</a:t>
            </a:r>
            <a:r>
              <a:rPr lang="zh-CN" altLang="en-US" dirty="0" smtClean="0"/>
              <a:t>的出边的总流量</a:t>
            </a:r>
            <a:r>
              <a:rPr lang="en-US" altLang="zh-CN" dirty="0" smtClean="0"/>
              <a:t>-s</a:t>
            </a:r>
            <a:r>
              <a:rPr lang="zh-CN" altLang="en-US" dirty="0" smtClean="0"/>
              <a:t>的入边的总流量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5874671" y="45973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8784215" y="353641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6788487" y="6176407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11339106" y="593595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1063436" y="392377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1" idx="6"/>
            <a:endCxn id="52" idx="2"/>
          </p:cNvCxnSpPr>
          <p:nvPr/>
        </p:nvCxnSpPr>
        <p:spPr>
          <a:xfrm flipV="1">
            <a:off x="6115127" y="3656644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5"/>
            <a:endCxn id="53" idx="1"/>
          </p:cNvCxnSpPr>
          <p:nvPr/>
        </p:nvCxnSpPr>
        <p:spPr>
          <a:xfrm>
            <a:off x="6079913" y="4802563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5"/>
            <a:endCxn id="54" idx="2"/>
          </p:cNvCxnSpPr>
          <p:nvPr/>
        </p:nvCxnSpPr>
        <p:spPr>
          <a:xfrm flipV="1">
            <a:off x="6993729" y="6056179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6"/>
            <a:endCxn id="55" idx="2"/>
          </p:cNvCxnSpPr>
          <p:nvPr/>
        </p:nvCxnSpPr>
        <p:spPr>
          <a:xfrm>
            <a:off x="9024671" y="3656644"/>
            <a:ext cx="2038765" cy="3873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5" idx="4"/>
            <a:endCxn id="54" idx="0"/>
          </p:cNvCxnSpPr>
          <p:nvPr/>
        </p:nvCxnSpPr>
        <p:spPr>
          <a:xfrm>
            <a:off x="11183664" y="4164228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3"/>
            <a:endCxn id="53" idx="7"/>
          </p:cNvCxnSpPr>
          <p:nvPr/>
        </p:nvCxnSpPr>
        <p:spPr>
          <a:xfrm flipH="1">
            <a:off x="6993729" y="3741658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5" idx="3"/>
            <a:endCxn id="53" idx="6"/>
          </p:cNvCxnSpPr>
          <p:nvPr/>
        </p:nvCxnSpPr>
        <p:spPr>
          <a:xfrm flipH="1">
            <a:off x="7028943" y="4129014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451807" y="369968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c=10,f=10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552046" y="329590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c=6,f=6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8203664" y="45973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c=6,f=4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9100970" y="525541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c=3,f=0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1237390" y="46015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c=8,f=6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9334229" y="61252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c=5,f=5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5377122" y="545279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c=2,f=1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6252755" y="3756062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6993729" y="3826889"/>
            <a:ext cx="1687240" cy="222929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022468" y="4869500"/>
            <a:ext cx="700309" cy="12773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1266334" y="4136131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017649" y="3590230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7115348" y="5995861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0811" y="2468880"/>
            <a:ext cx="545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/>
              <a:t>最大流 </a:t>
            </a:r>
            <a:r>
              <a:rPr lang="en-US" altLang="zh-CN" sz="5400" dirty="0" smtClean="0"/>
              <a:t>= </a:t>
            </a:r>
            <a:r>
              <a:rPr lang="zh-CN" altLang="en-US" sz="5400" dirty="0" smtClean="0"/>
              <a:t>最小割</a:t>
            </a:r>
            <a:endParaRPr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3149138" y="3890356"/>
            <a:ext cx="589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两者问题常常相互转化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49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黑体</vt:lpstr>
      <vt:lpstr>宋体</vt:lpstr>
      <vt:lpstr>Arial</vt:lpstr>
      <vt:lpstr>Calibri</vt:lpstr>
      <vt:lpstr>WelcomeDoc</vt:lpstr>
      <vt:lpstr>割</vt:lpstr>
      <vt:lpstr>割的容量</vt:lpstr>
      <vt:lpstr>割的容量</vt:lpstr>
      <vt:lpstr>网络流与割的关系</vt:lpstr>
      <vt:lpstr>网络流与割的关系</vt:lpstr>
      <vt:lpstr>网络流与割的关系</vt:lpstr>
      <vt:lpstr>PowerPoint 演示文稿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2016-07-20T12:49:23Z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