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sldIdLst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4" r:id="rId21"/>
    <p:sldId id="375" r:id="rId22"/>
    <p:sldId id="372" r:id="rId23"/>
    <p:sldId id="373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07" d="100"/>
          <a:sy n="107" d="100"/>
        </p:scale>
        <p:origin x="11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7/20/2016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 smtClean="0"/>
              <a:t>网络流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09" y="281691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S-&gt;1-&gt;3-&gt;t</a:t>
            </a:r>
          </a:p>
          <a:p>
            <a:r>
              <a:rPr lang="zh-CN" altLang="en-US" sz="2400" dirty="0" smtClean="0"/>
              <a:t>传输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如何求解这个问题呢？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3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09" y="281691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S-&gt;1-&gt;3-&gt;t</a:t>
            </a:r>
          </a:p>
          <a:p>
            <a:r>
              <a:rPr lang="zh-CN" altLang="en-US" sz="2400" dirty="0" smtClean="0"/>
              <a:t>传输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如何求解这个问题呢？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24006" y="5147856"/>
            <a:ext cx="333340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找不到新的路径了，</a:t>
            </a:r>
            <a:endParaRPr lang="en-US" altLang="zh-CN" sz="2400" dirty="0" smtClean="0"/>
          </a:p>
          <a:p>
            <a:r>
              <a:rPr lang="zh-CN" altLang="en-US" sz="2400" dirty="0" smtClean="0"/>
              <a:t>一共传输了</a:t>
            </a:r>
            <a:r>
              <a:rPr lang="en-US" altLang="zh-CN" sz="2400" dirty="0" smtClean="0"/>
              <a:t>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3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09" y="281691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S-&gt;1-&gt;3-&gt;t</a:t>
            </a:r>
          </a:p>
          <a:p>
            <a:r>
              <a:rPr lang="zh-CN" altLang="en-US" sz="2400" dirty="0" smtClean="0"/>
              <a:t>传输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689273" y="1778924"/>
            <a:ext cx="4214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</a:rPr>
              <a:t>是最大流吗？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31578" y="404082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027622" y="351252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8512233" y="510154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10553007" y="540643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10432779" y="388541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6"/>
            <a:endCxn id="39" idx="2"/>
          </p:cNvCxnSpPr>
          <p:nvPr/>
        </p:nvCxnSpPr>
        <p:spPr>
          <a:xfrm flipV="1">
            <a:off x="7672034" y="3632752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5"/>
            <a:endCxn id="43" idx="1"/>
          </p:cNvCxnSpPr>
          <p:nvPr/>
        </p:nvCxnSpPr>
        <p:spPr>
          <a:xfrm>
            <a:off x="7636820" y="4246066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5"/>
            <a:endCxn id="44" idx="2"/>
          </p:cNvCxnSpPr>
          <p:nvPr/>
        </p:nvCxnSpPr>
        <p:spPr>
          <a:xfrm>
            <a:off x="8717475" y="5306784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>
            <a:off x="9268078" y="3632752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5" idx="4"/>
            <a:endCxn id="44" idx="0"/>
          </p:cNvCxnSpPr>
          <p:nvPr/>
        </p:nvCxnSpPr>
        <p:spPr>
          <a:xfrm>
            <a:off x="10553007" y="4125868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3"/>
            <a:endCxn id="43" idx="7"/>
          </p:cNvCxnSpPr>
          <p:nvPr/>
        </p:nvCxnSpPr>
        <p:spPr>
          <a:xfrm flipH="1">
            <a:off x="8717475" y="3717766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43" idx="6"/>
          </p:cNvCxnSpPr>
          <p:nvPr/>
        </p:nvCxnSpPr>
        <p:spPr>
          <a:xfrm flipH="1">
            <a:off x="8752689" y="4090654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575859" y="3540000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303292" y="339476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c=6,f=6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489671" y="408109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c=6,f=4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356126" y="44357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708449" y="454499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c=8,f=6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098996" y="542701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328325" y="46611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544757" y="2645649"/>
            <a:ext cx="37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更优解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7544757" y="5925525"/>
            <a:ext cx="374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总流量</a:t>
            </a:r>
            <a:r>
              <a:rPr lang="en-US" altLang="zh-CN" sz="2400" dirty="0" smtClean="0"/>
              <a:t>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0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9" grpId="0" animBg="1"/>
      <p:bldP spid="43" grpId="0" animBg="1"/>
      <p:bldP spid="44" grpId="0" animBg="1"/>
      <p:bldP spid="4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55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两者对比（做减法）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795654" y="2230947"/>
            <a:ext cx="4214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1"/>
                </a:solidFill>
              </a:rPr>
              <a:t>最大流来源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68438" y="341076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064482" y="288246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2549093" y="447148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589867" y="4776378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469639" y="325535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6"/>
            <a:endCxn id="39" idx="2"/>
          </p:cNvCxnSpPr>
          <p:nvPr/>
        </p:nvCxnSpPr>
        <p:spPr>
          <a:xfrm flipV="1">
            <a:off x="1708894" y="3002694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5"/>
            <a:endCxn id="43" idx="1"/>
          </p:cNvCxnSpPr>
          <p:nvPr/>
        </p:nvCxnSpPr>
        <p:spPr>
          <a:xfrm>
            <a:off x="1673680" y="3616008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5"/>
            <a:endCxn id="44" idx="2"/>
          </p:cNvCxnSpPr>
          <p:nvPr/>
        </p:nvCxnSpPr>
        <p:spPr>
          <a:xfrm>
            <a:off x="2754335" y="4676726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>
            <a:off x="3304938" y="3002694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5" idx="4"/>
            <a:endCxn id="44" idx="0"/>
          </p:cNvCxnSpPr>
          <p:nvPr/>
        </p:nvCxnSpPr>
        <p:spPr>
          <a:xfrm>
            <a:off x="4589867" y="3495810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3"/>
            <a:endCxn id="43" idx="7"/>
          </p:cNvCxnSpPr>
          <p:nvPr/>
        </p:nvCxnSpPr>
        <p:spPr>
          <a:xfrm flipH="1">
            <a:off x="2754335" y="3087708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43" idx="6"/>
          </p:cNvCxnSpPr>
          <p:nvPr/>
        </p:nvCxnSpPr>
        <p:spPr>
          <a:xfrm flipH="1">
            <a:off x="2789549" y="3460596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79777" y="2900040"/>
            <a:ext cx="49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685457" y="281572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526531" y="3451036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498085" y="373026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745309" y="39149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416015" y="4761740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727895" y="404782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61909" y="3460596"/>
            <a:ext cx="3690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存在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zh-CN" altLang="en-US" sz="2800" dirty="0" smtClean="0"/>
              <a:t>将原先得到的流推回去，而得到新的流。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13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两者对比（做减法）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814134" y="1508608"/>
            <a:ext cx="4214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1"/>
                </a:solidFill>
              </a:rPr>
              <a:t>最大流来源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03827" y="201933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2999871" y="149103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2484482" y="308005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525256" y="338494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405028" y="186392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6"/>
            <a:endCxn id="39" idx="2"/>
          </p:cNvCxnSpPr>
          <p:nvPr/>
        </p:nvCxnSpPr>
        <p:spPr>
          <a:xfrm flipV="1">
            <a:off x="1644283" y="1611262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5"/>
            <a:endCxn id="43" idx="1"/>
          </p:cNvCxnSpPr>
          <p:nvPr/>
        </p:nvCxnSpPr>
        <p:spPr>
          <a:xfrm>
            <a:off x="1609069" y="2224576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5"/>
            <a:endCxn id="44" idx="2"/>
          </p:cNvCxnSpPr>
          <p:nvPr/>
        </p:nvCxnSpPr>
        <p:spPr>
          <a:xfrm>
            <a:off x="2689724" y="3285294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>
            <a:off x="3240327" y="1611262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5" idx="4"/>
            <a:endCxn id="44" idx="0"/>
          </p:cNvCxnSpPr>
          <p:nvPr/>
        </p:nvCxnSpPr>
        <p:spPr>
          <a:xfrm>
            <a:off x="4525256" y="2104378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3"/>
            <a:endCxn id="43" idx="7"/>
          </p:cNvCxnSpPr>
          <p:nvPr/>
        </p:nvCxnSpPr>
        <p:spPr>
          <a:xfrm flipH="1">
            <a:off x="2689724" y="1696276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43" idx="6"/>
          </p:cNvCxnSpPr>
          <p:nvPr/>
        </p:nvCxnSpPr>
        <p:spPr>
          <a:xfrm flipH="1">
            <a:off x="2724938" y="2069164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15166" y="1508608"/>
            <a:ext cx="49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620846" y="1424290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461920" y="20596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433474" y="233883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680698" y="252350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351404" y="337030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663284" y="265639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75984" y="2341652"/>
            <a:ext cx="3690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存在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zh-CN" altLang="en-US" sz="2800" dirty="0" smtClean="0"/>
              <a:t>将原先得到的流推回去，而得到新的流。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106225" y="420664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681919" y="4905970"/>
            <a:ext cx="2394065" cy="112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算法改进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18605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37667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或满足</a:t>
            </a:r>
            <a:r>
              <a:rPr lang="en-US" altLang="zh-CN" dirty="0" smtClean="0">
                <a:solidFill>
                  <a:schemeClr val="accent1"/>
                </a:solidFill>
              </a:rPr>
              <a:t>f(e)&gt;0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e</a:t>
            </a:r>
            <a:r>
              <a:rPr lang="zh-CN" altLang="en-US" dirty="0" smtClean="0">
                <a:solidFill>
                  <a:schemeClr val="accent1"/>
                </a:solidFill>
              </a:rPr>
              <a:t>对应的反向边</a:t>
            </a:r>
            <a:r>
              <a:rPr lang="en-US" altLang="zh-CN" dirty="0" smtClean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两者对比（做减法）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3985163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或满足</a:t>
            </a:r>
            <a:r>
              <a:rPr lang="en-US" altLang="zh-CN" dirty="0" smtClean="0">
                <a:solidFill>
                  <a:schemeClr val="accent1"/>
                </a:solidFill>
              </a:rPr>
              <a:t>f(e)&gt;0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e</a:t>
            </a:r>
            <a:r>
              <a:rPr lang="zh-CN" altLang="en-US" dirty="0" smtClean="0">
                <a:solidFill>
                  <a:schemeClr val="accent1"/>
                </a:solidFill>
              </a:rPr>
              <a:t>对应的反向边</a:t>
            </a:r>
            <a:r>
              <a:rPr lang="en-US" altLang="zh-CN" dirty="0" smtClean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两者对比（做减法）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0946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或满足</a:t>
            </a:r>
            <a:r>
              <a:rPr lang="en-US" altLang="zh-CN" dirty="0" smtClean="0">
                <a:solidFill>
                  <a:schemeClr val="accent1"/>
                </a:solidFill>
              </a:rPr>
              <a:t>f(e)&gt;0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e</a:t>
            </a:r>
            <a:r>
              <a:rPr lang="zh-CN" altLang="en-US" dirty="0" smtClean="0">
                <a:solidFill>
                  <a:schemeClr val="accent1"/>
                </a:solidFill>
              </a:rPr>
              <a:t>对应的反向边</a:t>
            </a:r>
            <a:r>
              <a:rPr lang="en-US" altLang="zh-CN" dirty="0" smtClean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73671" y="4864649"/>
            <a:ext cx="243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S-&gt;2-&gt;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-&gt;3-&gt;t</a:t>
            </a:r>
          </a:p>
          <a:p>
            <a:r>
              <a:rPr lang="zh-CN" altLang="en-US" sz="2400" dirty="0" smtClean="0"/>
              <a:t>传输</a:t>
            </a:r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97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两者对比（做减法）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27749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或满足</a:t>
            </a:r>
            <a:r>
              <a:rPr lang="en-US" altLang="zh-CN" dirty="0" smtClean="0">
                <a:solidFill>
                  <a:schemeClr val="accent1"/>
                </a:solidFill>
              </a:rPr>
              <a:t>f(e)&gt;0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e</a:t>
            </a:r>
            <a:r>
              <a:rPr lang="zh-CN" altLang="en-US" dirty="0" smtClean="0">
                <a:solidFill>
                  <a:schemeClr val="accent1"/>
                </a:solidFill>
              </a:rPr>
              <a:t>对应的反向边</a:t>
            </a:r>
            <a:r>
              <a:rPr lang="en-US" altLang="zh-CN" dirty="0" smtClean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c=6,f=4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c=8,f=6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c=2,f=1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867960" y="2675314"/>
            <a:ext cx="700309" cy="12773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57609" y="4513561"/>
            <a:ext cx="528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此时不能找到新的路径了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9123" y="5427652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此时的流量为</a:t>
            </a:r>
            <a:r>
              <a:rPr lang="zh-CN" altLang="en-US" sz="3200" dirty="0" smtClean="0">
                <a:solidFill>
                  <a:schemeClr val="accent1"/>
                </a:solidFill>
              </a:rPr>
              <a:t>最大流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两者对比（做减法）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25136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或满足</a:t>
            </a:r>
            <a:r>
              <a:rPr lang="en-US" altLang="zh-CN" dirty="0" smtClean="0">
                <a:solidFill>
                  <a:schemeClr val="accent1"/>
                </a:solidFill>
              </a:rPr>
              <a:t>f(e)&gt;0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e</a:t>
            </a:r>
            <a:r>
              <a:rPr lang="zh-CN" altLang="en-US" dirty="0" smtClean="0">
                <a:solidFill>
                  <a:schemeClr val="accent1"/>
                </a:solidFill>
              </a:rPr>
              <a:t>对应的反向边</a:t>
            </a:r>
            <a:r>
              <a:rPr lang="en-US" altLang="zh-CN" dirty="0" smtClean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c=6,f=4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c=8,f=6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c=2,f=1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867960" y="2675314"/>
            <a:ext cx="700309" cy="12773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箭头 5"/>
          <p:cNvSpPr/>
          <p:nvPr/>
        </p:nvSpPr>
        <p:spPr>
          <a:xfrm rot="10800000">
            <a:off x="4580313" y="5587033"/>
            <a:ext cx="2665070" cy="897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0533" y="5736850"/>
            <a:ext cx="357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Ford-</a:t>
            </a:r>
            <a:r>
              <a:rPr lang="en-US" altLang="zh-CN" sz="2800" dirty="0" err="1" smtClean="0"/>
              <a:t>fulkerson</a:t>
            </a:r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  <p:sp>
        <p:nvSpPr>
          <p:cNvPr id="54" name="右箭头 53"/>
          <p:cNvSpPr/>
          <p:nvPr/>
        </p:nvSpPr>
        <p:spPr>
          <a:xfrm rot="10289385">
            <a:off x="3649340" y="4271404"/>
            <a:ext cx="2665070" cy="415058"/>
          </a:xfrm>
          <a:prstGeom prst="rightArrow">
            <a:avLst>
              <a:gd name="adj1" fmla="val 45300"/>
              <a:gd name="adj2" fmla="val 54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7798" y="4430531"/>
            <a:ext cx="194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残余网络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599172" y="4993808"/>
            <a:ext cx="459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f(e)&lt;c(e)</a:t>
            </a:r>
            <a:r>
              <a:rPr lang="zh-CN" altLang="en-US" dirty="0"/>
              <a:t>的</a:t>
            </a:r>
            <a:r>
              <a:rPr lang="zh-CN" altLang="en-US" dirty="0" smtClean="0"/>
              <a:t>边和满足</a:t>
            </a:r>
            <a:r>
              <a:rPr lang="en-US" altLang="zh-CN" dirty="0"/>
              <a:t>f(e)&gt;0</a:t>
            </a:r>
            <a:r>
              <a:rPr lang="zh-CN" altLang="en-US" dirty="0"/>
              <a:t>的</a:t>
            </a:r>
            <a:r>
              <a:rPr lang="en-US" altLang="zh-CN" dirty="0"/>
              <a:t>e</a:t>
            </a:r>
            <a:r>
              <a:rPr lang="zh-CN" altLang="en-US" dirty="0"/>
              <a:t>对应的反向边</a:t>
            </a:r>
            <a:r>
              <a:rPr lang="en-US" altLang="zh-CN" dirty="0"/>
              <a:t>rev(e</a:t>
            </a:r>
            <a:r>
              <a:rPr lang="en-US" altLang="zh-CN" dirty="0" smtClean="0"/>
              <a:t>)</a:t>
            </a:r>
            <a:r>
              <a:rPr lang="zh-CN" altLang="en-US" dirty="0" smtClean="0"/>
              <a:t>所组成的图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5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4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两者对比（做减法）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25136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或满足</a:t>
            </a:r>
            <a:r>
              <a:rPr lang="en-US" altLang="zh-CN" dirty="0" smtClean="0">
                <a:solidFill>
                  <a:schemeClr val="accent1"/>
                </a:solidFill>
              </a:rPr>
              <a:t>f(e)&gt;0</a:t>
            </a:r>
            <a:r>
              <a:rPr lang="zh-CN" altLang="en-US" dirty="0" smtClean="0">
                <a:solidFill>
                  <a:schemeClr val="accent1"/>
                </a:solidFill>
              </a:rPr>
              <a:t>的</a:t>
            </a:r>
            <a:r>
              <a:rPr lang="en-US" altLang="zh-CN" dirty="0" smtClean="0">
                <a:solidFill>
                  <a:schemeClr val="accent1"/>
                </a:solidFill>
              </a:rPr>
              <a:t>e</a:t>
            </a:r>
            <a:r>
              <a:rPr lang="zh-CN" altLang="en-US" dirty="0" smtClean="0">
                <a:solidFill>
                  <a:schemeClr val="accent1"/>
                </a:solidFill>
              </a:rPr>
              <a:t>对应的反向边</a:t>
            </a:r>
            <a:r>
              <a:rPr lang="en-US" altLang="zh-CN" dirty="0" smtClean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c=6,f=4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c=8,f=6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c=2,f=1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867960" y="2675314"/>
            <a:ext cx="700309" cy="12773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箭头 53"/>
          <p:cNvSpPr/>
          <p:nvPr/>
        </p:nvSpPr>
        <p:spPr>
          <a:xfrm rot="10289385">
            <a:off x="3649340" y="4271404"/>
            <a:ext cx="2665070" cy="415058"/>
          </a:xfrm>
          <a:prstGeom prst="rightArrow">
            <a:avLst>
              <a:gd name="adj1" fmla="val 45300"/>
              <a:gd name="adj2" fmla="val 54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7798" y="4430531"/>
            <a:ext cx="194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残余网络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599172" y="4993808"/>
            <a:ext cx="459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f(e)&lt;c(e)</a:t>
            </a:r>
            <a:r>
              <a:rPr lang="zh-CN" altLang="en-US" dirty="0"/>
              <a:t>的</a:t>
            </a:r>
            <a:r>
              <a:rPr lang="zh-CN" altLang="en-US" dirty="0" smtClean="0"/>
              <a:t>边和满足</a:t>
            </a:r>
            <a:r>
              <a:rPr lang="en-US" altLang="zh-CN" dirty="0"/>
              <a:t>f(e)&gt;0</a:t>
            </a:r>
            <a:r>
              <a:rPr lang="zh-CN" altLang="en-US" dirty="0"/>
              <a:t>的</a:t>
            </a:r>
            <a:r>
              <a:rPr lang="en-US" altLang="zh-CN" dirty="0"/>
              <a:t>e</a:t>
            </a:r>
            <a:r>
              <a:rPr lang="zh-CN" altLang="en-US" dirty="0"/>
              <a:t>对应的反向边</a:t>
            </a:r>
            <a:r>
              <a:rPr lang="en-US" altLang="zh-CN" dirty="0"/>
              <a:t>rev(e</a:t>
            </a:r>
            <a:r>
              <a:rPr lang="en-US" altLang="zh-CN" dirty="0" smtClean="0"/>
              <a:t>)</a:t>
            </a:r>
            <a:r>
              <a:rPr lang="zh-CN" altLang="en-US" dirty="0" smtClean="0"/>
              <a:t>所组成的图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0605" y="5784475"/>
            <a:ext cx="67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新找到的路径，称为</a:t>
            </a:r>
            <a:r>
              <a:rPr lang="zh-CN" altLang="en-US" sz="2400" dirty="0" smtClean="0"/>
              <a:t>增广路径</a:t>
            </a:r>
            <a:endParaRPr lang="en-US" altLang="zh-CN" sz="2400" dirty="0" smtClean="0"/>
          </a:p>
          <a:p>
            <a:r>
              <a:rPr lang="zh-CN" altLang="en-US" dirty="0" smtClean="0"/>
              <a:t>找到一条路径，并更新残余网络的操作，称为一次</a:t>
            </a:r>
            <a:r>
              <a:rPr lang="zh-CN" altLang="en-US" sz="2400" b="1" dirty="0" smtClean="0"/>
              <a:t>增广操作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98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743075"/>
            <a:ext cx="10972800" cy="18646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网络中有两台计算机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，现在想从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 smtClean="0">
                <a:solidFill>
                  <a:schemeClr val="tx1"/>
                </a:solidFill>
              </a:rPr>
              <a:t>传输数据到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。该网络中一共有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台计算机，其中计算机之间连有一条单向的通信电缆，每条通信电缆都有对应的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秒钟所能传输的最大数据量。当其他计算机之间没有数据传输时，在一秒钟内最多可以传输多少数据到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11979" y="3902277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50028" y="3292677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02035" y="3517121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41558" y="5503862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02035" y="5503862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4062934" y="5121478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331923" y="473632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47563" y="4615066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6101904" y="4042150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041788" y="5994979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197517" y="4222315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018441" y="4596194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04667" y="3899770"/>
            <a:ext cx="10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10mbps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264548" y="358459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6mbps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84023" y="464896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6mbps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788969" y="499260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3mbps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79890" y="489217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8mbps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179369" y="611775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5mbps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581253" y="5382606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2mbps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9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FF</a:t>
            </a:r>
            <a:r>
              <a:rPr lang="zh-CN" altLang="en-US" b="1" dirty="0" smtClean="0"/>
              <a:t>算法操作步骤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67536" y="1846729"/>
            <a:ext cx="9526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一直维护残余网络（包括正向边和逆向边）</a:t>
            </a:r>
            <a:endParaRPr lang="en-US" altLang="zh-CN" sz="2800" dirty="0" smtClean="0"/>
          </a:p>
          <a:p>
            <a:r>
              <a:rPr lang="zh-CN" altLang="en-US" sz="2800" dirty="0" smtClean="0"/>
              <a:t>初始条件下，正向</a:t>
            </a:r>
            <a:r>
              <a:rPr lang="zh-CN" altLang="en-US" sz="2800" dirty="0" smtClean="0"/>
              <a:t>边的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等于原来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，逆向边的</a:t>
            </a:r>
            <a:r>
              <a:rPr lang="en-US" altLang="zh-CN" sz="2800" dirty="0" smtClean="0"/>
              <a:t>c=0;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、找一条增广路；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、更新残余网络；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、重复第一步，直到找不到新的能到达汇点的增广路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971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1273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8536" y="1995492"/>
            <a:ext cx="9823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现在有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个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池塘</a:t>
            </a:r>
            <a:endParaRPr lang="en-US" altLang="zh-CN" sz="2800" dirty="0" smtClean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1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开始编号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,1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为源点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,m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为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汇点</a:t>
            </a:r>
            <a:endParaRPr lang="en-US" altLang="zh-CN" sz="2800" dirty="0" smtClean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及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条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水渠</a:t>
            </a:r>
            <a:endParaRPr lang="en-US" altLang="zh-CN" sz="2800" dirty="0" smtClean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给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出这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条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水渠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的起点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，终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点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所能流过的最大</a:t>
            </a: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流量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66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31725" y="761727"/>
            <a:ext cx="5163787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int dfs(int to,int t,int f)</a:t>
            </a:r>
          </a:p>
          <a:p>
            <a:r>
              <a:rPr lang="zh-CN" altLang="en-US" dirty="0" smtClean="0"/>
              <a:t>{  </a:t>
            </a:r>
            <a:r>
              <a:rPr lang="en-US" altLang="zh-CN" dirty="0" smtClean="0"/>
              <a:t>//</a:t>
            </a:r>
            <a:r>
              <a:rPr lang="zh-CN" altLang="en-US" dirty="0"/>
              <a:t> </a:t>
            </a:r>
            <a:r>
              <a:rPr lang="en-US" altLang="zh-CN" dirty="0"/>
              <a:t>//to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的路径中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容量</a:t>
            </a:r>
            <a:r>
              <a:rPr lang="zh-CN" altLang="en-US" dirty="0"/>
              <a:t>最小的边的值</a:t>
            </a:r>
          </a:p>
          <a:p>
            <a:r>
              <a:rPr lang="zh-CN" altLang="en-US" dirty="0"/>
              <a:t>    if (to==t) return f;</a:t>
            </a:r>
          </a:p>
          <a:p>
            <a:r>
              <a:rPr lang="zh-CN" altLang="en-US" dirty="0"/>
              <a:t>    vis[to]=true;</a:t>
            </a:r>
          </a:p>
          <a:p>
            <a:r>
              <a:rPr lang="zh-CN" altLang="en-US" dirty="0"/>
              <a:t>    for (int i=head[to];i!=-1;i=edge[i].next)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v=edge[i].v;</a:t>
            </a:r>
          </a:p>
          <a:p>
            <a:r>
              <a:rPr lang="zh-CN" altLang="en-US" dirty="0"/>
              <a:t>        if (!vis[v]&amp;&amp;edge[i].cap&gt;0)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int d=dfs(v,t,min(f,edge[i].cap));</a:t>
            </a:r>
          </a:p>
          <a:p>
            <a:r>
              <a:rPr lang="zh-CN" altLang="en-US" dirty="0"/>
              <a:t>            if (d&gt;0)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edge[i].cap-=d;</a:t>
            </a:r>
          </a:p>
          <a:p>
            <a:r>
              <a:rPr lang="zh-CN" altLang="en-US" dirty="0"/>
              <a:t>                edge[i^1].cap+=d;</a:t>
            </a:r>
          </a:p>
          <a:p>
            <a:r>
              <a:rPr lang="zh-CN" altLang="en-US" dirty="0"/>
              <a:t>                return d;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60763" y="1318247"/>
            <a:ext cx="532093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addedge(int u,int v,int w,int rw=0)</a:t>
            </a:r>
          </a:p>
          <a:p>
            <a:r>
              <a:rPr lang="zh-CN" altLang="en-US" dirty="0" smtClean="0"/>
              <a:t>{</a:t>
            </a:r>
            <a:r>
              <a:rPr lang="en-US" altLang="zh-CN" dirty="0" smtClean="0"/>
              <a:t>//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</a:t>
            </a:r>
            <a:r>
              <a:rPr lang="zh-CN" altLang="en-US" smtClean="0"/>
              <a:t>开始</a:t>
            </a:r>
            <a:endParaRPr lang="zh-CN" altLang="en-US" dirty="0"/>
          </a:p>
          <a:p>
            <a:r>
              <a:rPr lang="zh-CN" altLang="en-US" dirty="0"/>
              <a:t>    edge[num].v=v; edge[num].cap=w;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edge</a:t>
            </a:r>
            <a:r>
              <a:rPr lang="zh-CN" altLang="en-US" dirty="0"/>
              <a:t>[num].next=head[u]; head[u]=num++;</a:t>
            </a:r>
          </a:p>
          <a:p>
            <a:r>
              <a:rPr lang="zh-CN" altLang="en-US" dirty="0"/>
              <a:t>    edge[num].v=u;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edge</a:t>
            </a:r>
            <a:r>
              <a:rPr lang="zh-CN" altLang="en-US" dirty="0"/>
              <a:t>[num].cap=rw;edge[num].next=head[v]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    </a:t>
            </a:r>
            <a:r>
              <a:rPr lang="zh-CN" altLang="en-US" dirty="0"/>
              <a:t>head[v]=num++;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83622" y="3716382"/>
            <a:ext cx="375537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max_flow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s,int</a:t>
            </a:r>
            <a:r>
              <a:rPr lang="en-US" altLang="zh-CN" dirty="0"/>
              <a:t> 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flow=0;</a:t>
            </a:r>
          </a:p>
          <a:p>
            <a:r>
              <a:rPr lang="en-US" altLang="zh-CN" dirty="0"/>
              <a:t>    while (1)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 smtClean="0"/>
              <a:t>memset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vis,false,sizeof</a:t>
            </a:r>
            <a:r>
              <a:rPr lang="en-US" altLang="zh-CN" dirty="0" smtClean="0"/>
              <a:t>(vis);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f=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s,t,INF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 (f&lt;=0) return flow;</a:t>
            </a:r>
          </a:p>
          <a:p>
            <a:r>
              <a:rPr lang="en-US" altLang="zh-CN" dirty="0"/>
              <a:t>        flow+=f;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9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44595" y="2819116"/>
            <a:ext cx="118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10mbps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6mbps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6mbps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3mbps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8mbps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5mbps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2mbps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22137" y="1235419"/>
            <a:ext cx="471331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问题抽象：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可转换为有向图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对于每条边</a:t>
            </a:r>
            <a:r>
              <a:rPr lang="en-US" altLang="zh-CN" dirty="0"/>
              <a:t>e</a:t>
            </a:r>
            <a:r>
              <a:rPr lang="zh-CN" altLang="en-US" dirty="0"/>
              <a:t>∈</a:t>
            </a:r>
            <a:r>
              <a:rPr lang="en-US" altLang="zh-CN" dirty="0" smtClean="0"/>
              <a:t>E</a:t>
            </a:r>
            <a:r>
              <a:rPr lang="zh-CN" altLang="en-US" dirty="0" smtClean="0"/>
              <a:t>都有对应的最大可能的数据传输量</a:t>
            </a:r>
            <a:r>
              <a:rPr lang="en-US" altLang="zh-CN" dirty="0" smtClean="0"/>
              <a:t>c(e);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实际传输量为</a:t>
            </a:r>
            <a:r>
              <a:rPr lang="en-US" altLang="zh-CN" dirty="0" smtClean="0"/>
              <a:t>f(e)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007629" y="3929457"/>
                <a:ext cx="5064415" cy="308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性质推导：</a:t>
                </a:r>
                <a:endParaRPr lang="en-US" altLang="zh-CN" sz="3200" dirty="0" smtClean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≤</a:t>
                </a:r>
                <a:r>
                  <a:rPr lang="en-US" altLang="zh-CN" sz="2000" dirty="0" smtClean="0"/>
                  <a:t>f(e)</a:t>
                </a:r>
                <a:r>
                  <a:rPr lang="zh-CN" altLang="en-US" sz="2000" dirty="0" smtClean="0"/>
                  <a:t>≤</a:t>
                </a:r>
                <a:r>
                  <a:rPr lang="en-US" altLang="zh-CN" sz="2000" dirty="0" smtClean="0"/>
                  <a:t>c(e)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数据在输出的过程中不会增加也不会减少：收到的数据量和发出量应该相等。</a:t>
                </a:r>
                <a:endParaRPr lang="en-US" altLang="zh-CN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目标：最大化从</a:t>
                </a:r>
                <a:r>
                  <a:rPr lang="en-US" altLang="zh-CN" sz="2000" dirty="0" smtClean="0"/>
                  <a:t>s</a:t>
                </a:r>
                <a:r>
                  <a:rPr lang="zh-CN" altLang="en-US" sz="2000" dirty="0" smtClean="0"/>
                  <a:t>发出的数据量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29" y="3929457"/>
                <a:ext cx="5064415" cy="3089948"/>
              </a:xfrm>
              <a:prstGeom prst="rect">
                <a:avLst/>
              </a:prstGeom>
              <a:blipFill>
                <a:blip r:embed="rId3"/>
                <a:stretch>
                  <a:fillRect l="-3133" t="-2569" r="-5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2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38967" y="4525610"/>
            <a:ext cx="26930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名词定义：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为边的容量；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</a:t>
            </a:r>
            <a:r>
              <a:rPr lang="zh-CN" altLang="en-US" dirty="0" smtClean="0"/>
              <a:t>为边的流量；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</a:t>
            </a:r>
            <a:r>
              <a:rPr lang="zh-CN" altLang="en-US" dirty="0" smtClean="0"/>
              <a:t>为原点；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</a:t>
            </a:r>
            <a:r>
              <a:rPr lang="zh-CN" altLang="en-US" dirty="0" smtClean="0"/>
              <a:t>为汇点；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813816" y="1435662"/>
                <a:ext cx="5064415" cy="308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性质推导：</a:t>
                </a:r>
                <a:endParaRPr lang="en-US" altLang="zh-CN" sz="3200" dirty="0" smtClean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≤</a:t>
                </a:r>
                <a:r>
                  <a:rPr lang="en-US" altLang="zh-CN" sz="2000" dirty="0" smtClean="0"/>
                  <a:t>f(e)</a:t>
                </a:r>
                <a:r>
                  <a:rPr lang="zh-CN" altLang="en-US" sz="2000" dirty="0" smtClean="0"/>
                  <a:t>≤</a:t>
                </a:r>
                <a:r>
                  <a:rPr lang="en-US" altLang="zh-CN" sz="2000" dirty="0" smtClean="0"/>
                  <a:t>c(e)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数据在输出的过程中不会增加也不会减少：收到的数据量和发出量应该相等。</a:t>
                </a:r>
                <a:endParaRPr lang="en-US" altLang="zh-CN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 smtClean="0"/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目标：最大化从</a:t>
                </a:r>
                <a:r>
                  <a:rPr lang="en-US" altLang="zh-CN" sz="2000" dirty="0" smtClean="0"/>
                  <a:t>s</a:t>
                </a:r>
                <a:r>
                  <a:rPr lang="zh-CN" altLang="en-US" sz="2000" dirty="0" smtClean="0"/>
                  <a:t>发出的数据量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16" y="1435662"/>
                <a:ext cx="5064415" cy="3089948"/>
              </a:xfrm>
              <a:prstGeom prst="rect">
                <a:avLst/>
              </a:prstGeom>
              <a:blipFill>
                <a:blip r:embed="rId3"/>
                <a:stretch>
                  <a:fillRect l="-3129" t="-2569" r="-5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如何求解这个问题呢？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41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本框 41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44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47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本框 47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50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本框 50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53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本框 5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55" name="直接箭头连接符 54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7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c=8,f=0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c=5,f=0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9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S-&gt;1-&gt;2-&gt;t</a:t>
            </a:r>
          </a:p>
          <a:p>
            <a:r>
              <a:rPr lang="zh-CN" altLang="en-US" sz="2400" dirty="0" smtClean="0"/>
              <a:t>传输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如何求解这个问题呢？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S-&gt;1-&gt;2-&gt;t</a:t>
            </a:r>
          </a:p>
          <a:p>
            <a:r>
              <a:rPr lang="zh-CN" altLang="en-US" sz="2400" dirty="0" smtClean="0"/>
              <a:t>传输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如何求解这个问题呢？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7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S-&gt;1-&gt;2-&gt;t</a:t>
            </a:r>
          </a:p>
          <a:p>
            <a:r>
              <a:rPr lang="zh-CN" altLang="en-US" sz="2400" dirty="0" smtClean="0"/>
              <a:t>传输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如何求解这个问题呢？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5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最大传输量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S-&gt;1-&gt;3-&gt;t</a:t>
            </a:r>
          </a:p>
          <a:p>
            <a:r>
              <a:rPr lang="zh-CN" altLang="en-US" sz="2400" dirty="0" smtClean="0"/>
              <a:t>传输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如何求解这个问题呢？</a:t>
            </a:r>
            <a:endParaRPr lang="zh-CN" altLang="en-US" sz="3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贪心算法：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）找到一条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值经过</a:t>
            </a:r>
            <a:r>
              <a:rPr lang="en-US" altLang="zh-CN" dirty="0" smtClean="0"/>
              <a:t>f(e)&lt;c(e)</a:t>
            </a:r>
            <a:r>
              <a:rPr lang="zh-CN" altLang="en-US" dirty="0" smtClean="0"/>
              <a:t>的边的路径；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）如果不存在满足条件的路径，则算法结束。否则重复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1896</Words>
  <Application>Microsoft Office PowerPoint</Application>
  <PresentationFormat>宽屏</PresentationFormat>
  <Paragraphs>486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 UI</vt:lpstr>
      <vt:lpstr>等线</vt:lpstr>
      <vt:lpstr>黑体</vt:lpstr>
      <vt:lpstr>宋体</vt:lpstr>
      <vt:lpstr>Arial</vt:lpstr>
      <vt:lpstr>Calibri</vt:lpstr>
      <vt:lpstr>Cambria Math</vt:lpstr>
      <vt:lpstr>WelcomeDoc</vt:lpstr>
      <vt:lpstr>网络流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两者对比（做减法）</vt:lpstr>
      <vt:lpstr>两者对比（做减法）</vt:lpstr>
      <vt:lpstr>两者对比（做减法）</vt:lpstr>
      <vt:lpstr>两者对比（做减法）</vt:lpstr>
      <vt:lpstr>两者对比（做减法）</vt:lpstr>
      <vt:lpstr>两者对比（做减法）</vt:lpstr>
      <vt:lpstr>两者对比（做减法）</vt:lpstr>
      <vt:lpstr>FF算法操作步骤</vt:lpstr>
      <vt:lpstr>POJ 1273</vt:lpstr>
      <vt:lpstr>代码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2016-07-20T01:16:51Z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