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sldIdLst>
    <p:sldId id="291" r:id="rId3"/>
    <p:sldId id="354" r:id="rId4"/>
    <p:sldId id="356" r:id="rId5"/>
    <p:sldId id="355" r:id="rId6"/>
    <p:sldId id="366" r:id="rId7"/>
    <p:sldId id="368" r:id="rId8"/>
    <p:sldId id="369" r:id="rId9"/>
    <p:sldId id="363" r:id="rId10"/>
    <p:sldId id="358" r:id="rId11"/>
    <p:sldId id="359" r:id="rId12"/>
    <p:sldId id="361" r:id="rId13"/>
    <p:sldId id="362" r:id="rId14"/>
    <p:sldId id="367" r:id="rId15"/>
    <p:sldId id="364" r:id="rId16"/>
    <p:sldId id="3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613" autoAdjust="0"/>
  </p:normalViewPr>
  <p:slideViewPr>
    <p:cSldViewPr snapToGrid="0">
      <p:cViewPr varScale="1">
        <p:scale>
          <a:sx n="95" d="100"/>
          <a:sy n="95" d="100"/>
        </p:scale>
        <p:origin x="11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2016/7/21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http://blog.csdn.net/dark_scope/article/details/8880547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A085-76E8-4D22-B79D-CA59EDAD73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069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http://www.renfei.org/blog/bipartite-matching.html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A085-76E8-4D22-B79D-CA59EDAD73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774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证明：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、最大匹配添加边可以得到最小边覆盖，添加的边的条数</a:t>
            </a:r>
            <a:r>
              <a:rPr lang="en-US" altLang="zh-CN" dirty="0" smtClean="0"/>
              <a:t>=</a:t>
            </a:r>
            <a:r>
              <a:rPr lang="zh-CN" altLang="en-US" dirty="0" smtClean="0"/>
              <a:t>最大匹配未覆盖的点的数目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、如果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为最大独立集，则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的补集为最小顶点覆盖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http://blog.sina.com.cn/s/blog_51cea4040100h152.html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51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7/21/2016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/>
              <a:t>指派问题</a:t>
            </a:r>
            <a:endParaRPr lang="zh-CN" altLang="en-US" sz="4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88472" y="1637608"/>
            <a:ext cx="9659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有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台计算机和</a:t>
            </a:r>
            <a:r>
              <a:rPr lang="en-US" altLang="zh-CN" sz="3200" dirty="0" smtClean="0"/>
              <a:t>K</a:t>
            </a:r>
            <a:r>
              <a:rPr lang="zh-CN" altLang="en-US" sz="3200" dirty="0" smtClean="0"/>
              <a:t>个任务。我们可以给没台计算机分配一个任务，每台计算机能处理的任务种类各不相同。请求出最多能处理的任务个数</a:t>
            </a:r>
            <a:endParaRPr lang="zh-CN" altLang="en-US" sz="3200" dirty="0"/>
          </a:p>
        </p:txBody>
      </p:sp>
      <p:sp>
        <p:nvSpPr>
          <p:cNvPr id="11" name="椭圆 10"/>
          <p:cNvSpPr/>
          <p:nvPr/>
        </p:nvSpPr>
        <p:spPr>
          <a:xfrm>
            <a:off x="4023359" y="3549936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u1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4023358" y="4665689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u2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023358" y="5781442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u3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6392486" y="3549936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v1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6392485" y="4665689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v2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6392485" y="5781442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v3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1" idx="6"/>
          </p:cNvCxnSpPr>
          <p:nvPr/>
        </p:nvCxnSpPr>
        <p:spPr>
          <a:xfrm>
            <a:off x="4754880" y="3903228"/>
            <a:ext cx="1637605" cy="951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1" idx="6"/>
            <a:endCxn id="43" idx="2"/>
          </p:cNvCxnSpPr>
          <p:nvPr/>
        </p:nvCxnSpPr>
        <p:spPr>
          <a:xfrm>
            <a:off x="4754880" y="3903228"/>
            <a:ext cx="16376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6"/>
            <a:endCxn id="43" idx="2"/>
          </p:cNvCxnSpPr>
          <p:nvPr/>
        </p:nvCxnSpPr>
        <p:spPr>
          <a:xfrm flipV="1">
            <a:off x="4754879" y="3903228"/>
            <a:ext cx="1637607" cy="1115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6"/>
            <a:endCxn id="45" idx="2"/>
          </p:cNvCxnSpPr>
          <p:nvPr/>
        </p:nvCxnSpPr>
        <p:spPr>
          <a:xfrm>
            <a:off x="4754879" y="5018981"/>
            <a:ext cx="1637606" cy="1115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2" idx="6"/>
          </p:cNvCxnSpPr>
          <p:nvPr/>
        </p:nvCxnSpPr>
        <p:spPr>
          <a:xfrm flipV="1">
            <a:off x="4754879" y="4854634"/>
            <a:ext cx="1637606" cy="1280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84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主函数调用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58786" y="2269343"/>
            <a:ext cx="8305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= 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memset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(match,-1,sizeof(match);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b="1" dirty="0">
                <a:solidFill>
                  <a:srgbClr val="808080"/>
                </a:solidFill>
                <a:latin typeface="Consolas" panose="020B0609020204030204" pitchFamily="49" charset="0"/>
              </a:rPr>
              <a:t>int</a:t>
            </a: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 = 1; i &lt;= 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i++)</a:t>
            </a:r>
            <a:endParaRPr lang="zh-CN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if(match[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]&lt;0){</a:t>
            </a:r>
            <a:endParaRPr lang="zh-CN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zh-CN" altLang="zh-CN" b="1" dirty="0" smtClean="0">
                <a:solidFill>
                  <a:srgbClr val="FF1493"/>
                </a:solidFill>
                <a:latin typeface="Consolas" panose="020B0609020204030204" pitchFamily="49" charset="0"/>
              </a:rPr>
              <a:t>memset</a:t>
            </a: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vis</a:t>
            </a: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0, </a:t>
            </a:r>
            <a:r>
              <a:rPr lang="zh-C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sizeof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(state)); </a:t>
            </a:r>
            <a:r>
              <a:rPr lang="zh-CN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//清空上次搜索时的标记</a:t>
            </a:r>
            <a:endParaRPr lang="zh-CN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zh-CN" altLang="zh-CN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i))</a:t>
            </a:r>
            <a:endParaRPr lang="zh-CN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zh-CN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ans++;    </a:t>
            </a:r>
            <a:r>
              <a:rPr lang="zh-CN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//从节点i尝试扩展</a:t>
            </a:r>
            <a:endParaRPr lang="zh-CN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zh-CN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928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二分图的 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匹配算法：匈牙利算法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7572" y="2019574"/>
            <a:ext cx="935781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i="0" dirty="0" smtClean="0">
                <a:solidFill>
                  <a:srgbClr val="444444"/>
                </a:solidFill>
                <a:effectLst/>
                <a:latin typeface="Open Sans"/>
              </a:rPr>
              <a:t>交替路</a:t>
            </a:r>
            <a:r>
              <a:rPr lang="zh-CN" altLang="en-US" sz="2000" b="0" i="0" dirty="0" smtClean="0">
                <a:solidFill>
                  <a:srgbClr val="444444"/>
                </a:solidFill>
                <a:effectLst/>
                <a:latin typeface="Open Sans"/>
              </a:rPr>
              <a:t>：从一个未匹配点出发，依次经过非匹配边、匹配边、非匹配边</a:t>
            </a:r>
            <a:r>
              <a:rPr lang="en-US" altLang="zh-CN" sz="2000" b="0" i="0" dirty="0" smtClean="0">
                <a:solidFill>
                  <a:srgbClr val="444444"/>
                </a:solidFill>
                <a:effectLst/>
                <a:latin typeface="Open Sans"/>
              </a:rPr>
              <a:t>…</a:t>
            </a:r>
            <a:r>
              <a:rPr lang="zh-CN" altLang="en-US" sz="2000" b="0" i="0" dirty="0" smtClean="0">
                <a:solidFill>
                  <a:srgbClr val="444444"/>
                </a:solidFill>
                <a:effectLst/>
                <a:latin typeface="Open Sans"/>
              </a:rPr>
              <a:t>形成的路径叫交替路。</a:t>
            </a:r>
          </a:p>
          <a:p>
            <a:pPr algn="just"/>
            <a:r>
              <a:rPr lang="zh-CN" altLang="en-US" sz="2000" b="1" i="0" dirty="0" smtClean="0">
                <a:solidFill>
                  <a:srgbClr val="444444"/>
                </a:solidFill>
                <a:effectLst/>
                <a:latin typeface="Open Sans"/>
              </a:rPr>
              <a:t>增广路</a:t>
            </a:r>
            <a:r>
              <a:rPr lang="zh-CN" altLang="en-US" sz="2000" b="0" i="0" dirty="0" smtClean="0">
                <a:solidFill>
                  <a:srgbClr val="444444"/>
                </a:solidFill>
                <a:effectLst/>
                <a:latin typeface="Open Sans"/>
              </a:rPr>
              <a:t>：从一个未匹配点出发，走交替路，如果途径另一个未匹配点（出发的点不算），则这条交替路称为增广路（</a:t>
            </a:r>
            <a:r>
              <a:rPr lang="en-US" altLang="zh-CN" sz="2000" b="0" i="0" dirty="0" err="1" smtClean="0">
                <a:solidFill>
                  <a:srgbClr val="444444"/>
                </a:solidFill>
                <a:effectLst/>
                <a:latin typeface="Open Sans"/>
              </a:rPr>
              <a:t>agumenting</a:t>
            </a:r>
            <a:r>
              <a:rPr lang="en-US" altLang="zh-CN" sz="2000" b="0" i="0" dirty="0" smtClean="0">
                <a:solidFill>
                  <a:srgbClr val="444444"/>
                </a:solidFill>
                <a:effectLst/>
                <a:latin typeface="Open Sans"/>
              </a:rPr>
              <a:t> path</a:t>
            </a:r>
            <a:r>
              <a:rPr lang="zh-CN" altLang="en-US" sz="2000" b="0" i="0" dirty="0" smtClean="0">
                <a:solidFill>
                  <a:srgbClr val="444444"/>
                </a:solidFill>
                <a:effectLst/>
                <a:latin typeface="Open Sans"/>
              </a:rPr>
              <a:t>）。例如，图 </a:t>
            </a:r>
            <a:r>
              <a:rPr lang="en-US" altLang="zh-CN" sz="2000" b="0" i="0" dirty="0" smtClean="0">
                <a:solidFill>
                  <a:srgbClr val="444444"/>
                </a:solidFill>
                <a:effectLst/>
                <a:latin typeface="Open Sans"/>
              </a:rPr>
              <a:t>5 </a:t>
            </a:r>
            <a:r>
              <a:rPr lang="zh-CN" altLang="en-US" sz="2000" b="0" i="0" dirty="0" smtClean="0">
                <a:solidFill>
                  <a:srgbClr val="444444"/>
                </a:solidFill>
                <a:effectLst/>
                <a:latin typeface="Open Sans"/>
              </a:rPr>
              <a:t>中的一条增广路如图 </a:t>
            </a:r>
            <a:r>
              <a:rPr lang="en-US" altLang="zh-CN" sz="2000" b="0" i="0" dirty="0" smtClean="0">
                <a:solidFill>
                  <a:srgbClr val="444444"/>
                </a:solidFill>
                <a:effectLst/>
                <a:latin typeface="Open Sans"/>
              </a:rPr>
              <a:t>6 </a:t>
            </a:r>
            <a:r>
              <a:rPr lang="zh-CN" altLang="en-US" sz="2000" b="0" i="0" dirty="0" smtClean="0">
                <a:solidFill>
                  <a:srgbClr val="444444"/>
                </a:solidFill>
                <a:effectLst/>
                <a:latin typeface="Open Sans"/>
              </a:rPr>
              <a:t>所示（图中的匹配点均用红色标出）</a:t>
            </a:r>
            <a:endParaRPr lang="zh-CN" altLang="en-US" sz="2000" b="0" i="0" dirty="0">
              <a:solidFill>
                <a:srgbClr val="444444"/>
              </a:solidFill>
              <a:effectLst/>
              <a:latin typeface="Open Sans"/>
            </a:endParaRPr>
          </a:p>
        </p:txBody>
      </p:sp>
      <p:pic>
        <p:nvPicPr>
          <p:cNvPr id="8194" name="Picture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106" y="3633372"/>
            <a:ext cx="2551222" cy="272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603" y="3844103"/>
            <a:ext cx="3917606" cy="95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箭头 5"/>
          <p:cNvSpPr/>
          <p:nvPr/>
        </p:nvSpPr>
        <p:spPr>
          <a:xfrm>
            <a:off x="8045355" y="4810645"/>
            <a:ext cx="368490" cy="477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23380" y="5288317"/>
            <a:ext cx="43809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特点：</a:t>
            </a:r>
            <a:endParaRPr lang="en-US" altLang="zh-CN" sz="2800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/>
              <a:t>非匹配边比匹配边多一条。</a:t>
            </a:r>
          </a:p>
        </p:txBody>
      </p:sp>
    </p:spTree>
    <p:extLst>
      <p:ext uri="{BB962C8B-B14F-4D97-AF65-F5344CB8AC3E}">
        <p14:creationId xmlns:p14="http://schemas.microsoft.com/office/powerpoint/2010/main" val="110887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二分图的 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匹配算法：匈牙利算法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7572" y="2019574"/>
            <a:ext cx="935781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i="0" dirty="0" smtClean="0">
                <a:solidFill>
                  <a:srgbClr val="444444"/>
                </a:solidFill>
                <a:effectLst/>
                <a:latin typeface="Open Sans"/>
              </a:rPr>
              <a:t>交替路</a:t>
            </a:r>
            <a:r>
              <a:rPr lang="zh-CN" altLang="en-US" sz="2000" b="0" i="0" dirty="0" smtClean="0">
                <a:solidFill>
                  <a:srgbClr val="444444"/>
                </a:solidFill>
                <a:effectLst/>
                <a:latin typeface="Open Sans"/>
              </a:rPr>
              <a:t>：从一个未匹配点出发，依次经过非匹配边、匹配边、非匹配边</a:t>
            </a:r>
            <a:r>
              <a:rPr lang="en-US" altLang="zh-CN" sz="2000" b="0" i="0" dirty="0" smtClean="0">
                <a:solidFill>
                  <a:srgbClr val="444444"/>
                </a:solidFill>
                <a:effectLst/>
                <a:latin typeface="Open Sans"/>
              </a:rPr>
              <a:t>…</a:t>
            </a:r>
            <a:r>
              <a:rPr lang="zh-CN" altLang="en-US" sz="2000" b="0" i="0" dirty="0" smtClean="0">
                <a:solidFill>
                  <a:srgbClr val="444444"/>
                </a:solidFill>
                <a:effectLst/>
                <a:latin typeface="Open Sans"/>
              </a:rPr>
              <a:t>形成的路径叫交替路。</a:t>
            </a:r>
          </a:p>
          <a:p>
            <a:pPr algn="just"/>
            <a:r>
              <a:rPr lang="zh-CN" altLang="en-US" sz="2000" b="1" i="0" dirty="0" smtClean="0">
                <a:solidFill>
                  <a:srgbClr val="444444"/>
                </a:solidFill>
                <a:effectLst/>
                <a:latin typeface="Open Sans"/>
              </a:rPr>
              <a:t>增广路</a:t>
            </a:r>
            <a:r>
              <a:rPr lang="zh-CN" altLang="en-US" sz="2000" b="0" i="0" dirty="0" smtClean="0">
                <a:solidFill>
                  <a:srgbClr val="444444"/>
                </a:solidFill>
                <a:effectLst/>
                <a:latin typeface="Open Sans"/>
              </a:rPr>
              <a:t>：从一个未匹配点出发，走交替路，如果途径另一个未匹配点（出发的点不算），则这条交替路称为增广路（</a:t>
            </a:r>
            <a:r>
              <a:rPr lang="en-US" altLang="zh-CN" sz="2000" b="0" i="0" dirty="0" err="1" smtClean="0">
                <a:solidFill>
                  <a:srgbClr val="444444"/>
                </a:solidFill>
                <a:effectLst/>
                <a:latin typeface="Open Sans"/>
              </a:rPr>
              <a:t>agumenting</a:t>
            </a:r>
            <a:r>
              <a:rPr lang="en-US" altLang="zh-CN" sz="2000" b="0" i="0" dirty="0" smtClean="0">
                <a:solidFill>
                  <a:srgbClr val="444444"/>
                </a:solidFill>
                <a:effectLst/>
                <a:latin typeface="Open Sans"/>
              </a:rPr>
              <a:t> path</a:t>
            </a:r>
            <a:r>
              <a:rPr lang="zh-CN" altLang="en-US" sz="2000" b="0" i="0" dirty="0" smtClean="0">
                <a:solidFill>
                  <a:srgbClr val="444444"/>
                </a:solidFill>
                <a:effectLst/>
                <a:latin typeface="Open Sans"/>
              </a:rPr>
              <a:t>）。例如，图 </a:t>
            </a:r>
            <a:r>
              <a:rPr lang="en-US" altLang="zh-CN" sz="2000" b="0" i="0" dirty="0" smtClean="0">
                <a:solidFill>
                  <a:srgbClr val="444444"/>
                </a:solidFill>
                <a:effectLst/>
                <a:latin typeface="Open Sans"/>
              </a:rPr>
              <a:t>5 </a:t>
            </a:r>
            <a:r>
              <a:rPr lang="zh-CN" altLang="en-US" sz="2000" b="0" i="0" dirty="0" smtClean="0">
                <a:solidFill>
                  <a:srgbClr val="444444"/>
                </a:solidFill>
                <a:effectLst/>
                <a:latin typeface="Open Sans"/>
              </a:rPr>
              <a:t>中的一条增广路如图 </a:t>
            </a:r>
            <a:r>
              <a:rPr lang="en-US" altLang="zh-CN" sz="2000" b="0" i="0" dirty="0" smtClean="0">
                <a:solidFill>
                  <a:srgbClr val="444444"/>
                </a:solidFill>
                <a:effectLst/>
                <a:latin typeface="Open Sans"/>
              </a:rPr>
              <a:t>6 </a:t>
            </a:r>
            <a:r>
              <a:rPr lang="zh-CN" altLang="en-US" sz="2000" b="0" i="0" dirty="0" smtClean="0">
                <a:solidFill>
                  <a:srgbClr val="444444"/>
                </a:solidFill>
                <a:effectLst/>
                <a:latin typeface="Open Sans"/>
              </a:rPr>
              <a:t>所示（图中的匹配点均用红色标出）</a:t>
            </a:r>
            <a:endParaRPr lang="zh-CN" altLang="en-US" sz="2000" b="0" i="0" dirty="0">
              <a:solidFill>
                <a:srgbClr val="444444"/>
              </a:solidFill>
              <a:effectLst/>
              <a:latin typeface="Open Sans"/>
            </a:endParaRPr>
          </a:p>
        </p:txBody>
      </p:sp>
      <p:pic>
        <p:nvPicPr>
          <p:cNvPr id="8196" name="Picture 4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603" y="3844103"/>
            <a:ext cx="3917606" cy="95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箭头 5"/>
          <p:cNvSpPr/>
          <p:nvPr/>
        </p:nvSpPr>
        <p:spPr>
          <a:xfrm>
            <a:off x="8045355" y="4888207"/>
            <a:ext cx="368490" cy="477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23380" y="5288317"/>
            <a:ext cx="43809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特点：</a:t>
            </a:r>
            <a:endParaRPr lang="en-US" altLang="zh-CN" sz="2800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/>
              <a:t>非匹配边比匹配边多一条。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47572" y="4041822"/>
            <a:ext cx="3643952" cy="1692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匈牙利算法思路：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/>
              <a:t>可以通过不停地找增广路来增加匹配中的匹配边和匹配点。找不到增广路时，达到最大匹配（这是增广路定理）</a:t>
            </a:r>
          </a:p>
        </p:txBody>
      </p:sp>
    </p:spTree>
    <p:extLst>
      <p:ext uri="{BB962C8B-B14F-4D97-AF65-F5344CB8AC3E}">
        <p14:creationId xmlns:p14="http://schemas.microsoft.com/office/powerpoint/2010/main" val="227044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一般图的匹配算法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47264" y="1731696"/>
            <a:ext cx="8868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Edmonds</a:t>
            </a:r>
            <a:r>
              <a:rPr lang="zh-CN" altLang="en-US" sz="2800" dirty="0" smtClean="0"/>
              <a:t>算法是一般图的匹配算法，但是实现较为复杂，所以出现该类问题较少。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2492347" y="3060806"/>
            <a:ext cx="190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一般图</a:t>
            </a:r>
            <a:endParaRPr lang="zh-CN" altLang="en-US" sz="3600" b="1" dirty="0"/>
          </a:p>
        </p:txBody>
      </p:sp>
      <p:sp>
        <p:nvSpPr>
          <p:cNvPr id="5" name="右箭头 4"/>
          <p:cNvSpPr/>
          <p:nvPr/>
        </p:nvSpPr>
        <p:spPr>
          <a:xfrm>
            <a:off x="4597961" y="3023875"/>
            <a:ext cx="1869260" cy="720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75334" y="3097735"/>
            <a:ext cx="190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二分图</a:t>
            </a:r>
            <a:endParaRPr lang="zh-CN" altLang="en-US" sz="3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759384" y="4256561"/>
            <a:ext cx="63522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方法一</a:t>
            </a:r>
            <a:endParaRPr lang="en-US" altLang="zh-CN" sz="2400" b="1" dirty="0" smtClean="0"/>
          </a:p>
          <a:p>
            <a:r>
              <a:rPr lang="zh-CN" altLang="en-US" dirty="0" smtClean="0"/>
              <a:t>在题目建模时，就注意是否可以建成二分图；</a:t>
            </a:r>
            <a:endParaRPr lang="en-US" altLang="zh-CN" dirty="0" smtClean="0"/>
          </a:p>
          <a:p>
            <a:r>
              <a:rPr lang="zh-CN" altLang="en-US" sz="2400" b="1" dirty="0"/>
              <a:t>方法二</a:t>
            </a:r>
            <a:endParaRPr lang="en-US" altLang="zh-CN" sz="2400" b="1" dirty="0"/>
          </a:p>
          <a:p>
            <a:r>
              <a:rPr lang="zh-CN" altLang="en-US" dirty="0" smtClean="0"/>
              <a:t>染色法</a:t>
            </a:r>
            <a:endParaRPr lang="en-US" altLang="zh-CN" dirty="0" smtClean="0"/>
          </a:p>
          <a:p>
            <a:r>
              <a:rPr lang="en-US" altLang="zh-CN" dirty="0"/>
              <a:t>BFS</a:t>
            </a:r>
            <a:r>
              <a:rPr lang="zh-CN" altLang="en-US" dirty="0"/>
              <a:t>，给一个点染色，再给其相邻点全部染上不相同的颜色，如果遇到某个点已经染色了，且颜色与该点相同，则说明不是二分图，如果全部染色成功，则是二分</a:t>
            </a:r>
            <a:r>
              <a:rPr lang="zh-CN" altLang="en-US" dirty="0" smtClean="0"/>
              <a:t>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04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/>
              <a:t>最大匹配延伸</a:t>
            </a:r>
            <a:endParaRPr lang="zh-CN" altLang="en-US" sz="4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34170" y="2138615"/>
            <a:ext cx="56238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匹配</a:t>
            </a:r>
            <a:endParaRPr lang="en-US" altLang="zh-CN" sz="3200" b="1" dirty="0" smtClean="0"/>
          </a:p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G</a:t>
            </a:r>
            <a:r>
              <a:rPr lang="zh-CN" altLang="en-US" sz="2000" dirty="0" smtClean="0"/>
              <a:t>中两两没有公共端点的边集合</a:t>
            </a:r>
            <a:r>
              <a:rPr lang="en-US" altLang="zh-CN" sz="2000" dirty="0" smtClean="0"/>
              <a:t>M</a:t>
            </a:r>
          </a:p>
          <a:p>
            <a:r>
              <a:rPr lang="zh-CN" altLang="en-US" sz="3200" b="1" dirty="0"/>
              <a:t>边覆盖</a:t>
            </a:r>
            <a:endParaRPr lang="en-US" altLang="zh-CN" sz="3200" b="1" dirty="0"/>
          </a:p>
          <a:p>
            <a:r>
              <a:rPr lang="en-US" altLang="zh-CN" sz="2000" dirty="0" smtClean="0"/>
              <a:t>G</a:t>
            </a:r>
            <a:r>
              <a:rPr lang="zh-CN" altLang="en-US" sz="2000" dirty="0" smtClean="0"/>
              <a:t>中的任意顶点都至少是边集合</a:t>
            </a:r>
            <a:r>
              <a:rPr lang="en-US" altLang="zh-CN" sz="2000" dirty="0" smtClean="0"/>
              <a:t>F</a:t>
            </a:r>
            <a:r>
              <a:rPr lang="zh-CN" altLang="en-US" sz="2000" dirty="0" smtClean="0"/>
              <a:t>中某边的端点</a:t>
            </a:r>
            <a:endParaRPr lang="en-US" altLang="zh-CN" sz="2000" dirty="0" smtClean="0"/>
          </a:p>
          <a:p>
            <a:r>
              <a:rPr lang="zh-CN" altLang="en-US" sz="3200" b="1" dirty="0"/>
              <a:t>独立集</a:t>
            </a:r>
            <a:endParaRPr lang="en-US" altLang="zh-CN" sz="3200" b="1" dirty="0"/>
          </a:p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G</a:t>
            </a:r>
            <a:r>
              <a:rPr lang="zh-CN" altLang="en-US" sz="2000" dirty="0" smtClean="0"/>
              <a:t>中两两互不相交的顶点集合</a:t>
            </a:r>
            <a:endParaRPr lang="en-US" altLang="zh-CN" sz="2000" dirty="0" smtClean="0"/>
          </a:p>
          <a:p>
            <a:r>
              <a:rPr lang="zh-CN" altLang="en-US" sz="3200" b="1" dirty="0"/>
              <a:t>顶点覆盖</a:t>
            </a:r>
            <a:endParaRPr lang="en-US" altLang="zh-CN" sz="3200" b="1" dirty="0"/>
          </a:p>
          <a:p>
            <a:r>
              <a:rPr lang="en-US" altLang="zh-CN" sz="2000" dirty="0" smtClean="0"/>
              <a:t>G</a:t>
            </a:r>
            <a:r>
              <a:rPr lang="zh-CN" altLang="en-US" sz="2000" dirty="0" smtClean="0"/>
              <a:t>中任意边都至少有一个端点属于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的顶点集合</a:t>
            </a:r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8571628" y="2443054"/>
            <a:ext cx="642174" cy="642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301240" y="3483097"/>
            <a:ext cx="642174" cy="642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V5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869937" y="3420276"/>
            <a:ext cx="642174" cy="642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9520929" y="4774425"/>
            <a:ext cx="642174" cy="642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V3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7782871" y="4851206"/>
            <a:ext cx="642174" cy="642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V4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5" idx="5"/>
            <a:endCxn id="7" idx="1"/>
          </p:cNvCxnSpPr>
          <p:nvPr/>
        </p:nvCxnSpPr>
        <p:spPr>
          <a:xfrm>
            <a:off x="9119758" y="2991184"/>
            <a:ext cx="844223" cy="5231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3"/>
            <a:endCxn id="6" idx="7"/>
          </p:cNvCxnSpPr>
          <p:nvPr/>
        </p:nvCxnSpPr>
        <p:spPr>
          <a:xfrm flipH="1">
            <a:off x="7849370" y="2991184"/>
            <a:ext cx="816302" cy="5859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5"/>
            <a:endCxn id="8" idx="1"/>
          </p:cNvCxnSpPr>
          <p:nvPr/>
        </p:nvCxnSpPr>
        <p:spPr>
          <a:xfrm>
            <a:off x="7849370" y="4031227"/>
            <a:ext cx="1765603" cy="8372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4"/>
            <a:endCxn id="8" idx="0"/>
          </p:cNvCxnSpPr>
          <p:nvPr/>
        </p:nvCxnSpPr>
        <p:spPr>
          <a:xfrm>
            <a:off x="8892715" y="3085228"/>
            <a:ext cx="949301" cy="16891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4"/>
            <a:endCxn id="8" idx="7"/>
          </p:cNvCxnSpPr>
          <p:nvPr/>
        </p:nvCxnSpPr>
        <p:spPr>
          <a:xfrm flipH="1">
            <a:off x="10069059" y="4062450"/>
            <a:ext cx="121965" cy="8060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9" idx="6"/>
            <a:endCxn id="8" idx="2"/>
          </p:cNvCxnSpPr>
          <p:nvPr/>
        </p:nvCxnSpPr>
        <p:spPr>
          <a:xfrm flipV="1">
            <a:off x="8425045" y="5095512"/>
            <a:ext cx="1095884" cy="767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681658" y="2855312"/>
            <a:ext cx="48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e5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0215454" y="4284096"/>
            <a:ext cx="48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587428" y="2864011"/>
            <a:ext cx="48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e1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808954" y="3602255"/>
            <a:ext cx="48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e6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943414" y="4212454"/>
            <a:ext cx="48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e4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794994" y="5172293"/>
            <a:ext cx="48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46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/>
              <a:t>最大匹配延伸</a:t>
            </a:r>
            <a:endParaRPr lang="zh-CN" altLang="en-US" sz="4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65430" y="1606779"/>
            <a:ext cx="562388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匹配</a:t>
            </a:r>
            <a:endParaRPr lang="en-US" altLang="zh-CN" sz="2400" b="1" dirty="0" smtClean="0"/>
          </a:p>
          <a:p>
            <a:r>
              <a:rPr lang="zh-CN" altLang="en-US" sz="1600" dirty="0" smtClean="0"/>
              <a:t>在</a:t>
            </a:r>
            <a:r>
              <a:rPr lang="en-US" altLang="zh-CN" sz="1600" dirty="0" smtClean="0"/>
              <a:t>G</a:t>
            </a:r>
            <a:r>
              <a:rPr lang="zh-CN" altLang="en-US" sz="1600" dirty="0" smtClean="0"/>
              <a:t>中两两没有公共端点的边集合</a:t>
            </a:r>
            <a:r>
              <a:rPr lang="en-US" altLang="zh-CN" sz="1600" dirty="0" smtClean="0"/>
              <a:t>M</a:t>
            </a:r>
          </a:p>
          <a:p>
            <a:r>
              <a:rPr lang="zh-CN" altLang="en-US" sz="2400" b="1" dirty="0"/>
              <a:t>边覆盖</a:t>
            </a:r>
            <a:endParaRPr lang="en-US" altLang="zh-CN" sz="2400" b="1" dirty="0"/>
          </a:p>
          <a:p>
            <a:r>
              <a:rPr lang="en-US" altLang="zh-CN" sz="1600" dirty="0" smtClean="0"/>
              <a:t>G</a:t>
            </a:r>
            <a:r>
              <a:rPr lang="zh-CN" altLang="en-US" sz="1600" dirty="0" smtClean="0"/>
              <a:t>中的任意顶点都至少是边集合</a:t>
            </a:r>
            <a:r>
              <a:rPr lang="en-US" altLang="zh-CN" sz="1600" dirty="0" smtClean="0"/>
              <a:t>F</a:t>
            </a:r>
            <a:r>
              <a:rPr lang="zh-CN" altLang="en-US" sz="1600" dirty="0" smtClean="0"/>
              <a:t>中某边的端点</a:t>
            </a:r>
            <a:endParaRPr lang="en-US" altLang="zh-CN" sz="1600" dirty="0" smtClean="0"/>
          </a:p>
          <a:p>
            <a:r>
              <a:rPr lang="zh-CN" altLang="en-US" sz="2400" b="1" dirty="0"/>
              <a:t>独立集</a:t>
            </a:r>
            <a:endParaRPr lang="en-US" altLang="zh-CN" sz="2400" b="1" dirty="0"/>
          </a:p>
          <a:p>
            <a:r>
              <a:rPr lang="zh-CN" altLang="en-US" sz="1600" dirty="0" smtClean="0"/>
              <a:t>在</a:t>
            </a:r>
            <a:r>
              <a:rPr lang="en-US" altLang="zh-CN" sz="1600" dirty="0" smtClean="0"/>
              <a:t>G</a:t>
            </a:r>
            <a:r>
              <a:rPr lang="zh-CN" altLang="en-US" sz="1600" dirty="0" smtClean="0"/>
              <a:t>中两两互不相交的顶点集合</a:t>
            </a:r>
            <a:endParaRPr lang="en-US" altLang="zh-CN" sz="1600" dirty="0" smtClean="0"/>
          </a:p>
          <a:p>
            <a:r>
              <a:rPr lang="zh-CN" altLang="en-US" sz="2400" b="1" dirty="0"/>
              <a:t>顶点覆盖</a:t>
            </a:r>
            <a:endParaRPr lang="en-US" altLang="zh-CN" sz="2400" b="1" dirty="0"/>
          </a:p>
          <a:p>
            <a:r>
              <a:rPr lang="en-US" altLang="zh-CN" sz="1600" dirty="0" smtClean="0"/>
              <a:t>G</a:t>
            </a:r>
            <a:r>
              <a:rPr lang="zh-CN" altLang="en-US" sz="1600" dirty="0" smtClean="0"/>
              <a:t>中任意边都至少有一个端点属于</a:t>
            </a:r>
            <a:r>
              <a:rPr lang="en-US" altLang="zh-CN" sz="1600" dirty="0" smtClean="0"/>
              <a:t>S</a:t>
            </a:r>
            <a:r>
              <a:rPr lang="zh-CN" altLang="en-US" sz="1600" dirty="0" smtClean="0"/>
              <a:t>的顶点集合</a:t>
            </a:r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8571628" y="2443054"/>
            <a:ext cx="642174" cy="642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301240" y="3483097"/>
            <a:ext cx="642174" cy="642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V5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869937" y="3420276"/>
            <a:ext cx="642174" cy="642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9520929" y="4774425"/>
            <a:ext cx="642174" cy="642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V3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7782871" y="4851206"/>
            <a:ext cx="642174" cy="642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V4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5" idx="5"/>
            <a:endCxn id="7" idx="1"/>
          </p:cNvCxnSpPr>
          <p:nvPr/>
        </p:nvCxnSpPr>
        <p:spPr>
          <a:xfrm>
            <a:off x="9119758" y="2991184"/>
            <a:ext cx="844223" cy="5231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3"/>
            <a:endCxn id="6" idx="7"/>
          </p:cNvCxnSpPr>
          <p:nvPr/>
        </p:nvCxnSpPr>
        <p:spPr>
          <a:xfrm flipH="1">
            <a:off x="7849370" y="2991184"/>
            <a:ext cx="816302" cy="5859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5"/>
            <a:endCxn id="8" idx="1"/>
          </p:cNvCxnSpPr>
          <p:nvPr/>
        </p:nvCxnSpPr>
        <p:spPr>
          <a:xfrm>
            <a:off x="7849370" y="4031227"/>
            <a:ext cx="1765603" cy="8372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4"/>
            <a:endCxn id="8" idx="0"/>
          </p:cNvCxnSpPr>
          <p:nvPr/>
        </p:nvCxnSpPr>
        <p:spPr>
          <a:xfrm>
            <a:off x="8892715" y="3085228"/>
            <a:ext cx="949301" cy="16891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4"/>
            <a:endCxn id="8" idx="7"/>
          </p:cNvCxnSpPr>
          <p:nvPr/>
        </p:nvCxnSpPr>
        <p:spPr>
          <a:xfrm flipH="1">
            <a:off x="10069059" y="4062450"/>
            <a:ext cx="121965" cy="8060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9" idx="6"/>
            <a:endCxn id="8" idx="2"/>
          </p:cNvCxnSpPr>
          <p:nvPr/>
        </p:nvCxnSpPr>
        <p:spPr>
          <a:xfrm flipV="1">
            <a:off x="8425045" y="5095512"/>
            <a:ext cx="1095884" cy="767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681658" y="2855312"/>
            <a:ext cx="48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e5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0215454" y="4284096"/>
            <a:ext cx="48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587428" y="2864011"/>
            <a:ext cx="48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e1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808954" y="3602255"/>
            <a:ext cx="48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e6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943414" y="4212454"/>
            <a:ext cx="48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e4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794994" y="5172293"/>
            <a:ext cx="48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e3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215372" y="1663264"/>
            <a:ext cx="1915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最大匹配</a:t>
            </a:r>
            <a:endParaRPr lang="en-US" altLang="zh-CN" b="1" dirty="0" smtClean="0"/>
          </a:p>
          <a:p>
            <a:r>
              <a:rPr lang="en-US" altLang="zh-CN" dirty="0" smtClean="0"/>
              <a:t>{e1,e3}</a:t>
            </a:r>
          </a:p>
          <a:p>
            <a:r>
              <a:rPr lang="zh-CN" altLang="en-US" b="1" dirty="0"/>
              <a:t>最小边覆盖</a:t>
            </a:r>
            <a:endParaRPr lang="en-US" altLang="zh-CN" b="1" dirty="0"/>
          </a:p>
          <a:p>
            <a:r>
              <a:rPr lang="en-US" altLang="zh-CN" dirty="0" smtClean="0"/>
              <a:t>{e1,e3,e4}</a:t>
            </a:r>
          </a:p>
          <a:p>
            <a:r>
              <a:rPr lang="zh-CN" altLang="en-US" b="1" dirty="0"/>
              <a:t>最大独立集</a:t>
            </a:r>
            <a:endParaRPr lang="en-US" altLang="zh-CN" b="1" dirty="0"/>
          </a:p>
          <a:p>
            <a:r>
              <a:rPr lang="en-US" altLang="zh-CN" dirty="0" smtClean="0"/>
              <a:t>{v2,v4,v5}</a:t>
            </a:r>
          </a:p>
          <a:p>
            <a:r>
              <a:rPr lang="zh-CN" altLang="en-US" b="1" dirty="0"/>
              <a:t>最小顶点覆盖</a:t>
            </a:r>
            <a:endParaRPr lang="en-US" altLang="zh-CN" b="1" dirty="0"/>
          </a:p>
          <a:p>
            <a:r>
              <a:rPr lang="en-US" altLang="zh-CN" dirty="0" smtClean="0"/>
              <a:t>{v1,v3}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1433" y="4868469"/>
            <a:ext cx="67498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性质：</a:t>
            </a:r>
            <a:endParaRPr lang="en-US" altLang="zh-CN" sz="2800" b="1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、对于不存在孤立点的图，</a:t>
            </a:r>
            <a:r>
              <a:rPr lang="en-US" altLang="zh-CN" sz="2000" dirty="0" smtClean="0"/>
              <a:t>|</a:t>
            </a:r>
            <a:r>
              <a:rPr lang="zh-CN" altLang="en-US" sz="2000" dirty="0" smtClean="0"/>
              <a:t>最大匹配</a:t>
            </a:r>
            <a:r>
              <a:rPr lang="en-US" altLang="zh-CN" sz="2000" dirty="0" smtClean="0"/>
              <a:t>|+|</a:t>
            </a:r>
            <a:r>
              <a:rPr lang="zh-CN" altLang="en-US" sz="2000" dirty="0" smtClean="0"/>
              <a:t>最小边覆盖</a:t>
            </a:r>
            <a:r>
              <a:rPr lang="en-US" altLang="zh-CN" sz="2000" dirty="0" smtClean="0"/>
              <a:t>|=|V|</a:t>
            </a:r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|</a:t>
            </a:r>
            <a:r>
              <a:rPr lang="zh-CN" altLang="en-US" sz="2000" dirty="0" smtClean="0"/>
              <a:t>最大独立集</a:t>
            </a:r>
            <a:r>
              <a:rPr lang="en-US" altLang="zh-CN" sz="2000" dirty="0" smtClean="0"/>
              <a:t>|+|</a:t>
            </a:r>
            <a:r>
              <a:rPr lang="zh-CN" altLang="en-US" sz="2000" dirty="0" smtClean="0"/>
              <a:t>最小顶点覆盖</a:t>
            </a:r>
            <a:r>
              <a:rPr lang="en-US" altLang="zh-CN" sz="2000" dirty="0" smtClean="0"/>
              <a:t>|=|V|</a:t>
            </a:r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、二分图中：</a:t>
            </a:r>
            <a:r>
              <a:rPr lang="en-US" altLang="zh-CN" sz="2000" dirty="0" smtClean="0"/>
              <a:t>|</a:t>
            </a:r>
            <a:r>
              <a:rPr lang="zh-CN" altLang="en-US" sz="2000" dirty="0" smtClean="0"/>
              <a:t>最大匹配</a:t>
            </a:r>
            <a:r>
              <a:rPr lang="en-US" altLang="zh-CN" sz="2000" dirty="0" smtClean="0"/>
              <a:t>|=|</a:t>
            </a:r>
            <a:r>
              <a:rPr lang="zh-CN" altLang="en-US" sz="2000" dirty="0" smtClean="0"/>
              <a:t>最小顶点覆盖</a:t>
            </a:r>
            <a:r>
              <a:rPr lang="en-US" altLang="zh-CN" sz="2000" dirty="0" smtClean="0"/>
              <a:t>|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73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9892" y="2575775"/>
            <a:ext cx="3337873" cy="2187227"/>
          </a:xfrm>
        </p:spPr>
        <p:txBody>
          <a:bodyPr/>
          <a:lstStyle/>
          <a:p>
            <a:r>
              <a:rPr lang="en-US" altLang="zh-CN" b="1" dirty="0" smtClean="0"/>
              <a:t>THE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80249" y="2428920"/>
            <a:ext cx="5269424" cy="2187226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81262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/>
              <a:t>指派问题</a:t>
            </a:r>
            <a:endParaRPr lang="zh-CN" altLang="en-US" sz="4400" b="1" dirty="0"/>
          </a:p>
        </p:txBody>
      </p:sp>
      <p:sp>
        <p:nvSpPr>
          <p:cNvPr id="11" name="椭圆 10"/>
          <p:cNvSpPr/>
          <p:nvPr/>
        </p:nvSpPr>
        <p:spPr>
          <a:xfrm>
            <a:off x="1421476" y="2145085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u1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1421475" y="3260838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u2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1421475" y="4376591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u3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3790603" y="2145085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v1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3790602" y="3260838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v2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3790602" y="4376591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v3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1" idx="6"/>
          </p:cNvCxnSpPr>
          <p:nvPr/>
        </p:nvCxnSpPr>
        <p:spPr>
          <a:xfrm>
            <a:off x="2152997" y="2498377"/>
            <a:ext cx="1637605" cy="951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1" idx="6"/>
            <a:endCxn id="43" idx="2"/>
          </p:cNvCxnSpPr>
          <p:nvPr/>
        </p:nvCxnSpPr>
        <p:spPr>
          <a:xfrm>
            <a:off x="2152997" y="2498377"/>
            <a:ext cx="16376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6"/>
            <a:endCxn id="43" idx="2"/>
          </p:cNvCxnSpPr>
          <p:nvPr/>
        </p:nvCxnSpPr>
        <p:spPr>
          <a:xfrm flipV="1">
            <a:off x="2152996" y="2498377"/>
            <a:ext cx="1637607" cy="1115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6"/>
            <a:endCxn id="45" idx="2"/>
          </p:cNvCxnSpPr>
          <p:nvPr/>
        </p:nvCxnSpPr>
        <p:spPr>
          <a:xfrm>
            <a:off x="2152996" y="3614130"/>
            <a:ext cx="1637606" cy="1115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2" idx="6"/>
          </p:cNvCxnSpPr>
          <p:nvPr/>
        </p:nvCxnSpPr>
        <p:spPr>
          <a:xfrm flipV="1">
            <a:off x="2152996" y="3449783"/>
            <a:ext cx="1637606" cy="1280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971010" y="1875305"/>
            <a:ext cx="6542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图中满足两两不含公共端点的边集合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|M|</a:t>
            </a:r>
            <a:r>
              <a:rPr lang="zh-CN" altLang="en-US" sz="2400" dirty="0" smtClean="0"/>
              <a:t>的最大值，就是我们所要求的最大任务个数。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350923" y="3330481"/>
            <a:ext cx="4447309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专业术语：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匹配：两两不含公共端点的边的集合；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最大匹配：元素最多的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完美匹配：</a:t>
            </a:r>
            <a:r>
              <a:rPr lang="en-US" altLang="zh-CN" dirty="0" smtClean="0"/>
              <a:t>2|M|=|V|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称为完美匹配；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53242" y="5327345"/>
            <a:ext cx="1837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二分图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2659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二分图最大匹配问题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/>
              <a:t>指派问题  求解</a:t>
            </a:r>
            <a:endParaRPr lang="zh-CN" altLang="en-US" sz="4400" b="1" dirty="0"/>
          </a:p>
        </p:txBody>
      </p:sp>
      <p:sp>
        <p:nvSpPr>
          <p:cNvPr id="11" name="椭圆 10"/>
          <p:cNvSpPr/>
          <p:nvPr/>
        </p:nvSpPr>
        <p:spPr>
          <a:xfrm>
            <a:off x="1828800" y="2161711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u1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1828799" y="3277464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u2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1828799" y="4393217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u3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197927" y="2161711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v1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4197926" y="3277464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v2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4197926" y="4393217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v3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1" idx="6"/>
          </p:cNvCxnSpPr>
          <p:nvPr/>
        </p:nvCxnSpPr>
        <p:spPr>
          <a:xfrm>
            <a:off x="2560321" y="2515003"/>
            <a:ext cx="1637605" cy="951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1" idx="6"/>
            <a:endCxn id="43" idx="2"/>
          </p:cNvCxnSpPr>
          <p:nvPr/>
        </p:nvCxnSpPr>
        <p:spPr>
          <a:xfrm>
            <a:off x="2560321" y="2515003"/>
            <a:ext cx="16376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6"/>
            <a:endCxn id="43" idx="2"/>
          </p:cNvCxnSpPr>
          <p:nvPr/>
        </p:nvCxnSpPr>
        <p:spPr>
          <a:xfrm flipV="1">
            <a:off x="2560320" y="2515003"/>
            <a:ext cx="1637607" cy="1115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6"/>
            <a:endCxn id="45" idx="2"/>
          </p:cNvCxnSpPr>
          <p:nvPr/>
        </p:nvCxnSpPr>
        <p:spPr>
          <a:xfrm>
            <a:off x="2560320" y="3630756"/>
            <a:ext cx="1637606" cy="1115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2" idx="6"/>
          </p:cNvCxnSpPr>
          <p:nvPr/>
        </p:nvCxnSpPr>
        <p:spPr>
          <a:xfrm flipV="1">
            <a:off x="2560320" y="3466409"/>
            <a:ext cx="1637606" cy="1280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24196" y="3466409"/>
            <a:ext cx="573579" cy="573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s</a:t>
            </a:r>
            <a:endParaRPr lang="zh-CN" altLang="en-US" sz="2800" dirty="0"/>
          </a:p>
        </p:txBody>
      </p:sp>
      <p:sp>
        <p:nvSpPr>
          <p:cNvPr id="18" name="椭圆 17"/>
          <p:cNvSpPr/>
          <p:nvPr/>
        </p:nvSpPr>
        <p:spPr>
          <a:xfrm>
            <a:off x="5694910" y="3410468"/>
            <a:ext cx="573579" cy="573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t</a:t>
            </a:r>
            <a:endParaRPr lang="zh-CN" altLang="en-US" sz="2800" dirty="0"/>
          </a:p>
        </p:txBody>
      </p:sp>
      <p:cxnSp>
        <p:nvCxnSpPr>
          <p:cNvPr id="8" name="直接箭头连接符 7"/>
          <p:cNvCxnSpPr>
            <a:stCxn id="4" idx="7"/>
            <a:endCxn id="11" idx="3"/>
          </p:cNvCxnSpPr>
          <p:nvPr/>
        </p:nvCxnSpPr>
        <p:spPr>
          <a:xfrm flipV="1">
            <a:off x="813776" y="2764817"/>
            <a:ext cx="1122153" cy="785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6"/>
            <a:endCxn id="41" idx="2"/>
          </p:cNvCxnSpPr>
          <p:nvPr/>
        </p:nvCxnSpPr>
        <p:spPr>
          <a:xfrm flipV="1">
            <a:off x="897775" y="3630756"/>
            <a:ext cx="931024" cy="122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5"/>
            <a:endCxn id="42" idx="2"/>
          </p:cNvCxnSpPr>
          <p:nvPr/>
        </p:nvCxnSpPr>
        <p:spPr>
          <a:xfrm>
            <a:off x="813776" y="3955989"/>
            <a:ext cx="1015023" cy="7905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3" idx="6"/>
            <a:endCxn id="18" idx="1"/>
          </p:cNvCxnSpPr>
          <p:nvPr/>
        </p:nvCxnSpPr>
        <p:spPr>
          <a:xfrm>
            <a:off x="4929448" y="2515003"/>
            <a:ext cx="849461" cy="9794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4" idx="6"/>
            <a:endCxn id="18" idx="2"/>
          </p:cNvCxnSpPr>
          <p:nvPr/>
        </p:nvCxnSpPr>
        <p:spPr>
          <a:xfrm>
            <a:off x="4929447" y="3630756"/>
            <a:ext cx="765463" cy="665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5" idx="6"/>
            <a:endCxn id="18" idx="3"/>
          </p:cNvCxnSpPr>
          <p:nvPr/>
        </p:nvCxnSpPr>
        <p:spPr>
          <a:xfrm flipV="1">
            <a:off x="4929447" y="3900048"/>
            <a:ext cx="849462" cy="846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808122" y="1998872"/>
            <a:ext cx="5087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增加超级源点，与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中的点相连；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增加超级汇点，与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中的点相连；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给所有边添加容量为</a:t>
            </a:r>
            <a:r>
              <a:rPr lang="en-US" altLang="zh-CN" sz="2400" dirty="0"/>
              <a:t>1</a:t>
            </a:r>
            <a:r>
              <a:rPr lang="zh-CN" altLang="en-US" sz="2400" dirty="0" smtClean="0"/>
              <a:t>；</a:t>
            </a:r>
            <a:endParaRPr lang="en-US" altLang="zh-CN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312275" y="5473351"/>
            <a:ext cx="1999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最大匹配</a:t>
            </a:r>
            <a:endParaRPr lang="zh-CN" altLang="en-US" sz="3200" dirty="0"/>
          </a:p>
        </p:txBody>
      </p:sp>
      <p:sp>
        <p:nvSpPr>
          <p:cNvPr id="24" name="右箭头 23"/>
          <p:cNvSpPr/>
          <p:nvPr/>
        </p:nvSpPr>
        <p:spPr>
          <a:xfrm>
            <a:off x="5586845" y="5427888"/>
            <a:ext cx="938646" cy="675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907876" y="5443677"/>
            <a:ext cx="1695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最大流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4208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22" grpId="0" uiExpand="1" build="p"/>
      <p:bldP spid="23" grpId="0"/>
      <p:bldP spid="24" grpId="0" animBg="1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/>
              <a:t>指派问题  求解</a:t>
            </a:r>
            <a:endParaRPr lang="zh-CN" altLang="en-US" sz="4400" b="1" dirty="0"/>
          </a:p>
        </p:txBody>
      </p:sp>
      <p:sp>
        <p:nvSpPr>
          <p:cNvPr id="11" name="椭圆 10"/>
          <p:cNvSpPr/>
          <p:nvPr/>
        </p:nvSpPr>
        <p:spPr>
          <a:xfrm>
            <a:off x="1828800" y="2161711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u1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1828799" y="3277464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u2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1828799" y="4393217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u3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197927" y="2161711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v1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4197926" y="3277464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v2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4197926" y="4393217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v3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1" idx="6"/>
          </p:cNvCxnSpPr>
          <p:nvPr/>
        </p:nvCxnSpPr>
        <p:spPr>
          <a:xfrm>
            <a:off x="2560321" y="2515003"/>
            <a:ext cx="1637605" cy="95140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1" idx="6"/>
            <a:endCxn id="43" idx="2"/>
          </p:cNvCxnSpPr>
          <p:nvPr/>
        </p:nvCxnSpPr>
        <p:spPr>
          <a:xfrm>
            <a:off x="2560321" y="2515003"/>
            <a:ext cx="16376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6"/>
            <a:endCxn id="43" idx="2"/>
          </p:cNvCxnSpPr>
          <p:nvPr/>
        </p:nvCxnSpPr>
        <p:spPr>
          <a:xfrm flipV="1">
            <a:off x="2560320" y="2515003"/>
            <a:ext cx="1637607" cy="1115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6"/>
            <a:endCxn id="45" idx="2"/>
          </p:cNvCxnSpPr>
          <p:nvPr/>
        </p:nvCxnSpPr>
        <p:spPr>
          <a:xfrm>
            <a:off x="2560320" y="3630756"/>
            <a:ext cx="1637606" cy="111575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2" idx="6"/>
          </p:cNvCxnSpPr>
          <p:nvPr/>
        </p:nvCxnSpPr>
        <p:spPr>
          <a:xfrm flipV="1">
            <a:off x="2560320" y="3466409"/>
            <a:ext cx="1637606" cy="12801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24196" y="3466409"/>
            <a:ext cx="573579" cy="573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s</a:t>
            </a:r>
            <a:endParaRPr lang="zh-CN" altLang="en-US" sz="2800" dirty="0"/>
          </a:p>
        </p:txBody>
      </p:sp>
      <p:sp>
        <p:nvSpPr>
          <p:cNvPr id="18" name="椭圆 17"/>
          <p:cNvSpPr/>
          <p:nvPr/>
        </p:nvSpPr>
        <p:spPr>
          <a:xfrm>
            <a:off x="5694910" y="3410468"/>
            <a:ext cx="573579" cy="573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t</a:t>
            </a:r>
            <a:endParaRPr lang="zh-CN" altLang="en-US" sz="2800" dirty="0"/>
          </a:p>
        </p:txBody>
      </p:sp>
      <p:cxnSp>
        <p:nvCxnSpPr>
          <p:cNvPr id="8" name="直接箭头连接符 7"/>
          <p:cNvCxnSpPr>
            <a:stCxn id="4" idx="7"/>
            <a:endCxn id="11" idx="3"/>
          </p:cNvCxnSpPr>
          <p:nvPr/>
        </p:nvCxnSpPr>
        <p:spPr>
          <a:xfrm flipV="1">
            <a:off x="813776" y="2764817"/>
            <a:ext cx="1122153" cy="78559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6"/>
            <a:endCxn id="41" idx="2"/>
          </p:cNvCxnSpPr>
          <p:nvPr/>
        </p:nvCxnSpPr>
        <p:spPr>
          <a:xfrm flipV="1">
            <a:off x="897775" y="3630756"/>
            <a:ext cx="931024" cy="12244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5"/>
            <a:endCxn id="42" idx="2"/>
          </p:cNvCxnSpPr>
          <p:nvPr/>
        </p:nvCxnSpPr>
        <p:spPr>
          <a:xfrm>
            <a:off x="813776" y="3955989"/>
            <a:ext cx="1015023" cy="79052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3" idx="6"/>
            <a:endCxn id="18" idx="1"/>
          </p:cNvCxnSpPr>
          <p:nvPr/>
        </p:nvCxnSpPr>
        <p:spPr>
          <a:xfrm>
            <a:off x="4929448" y="2515003"/>
            <a:ext cx="849461" cy="9794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4" idx="6"/>
            <a:endCxn id="18" idx="2"/>
          </p:cNvCxnSpPr>
          <p:nvPr/>
        </p:nvCxnSpPr>
        <p:spPr>
          <a:xfrm>
            <a:off x="4929447" y="3630756"/>
            <a:ext cx="765463" cy="6650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5" idx="6"/>
            <a:endCxn id="18" idx="3"/>
          </p:cNvCxnSpPr>
          <p:nvPr/>
        </p:nvCxnSpPr>
        <p:spPr>
          <a:xfrm flipV="1">
            <a:off x="4929447" y="3900048"/>
            <a:ext cx="849462" cy="8464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808122" y="1998872"/>
            <a:ext cx="5087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增加超级源点，与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中的点相连；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增加超级汇点，与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中的点相连；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给所有边添加容量为</a:t>
            </a:r>
            <a:r>
              <a:rPr lang="en-US" altLang="zh-CN" sz="2400" dirty="0"/>
              <a:t>1</a:t>
            </a:r>
            <a:r>
              <a:rPr lang="zh-CN" altLang="en-US" sz="2400" dirty="0" smtClean="0"/>
              <a:t>；</a:t>
            </a:r>
            <a:endParaRPr lang="en-US" altLang="zh-CN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312275" y="5473351"/>
            <a:ext cx="1999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最大匹配</a:t>
            </a:r>
            <a:endParaRPr lang="zh-CN" altLang="en-US" sz="3200" dirty="0"/>
          </a:p>
        </p:txBody>
      </p:sp>
      <p:sp>
        <p:nvSpPr>
          <p:cNvPr id="24" name="右箭头 23"/>
          <p:cNvSpPr/>
          <p:nvPr/>
        </p:nvSpPr>
        <p:spPr>
          <a:xfrm>
            <a:off x="5586845" y="5427888"/>
            <a:ext cx="938646" cy="675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907876" y="5443677"/>
            <a:ext cx="1695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最大流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333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77956" y="2198748"/>
            <a:ext cx="5807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/>
              <a:t>尝试自己写一下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58711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/>
              <a:t>指派问题</a:t>
            </a:r>
            <a:endParaRPr lang="zh-CN" altLang="en-US" sz="4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88472" y="1637608"/>
            <a:ext cx="9659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有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台计算机和</a:t>
            </a:r>
            <a:r>
              <a:rPr lang="en-US" altLang="zh-CN" sz="3200" dirty="0" smtClean="0"/>
              <a:t>K</a:t>
            </a:r>
            <a:r>
              <a:rPr lang="zh-CN" altLang="en-US" sz="3200" dirty="0" smtClean="0"/>
              <a:t>个任务。我们可以给没台计算机分配一个任务，每台计算机能处理的任务种类各不相同。请求出最多能处理的任务个数</a:t>
            </a:r>
            <a:endParaRPr lang="zh-CN" altLang="en-US" sz="3200" dirty="0"/>
          </a:p>
        </p:txBody>
      </p:sp>
      <p:sp>
        <p:nvSpPr>
          <p:cNvPr id="11" name="椭圆 10"/>
          <p:cNvSpPr/>
          <p:nvPr/>
        </p:nvSpPr>
        <p:spPr>
          <a:xfrm>
            <a:off x="1431359" y="3470736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u1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1431358" y="4586489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u2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1431358" y="5702242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u3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3800486" y="3470736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v1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3800485" y="4586489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v2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3800485" y="5702242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v3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1" idx="6"/>
          </p:cNvCxnSpPr>
          <p:nvPr/>
        </p:nvCxnSpPr>
        <p:spPr>
          <a:xfrm>
            <a:off x="2162880" y="3824028"/>
            <a:ext cx="1637605" cy="951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1" idx="6"/>
            <a:endCxn id="43" idx="2"/>
          </p:cNvCxnSpPr>
          <p:nvPr/>
        </p:nvCxnSpPr>
        <p:spPr>
          <a:xfrm>
            <a:off x="2162880" y="3824028"/>
            <a:ext cx="16376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6"/>
            <a:endCxn id="43" idx="2"/>
          </p:cNvCxnSpPr>
          <p:nvPr/>
        </p:nvCxnSpPr>
        <p:spPr>
          <a:xfrm flipV="1">
            <a:off x="2162879" y="3824028"/>
            <a:ext cx="1637607" cy="1115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6"/>
            <a:endCxn id="45" idx="2"/>
          </p:cNvCxnSpPr>
          <p:nvPr/>
        </p:nvCxnSpPr>
        <p:spPr>
          <a:xfrm>
            <a:off x="2162879" y="4939781"/>
            <a:ext cx="1637606" cy="1115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2" idx="6"/>
          </p:cNvCxnSpPr>
          <p:nvPr/>
        </p:nvCxnSpPr>
        <p:spPr>
          <a:xfrm flipV="1">
            <a:off x="2162879" y="4775434"/>
            <a:ext cx="1637606" cy="1280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169612" y="3652049"/>
            <a:ext cx="427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输入</a:t>
            </a:r>
            <a:endParaRPr lang="en-US" altLang="zh-CN" sz="2000" b="1" dirty="0" smtClean="0"/>
          </a:p>
          <a:p>
            <a:r>
              <a:rPr lang="zh-CN" altLang="en-US" sz="2000" dirty="0" smtClean="0"/>
              <a:t>第一行</a:t>
            </a:r>
            <a:r>
              <a:rPr lang="en-US" altLang="zh-CN" sz="2000" dirty="0" smtClean="0"/>
              <a:t>N,K,M(M</a:t>
            </a:r>
            <a:r>
              <a:rPr lang="zh-CN" altLang="en-US" sz="2000" dirty="0" smtClean="0"/>
              <a:t>为边的条数）</a:t>
            </a:r>
            <a:endParaRPr lang="en-US" altLang="zh-CN" sz="2000" dirty="0" smtClean="0"/>
          </a:p>
          <a:p>
            <a:r>
              <a:rPr lang="zh-CN" altLang="en-US" sz="2000" dirty="0" smtClean="0"/>
              <a:t>接下来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行，每行两个数</a:t>
            </a:r>
            <a:r>
              <a:rPr lang="en-US" altLang="zh-CN" sz="2000" dirty="0" err="1" smtClean="0"/>
              <a:t>a,b</a:t>
            </a:r>
            <a:endParaRPr lang="en-US" altLang="zh-CN" sz="2000" dirty="0" smtClean="0"/>
          </a:p>
          <a:p>
            <a:r>
              <a:rPr lang="zh-CN" altLang="en-US" sz="2000" dirty="0" smtClean="0"/>
              <a:t>表示第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台计算机可以做第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个任务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b="1" dirty="0" smtClean="0"/>
              <a:t>输出</a:t>
            </a:r>
            <a:endParaRPr lang="en-US" altLang="zh-CN" sz="2000" b="1" dirty="0" smtClean="0"/>
          </a:p>
          <a:p>
            <a:r>
              <a:rPr lang="zh-CN" altLang="en-US" sz="2000" dirty="0" smtClean="0"/>
              <a:t>一行：做多能处理的任务个数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598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77956" y="2198748"/>
            <a:ext cx="5807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/>
              <a:t>尝试自己写一下</a:t>
            </a:r>
            <a:endParaRPr lang="zh-CN" altLang="en-US" sz="6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231809" y="3476115"/>
            <a:ext cx="69731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注意下问题特性：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、这是所有容量为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的图；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、这是一个二分图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zh-CN" altLang="en-US" sz="2400" dirty="0" smtClean="0"/>
              <a:t>除了超级源点和超级汇点后，只有两层。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903743" y="5307479"/>
            <a:ext cx="695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可否利用这些特性，</a:t>
            </a:r>
            <a:r>
              <a:rPr lang="zh-CN" altLang="en-US" sz="3600" b="1" dirty="0" smtClean="0"/>
              <a:t>简化代码</a:t>
            </a:r>
            <a:r>
              <a:rPr lang="zh-CN" altLang="en-US" sz="3600" dirty="0" smtClean="0"/>
              <a:t>吗？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2254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2371" y="394692"/>
            <a:ext cx="5163787" cy="6463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int dfs(int to,int t,int f)</a:t>
            </a:r>
          </a:p>
          <a:p>
            <a:r>
              <a:rPr lang="zh-CN" altLang="en-US" dirty="0" smtClean="0">
                <a:latin typeface="Consolas" panose="020B0609020204030204" pitchFamily="49" charset="0"/>
              </a:rPr>
              <a:t>{  </a:t>
            </a:r>
            <a:r>
              <a:rPr lang="en-US" altLang="zh-CN" dirty="0" smtClean="0">
                <a:latin typeface="Consolas" panose="020B0609020204030204" pitchFamily="49" charset="0"/>
              </a:rPr>
              <a:t>//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//to</a:t>
            </a:r>
            <a:r>
              <a:rPr lang="zh-CN" altLang="en-US" dirty="0">
                <a:latin typeface="Consolas" panose="020B0609020204030204" pitchFamily="49" charset="0"/>
              </a:rPr>
              <a:t>到</a:t>
            </a:r>
            <a:r>
              <a:rPr lang="en-US" altLang="zh-CN" dirty="0">
                <a:latin typeface="Consolas" panose="020B0609020204030204" pitchFamily="49" charset="0"/>
              </a:rPr>
              <a:t>t</a:t>
            </a:r>
            <a:r>
              <a:rPr lang="zh-CN" altLang="en-US" dirty="0">
                <a:latin typeface="Consolas" panose="020B0609020204030204" pitchFamily="49" charset="0"/>
              </a:rPr>
              <a:t>的路径中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smtClean="0">
                <a:latin typeface="Consolas" panose="020B0609020204030204" pitchFamily="49" charset="0"/>
              </a:rPr>
              <a:t>f</a:t>
            </a:r>
            <a:r>
              <a:rPr lang="zh-CN" altLang="en-US" dirty="0" smtClean="0">
                <a:latin typeface="Consolas" panose="020B0609020204030204" pitchFamily="49" charset="0"/>
              </a:rPr>
              <a:t>容量</a:t>
            </a:r>
            <a:r>
              <a:rPr lang="zh-CN" altLang="en-US" dirty="0">
                <a:latin typeface="Consolas" panose="020B0609020204030204" pitchFamily="49" charset="0"/>
              </a:rPr>
              <a:t>最小的边的值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if (to==t) return f;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vis[to]=true;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for (int i=head[to];i!=-1;i=edge[i].next)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int v=edge[i].v;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if (!vis[v]&amp;&amp;edge[i].cap&gt;</a:t>
            </a:r>
            <a:r>
              <a:rPr lang="zh-CN" altLang="en-US" dirty="0" smtClean="0">
                <a:latin typeface="Consolas" panose="020B0609020204030204" pitchFamily="49" charset="0"/>
              </a:rPr>
              <a:t>0)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zh-CN" altLang="en-US" dirty="0" smtClean="0">
                <a:latin typeface="Consolas" panose="020B0609020204030204" pitchFamily="49" charset="0"/>
              </a:rPr>
              <a:t>int d=dfs(v,t,min(f,edge[i].cap));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    if (d&gt;0)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    edge[i].cap-=d;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    edge[i^1].cap+=d;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    return d;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return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133368" y="1486335"/>
            <a:ext cx="6499322" cy="409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000" dirty="0" smtClean="0">
                <a:latin typeface="Consolas" panose="020B0609020204030204" pitchFamily="49" charset="0"/>
              </a:rPr>
              <a:t>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dfs</a:t>
            </a:r>
            <a:r>
              <a:rPr lang="en-US" altLang="zh-CN" sz="2000" dirty="0" smtClean="0">
                <a:latin typeface="Consolas" panose="020B0609020204030204" pitchFamily="49" charset="0"/>
              </a:rPr>
              <a:t>(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smtClean="0">
                <a:latin typeface="Consolas" panose="020B0609020204030204" pitchFamily="49" charset="0"/>
              </a:rPr>
              <a:t>v){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vis[v]=1;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for(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000" dirty="0" smtClean="0">
                <a:latin typeface="Consolas" panose="020B0609020204030204" pitchFamily="49" charset="0"/>
              </a:rPr>
              <a:t>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000" dirty="0" smtClean="0">
                <a:latin typeface="Consolas" panose="020B0609020204030204" pitchFamily="49" charset="0"/>
              </a:rPr>
              <a:t>=first[v];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000" dirty="0" smtClean="0">
                <a:latin typeface="Consolas" panose="020B0609020204030204" pitchFamily="49" charset="0"/>
              </a:rPr>
              <a:t>!=-1;i=edge[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000" dirty="0" smtClean="0">
                <a:latin typeface="Consolas" panose="020B0609020204030204" pitchFamily="49" charset="0"/>
              </a:rPr>
              <a:t>].next){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       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000" dirty="0" smtClean="0">
                <a:latin typeface="Consolas" panose="020B0609020204030204" pitchFamily="49" charset="0"/>
              </a:rPr>
              <a:t> u=edge[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000" dirty="0" smtClean="0">
                <a:latin typeface="Consolas" panose="020B0609020204030204" pitchFamily="49" charset="0"/>
              </a:rPr>
              <a:t>].go;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smtClean="0">
                <a:latin typeface="Consolas" panose="020B0609020204030204" pitchFamily="49" charset="0"/>
              </a:rPr>
              <a:t>      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2000" dirty="0" smtClean="0">
                <a:latin typeface="Consolas" panose="020B0609020204030204" pitchFamily="49" charset="0"/>
              </a:rPr>
              <a:t> </a:t>
            </a:r>
            <a:r>
              <a:rPr lang="en-US" altLang="zh-CN" sz="2000" dirty="0" smtClean="0">
                <a:latin typeface="Consolas" panose="020B0609020204030204" pitchFamily="49" charset="0"/>
              </a:rPr>
              <a:t>w=match[v];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        if(w&lt;0 || !vis[w] &amp;&amp; 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dfs</a:t>
            </a:r>
            <a:r>
              <a:rPr lang="en-US" altLang="zh-CN" sz="2000" dirty="0" smtClean="0">
                <a:latin typeface="Consolas" panose="020B0609020204030204" pitchFamily="49" charset="0"/>
              </a:rPr>
              <a:t>(w)){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</a:rPr>
              <a:t>	  match[u]=</a:t>
            </a:r>
            <a:r>
              <a:rPr lang="en-US" altLang="zh-CN" sz="2000" dirty="0" smtClean="0">
                <a:latin typeface="Consolas" panose="020B0609020204030204" pitchFamily="49" charset="0"/>
              </a:rPr>
              <a:t>v;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smtClean="0">
                <a:latin typeface="Consolas" panose="020B0609020204030204" pitchFamily="49" charset="0"/>
              </a:rPr>
              <a:t>              </a:t>
            </a:r>
            <a:r>
              <a:rPr lang="en-US" altLang="zh-CN" sz="2000" dirty="0" smtClean="0">
                <a:latin typeface="Consolas" panose="020B0609020204030204" pitchFamily="49" charset="0"/>
              </a:rPr>
              <a:t>match[v]=u;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</a:rPr>
              <a:t>return 1;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smtClean="0">
                <a:latin typeface="Consolas" panose="020B0609020204030204" pitchFamily="49" charset="0"/>
              </a:rPr>
              <a:t>  </a:t>
            </a:r>
            <a:r>
              <a:rPr lang="en-US" altLang="zh-CN" sz="20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   return 0;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4824731" y="3764835"/>
            <a:ext cx="1191798" cy="681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305752" y="4342281"/>
            <a:ext cx="79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代码改进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3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1184</Words>
  <Application>Microsoft Office PowerPoint</Application>
  <PresentationFormat>宽屏</PresentationFormat>
  <Paragraphs>206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Microsoft YaHei UI</vt:lpstr>
      <vt:lpstr>Open Sans</vt:lpstr>
      <vt:lpstr>黑体</vt:lpstr>
      <vt:lpstr>宋体</vt:lpstr>
      <vt:lpstr>Arial</vt:lpstr>
      <vt:lpstr>Calibri</vt:lpstr>
      <vt:lpstr>Consolas</vt:lpstr>
      <vt:lpstr>Segoe UI</vt:lpstr>
      <vt:lpstr>Segoe UI Light</vt:lpstr>
      <vt:lpstr>WelcomeDoc</vt:lpstr>
      <vt:lpstr>指派问题</vt:lpstr>
      <vt:lpstr>指派问题</vt:lpstr>
      <vt:lpstr>二分图最大匹配问题</vt:lpstr>
      <vt:lpstr>指派问题  求解</vt:lpstr>
      <vt:lpstr>指派问题  求解</vt:lpstr>
      <vt:lpstr>PowerPoint 演示文稿</vt:lpstr>
      <vt:lpstr>指派问题</vt:lpstr>
      <vt:lpstr>PowerPoint 演示文稿</vt:lpstr>
      <vt:lpstr>代码</vt:lpstr>
      <vt:lpstr>主函数调用</vt:lpstr>
      <vt:lpstr>二分图的  匹配算法：匈牙利算法</vt:lpstr>
      <vt:lpstr>二分图的  匹配算法：匈牙利算法</vt:lpstr>
      <vt:lpstr>一般图的匹配算法</vt:lpstr>
      <vt:lpstr>最大匹配延伸</vt:lpstr>
      <vt:lpstr>最大匹配延伸</vt:lpstr>
      <vt:lpstr>THE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2015-09-07T08:40:49Z</dcterms:created>
  <dcterms:modified xsi:type="dcterms:W3CDTF">2016-07-21T02:56:13Z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