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91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54" r:id="rId11"/>
    <p:sldId id="377" r:id="rId12"/>
    <p:sldId id="378" r:id="rId13"/>
    <p:sldId id="379" r:id="rId14"/>
    <p:sldId id="380" r:id="rId15"/>
    <p:sldId id="381" r:id="rId16"/>
    <p:sldId id="38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13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7/26/2016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线段覆盖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r>
              <a:rPr lang="zh-CN" altLang="en-US" sz="3200" dirty="0" smtClean="0"/>
              <a:t>轴上方有若干条平行于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轴的线段，求这些线段能覆盖到的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轴的总长度？</a:t>
            </a:r>
            <a:endParaRPr lang="zh-CN" altLang="en-US" sz="32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668027" y="5566786"/>
            <a:ext cx="90185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38849" y="3918858"/>
            <a:ext cx="148715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03490" y="4551904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32290" y="3928907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68343" y="4622243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933160" y="5746951"/>
            <a:ext cx="798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轴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58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线段覆盖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r>
              <a:rPr lang="zh-CN" altLang="en-US" sz="3200" dirty="0" smtClean="0"/>
              <a:t>轴上方有若干条平行于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轴的线段，求这些线段能覆盖到的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轴的总长度？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4160017" y="3123997"/>
            <a:ext cx="459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如何建立映射？</a:t>
            </a:r>
            <a:endParaRPr lang="zh-CN" altLang="en-US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87260" y="4441372"/>
            <a:ext cx="6089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将所有点排序即可；</a:t>
            </a:r>
            <a:endParaRPr lang="en-US" altLang="zh-CN" sz="2400" dirty="0" smtClean="0"/>
          </a:p>
          <a:p>
            <a:r>
              <a:rPr lang="zh-CN" altLang="en-US" sz="2400" dirty="0" smtClean="0"/>
              <a:t>排序后的下标即可成为映射对应的元素；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96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线段覆盖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r>
              <a:rPr lang="zh-CN" altLang="en-US" sz="3200" dirty="0" smtClean="0"/>
              <a:t>轴上方有若干条平行于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轴的线段，求这些线段能覆盖到的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轴的总长度？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938952" y="3123997"/>
            <a:ext cx="459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建立映射</a:t>
            </a:r>
            <a:endParaRPr lang="zh-CN" altLang="en-US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87260" y="4180115"/>
            <a:ext cx="329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得到有序数组</a:t>
            </a:r>
            <a:r>
              <a:rPr lang="en-US" altLang="zh-CN" sz="2400" dirty="0" smtClean="0"/>
              <a:t>x[]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587260" y="4641780"/>
            <a:ext cx="95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映射：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57892" y="5097117"/>
            <a:ext cx="95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</a:t>
            </a:r>
            <a:r>
              <a:rPr lang="en-US" altLang="zh-CN" sz="2800" b="1" dirty="0" smtClean="0"/>
              <a:t>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883121" y="5097117"/>
            <a:ext cx="95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i</a:t>
            </a:r>
            <a:endParaRPr lang="zh-CN" altLang="en-US" sz="2800" b="1" dirty="0"/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>
            <a:off x="5712486" y="5358727"/>
            <a:ext cx="1045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3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线段覆盖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r>
              <a:rPr lang="zh-CN" altLang="en-US" sz="3200" dirty="0" smtClean="0"/>
              <a:t>轴上方有若干条平行于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轴的线段，求这些线段能覆盖到的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轴的总长度？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761703" y="2991371"/>
            <a:ext cx="459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求解</a:t>
            </a:r>
            <a:endParaRPr lang="zh-CN" altLang="en-US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507251" y="3999245"/>
            <a:ext cx="329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得到有序数组</a:t>
            </a:r>
            <a:r>
              <a:rPr lang="en-US" altLang="zh-CN" sz="2400" dirty="0" smtClean="0"/>
              <a:t>x[]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7251" y="4460910"/>
            <a:ext cx="95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映射：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77883" y="4916247"/>
            <a:ext cx="95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</a:t>
            </a:r>
            <a:r>
              <a:rPr lang="en-US" altLang="zh-CN" sz="2800" b="1" dirty="0" smtClean="0"/>
              <a:t>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803112" y="4916247"/>
            <a:ext cx="95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i</a:t>
            </a:r>
            <a:endParaRPr lang="zh-CN" altLang="en-US" sz="2800" b="1" dirty="0"/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>
            <a:off x="3632477" y="5177857"/>
            <a:ext cx="1045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07214" y="3997165"/>
            <a:ext cx="126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flag[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907214" y="4700803"/>
            <a:ext cx="329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说明：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]~x[i+1]</a:t>
            </a:r>
            <a:r>
              <a:rPr lang="zh-CN" altLang="en-US" dirty="0" smtClean="0"/>
              <a:t>被覆盖；</a:t>
            </a:r>
            <a:endParaRPr lang="en-US" altLang="zh-CN" dirty="0" smtClean="0"/>
          </a:p>
          <a:p>
            <a:r>
              <a:rPr lang="zh-CN" altLang="en-US" dirty="0" smtClean="0"/>
              <a:t>如果为</a:t>
            </a:r>
            <a:r>
              <a:rPr lang="en-US" altLang="zh-CN" dirty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说明：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]~</a:t>
            </a:r>
            <a:r>
              <a:rPr lang="en-US" altLang="zh-CN" dirty="0" smtClean="0"/>
              <a:t>x[i+1]</a:t>
            </a:r>
            <a:r>
              <a:rPr lang="zh-CN" altLang="en-US" dirty="0" smtClean="0"/>
              <a:t>未被</a:t>
            </a:r>
            <a:r>
              <a:rPr lang="zh-CN" altLang="en-US" dirty="0"/>
              <a:t>覆盖；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43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线段覆盖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r>
              <a:rPr lang="zh-CN" altLang="en-US" sz="3200" dirty="0" smtClean="0"/>
              <a:t>轴上方有若干条平行于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轴的线段，求这些线段能覆盖到的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轴的总长度？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07736" y="3245618"/>
            <a:ext cx="4029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、读入</a:t>
            </a:r>
            <a:r>
              <a:rPr lang="en-US" altLang="zh-CN" sz="2400" dirty="0" smtClean="0"/>
              <a:t>a[],b[]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、建立映射</a:t>
            </a:r>
            <a:r>
              <a:rPr lang="en-US" altLang="zh-CN" sz="2400" dirty="0" smtClean="0"/>
              <a:t>x[]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、标记</a:t>
            </a:r>
            <a:r>
              <a:rPr lang="en-US" altLang="zh-CN" sz="2400" dirty="0" smtClean="0"/>
              <a:t>flag[];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、根据</a:t>
            </a:r>
            <a:r>
              <a:rPr lang="en-US" altLang="zh-CN" sz="2400" dirty="0" smtClean="0"/>
              <a:t>flag[]</a:t>
            </a:r>
            <a:r>
              <a:rPr lang="zh-CN" altLang="en-US" sz="2400" dirty="0" smtClean="0"/>
              <a:t>，计算总长度；</a:t>
            </a:r>
            <a:endParaRPr lang="zh-CN" altLang="en-US" sz="2400" dirty="0"/>
          </a:p>
        </p:txBody>
      </p:sp>
      <p:sp>
        <p:nvSpPr>
          <p:cNvPr id="13" name="右箭头 12"/>
          <p:cNvSpPr/>
          <p:nvPr/>
        </p:nvSpPr>
        <p:spPr>
          <a:xfrm>
            <a:off x="4371032" y="4481565"/>
            <a:ext cx="2532185" cy="47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03217" y="3958345"/>
            <a:ext cx="508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需要根据</a:t>
            </a:r>
            <a:r>
              <a:rPr lang="en-US" altLang="zh-CN" sz="2800" dirty="0" smtClean="0"/>
              <a:t>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],b[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求对应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的下标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179357" y="5017198"/>
            <a:ext cx="2532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二分查找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688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04781" y="1798656"/>
            <a:ext cx="4953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/>
              <a:t>套路！</a:t>
            </a:r>
            <a:endParaRPr lang="zh-CN" altLang="en-US" sz="6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54245" y="3597309"/>
            <a:ext cx="306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排序建映射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7237743" y="3597309"/>
            <a:ext cx="306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二分找下标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7586506" y="5275524"/>
            <a:ext cx="384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--------- </a:t>
            </a:r>
            <a:r>
              <a:rPr lang="zh-CN" altLang="en-US" sz="2800" dirty="0" smtClean="0"/>
              <a:t>总结</a:t>
            </a:r>
            <a:r>
              <a:rPr lang="en-US" altLang="zh-CN" sz="2800" dirty="0" smtClean="0"/>
              <a:t> by </a:t>
            </a:r>
            <a:r>
              <a:rPr lang="en-US" altLang="zh-CN" sz="2800" dirty="0" err="1" smtClean="0"/>
              <a:t>pyb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99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习题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27833" y="2270927"/>
            <a:ext cx="9616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、线段覆盖；</a:t>
            </a:r>
            <a:endParaRPr lang="en-US" altLang="zh-CN" sz="2800" dirty="0" smtClean="0"/>
          </a:p>
          <a:p>
            <a:r>
              <a:rPr lang="en-US" altLang="zh-CN" sz="2800" dirty="0"/>
              <a:t>http://fzoj.xndxfz.com/JudgeOnline/problem.php?id=1640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、图形面积；</a:t>
            </a:r>
            <a:endParaRPr lang="en-US" altLang="zh-CN" sz="2800" dirty="0" smtClean="0"/>
          </a:p>
          <a:p>
            <a:r>
              <a:rPr lang="en-US" altLang="zh-CN" sz="2800" dirty="0"/>
              <a:t>http://fzoj.xndxfz.com/JudgeOnline/problem.php?id=1234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63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线段覆盖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75656" y="2200589"/>
            <a:ext cx="41499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输入文件：</a:t>
            </a:r>
            <a:endParaRPr lang="en-US" altLang="zh-CN" sz="2400" b="1" dirty="0" smtClean="0"/>
          </a:p>
          <a:p>
            <a:r>
              <a:rPr lang="zh-CN" altLang="en-US" dirty="0" smtClean="0"/>
              <a:t>第一行一个数</a:t>
            </a:r>
            <a:r>
              <a:rPr lang="en-US" altLang="zh-CN" dirty="0" smtClean="0"/>
              <a:t>n(n&lt;=1000)</a:t>
            </a:r>
            <a:r>
              <a:rPr lang="zh-CN" altLang="en-US" dirty="0" smtClean="0"/>
              <a:t>，表示线段的个数；</a:t>
            </a:r>
            <a:endParaRPr lang="en-US" altLang="zh-CN" dirty="0" smtClean="0"/>
          </a:p>
          <a:p>
            <a:r>
              <a:rPr lang="zh-CN" altLang="en-US" dirty="0" smtClean="0"/>
              <a:t>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行，每行两个整数</a:t>
            </a:r>
            <a:r>
              <a:rPr lang="en-US" altLang="zh-CN" dirty="0" err="1" smtClean="0"/>
              <a:t>ai,bi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-10^8&lt;=</a:t>
            </a:r>
            <a:r>
              <a:rPr lang="en-US" altLang="zh-CN" dirty="0" err="1" smtClean="0"/>
              <a:t>ai,bi</a:t>
            </a:r>
            <a:r>
              <a:rPr lang="en-US" altLang="zh-CN" dirty="0" smtClean="0"/>
              <a:t>&lt;=10^8)</a:t>
            </a:r>
            <a:r>
              <a:rPr lang="zh-CN" altLang="en-US" dirty="0" smtClean="0"/>
              <a:t>，代表一个线段的两个端点。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b="1" dirty="0"/>
              <a:t>输出文件：</a:t>
            </a:r>
            <a:endParaRPr lang="en-US" altLang="zh-CN" sz="2400" b="1" dirty="0"/>
          </a:p>
          <a:p>
            <a:r>
              <a:rPr lang="zh-CN" altLang="en-US" dirty="0" smtClean="0"/>
              <a:t>输出覆盖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轴的长度。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03829" y="2339088"/>
            <a:ext cx="41499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输入样例：</a:t>
            </a:r>
            <a:endParaRPr lang="en-US" altLang="zh-CN" sz="2400" b="1" dirty="0" smtClean="0"/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10 12</a:t>
            </a:r>
          </a:p>
          <a:p>
            <a:r>
              <a:rPr lang="en-US" altLang="zh-CN" dirty="0" smtClean="0"/>
              <a:t>2 4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b="1" dirty="0" smtClean="0"/>
              <a:t>输出样例</a:t>
            </a:r>
            <a:endParaRPr lang="en-US" altLang="zh-CN" sz="2400" b="1" dirty="0"/>
          </a:p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曾记否？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536432" y="1365291"/>
            <a:ext cx="2890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 校门外的树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823964" y="1809670"/>
            <a:ext cx="10711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题目描述</a:t>
            </a:r>
          </a:p>
          <a:p>
            <a:r>
              <a:rPr lang="zh-CN" altLang="en-US" dirty="0"/>
              <a:t>某校大门外长度为</a:t>
            </a:r>
            <a:r>
              <a:rPr lang="en-US" altLang="zh-CN" dirty="0"/>
              <a:t>L</a:t>
            </a:r>
            <a:r>
              <a:rPr lang="zh-CN" altLang="en-US" dirty="0"/>
              <a:t>的马路上有一排树，每两棵相邻的树之间的间隔都是</a:t>
            </a:r>
            <a:r>
              <a:rPr lang="en-US" altLang="zh-CN" dirty="0"/>
              <a:t>1</a:t>
            </a:r>
            <a:r>
              <a:rPr lang="zh-CN" altLang="en-US" dirty="0"/>
              <a:t>米。我们可以把马路看成一个数轴，马路的一端在数轴</a:t>
            </a:r>
            <a:r>
              <a:rPr lang="en-US" altLang="zh-CN" dirty="0"/>
              <a:t>0</a:t>
            </a:r>
            <a:r>
              <a:rPr lang="zh-CN" altLang="en-US" dirty="0"/>
              <a:t>的位置，另一端在</a:t>
            </a:r>
            <a:r>
              <a:rPr lang="en-US" altLang="zh-CN" dirty="0"/>
              <a:t>L</a:t>
            </a:r>
            <a:r>
              <a:rPr lang="zh-CN" altLang="en-US" dirty="0"/>
              <a:t>的位置；数轴上的每个整数点，即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，都种有一棵树。</a:t>
            </a:r>
          </a:p>
          <a:p>
            <a:endParaRPr lang="zh-CN" altLang="en-US" dirty="0"/>
          </a:p>
          <a:p>
            <a:r>
              <a:rPr lang="zh-CN" altLang="en-US" dirty="0"/>
              <a:t>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树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输入</a:t>
            </a:r>
          </a:p>
          <a:p>
            <a:r>
              <a:rPr lang="zh-CN" altLang="en-US" dirty="0"/>
              <a:t>第一行有两个整数</a:t>
            </a:r>
            <a:r>
              <a:rPr lang="en-US" altLang="zh-CN" dirty="0"/>
              <a:t>L</a:t>
            </a:r>
            <a:r>
              <a:rPr lang="zh-CN" altLang="en-US" dirty="0"/>
              <a:t>（</a:t>
            </a:r>
            <a:r>
              <a:rPr lang="en-US" altLang="zh-CN" dirty="0"/>
              <a:t>1 &lt;= L &lt;= 10000</a:t>
            </a:r>
            <a:r>
              <a:rPr lang="zh-CN" altLang="en-US" dirty="0"/>
              <a:t>）和 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1 &lt;= M &lt;= 100</a:t>
            </a:r>
            <a:r>
              <a:rPr lang="zh-CN" altLang="en-US" dirty="0"/>
              <a:t>），</a:t>
            </a:r>
            <a:r>
              <a:rPr lang="en-US" altLang="zh-CN" dirty="0"/>
              <a:t>L</a:t>
            </a:r>
            <a:r>
              <a:rPr lang="zh-CN" altLang="en-US" dirty="0"/>
              <a:t>代表马路的长度，</a:t>
            </a:r>
            <a:r>
              <a:rPr lang="en-US" altLang="zh-CN" dirty="0"/>
              <a:t>M</a:t>
            </a:r>
            <a:r>
              <a:rPr lang="zh-CN" altLang="en-US" dirty="0"/>
              <a:t>代表区域的数目，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之间用一个空格隔开。接下来的</a:t>
            </a:r>
            <a:r>
              <a:rPr lang="en-US" altLang="zh-CN" dirty="0"/>
              <a:t>M</a:t>
            </a:r>
            <a:r>
              <a:rPr lang="zh-CN" altLang="en-US" dirty="0"/>
              <a:t>行每行包含两个不同的整数，用一个空格隔开，表示一个区域的起始点和终止点的坐标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</a:t>
            </a:r>
          </a:p>
          <a:p>
            <a:r>
              <a:rPr lang="zh-CN" altLang="en-US" dirty="0"/>
              <a:t>一行，这一行只包含一个整数，表示马路上剩余的树的数目。</a:t>
            </a:r>
          </a:p>
        </p:txBody>
      </p:sp>
    </p:spTree>
    <p:extLst>
      <p:ext uri="{BB962C8B-B14F-4D97-AF65-F5344CB8AC3E}">
        <p14:creationId xmlns:p14="http://schemas.microsoft.com/office/powerpoint/2010/main" val="415111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思路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38848" y="1929284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开一个数组，每一个单位长度都对应数组中的一个元素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852598" y="4350936"/>
            <a:ext cx="21302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 smtClean="0">
                <a:solidFill>
                  <a:srgbClr val="FF0000"/>
                </a:solidFill>
              </a:rPr>
              <a:t>？</a:t>
            </a:r>
            <a:endParaRPr lang="zh-CN" altLang="en-US" sz="16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9354" y="4170066"/>
            <a:ext cx="342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可行吗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857458" y="4900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每行两个整数</a:t>
            </a:r>
            <a:r>
              <a:rPr lang="en-US" altLang="zh-CN" dirty="0" err="1"/>
              <a:t>ai,bi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-10^8&lt;=</a:t>
            </a:r>
            <a:r>
              <a:rPr lang="en-US" altLang="zh-CN" dirty="0" err="1"/>
              <a:t>ai,bi</a:t>
            </a:r>
            <a:r>
              <a:rPr lang="en-US" altLang="zh-CN" dirty="0"/>
              <a:t>&lt;=10^8)</a:t>
            </a:r>
            <a:r>
              <a:rPr lang="zh-CN" altLang="en-US" dirty="0"/>
              <a:t>，代表一个线段的两个端点</a:t>
            </a:r>
          </a:p>
        </p:txBody>
      </p:sp>
      <p:sp>
        <p:nvSpPr>
          <p:cNvPr id="7" name="矩形 6"/>
          <p:cNvSpPr/>
          <p:nvPr/>
        </p:nvSpPr>
        <p:spPr>
          <a:xfrm>
            <a:off x="2632668" y="5174902"/>
            <a:ext cx="884255" cy="39899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2944166" y="4350935"/>
            <a:ext cx="442128" cy="767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3050" y="3937763"/>
            <a:ext cx="342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好像开不出这么大的数组。。。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7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思路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38848" y="1929284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开一个数组，每一个单位长度都对应数组中的一个元素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852598" y="4350936"/>
            <a:ext cx="21302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 smtClean="0">
                <a:solidFill>
                  <a:srgbClr val="FF0000"/>
                </a:solidFill>
              </a:rPr>
              <a:t>？</a:t>
            </a:r>
            <a:endParaRPr lang="zh-CN" altLang="en-US" sz="16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3796" y="3330920"/>
            <a:ext cx="3426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需要开这么大数组吗？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857458" y="4900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每行两个整数</a:t>
            </a:r>
            <a:r>
              <a:rPr lang="en-US" altLang="zh-CN" dirty="0" err="1"/>
              <a:t>ai,bi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-10^8&lt;=</a:t>
            </a:r>
            <a:r>
              <a:rPr lang="en-US" altLang="zh-CN" dirty="0" err="1"/>
              <a:t>ai,bi</a:t>
            </a:r>
            <a:r>
              <a:rPr lang="en-US" altLang="zh-CN" dirty="0"/>
              <a:t>&lt;=10^8)</a:t>
            </a:r>
            <a:r>
              <a:rPr lang="zh-CN" altLang="en-US" dirty="0"/>
              <a:t>，代表一个线段的两个端点</a:t>
            </a:r>
          </a:p>
        </p:txBody>
      </p:sp>
      <p:sp>
        <p:nvSpPr>
          <p:cNvPr id="7" name="矩形 6"/>
          <p:cNvSpPr/>
          <p:nvPr/>
        </p:nvSpPr>
        <p:spPr>
          <a:xfrm>
            <a:off x="2632668" y="5174902"/>
            <a:ext cx="884255" cy="39899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2944166" y="4350935"/>
            <a:ext cx="442128" cy="767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3050" y="3937763"/>
            <a:ext cx="342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好像开不出这么大的数组。。。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8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思路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88123" y="4461468"/>
            <a:ext cx="90185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58945" y="2813540"/>
            <a:ext cx="148715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23586" y="3446586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52386" y="2823589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88439" y="3516925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953256" y="4641633"/>
            <a:ext cx="798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轴</a:t>
            </a:r>
            <a:endParaRPr lang="zh-CN" altLang="en-US" sz="28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858945" y="2401556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843683" y="2361364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346100" y="2396886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52386" y="2401556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84465" y="2396886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93167" y="2396886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988439" y="2396886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229221" y="2396886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230734" y="4803112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964264" y="4803112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803299" y="4803114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652386" y="4803112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798262" y="4803112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250432" y="4803111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8973540" y="4803110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260501" y="5700115"/>
            <a:ext cx="41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一共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个元素的数组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18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思路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47930" y="5647174"/>
            <a:ext cx="90185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18752" y="3999246"/>
            <a:ext cx="148715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83393" y="4632292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12193" y="4009295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48246" y="4702631"/>
            <a:ext cx="22608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913063" y="5827339"/>
            <a:ext cx="798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轴</a:t>
            </a:r>
            <a:endParaRPr lang="zh-CN" altLang="en-US" sz="28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818752" y="3587262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803490" y="3547070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305907" y="3582592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12193" y="3587262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44272" y="3582592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52974" y="3582592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948246" y="3582592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189028" y="3582592"/>
            <a:ext cx="0" cy="224007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90541" y="5988818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924071" y="5988818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763106" y="5988820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612193" y="5988818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758069" y="5988818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210239" y="5988817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8933347" y="5988816"/>
            <a:ext cx="301451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77592" y="3084844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491992" y="3094511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04941" y="3094511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325269" y="3054316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a4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843305" y="3054316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597290" y="3054316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a6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664653" y="3054316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a7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913063" y="3033096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a8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 rot="10800000">
            <a:off x="5447781" y="2372174"/>
            <a:ext cx="522515" cy="732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7712" y="2505588"/>
            <a:ext cx="11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577592" y="2028676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491992" y="2038343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104941" y="2038343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325269" y="1998148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843305" y="1998148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597290" y="1998148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664653" y="1998148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9913063" y="1976928"/>
            <a:ext cx="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35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离散优化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离散优化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6271" y="2250831"/>
            <a:ext cx="84908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针对问题：</a:t>
            </a:r>
            <a:endParaRPr lang="en-US" altLang="zh-CN" sz="2800" b="1" dirty="0" smtClean="0"/>
          </a:p>
          <a:p>
            <a:r>
              <a:rPr lang="zh-CN" altLang="en-US" sz="2400" dirty="0" smtClean="0"/>
              <a:t>数据个数不多；</a:t>
            </a:r>
            <a:endParaRPr lang="en-US" altLang="zh-CN" sz="2400" dirty="0" smtClean="0"/>
          </a:p>
          <a:p>
            <a:r>
              <a:rPr lang="zh-CN" altLang="en-US" sz="2400" dirty="0" smtClean="0"/>
              <a:t>数据规模大；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800" b="1" dirty="0"/>
              <a:t>解决方法：</a:t>
            </a:r>
            <a:endParaRPr lang="en-US" altLang="zh-CN" sz="2800" b="1" dirty="0"/>
          </a:p>
          <a:p>
            <a:r>
              <a:rPr lang="zh-CN" altLang="en-US" sz="2400" dirty="0" smtClean="0"/>
              <a:t>重新建立一个映射：</a:t>
            </a:r>
            <a:endParaRPr lang="en-US" altLang="zh-CN" sz="2400" dirty="0" smtClean="0"/>
          </a:p>
          <a:p>
            <a:r>
              <a:rPr lang="zh-CN" altLang="en-US" sz="2400" dirty="0" smtClean="0"/>
              <a:t>使每个数据唯一映射到另外一个值，使得数据规模变小。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5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宽屏</PresentationFormat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线段覆盖</vt:lpstr>
      <vt:lpstr>线段覆盖</vt:lpstr>
      <vt:lpstr>曾记否？</vt:lpstr>
      <vt:lpstr>思路</vt:lpstr>
      <vt:lpstr>思路</vt:lpstr>
      <vt:lpstr>思路</vt:lpstr>
      <vt:lpstr>思路</vt:lpstr>
      <vt:lpstr>离散优化</vt:lpstr>
      <vt:lpstr>离散优化</vt:lpstr>
      <vt:lpstr>线段覆盖</vt:lpstr>
      <vt:lpstr>线段覆盖</vt:lpstr>
      <vt:lpstr>线段覆盖</vt:lpstr>
      <vt:lpstr>线段覆盖</vt:lpstr>
      <vt:lpstr>离散优化</vt:lpstr>
      <vt:lpstr>习题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2016-07-26T02:21:33Z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