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6" r:id="rId7"/>
    <p:sldId id="268" r:id="rId8"/>
    <p:sldId id="269" r:id="rId9"/>
    <p:sldId id="270" r:id="rId10"/>
    <p:sldId id="271" r:id="rId11"/>
    <p:sldId id="274" r:id="rId12"/>
    <p:sldId id="275" r:id="rId13"/>
    <p:sldId id="273" r:id="rId14"/>
    <p:sldId id="276" r:id="rId15"/>
    <p:sldId id="277" r:id="rId16"/>
    <p:sldId id="279" r:id="rId17"/>
    <p:sldId id="278" r:id="rId18"/>
    <p:sldId id="280" r:id="rId19"/>
    <p:sldId id="282" r:id="rId20"/>
    <p:sldId id="284" r:id="rId21"/>
    <p:sldId id="283" r:id="rId22"/>
    <p:sldId id="262" r:id="rId23"/>
    <p:sldId id="263" r:id="rId24"/>
    <p:sldId id="264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C671-5077-44E7-AB86-B6861302EE0A}" type="datetimeFigureOut">
              <a:rPr lang="zh-CN" altLang="en-US" smtClean="0"/>
              <a:t>2016/7/26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2262-2098-4791-9306-3096E9694A9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4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C671-5077-44E7-AB86-B6861302EE0A}" type="datetimeFigureOut">
              <a:rPr lang="zh-CN" altLang="en-US" smtClean="0"/>
              <a:t>2016/7/26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2262-2098-4791-9306-3096E9694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59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C671-5077-44E7-AB86-B6861302EE0A}" type="datetimeFigureOut">
              <a:rPr lang="zh-CN" altLang="en-US" smtClean="0"/>
              <a:t>2016/7/26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2262-2098-4791-9306-3096E9694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14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C671-5077-44E7-AB86-B6861302EE0A}" type="datetimeFigureOut">
              <a:rPr lang="zh-CN" altLang="en-US" smtClean="0"/>
              <a:t>2016/7/26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2262-2098-4791-9306-3096E9694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14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C671-5077-44E7-AB86-B6861302EE0A}" type="datetimeFigureOut">
              <a:rPr lang="zh-CN" altLang="en-US" smtClean="0"/>
              <a:t>2016/7/26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2262-2098-4791-9306-3096E9694A9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09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C671-5077-44E7-AB86-B6861302EE0A}" type="datetimeFigureOut">
              <a:rPr lang="zh-CN" altLang="en-US" smtClean="0"/>
              <a:t>2016/7/26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2262-2098-4791-9306-3096E9694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07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C671-5077-44E7-AB86-B6861302EE0A}" type="datetimeFigureOut">
              <a:rPr lang="zh-CN" altLang="en-US" smtClean="0"/>
              <a:t>2016/7/26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2262-2098-4791-9306-3096E9694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90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C671-5077-44E7-AB86-B6861302EE0A}" type="datetimeFigureOut">
              <a:rPr lang="zh-CN" altLang="en-US" smtClean="0"/>
              <a:t>2016/7/26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2262-2098-4791-9306-3096E9694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2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C671-5077-44E7-AB86-B6861302EE0A}" type="datetimeFigureOut">
              <a:rPr lang="zh-CN" altLang="en-US" smtClean="0"/>
              <a:t>2016/7/26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2262-2098-4791-9306-3096E9694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61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C4AC671-5077-44E7-AB86-B6861302EE0A}" type="datetimeFigureOut">
              <a:rPr lang="zh-CN" altLang="en-US" smtClean="0"/>
              <a:t>2016/7/26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412262-2098-4791-9306-3096E9694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66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C671-5077-44E7-AB86-B6861302EE0A}" type="datetimeFigureOut">
              <a:rPr lang="zh-CN" altLang="en-US" smtClean="0"/>
              <a:t>2016/7/26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2262-2098-4791-9306-3096E9694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83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4AC671-5077-44E7-AB86-B6861302EE0A}" type="datetimeFigureOut">
              <a:rPr lang="zh-CN" altLang="en-US" smtClean="0"/>
              <a:t>2016/7/26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6412262-2098-4791-9306-3096E9694A9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3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hash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94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、直接定址法；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、取余法；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、平均取中值法；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、随机数法；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859578" y="3699164"/>
            <a:ext cx="3158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参考书籍</a:t>
            </a:r>
            <a:endParaRPr lang="zh-CN" altLang="en-US" sz="36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5062453" y="3699163"/>
            <a:ext cx="2992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P3-P5</a:t>
            </a:r>
          </a:p>
          <a:p>
            <a:r>
              <a:rPr lang="en-US" altLang="zh-CN" dirty="0" smtClean="0"/>
              <a:t>1.3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19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34041" y="2524118"/>
            <a:ext cx="8109959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44475" eaLnBrk="0" fontAlgn="base" hangingPunct="0">
              <a:spcBef>
                <a:spcPct val="0"/>
              </a:spcBef>
              <a:spcAft>
                <a:spcPct val="0"/>
              </a:spcAft>
              <a:tabLst>
                <a:tab pos="2533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533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533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533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533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533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533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533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533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44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33650" algn="l"/>
              </a:tabLst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常常有这样的情况：关键码的位数比存储区域的地址的位数多，在这种情况下可以对关键码的各位进行分析，丢掉分布不均匀的位留下分布均匀的位作为地址。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44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33650" algn="l"/>
              </a:tabLst>
            </a:pP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44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33650" algn="l"/>
              </a:tabLst>
            </a:pP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44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33650" algn="l"/>
              </a:tabLst>
            </a:pP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44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33650" algn="l"/>
              </a:tabLst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44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33650" algn="l"/>
              </a:tabLst>
            </a:pP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44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33650" algn="l"/>
              </a:tabLst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44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33650" algn="l"/>
              </a:tabLst>
            </a:pP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44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33650" algn="l"/>
              </a:tabLst>
            </a:pP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44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33650" algn="l"/>
              </a:tabLst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例如：对下列关键码集合进行关键码到地址的转换。关键码是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位的，地址是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位的，需要经过数字分析丢掉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位。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44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33650" algn="l"/>
              </a:tabLst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分析这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个关键码值，前三位都是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当然不均匀，丢掉。第五位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也不均匀，丢掉，类似地第六、七位也不太均匀，丢掉。于是留下第四、八、九位做地址，位数合适，分布也均匀了。这个方法的缺点是散列函数依赖于关键码集合，具体到六个关键码值，经过分析留下第四、八、九位作为地址，若换一个关键码集合，就要重新分析，也许该留下第三、六、七位作为地址了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8831"/>
          </a:xfrm>
        </p:spPr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zh-CN" dirty="0"/>
              <a:t>数字分析法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685974"/>
              </p:ext>
            </p:extLst>
          </p:nvPr>
        </p:nvGraphicFramePr>
        <p:xfrm>
          <a:off x="3023657" y="3192068"/>
          <a:ext cx="2912745" cy="1706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53365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key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533650" algn="l"/>
                        </a:tabLst>
                      </a:pPr>
                      <a:r>
                        <a:rPr lang="en-US" sz="1600" kern="100">
                          <a:effectLst/>
                        </a:rPr>
                        <a:t>h(key)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53365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000319426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53365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326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533650" algn="l"/>
                        </a:tabLst>
                      </a:pPr>
                      <a:r>
                        <a:rPr lang="en-US" sz="1600" kern="100">
                          <a:effectLst/>
                        </a:rPr>
                        <a:t>000718309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53365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709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533650" algn="l"/>
                        </a:tabLst>
                      </a:pPr>
                      <a:r>
                        <a:rPr lang="en-US" sz="1600" kern="100">
                          <a:effectLst/>
                        </a:rPr>
                        <a:t>000629443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533650" algn="l"/>
                        </a:tabLst>
                      </a:pPr>
                      <a:r>
                        <a:rPr lang="en-US" sz="1600" kern="100">
                          <a:effectLst/>
                        </a:rPr>
                        <a:t>643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533650" algn="l"/>
                        </a:tabLst>
                      </a:pPr>
                      <a:r>
                        <a:rPr lang="en-US" sz="1600" kern="100">
                          <a:effectLst/>
                        </a:rPr>
                        <a:t>000758615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533650" algn="l"/>
                        </a:tabLst>
                      </a:pPr>
                      <a:r>
                        <a:rPr lang="en-US" sz="1600" kern="100">
                          <a:effectLst/>
                        </a:rPr>
                        <a:t>715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533650" algn="l"/>
                        </a:tabLst>
                      </a:pPr>
                      <a:r>
                        <a:rPr lang="en-US" sz="1600" kern="100">
                          <a:effectLst/>
                        </a:rPr>
                        <a:t>000919697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533650" algn="l"/>
                        </a:tabLst>
                      </a:pPr>
                      <a:r>
                        <a:rPr lang="en-US" sz="1600" kern="100">
                          <a:effectLst/>
                        </a:rPr>
                        <a:t>997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533650" algn="l"/>
                        </a:tabLst>
                      </a:pPr>
                      <a:r>
                        <a:rPr lang="en-US" sz="1600" kern="100">
                          <a:effectLst/>
                        </a:rPr>
                        <a:t>000310329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53365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329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31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zh-CN" altLang="zh-CN" dirty="0"/>
              <a:t>折叠</a:t>
            </a:r>
            <a:r>
              <a:rPr lang="zh-CN" altLang="zh-CN" dirty="0" smtClean="0"/>
              <a:t>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000" dirty="0"/>
              <a:t>如果关键码的位数比地址码的位数多，而且各位分布较均匀，不适于用数字分析法丢掉某些数位，那么可以考虑用折叠法。折叠法是将关键码从某些地方断开，分关键码为几个部分，其中有一部分的长度等于地址码的长度，然后把其余部分加到它的上面，如果最高位有进位，则把进位</a:t>
            </a:r>
            <a:r>
              <a:rPr lang="zh-CN" altLang="zh-CN" sz="2000" dirty="0" smtClean="0"/>
              <a:t>丢掉</a:t>
            </a:r>
            <a:endParaRPr lang="en-US" altLang="zh-CN" sz="2000" dirty="0" smtClean="0"/>
          </a:p>
          <a:p>
            <a:r>
              <a:rPr lang="zh-CN" altLang="zh-CN" sz="2000" dirty="0"/>
              <a:t>下面看一个例子，一个关键码用不同的方法分段、折叠、相加，得出不同的地址码来。关键码</a:t>
            </a:r>
            <a:r>
              <a:rPr lang="en-US" altLang="zh-CN" sz="2000" dirty="0"/>
              <a:t>key=58422241,</a:t>
            </a:r>
            <a:r>
              <a:rPr lang="zh-CN" altLang="zh-CN" sz="2000" dirty="0"/>
              <a:t>要求转换为</a:t>
            </a:r>
            <a:r>
              <a:rPr lang="en-US" altLang="zh-CN" sz="2000" dirty="0"/>
              <a:t>4</a:t>
            </a:r>
            <a:r>
              <a:rPr lang="zh-CN" altLang="zh-CN" sz="2000" dirty="0"/>
              <a:t>位的地址码。</a:t>
            </a:r>
          </a:p>
          <a:p>
            <a:endParaRPr lang="zh-CN" altLang="zh-CN" sz="3200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942129"/>
              </p:ext>
            </p:extLst>
          </p:nvPr>
        </p:nvGraphicFramePr>
        <p:xfrm>
          <a:off x="2694127" y="4306510"/>
          <a:ext cx="3260090" cy="1765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0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53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533650" algn="l"/>
                        </a:tabLst>
                      </a:pPr>
                      <a:r>
                        <a:rPr lang="en-US" sz="1200" kern="100" dirty="0">
                          <a:effectLst/>
                        </a:rPr>
                        <a:t>58</a:t>
                      </a:r>
                      <a:r>
                        <a:rPr lang="zh-CN" sz="1200" kern="100" dirty="0">
                          <a:effectLst/>
                        </a:rPr>
                        <a:t>│</a:t>
                      </a:r>
                      <a:r>
                        <a:rPr lang="en-US" sz="1200" kern="100" dirty="0">
                          <a:effectLst/>
                        </a:rPr>
                        <a:t>2422</a:t>
                      </a:r>
                      <a:r>
                        <a:rPr lang="zh-CN" sz="1200" kern="100" dirty="0">
                          <a:effectLst/>
                        </a:rPr>
                        <a:t>│</a:t>
                      </a:r>
                      <a:r>
                        <a:rPr lang="en-US" sz="1200" kern="100" dirty="0">
                          <a:effectLst/>
                        </a:rPr>
                        <a:t>241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533650" algn="l"/>
                        </a:tabLst>
                      </a:pPr>
                      <a:r>
                        <a:rPr lang="zh-CN" sz="1200" kern="100" dirty="0">
                          <a:effectLst/>
                        </a:rPr>
                        <a:t>→└─┘→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533650" algn="l"/>
                        </a:tabLst>
                      </a:pPr>
                      <a:r>
                        <a:rPr lang="zh-CN" sz="1200" kern="100" dirty="0">
                          <a:effectLst/>
                        </a:rPr>
                        <a:t>移位折叠相加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243840" algn="ctr">
                        <a:spcAft>
                          <a:spcPts val="0"/>
                        </a:spcAft>
                        <a:tabLst>
                          <a:tab pos="2533650" algn="l"/>
                        </a:tabLst>
                      </a:pPr>
                      <a:r>
                        <a:rPr lang="zh-CN" sz="1200" kern="100" dirty="0">
                          <a:effectLst/>
                        </a:rPr>
                        <a:t>５８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121920" algn="ctr">
                        <a:spcAft>
                          <a:spcPts val="0"/>
                        </a:spcAft>
                        <a:tabLst>
                          <a:tab pos="2533650" algn="l"/>
                        </a:tabLst>
                      </a:pPr>
                      <a:r>
                        <a:rPr lang="zh-CN" sz="1200" kern="100" dirty="0">
                          <a:effectLst/>
                        </a:rPr>
                        <a:t>２４１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533650" algn="l"/>
                        </a:tabLst>
                      </a:pPr>
                      <a:r>
                        <a:rPr lang="zh-CN" sz="1200" kern="100" dirty="0">
                          <a:effectLst/>
                        </a:rPr>
                        <a:t>２４２２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533650" algn="l"/>
                        </a:tabLst>
                      </a:pPr>
                      <a:r>
                        <a:rPr lang="zh-CN" sz="1200" kern="100" dirty="0">
                          <a:effectLst/>
                        </a:rPr>
                        <a:t>————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533650" algn="l"/>
                        </a:tabLst>
                      </a:pPr>
                      <a:r>
                        <a:rPr lang="zh-CN" sz="1200" kern="100" dirty="0">
                          <a:effectLst/>
                        </a:rPr>
                        <a:t>２７２１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533650" algn="l"/>
                        </a:tabLst>
                      </a:pPr>
                      <a:r>
                        <a:rPr lang="en-US" sz="1200" kern="100" dirty="0">
                          <a:effectLst/>
                        </a:rPr>
                        <a:t>h2(key)=2721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533650" algn="l"/>
                        </a:tabLst>
                      </a:pPr>
                      <a:r>
                        <a:rPr lang="en-US" sz="1200" kern="100" dirty="0">
                          <a:effectLst/>
                        </a:rPr>
                        <a:t>582</a:t>
                      </a:r>
                      <a:r>
                        <a:rPr lang="zh-CN" sz="1200" kern="100" dirty="0">
                          <a:effectLst/>
                        </a:rPr>
                        <a:t>│</a:t>
                      </a:r>
                      <a:r>
                        <a:rPr lang="en-US" sz="1200" kern="100" dirty="0">
                          <a:effectLst/>
                        </a:rPr>
                        <a:t>4222</a:t>
                      </a:r>
                      <a:r>
                        <a:rPr lang="zh-CN" sz="1200" kern="100" dirty="0">
                          <a:effectLst/>
                        </a:rPr>
                        <a:t>│</a:t>
                      </a:r>
                      <a:r>
                        <a:rPr lang="en-US" sz="1200" kern="100" dirty="0">
                          <a:effectLst/>
                        </a:rPr>
                        <a:t>41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533650" algn="l"/>
                        </a:tabLst>
                      </a:pPr>
                      <a:r>
                        <a:rPr lang="zh-CN" sz="1200" kern="100" dirty="0">
                          <a:effectLst/>
                        </a:rPr>
                        <a:t>→　└─┘→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533650" algn="l"/>
                        </a:tabLst>
                      </a:pPr>
                      <a:r>
                        <a:rPr lang="zh-CN" sz="1200" kern="100" dirty="0">
                          <a:effectLst/>
                        </a:rPr>
                        <a:t>移位折叠相加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243840" algn="ctr">
                        <a:spcAft>
                          <a:spcPts val="0"/>
                        </a:spcAft>
                        <a:tabLst>
                          <a:tab pos="2533650" algn="l"/>
                        </a:tabLst>
                      </a:pPr>
                      <a:r>
                        <a:rPr lang="zh-CN" sz="1200" kern="100" dirty="0">
                          <a:effectLst/>
                        </a:rPr>
                        <a:t>４１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121920" algn="ctr">
                        <a:spcAft>
                          <a:spcPts val="0"/>
                        </a:spcAft>
                        <a:tabLst>
                          <a:tab pos="2533650" algn="l"/>
                        </a:tabLst>
                      </a:pPr>
                      <a:r>
                        <a:rPr lang="zh-CN" sz="1200" kern="100" dirty="0">
                          <a:effectLst/>
                        </a:rPr>
                        <a:t>５８２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533650" algn="l"/>
                        </a:tabLst>
                      </a:pPr>
                      <a:r>
                        <a:rPr lang="zh-CN" sz="1200" kern="100" dirty="0">
                          <a:effectLst/>
                        </a:rPr>
                        <a:t>４２２２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533650" algn="l"/>
                        </a:tabLst>
                      </a:pPr>
                      <a:r>
                        <a:rPr lang="zh-CN" sz="1200" kern="100" dirty="0">
                          <a:effectLst/>
                        </a:rPr>
                        <a:t>————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533650" algn="l"/>
                        </a:tabLst>
                      </a:pPr>
                      <a:r>
                        <a:rPr lang="zh-CN" sz="1200" kern="100" dirty="0">
                          <a:effectLst/>
                        </a:rPr>
                        <a:t>４８４５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533650" algn="l"/>
                        </a:tabLst>
                      </a:pPr>
                      <a:r>
                        <a:rPr lang="en-US" sz="1200" kern="100" dirty="0">
                          <a:effectLst/>
                        </a:rPr>
                        <a:t>h3(key)=4845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10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解决冲突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2139624"/>
          </a:xfrm>
        </p:spPr>
        <p:txBody>
          <a:bodyPr/>
          <a:lstStyle/>
          <a:p>
            <a:r>
              <a:rPr lang="zh-CN" altLang="en-US" dirty="0" smtClean="0"/>
              <a:t>对于构造出来的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函数，常常会出现</a:t>
            </a:r>
            <a:r>
              <a:rPr lang="zh-CN" altLang="en-US" dirty="0" smtClean="0">
                <a:solidFill>
                  <a:srgbClr val="FF0000"/>
                </a:solidFill>
              </a:rPr>
              <a:t>“冲突”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即：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/>
              <a:t>key1!=key2</a:t>
            </a:r>
          </a:p>
          <a:p>
            <a:pPr marL="0" indent="0" algn="ctr">
              <a:buNone/>
            </a:pPr>
            <a:r>
              <a:rPr lang="en-US" altLang="zh-CN" dirty="0" smtClean="0"/>
              <a:t>f(key1)==f(key2)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9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解决冲突问题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、拉链法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、开地址法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139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拉链法</a:t>
            </a:r>
            <a:endParaRPr lang="zh-CN" altLang="en-US" dirty="0"/>
          </a:p>
        </p:txBody>
      </p:sp>
      <p:sp>
        <p:nvSpPr>
          <p:cNvPr id="13" name="Text Box 52"/>
          <p:cNvSpPr txBox="1">
            <a:spLocks noChangeArrowheads="1"/>
          </p:cNvSpPr>
          <p:nvPr/>
        </p:nvSpPr>
        <p:spPr bwMode="auto">
          <a:xfrm>
            <a:off x="1257300" y="2082800"/>
            <a:ext cx="680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Key2与keyN冲突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2235200" y="3073400"/>
            <a:ext cx="889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Key1</a:t>
            </a:r>
          </a:p>
          <a:p>
            <a:r>
              <a:rPr lang="en-US" altLang="zh-CN">
                <a:ea typeface="宋体" panose="02010600030101010101" pitchFamily="2" charset="-122"/>
              </a:rPr>
              <a:t>Key2</a:t>
            </a:r>
          </a:p>
          <a:p>
            <a:r>
              <a:rPr lang="en-US" altLang="zh-CN">
                <a:ea typeface="宋体" panose="02010600030101010101" pitchFamily="2" charset="-122"/>
              </a:rPr>
              <a:t>Key3</a:t>
            </a:r>
          </a:p>
          <a:p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KeyN</a:t>
            </a:r>
          </a:p>
        </p:txBody>
      </p:sp>
      <p:sp>
        <p:nvSpPr>
          <p:cNvPr id="15" name="TextBox 13"/>
          <p:cNvSpPr txBox="1">
            <a:spLocks noChangeArrowheads="1"/>
          </p:cNvSpPr>
          <p:nvPr/>
        </p:nvSpPr>
        <p:spPr bwMode="auto">
          <a:xfrm>
            <a:off x="4876800" y="2616200"/>
            <a:ext cx="762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0</a:t>
            </a:r>
          </a:p>
          <a:p>
            <a:r>
              <a:rPr lang="en-US" altLang="zh-CN">
                <a:ea typeface="宋体" panose="02010600030101010101" pitchFamily="2" charset="-122"/>
              </a:rPr>
              <a:t>1</a:t>
            </a:r>
          </a:p>
          <a:p>
            <a:r>
              <a:rPr lang="en-US" altLang="zh-CN">
                <a:ea typeface="宋体" panose="02010600030101010101" pitchFamily="2" charset="-122"/>
              </a:rPr>
              <a:t>2</a:t>
            </a:r>
          </a:p>
          <a:p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m</a:t>
            </a:r>
          </a:p>
        </p:txBody>
      </p:sp>
      <p:cxnSp>
        <p:nvCxnSpPr>
          <p:cNvPr id="16" name="直接箭头连接符 15"/>
          <p:cNvCxnSpPr>
            <a:cxnSpLocks noChangeShapeType="1"/>
          </p:cNvCxnSpPr>
          <p:nvPr/>
        </p:nvCxnSpPr>
        <p:spPr bwMode="auto">
          <a:xfrm>
            <a:off x="2870200" y="3263900"/>
            <a:ext cx="1803400" cy="927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接箭头连接符 16"/>
          <p:cNvCxnSpPr/>
          <p:nvPr/>
        </p:nvCxnSpPr>
        <p:spPr bwMode="auto">
          <a:xfrm flipV="1">
            <a:off x="2870200" y="3365500"/>
            <a:ext cx="1981200" cy="1651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20"/>
          <p:cNvCxnSpPr>
            <a:cxnSpLocks noChangeShapeType="1"/>
          </p:cNvCxnSpPr>
          <p:nvPr/>
        </p:nvCxnSpPr>
        <p:spPr bwMode="auto">
          <a:xfrm>
            <a:off x="2844800" y="3810000"/>
            <a:ext cx="1930400" cy="1155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箭头连接符 18"/>
          <p:cNvCxnSpPr/>
          <p:nvPr/>
        </p:nvCxnSpPr>
        <p:spPr bwMode="auto">
          <a:xfrm flipV="1">
            <a:off x="2908300" y="3467100"/>
            <a:ext cx="1943100" cy="14605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24"/>
          <p:cNvSpPr txBox="1">
            <a:spLocks noChangeArrowheads="1"/>
          </p:cNvSpPr>
          <p:nvPr/>
        </p:nvSpPr>
        <p:spPr bwMode="auto">
          <a:xfrm>
            <a:off x="5702300" y="5372100"/>
            <a:ext cx="1092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m &gt; n</a:t>
            </a:r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21" name="直接箭头连接符 27"/>
          <p:cNvCxnSpPr>
            <a:cxnSpLocks noChangeShapeType="1"/>
          </p:cNvCxnSpPr>
          <p:nvPr/>
        </p:nvCxnSpPr>
        <p:spPr bwMode="auto">
          <a:xfrm>
            <a:off x="5168900" y="3314700"/>
            <a:ext cx="355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直接箭头连接符 30"/>
          <p:cNvCxnSpPr>
            <a:cxnSpLocks noChangeShapeType="1"/>
          </p:cNvCxnSpPr>
          <p:nvPr/>
        </p:nvCxnSpPr>
        <p:spPr bwMode="auto">
          <a:xfrm>
            <a:off x="6286500" y="3327400"/>
            <a:ext cx="355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接箭头连接符 31"/>
          <p:cNvCxnSpPr>
            <a:cxnSpLocks noChangeShapeType="1"/>
          </p:cNvCxnSpPr>
          <p:nvPr/>
        </p:nvCxnSpPr>
        <p:spPr bwMode="auto">
          <a:xfrm>
            <a:off x="5181600" y="4229100"/>
            <a:ext cx="355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箭头连接符 32"/>
          <p:cNvCxnSpPr>
            <a:cxnSpLocks noChangeShapeType="1"/>
          </p:cNvCxnSpPr>
          <p:nvPr/>
        </p:nvCxnSpPr>
        <p:spPr bwMode="auto">
          <a:xfrm>
            <a:off x="5194300" y="5041900"/>
            <a:ext cx="355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33"/>
          <p:cNvSpPr txBox="1">
            <a:spLocks noChangeArrowheads="1"/>
          </p:cNvSpPr>
          <p:nvPr/>
        </p:nvSpPr>
        <p:spPr bwMode="auto">
          <a:xfrm>
            <a:off x="5600700" y="3111500"/>
            <a:ext cx="723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keyN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6" name="TextBox 34"/>
          <p:cNvSpPr txBox="1">
            <a:spLocks noChangeArrowheads="1"/>
          </p:cNvSpPr>
          <p:nvPr/>
        </p:nvSpPr>
        <p:spPr bwMode="auto">
          <a:xfrm>
            <a:off x="6756400" y="3136900"/>
            <a:ext cx="66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key2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7" name="TextBox 35"/>
          <p:cNvSpPr txBox="1">
            <a:spLocks noChangeArrowheads="1"/>
          </p:cNvSpPr>
          <p:nvPr/>
        </p:nvSpPr>
        <p:spPr bwMode="auto">
          <a:xfrm>
            <a:off x="5676900" y="4013200"/>
            <a:ext cx="66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key1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" name="TextBox 36"/>
          <p:cNvSpPr txBox="1">
            <a:spLocks noChangeArrowheads="1"/>
          </p:cNvSpPr>
          <p:nvPr/>
        </p:nvSpPr>
        <p:spPr bwMode="auto">
          <a:xfrm>
            <a:off x="5727700" y="4826000"/>
            <a:ext cx="66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key3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" name="下箭头 29"/>
          <p:cNvSpPr/>
          <p:nvPr/>
        </p:nvSpPr>
        <p:spPr>
          <a:xfrm rot="1827823">
            <a:off x="5500674" y="2362487"/>
            <a:ext cx="254000" cy="8895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676900" y="1839774"/>
            <a:ext cx="1060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指针</a:t>
            </a:r>
          </a:p>
        </p:txBody>
      </p:sp>
    </p:spTree>
    <p:extLst>
      <p:ext uri="{BB962C8B-B14F-4D97-AF65-F5344CB8AC3E}">
        <p14:creationId xmlns:p14="http://schemas.microsoft.com/office/powerpoint/2010/main" val="331638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0" grpId="0"/>
      <p:bldP spid="25" grpId="0"/>
      <p:bldP spid="26" grpId="0"/>
      <p:bldP spid="27" grpId="0"/>
      <p:bldP spid="28" grpId="0"/>
      <p:bldP spid="30" grpId="0" animBg="1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拉链法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877305"/>
              </p:ext>
            </p:extLst>
          </p:nvPr>
        </p:nvGraphicFramePr>
        <p:xfrm>
          <a:off x="1942744" y="2157576"/>
          <a:ext cx="2056688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8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Link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751461" y="2529556"/>
            <a:ext cx="786213" cy="29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3794333" y="2683379"/>
            <a:ext cx="880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0"/>
            <a:endCxn id="4" idx="2"/>
          </p:cNvCxnSpPr>
          <p:nvPr/>
        </p:nvCxnSpPr>
        <p:spPr>
          <a:xfrm>
            <a:off x="5144568" y="2529556"/>
            <a:ext cx="0" cy="299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751461" y="3751605"/>
            <a:ext cx="786213" cy="29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3794333" y="3905428"/>
            <a:ext cx="880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9" idx="0"/>
            <a:endCxn id="29" idx="2"/>
          </p:cNvCxnSpPr>
          <p:nvPr/>
        </p:nvCxnSpPr>
        <p:spPr>
          <a:xfrm>
            <a:off x="5144568" y="3751605"/>
            <a:ext cx="0" cy="299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187297" y="3751605"/>
            <a:ext cx="30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^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306796" y="2524253"/>
            <a:ext cx="786213" cy="29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5349668" y="2678076"/>
            <a:ext cx="880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5" idx="0"/>
            <a:endCxn id="35" idx="2"/>
          </p:cNvCxnSpPr>
          <p:nvPr/>
        </p:nvCxnSpPr>
        <p:spPr>
          <a:xfrm>
            <a:off x="6699903" y="2524253"/>
            <a:ext cx="0" cy="299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742632" y="2524253"/>
            <a:ext cx="30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^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90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开地址法</a:t>
            </a:r>
            <a:endParaRPr lang="zh-CN" altLang="en-US" dirty="0"/>
          </a:p>
        </p:txBody>
      </p:sp>
      <p:sp>
        <p:nvSpPr>
          <p:cNvPr id="3" name="Text Box 52"/>
          <p:cNvSpPr txBox="1">
            <a:spLocks noChangeArrowheads="1"/>
          </p:cNvSpPr>
          <p:nvPr/>
        </p:nvSpPr>
        <p:spPr bwMode="auto">
          <a:xfrm>
            <a:off x="1270000" y="1611313"/>
            <a:ext cx="680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Key2与keyN冲突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2235200" y="3073400"/>
            <a:ext cx="889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Key1</a:t>
            </a:r>
          </a:p>
          <a:p>
            <a:r>
              <a:rPr lang="en-US" altLang="zh-CN">
                <a:ea typeface="宋体" panose="02010600030101010101" pitchFamily="2" charset="-122"/>
              </a:rPr>
              <a:t>Key2</a:t>
            </a:r>
          </a:p>
          <a:p>
            <a:r>
              <a:rPr lang="en-US" altLang="zh-CN">
                <a:ea typeface="宋体" panose="02010600030101010101" pitchFamily="2" charset="-122"/>
              </a:rPr>
              <a:t>Key3</a:t>
            </a:r>
          </a:p>
          <a:p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KeyN</a:t>
            </a: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4876800" y="2616200"/>
            <a:ext cx="762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0</a:t>
            </a:r>
          </a:p>
          <a:p>
            <a:r>
              <a:rPr lang="en-US" altLang="zh-CN">
                <a:ea typeface="宋体" panose="02010600030101010101" pitchFamily="2" charset="-122"/>
              </a:rPr>
              <a:t>1</a:t>
            </a:r>
          </a:p>
          <a:p>
            <a:r>
              <a:rPr lang="en-US" altLang="zh-CN">
                <a:ea typeface="宋体" panose="02010600030101010101" pitchFamily="2" charset="-122"/>
              </a:rPr>
              <a:t>2</a:t>
            </a:r>
          </a:p>
          <a:p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m</a:t>
            </a:r>
          </a:p>
        </p:txBody>
      </p:sp>
      <p:cxnSp>
        <p:nvCxnSpPr>
          <p:cNvPr id="6" name="直接箭头连接符 15"/>
          <p:cNvCxnSpPr>
            <a:cxnSpLocks noChangeShapeType="1"/>
          </p:cNvCxnSpPr>
          <p:nvPr/>
        </p:nvCxnSpPr>
        <p:spPr bwMode="auto">
          <a:xfrm>
            <a:off x="2870200" y="3263900"/>
            <a:ext cx="1803400" cy="927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箭头连接符 6"/>
          <p:cNvCxnSpPr/>
          <p:nvPr/>
        </p:nvCxnSpPr>
        <p:spPr bwMode="auto">
          <a:xfrm flipV="1">
            <a:off x="2870200" y="3365500"/>
            <a:ext cx="1981200" cy="1651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20"/>
          <p:cNvCxnSpPr>
            <a:cxnSpLocks noChangeShapeType="1"/>
          </p:cNvCxnSpPr>
          <p:nvPr/>
        </p:nvCxnSpPr>
        <p:spPr bwMode="auto">
          <a:xfrm>
            <a:off x="2844800" y="3810000"/>
            <a:ext cx="1930400" cy="1155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箭头连接符 8"/>
          <p:cNvCxnSpPr/>
          <p:nvPr/>
        </p:nvCxnSpPr>
        <p:spPr bwMode="auto">
          <a:xfrm flipV="1">
            <a:off x="2908300" y="3467100"/>
            <a:ext cx="1943100" cy="14605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24"/>
          <p:cNvSpPr txBox="1">
            <a:spLocks noChangeArrowheads="1"/>
          </p:cNvSpPr>
          <p:nvPr/>
        </p:nvSpPr>
        <p:spPr bwMode="auto">
          <a:xfrm>
            <a:off x="5702300" y="5372100"/>
            <a:ext cx="1092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m &gt; n</a:t>
            </a:r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11" name="直接箭头连接符 27"/>
          <p:cNvCxnSpPr>
            <a:cxnSpLocks noChangeShapeType="1"/>
          </p:cNvCxnSpPr>
          <p:nvPr/>
        </p:nvCxnSpPr>
        <p:spPr bwMode="auto">
          <a:xfrm>
            <a:off x="5168900" y="3314700"/>
            <a:ext cx="355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接箭头连接符 30"/>
          <p:cNvCxnSpPr>
            <a:cxnSpLocks noChangeShapeType="1"/>
          </p:cNvCxnSpPr>
          <p:nvPr/>
        </p:nvCxnSpPr>
        <p:spPr bwMode="auto">
          <a:xfrm>
            <a:off x="5219700" y="3860800"/>
            <a:ext cx="355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接箭头连接符 31"/>
          <p:cNvCxnSpPr>
            <a:cxnSpLocks noChangeShapeType="1"/>
          </p:cNvCxnSpPr>
          <p:nvPr/>
        </p:nvCxnSpPr>
        <p:spPr bwMode="auto">
          <a:xfrm>
            <a:off x="5181600" y="4229100"/>
            <a:ext cx="355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箭头连接符 32"/>
          <p:cNvCxnSpPr>
            <a:cxnSpLocks noChangeShapeType="1"/>
          </p:cNvCxnSpPr>
          <p:nvPr/>
        </p:nvCxnSpPr>
        <p:spPr bwMode="auto">
          <a:xfrm>
            <a:off x="5194300" y="5041900"/>
            <a:ext cx="355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33"/>
          <p:cNvSpPr txBox="1">
            <a:spLocks noChangeArrowheads="1"/>
          </p:cNvSpPr>
          <p:nvPr/>
        </p:nvSpPr>
        <p:spPr bwMode="auto">
          <a:xfrm>
            <a:off x="5600700" y="3111500"/>
            <a:ext cx="723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key2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" name="TextBox 34"/>
          <p:cNvSpPr txBox="1">
            <a:spLocks noChangeArrowheads="1"/>
          </p:cNvSpPr>
          <p:nvPr/>
        </p:nvSpPr>
        <p:spPr bwMode="auto">
          <a:xfrm>
            <a:off x="5651500" y="3657600"/>
            <a:ext cx="800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keyN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" name="TextBox 35"/>
          <p:cNvSpPr txBox="1">
            <a:spLocks noChangeArrowheads="1"/>
          </p:cNvSpPr>
          <p:nvPr/>
        </p:nvSpPr>
        <p:spPr bwMode="auto">
          <a:xfrm>
            <a:off x="5676900" y="4013200"/>
            <a:ext cx="66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key1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" name="TextBox 36"/>
          <p:cNvSpPr txBox="1">
            <a:spLocks noChangeArrowheads="1"/>
          </p:cNvSpPr>
          <p:nvPr/>
        </p:nvSpPr>
        <p:spPr bwMode="auto">
          <a:xfrm>
            <a:off x="5727700" y="4826000"/>
            <a:ext cx="66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key3</a:t>
            </a:r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 rot="5400000">
            <a:off x="6127751" y="3587750"/>
            <a:ext cx="571500" cy="31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40"/>
          <p:cNvSpPr txBox="1">
            <a:spLocks noChangeArrowheads="1"/>
          </p:cNvSpPr>
          <p:nvPr/>
        </p:nvSpPr>
        <p:spPr bwMode="auto">
          <a:xfrm>
            <a:off x="6578600" y="2514600"/>
            <a:ext cx="431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b="1" dirty="0">
                <a:solidFill>
                  <a:schemeClr val="accent2"/>
                </a:solidFill>
                <a:ea typeface="宋体" panose="02010600030101010101" pitchFamily="2" charset="-122"/>
              </a:rPr>
              <a:t>向后找到空位插入</a:t>
            </a:r>
          </a:p>
        </p:txBody>
      </p:sp>
    </p:spTree>
    <p:extLst>
      <p:ext uri="{BB962C8B-B14F-4D97-AF65-F5344CB8AC3E}">
        <p14:creationId xmlns:p14="http://schemas.microsoft.com/office/powerpoint/2010/main" val="307012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0" grpId="0"/>
      <p:bldP spid="15" grpId="0"/>
      <p:bldP spid="16" grpId="0"/>
      <p:bldP spid="17" grpId="0"/>
      <p:bldP spid="18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开地址法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用于地址发解决碰撞</a:t>
            </a:r>
            <a:r>
              <a:rPr lang="en-US" altLang="zh-CN" dirty="0"/>
              <a:t>,</a:t>
            </a:r>
            <a:r>
              <a:rPr lang="zh-CN" altLang="zh-CN" dirty="0"/>
              <a:t>当碰撞发生时一定要产生一个探查序列，检索是沿这个探查序列去查找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最</a:t>
            </a:r>
            <a:r>
              <a:rPr lang="zh-CN" altLang="zh-CN" dirty="0"/>
              <a:t>简单的产生探查序列的方法是进行</a:t>
            </a:r>
            <a:r>
              <a:rPr lang="zh-CN" altLang="zh-CN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线性探查</a:t>
            </a:r>
            <a:r>
              <a:rPr lang="zh-CN" altLang="zh-CN" dirty="0"/>
              <a:t>，就是当碰撞发生时到顺序的下一个基本存储区单元进行探查。即若</a:t>
            </a:r>
            <a:r>
              <a:rPr lang="en-US" altLang="zh-CN" dirty="0"/>
              <a:t>h(key)=d</a:t>
            </a:r>
            <a:r>
              <a:rPr lang="zh-CN" altLang="zh-CN" dirty="0"/>
              <a:t>，单地址为</a:t>
            </a:r>
            <a:r>
              <a:rPr lang="en-US" altLang="zh-CN" dirty="0"/>
              <a:t>d</a:t>
            </a:r>
            <a:r>
              <a:rPr lang="zh-CN" altLang="zh-CN" dirty="0"/>
              <a:t>的单元发生碰撞，那么探查序列为</a:t>
            </a:r>
          </a:p>
          <a:p>
            <a:pPr marL="0" indent="0" algn="ctr">
              <a:buNone/>
            </a:pPr>
            <a:r>
              <a:rPr lang="en-US" altLang="zh-CN" dirty="0"/>
              <a:t>d+1,d+2,</a:t>
            </a:r>
            <a:r>
              <a:rPr lang="zh-CN" altLang="zh-CN" dirty="0"/>
              <a:t>…</a:t>
            </a:r>
            <a:r>
              <a:rPr lang="en-US" altLang="zh-CN" dirty="0"/>
              <a:t>,m-1,0,1,</a:t>
            </a:r>
            <a:r>
              <a:rPr lang="zh-CN" altLang="zh-CN" dirty="0"/>
              <a:t>…</a:t>
            </a:r>
            <a:r>
              <a:rPr lang="en-US" altLang="zh-CN" dirty="0"/>
              <a:t>,d-1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84856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线性探查开地址法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探查过程终止于三种情况：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）若当前探查单元为空，则表示查找失败（若是插入，则将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写入其中）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）若当前探查单元中含有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，则查找成功，但对于插入意味着失败；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）若探查到</a:t>
            </a:r>
            <a:r>
              <a:rPr lang="en-US" altLang="zh-CN" dirty="0" smtClean="0"/>
              <a:t>table[d-1]</a:t>
            </a:r>
            <a:r>
              <a:rPr lang="zh-CN" altLang="en-US" dirty="0" smtClean="0"/>
              <a:t>时仍未发现空单元也未找到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，则无论是查找还是插入均意味着失败（此时表满</a:t>
            </a:r>
            <a:r>
              <a:rPr lang="zh-CN" altLang="en-US" dirty="0"/>
              <a:t>）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35464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引入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大的数据范围内储存和查找元素的问题</a:t>
            </a:r>
          </a:p>
          <a:p>
            <a:r>
              <a:rPr lang="zh-CN" altLang="en-US" dirty="0" smtClean="0"/>
              <a:t>解决方案：</a:t>
            </a:r>
            <a:endParaRPr lang="en-US" altLang="zh-CN" dirty="0" smtClean="0"/>
          </a:p>
          <a:p>
            <a:r>
              <a:rPr lang="zh-CN" altLang="en-US" dirty="0" smtClean="0"/>
              <a:t>如果是“静态”（数据一次输入，然后查找）</a:t>
            </a:r>
            <a:endParaRPr lang="en-US" altLang="zh-CN" dirty="0" smtClean="0"/>
          </a:p>
          <a:p>
            <a:r>
              <a:rPr lang="zh-CN" altLang="en-US" dirty="0" smtClean="0"/>
              <a:t>可以使用 排序</a:t>
            </a:r>
            <a:r>
              <a:rPr lang="en-US" altLang="zh-CN" dirty="0" smtClean="0"/>
              <a:t>+</a:t>
            </a:r>
            <a:r>
              <a:rPr lang="zh-CN" altLang="en-US" dirty="0" smtClean="0"/>
              <a:t>二分</a:t>
            </a:r>
            <a:endParaRPr lang="en-US" altLang="zh-CN" dirty="0" smtClean="0"/>
          </a:p>
          <a:p>
            <a:r>
              <a:rPr lang="en-US" altLang="zh-CN" dirty="0" smtClean="0"/>
              <a:t>                   (</a:t>
            </a:r>
            <a:r>
              <a:rPr lang="zh-CN" altLang="en-US" dirty="0" smtClean="0"/>
              <a:t>离散化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 smtClean="0"/>
              <a:t>如果是“动态”（需要插入、删除、查找）</a:t>
            </a:r>
            <a:endParaRPr lang="en-US" altLang="zh-CN" dirty="0" smtClean="0"/>
          </a:p>
          <a:p>
            <a:r>
              <a:rPr lang="en-US" altLang="zh-CN" sz="6600" dirty="0"/>
              <a:t>hash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69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线性探查开地址法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678009"/>
          </a:xfrm>
        </p:spPr>
        <p:txBody>
          <a:bodyPr/>
          <a:lstStyle/>
          <a:p>
            <a:r>
              <a:rPr lang="zh-CN" altLang="en-US" dirty="0" smtClean="0"/>
              <a:t>有缺陷存在！！！</a:t>
            </a:r>
            <a:endParaRPr lang="en-US" altLang="zh-CN" dirty="0" smtClean="0"/>
          </a:p>
          <a:p>
            <a:r>
              <a:rPr lang="zh-CN" altLang="en-US" dirty="0" smtClean="0"/>
              <a:t>思考：存在什么缺陷？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需要有删除操作时，不适用！！</a:t>
            </a:r>
            <a:endParaRPr lang="zh-CN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5512037" y="4956561"/>
            <a:ext cx="3302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解决方案：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哈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希函数探查法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（双哈希函数探查法）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91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79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运用难题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很多时候数值范围太大。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69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统计字符子串个数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7800" indent="0">
              <a:buNone/>
            </a:pPr>
            <a:r>
              <a:rPr lang="zh-CN" altLang="en-US" dirty="0"/>
              <a:t>题目描述</a:t>
            </a:r>
          </a:p>
          <a:p>
            <a:pPr marL="177800" indent="0">
              <a:buNone/>
            </a:pPr>
            <a:r>
              <a:rPr lang="zh-CN" altLang="en-US" dirty="0"/>
              <a:t>输入一串字符，以“？”结束，</a:t>
            </a:r>
            <a:r>
              <a:rPr lang="zh-CN" altLang="en-US" dirty="0" smtClean="0"/>
              <a:t>统计字符子串的个数</a:t>
            </a:r>
            <a:endParaRPr lang="zh-CN" altLang="en-US" dirty="0"/>
          </a:p>
          <a:p>
            <a:pPr marL="177800" indent="0">
              <a:buNone/>
            </a:pPr>
            <a:endParaRPr lang="zh-CN" altLang="en-US" dirty="0"/>
          </a:p>
          <a:p>
            <a:pPr marL="177800" indent="0">
              <a:buNone/>
            </a:pPr>
            <a:r>
              <a:rPr lang="zh-CN" altLang="en-US" dirty="0"/>
              <a:t>输入</a:t>
            </a:r>
          </a:p>
          <a:p>
            <a:pPr marL="177800" indent="0">
              <a:buNone/>
            </a:pPr>
            <a:r>
              <a:rPr lang="zh-CN" altLang="en-US" dirty="0"/>
              <a:t>一串以？结束的字符串</a:t>
            </a:r>
          </a:p>
          <a:p>
            <a:pPr marL="177800" indent="0">
              <a:buNone/>
            </a:pPr>
            <a:endParaRPr lang="zh-CN" altLang="en-US" dirty="0"/>
          </a:p>
          <a:p>
            <a:pPr marL="177800" indent="0">
              <a:buNone/>
            </a:pPr>
            <a:r>
              <a:rPr lang="zh-CN" altLang="en-US" dirty="0"/>
              <a:t>输出</a:t>
            </a:r>
          </a:p>
          <a:p>
            <a:pPr marL="177800" indent="0">
              <a:buNone/>
            </a:pPr>
            <a:r>
              <a:rPr lang="zh-CN" altLang="en-US" dirty="0" smtClean="0"/>
              <a:t>多行，每行先输出子串，再输出该子串出现次数，按字典序输出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50494" y="3314641"/>
            <a:ext cx="2858568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7800" indent="0">
              <a:buNone/>
            </a:pPr>
            <a:r>
              <a:rPr lang="zh-CN" altLang="en-US" dirty="0"/>
              <a:t>样例输入</a:t>
            </a:r>
          </a:p>
          <a:p>
            <a:pPr marL="177800" indent="0">
              <a:buNone/>
            </a:pPr>
            <a:r>
              <a:rPr lang="en-US" altLang="zh-CN" dirty="0" err="1" smtClean="0"/>
              <a:t>abab</a:t>
            </a:r>
            <a:endParaRPr lang="en-US" altLang="zh-CN" dirty="0"/>
          </a:p>
          <a:p>
            <a:pPr marL="177800" indent="0">
              <a:buNone/>
            </a:pPr>
            <a:r>
              <a:rPr lang="zh-CN" altLang="en-US" dirty="0"/>
              <a:t>样例输出</a:t>
            </a:r>
          </a:p>
          <a:p>
            <a:pPr marL="177800" indent="0">
              <a:buNone/>
            </a:pPr>
            <a:r>
              <a:rPr lang="en-US" altLang="zh-CN" dirty="0" smtClean="0"/>
              <a:t>a 2</a:t>
            </a:r>
          </a:p>
          <a:p>
            <a:pPr marL="177800" indent="0">
              <a:buNone/>
            </a:pPr>
            <a:r>
              <a:rPr lang="en-US" altLang="zh-CN" dirty="0" smtClean="0"/>
              <a:t>ab 2</a:t>
            </a:r>
          </a:p>
          <a:p>
            <a:pPr marL="177800" indent="0">
              <a:buNone/>
            </a:pPr>
            <a:r>
              <a:rPr lang="en-US" altLang="zh-CN" dirty="0" smtClean="0"/>
              <a:t>aba 1</a:t>
            </a:r>
          </a:p>
          <a:p>
            <a:pPr marL="177800" indent="0">
              <a:buNone/>
            </a:pPr>
            <a:r>
              <a:rPr lang="en-US" altLang="zh-CN" dirty="0" err="1" smtClean="0"/>
              <a:t>abab</a:t>
            </a:r>
            <a:r>
              <a:rPr lang="en-US" altLang="zh-CN" dirty="0" smtClean="0"/>
              <a:t> 1</a:t>
            </a:r>
          </a:p>
          <a:p>
            <a:pPr marL="177800" indent="0">
              <a:buNone/>
            </a:pPr>
            <a:r>
              <a:rPr lang="en-US" altLang="zh-CN" dirty="0"/>
              <a:t>b</a:t>
            </a:r>
            <a:r>
              <a:rPr lang="en-US" altLang="zh-CN" dirty="0" smtClean="0"/>
              <a:t> 2</a:t>
            </a:r>
          </a:p>
          <a:p>
            <a:pPr marL="177800" indent="0">
              <a:buNone/>
            </a:pPr>
            <a:r>
              <a:rPr lang="en-US" altLang="zh-CN" dirty="0" err="1"/>
              <a:t>b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 1</a:t>
            </a:r>
          </a:p>
          <a:p>
            <a:pPr marL="177800" indent="0">
              <a:buNone/>
            </a:pPr>
            <a:r>
              <a:rPr lang="en-US" altLang="zh-CN" dirty="0" err="1"/>
              <a:t>b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5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可否引用统计字母个数方法呢？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以字符串作为下标？</a:t>
            </a:r>
            <a:endParaRPr lang="en-US" altLang="zh-CN" dirty="0" smtClean="0"/>
          </a:p>
          <a:p>
            <a:r>
              <a:rPr lang="zh-CN" altLang="en-US" dirty="0" smtClean="0"/>
              <a:t>解决方案：</a:t>
            </a:r>
            <a:endParaRPr lang="en-US" altLang="zh-CN" dirty="0" smtClean="0"/>
          </a:p>
          <a:p>
            <a:r>
              <a:rPr lang="zh-CN" altLang="en-US" dirty="0" smtClean="0"/>
              <a:t>将每个字符串看做一个</a:t>
            </a:r>
            <a:r>
              <a:rPr lang="en-US" altLang="zh-CN" dirty="0" smtClean="0"/>
              <a:t>26</a:t>
            </a:r>
            <a:r>
              <a:rPr lang="zh-CN" altLang="en-US" dirty="0" smtClean="0"/>
              <a:t>进制数，那么每个字符串是否就是对应成一个数字呢？</a:t>
            </a:r>
            <a:endParaRPr lang="en-US" altLang="zh-CN" dirty="0" smtClean="0"/>
          </a:p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r>
              <a:rPr lang="zh-CN" altLang="en-US" dirty="0" smtClean="0"/>
              <a:t>数值范围过大，无法开这么大数组。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0282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怎样的查找最快？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查找的内容是就是下标最快！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138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还记得这个题目吗？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7957" y="2112228"/>
            <a:ext cx="7886700" cy="4351338"/>
          </a:xfrm>
        </p:spPr>
        <p:txBody>
          <a:bodyPr>
            <a:normAutofit fontScale="40000" lnSpcReduction="20000"/>
          </a:bodyPr>
          <a:lstStyle/>
          <a:p>
            <a:pPr marL="0" indent="0" algn="ctr">
              <a:buNone/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统计字母个数和数字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个数</a:t>
            </a:r>
            <a:endParaRPr lang="en-US" altLang="zh-CN" sz="3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7800" indent="0">
              <a:buNone/>
            </a:pPr>
            <a:r>
              <a:rPr lang="zh-CN" altLang="en-US" sz="2900" dirty="0"/>
              <a:t>题目描述</a:t>
            </a:r>
          </a:p>
          <a:p>
            <a:pPr marL="177800" indent="0">
              <a:buNone/>
            </a:pPr>
            <a:r>
              <a:rPr lang="zh-CN" altLang="en-US" sz="2900" dirty="0"/>
              <a:t>输入一串字符，以“？”结束，统计字母个数和数字个数</a:t>
            </a:r>
          </a:p>
          <a:p>
            <a:pPr marL="177800" indent="0">
              <a:buNone/>
            </a:pPr>
            <a:endParaRPr lang="zh-CN" altLang="en-US" sz="2900" dirty="0"/>
          </a:p>
          <a:p>
            <a:pPr marL="177800" indent="0">
              <a:buNone/>
            </a:pPr>
            <a:r>
              <a:rPr lang="zh-CN" altLang="en-US" sz="2900" dirty="0"/>
              <a:t>输入</a:t>
            </a:r>
          </a:p>
          <a:p>
            <a:pPr marL="177800" indent="0">
              <a:buNone/>
            </a:pPr>
            <a:r>
              <a:rPr lang="zh-CN" altLang="en-US" sz="2900" dirty="0"/>
              <a:t>一串以？结束的字符串</a:t>
            </a:r>
          </a:p>
          <a:p>
            <a:pPr marL="177800" indent="0">
              <a:buNone/>
            </a:pPr>
            <a:endParaRPr lang="zh-CN" altLang="en-US" sz="2900" dirty="0"/>
          </a:p>
          <a:p>
            <a:pPr marL="177800" indent="0">
              <a:buNone/>
            </a:pPr>
            <a:r>
              <a:rPr lang="zh-CN" altLang="en-US" sz="2900" dirty="0"/>
              <a:t>输出</a:t>
            </a:r>
          </a:p>
          <a:p>
            <a:pPr marL="177800" indent="0">
              <a:buNone/>
            </a:pPr>
            <a:r>
              <a:rPr lang="zh-CN" altLang="en-US" sz="2900" dirty="0"/>
              <a:t>一行，两个整数：数字个数  字母个数</a:t>
            </a:r>
            <a:r>
              <a:rPr lang="en-US" altLang="zh-CN" sz="2900" dirty="0"/>
              <a:t>(</a:t>
            </a:r>
            <a:r>
              <a:rPr lang="zh-CN" altLang="en-US" sz="2900" dirty="0"/>
              <a:t>中间一个空格隔开</a:t>
            </a:r>
            <a:r>
              <a:rPr lang="en-US" altLang="zh-CN" sz="2900" dirty="0"/>
              <a:t>)</a:t>
            </a:r>
          </a:p>
          <a:p>
            <a:pPr marL="177800" indent="0">
              <a:buNone/>
            </a:pPr>
            <a:endParaRPr lang="en-US" altLang="zh-CN" sz="2900" dirty="0"/>
          </a:p>
          <a:p>
            <a:pPr marL="177800" indent="0">
              <a:buNone/>
            </a:pPr>
            <a:r>
              <a:rPr lang="zh-CN" altLang="en-US" sz="2900" dirty="0"/>
              <a:t>样例输入</a:t>
            </a:r>
          </a:p>
          <a:p>
            <a:pPr marL="177800" indent="0">
              <a:buNone/>
            </a:pPr>
            <a:r>
              <a:rPr lang="en-US" altLang="zh-CN" sz="2900" dirty="0"/>
              <a:t>abcde123456?</a:t>
            </a:r>
          </a:p>
          <a:p>
            <a:pPr marL="177800" indent="0">
              <a:buNone/>
            </a:pPr>
            <a:r>
              <a:rPr lang="zh-CN" altLang="en-US" sz="2900" dirty="0"/>
              <a:t>样例输出</a:t>
            </a:r>
          </a:p>
          <a:p>
            <a:pPr marL="177800" indent="0">
              <a:buNone/>
            </a:pPr>
            <a:r>
              <a:rPr lang="en-US" altLang="zh-CN" sz="2900" dirty="0"/>
              <a:t>6 5</a:t>
            </a:r>
            <a:endParaRPr lang="zh-CN" altLang="en-US" sz="2900" dirty="0"/>
          </a:p>
        </p:txBody>
      </p:sp>
    </p:spTree>
    <p:extLst>
      <p:ext uri="{BB962C8B-B14F-4D97-AF65-F5344CB8AC3E}">
        <p14:creationId xmlns:p14="http://schemas.microsoft.com/office/powerpoint/2010/main" val="214254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统计字母个数和数字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查找字母</a:t>
            </a:r>
            <a:r>
              <a:rPr lang="en-US" altLang="zh-CN" sz="4000" dirty="0" smtClean="0"/>
              <a:t>’g’</a:t>
            </a:r>
          </a:p>
          <a:p>
            <a:r>
              <a:rPr lang="en-US" altLang="zh-CN" sz="4000" dirty="0" err="1" smtClean="0"/>
              <a:t>Num</a:t>
            </a:r>
            <a:r>
              <a:rPr lang="en-US" altLang="zh-CN" sz="4000" dirty="0" smtClean="0"/>
              <a:t>[‘g’-’a’]</a:t>
            </a:r>
          </a:p>
          <a:p>
            <a:r>
              <a:rPr lang="zh-CN" altLang="en-US" sz="4000" dirty="0" smtClean="0"/>
              <a:t>时间</a:t>
            </a:r>
            <a:r>
              <a:rPr lang="en-US" altLang="zh-CN" sz="4000" dirty="0" smtClean="0"/>
              <a:t>O(1)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7742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‘g’   </a:t>
            </a:r>
            <a:r>
              <a:rPr lang="zh-CN" altLang="en-US" dirty="0" smtClean="0"/>
              <a:t>对应  </a:t>
            </a:r>
            <a:r>
              <a:rPr lang="en-US" altLang="zh-CN" dirty="0" smtClean="0"/>
              <a:t>‘g’-’a’</a:t>
            </a:r>
          </a:p>
          <a:p>
            <a:r>
              <a:rPr lang="en-US" altLang="zh-CN" dirty="0"/>
              <a:t>hash</a:t>
            </a:r>
            <a:r>
              <a:rPr lang="zh-CN" altLang="en-US" dirty="0"/>
              <a:t>的思想是能直接找到需要的元素，因此必须在元素的</a:t>
            </a:r>
            <a:r>
              <a:rPr lang="zh-CN" altLang="en-US" dirty="0">
                <a:solidFill>
                  <a:srgbClr val="FF0000"/>
                </a:solidFill>
              </a:rPr>
              <a:t>存储位置和它的关键字之间建立一确定的对应关系</a:t>
            </a:r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zh-CN" altLang="en-US" dirty="0"/>
              <a:t>，使每个关键字和存储结构中一个</a:t>
            </a:r>
            <a:r>
              <a:rPr lang="en-US" altLang="zh-CN" dirty="0"/>
              <a:t>(</a:t>
            </a:r>
            <a:r>
              <a:rPr lang="zh-CN" altLang="en-US" dirty="0"/>
              <a:t>几乎</a:t>
            </a:r>
            <a:r>
              <a:rPr lang="en-US" altLang="zh-CN" dirty="0"/>
              <a:t>)</a:t>
            </a:r>
            <a:r>
              <a:rPr lang="zh-CN" altLang="en-US" dirty="0"/>
              <a:t>唯一的存储位置相对应。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92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 Box 52"/>
          <p:cNvSpPr txBox="1">
            <a:spLocks noChangeArrowheads="1"/>
          </p:cNvSpPr>
          <p:nvPr/>
        </p:nvSpPr>
        <p:spPr bwMode="auto">
          <a:xfrm>
            <a:off x="1257300" y="2082800"/>
            <a:ext cx="680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图示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199" name="TextBox 12"/>
          <p:cNvSpPr txBox="1">
            <a:spLocks noChangeArrowheads="1"/>
          </p:cNvSpPr>
          <p:nvPr/>
        </p:nvSpPr>
        <p:spPr bwMode="auto">
          <a:xfrm>
            <a:off x="2235200" y="3073400"/>
            <a:ext cx="889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Key1</a:t>
            </a:r>
          </a:p>
          <a:p>
            <a:r>
              <a:rPr lang="en-US" altLang="zh-CN">
                <a:ea typeface="宋体" panose="02010600030101010101" pitchFamily="2" charset="-122"/>
              </a:rPr>
              <a:t>Key2</a:t>
            </a:r>
          </a:p>
          <a:p>
            <a:r>
              <a:rPr lang="en-US" altLang="zh-CN">
                <a:ea typeface="宋体" panose="02010600030101010101" pitchFamily="2" charset="-122"/>
              </a:rPr>
              <a:t>Key3</a:t>
            </a:r>
          </a:p>
          <a:p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Keyn</a:t>
            </a:r>
          </a:p>
        </p:txBody>
      </p:sp>
      <p:sp>
        <p:nvSpPr>
          <p:cNvPr id="8200" name="TextBox 13"/>
          <p:cNvSpPr txBox="1">
            <a:spLocks noChangeArrowheads="1"/>
          </p:cNvSpPr>
          <p:nvPr/>
        </p:nvSpPr>
        <p:spPr bwMode="auto">
          <a:xfrm>
            <a:off x="4876800" y="2616200"/>
            <a:ext cx="889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0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1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2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m</a:t>
            </a:r>
          </a:p>
        </p:txBody>
      </p:sp>
      <p:cxnSp>
        <p:nvCxnSpPr>
          <p:cNvPr id="8201" name="直接箭头连接符 15"/>
          <p:cNvCxnSpPr>
            <a:cxnSpLocks noChangeShapeType="1"/>
          </p:cNvCxnSpPr>
          <p:nvPr/>
        </p:nvCxnSpPr>
        <p:spPr bwMode="auto">
          <a:xfrm>
            <a:off x="2870200" y="3263900"/>
            <a:ext cx="1803400" cy="927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2" name="直接箭头连接符 17"/>
          <p:cNvCxnSpPr>
            <a:cxnSpLocks noChangeShapeType="1"/>
          </p:cNvCxnSpPr>
          <p:nvPr/>
        </p:nvCxnSpPr>
        <p:spPr bwMode="auto">
          <a:xfrm flipV="1">
            <a:off x="2870200" y="2933700"/>
            <a:ext cx="1765300" cy="596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3" name="直接箭头连接符 20"/>
          <p:cNvCxnSpPr>
            <a:cxnSpLocks noChangeShapeType="1"/>
          </p:cNvCxnSpPr>
          <p:nvPr/>
        </p:nvCxnSpPr>
        <p:spPr bwMode="auto">
          <a:xfrm>
            <a:off x="2844800" y="3810000"/>
            <a:ext cx="1930400" cy="1155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4" name="直接箭头连接符 22"/>
          <p:cNvCxnSpPr>
            <a:cxnSpLocks noChangeShapeType="1"/>
          </p:cNvCxnSpPr>
          <p:nvPr/>
        </p:nvCxnSpPr>
        <p:spPr bwMode="auto">
          <a:xfrm flipV="1">
            <a:off x="2908300" y="3683000"/>
            <a:ext cx="1803400" cy="1244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5" name="TextBox 23"/>
          <p:cNvSpPr txBox="1">
            <a:spLocks noChangeArrowheads="1"/>
          </p:cNvSpPr>
          <p:nvPr/>
        </p:nvSpPr>
        <p:spPr bwMode="auto">
          <a:xfrm>
            <a:off x="2959100" y="2438400"/>
            <a:ext cx="144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 err="1">
                <a:ea typeface="宋体" panose="02010600030101010101" pitchFamily="2" charset="-122"/>
              </a:rPr>
              <a:t>单射关系f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206" name="TextBox 24"/>
          <p:cNvSpPr txBox="1">
            <a:spLocks noChangeArrowheads="1"/>
          </p:cNvSpPr>
          <p:nvPr/>
        </p:nvSpPr>
        <p:spPr bwMode="auto">
          <a:xfrm>
            <a:off x="3478375" y="5755090"/>
            <a:ext cx="158073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dirty="0" smtClean="0">
                <a:ea typeface="宋体" panose="02010600030101010101" pitchFamily="2" charset="-122"/>
              </a:rPr>
              <a:t>注意：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m </a:t>
            </a:r>
            <a:r>
              <a:rPr lang="en-US" altLang="zh-CN" dirty="0">
                <a:ea typeface="宋体" panose="02010600030101010101" pitchFamily="2" charset="-122"/>
              </a:rPr>
              <a:t>&gt; 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图示</a:t>
            </a:r>
          </a:p>
        </p:txBody>
      </p:sp>
    </p:spTree>
    <p:extLst>
      <p:ext uri="{BB962C8B-B14F-4D97-AF65-F5344CB8AC3E}">
        <p14:creationId xmlns:p14="http://schemas.microsoft.com/office/powerpoint/2010/main" val="133846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820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上面的记录中关键字</a:t>
            </a:r>
            <a:r>
              <a:rPr lang="en-US" altLang="zh-CN" dirty="0"/>
              <a:t>key</a:t>
            </a:r>
            <a:r>
              <a:rPr lang="zh-CN" altLang="en-US" dirty="0"/>
              <a:t>和存储位置</a:t>
            </a:r>
            <a:r>
              <a:rPr lang="en-US" altLang="zh-CN" dirty="0"/>
              <a:t>(</a:t>
            </a:r>
            <a:r>
              <a:rPr lang="zh-CN" altLang="en-US" dirty="0"/>
              <a:t>这里是数组下标</a:t>
            </a:r>
            <a:r>
              <a:rPr lang="en-US" altLang="zh-CN" dirty="0"/>
              <a:t>)</a:t>
            </a:r>
            <a:r>
              <a:rPr lang="zh-CN" altLang="en-US" dirty="0"/>
              <a:t>之间建立的对应关系函数</a:t>
            </a:r>
            <a:r>
              <a:rPr lang="en-US" altLang="zh-CN" dirty="0"/>
              <a:t>f(key)</a:t>
            </a:r>
            <a:r>
              <a:rPr lang="zh-CN" altLang="en-US" dirty="0"/>
              <a:t>。称这个对应关系</a:t>
            </a:r>
            <a:r>
              <a:rPr lang="en-US" altLang="zh-CN" dirty="0"/>
              <a:t>f</a:t>
            </a:r>
            <a:r>
              <a:rPr lang="zh-CN" altLang="en-US" dirty="0"/>
              <a:t>为哈希函数，按这个思想建立的表为哈希表（又称为杂凑法或散列表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657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Hash</a:t>
            </a:r>
            <a:r>
              <a:rPr lang="zh-CN" altLang="en-US" dirty="0" smtClean="0"/>
              <a:t>关键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、构造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、解决冲突问题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837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181</TotalTime>
  <Words>1165</Words>
  <Application>Microsoft Office PowerPoint</Application>
  <PresentationFormat>全屏显示(4:3)</PresentationFormat>
  <Paragraphs>228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黑体</vt:lpstr>
      <vt:lpstr>隶书</vt:lpstr>
      <vt:lpstr>宋体</vt:lpstr>
      <vt:lpstr>微软雅黑</vt:lpstr>
      <vt:lpstr>Arial</vt:lpstr>
      <vt:lpstr>Calibri</vt:lpstr>
      <vt:lpstr>Calibri Light</vt:lpstr>
      <vt:lpstr>Times New Roman</vt:lpstr>
      <vt:lpstr>回顾</vt:lpstr>
      <vt:lpstr>hash</vt:lpstr>
      <vt:lpstr>引入</vt:lpstr>
      <vt:lpstr>怎样的查找最快？</vt:lpstr>
      <vt:lpstr>还记得这个题目吗？</vt:lpstr>
      <vt:lpstr>统计字母个数和数字个数</vt:lpstr>
      <vt:lpstr>hash</vt:lpstr>
      <vt:lpstr>图示</vt:lpstr>
      <vt:lpstr>Hash函数</vt:lpstr>
      <vt:lpstr>Hash关键</vt:lpstr>
      <vt:lpstr>构造hash函数</vt:lpstr>
      <vt:lpstr>构造hash函数</vt:lpstr>
      <vt:lpstr>6、折叠法</vt:lpstr>
      <vt:lpstr>解决冲突问题</vt:lpstr>
      <vt:lpstr>解决冲突问题</vt:lpstr>
      <vt:lpstr>拉链法</vt:lpstr>
      <vt:lpstr>拉链法</vt:lpstr>
      <vt:lpstr>开地址法</vt:lpstr>
      <vt:lpstr>开地址法</vt:lpstr>
      <vt:lpstr>线性探查开地址法</vt:lpstr>
      <vt:lpstr>线性探查开地址法</vt:lpstr>
      <vt:lpstr>end</vt:lpstr>
      <vt:lpstr>运用难题</vt:lpstr>
      <vt:lpstr>统计字符子串个数</vt:lpstr>
      <vt:lpstr>可否引用统计字母个数方法呢？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潘玉斌</dc:creator>
  <cp:lastModifiedBy>潘玉斌</cp:lastModifiedBy>
  <cp:revision>21</cp:revision>
  <dcterms:created xsi:type="dcterms:W3CDTF">2015-12-04T06:54:28Z</dcterms:created>
  <dcterms:modified xsi:type="dcterms:W3CDTF">2016-07-26T04:05:42Z</dcterms:modified>
</cp:coreProperties>
</file>