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60" r:id="rId4"/>
    <p:sldId id="259" r:id="rId5"/>
    <p:sldId id="268" r:id="rId6"/>
    <p:sldId id="258" r:id="rId7"/>
    <p:sldId id="261" r:id="rId8"/>
    <p:sldId id="262" r:id="rId9"/>
    <p:sldId id="264" r:id="rId10"/>
    <p:sldId id="265" r:id="rId11"/>
    <p:sldId id="266" r:id="rId12"/>
    <p:sldId id="270" r:id="rId13"/>
    <p:sldId id="269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7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2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7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176D22-8D53-4B0F-B718-DC7ADF1C01E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A0A81F-74C4-4E4C-83FB-FD0344EF23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2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可并堆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0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/>
          <p:cNvSpPr/>
          <p:nvPr/>
        </p:nvSpPr>
        <p:spPr>
          <a:xfrm>
            <a:off x="5095024" y="3761560"/>
            <a:ext cx="4396571" cy="189456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4" name="流程图: 接点 3"/>
          <p:cNvSpPr/>
          <p:nvPr/>
        </p:nvSpPr>
        <p:spPr>
          <a:xfrm>
            <a:off x="4305885" y="585216"/>
            <a:ext cx="1578279" cy="15782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2364351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3"/>
            <a:endCxn id="5" idx="3"/>
          </p:cNvCxnSpPr>
          <p:nvPr/>
        </p:nvCxnSpPr>
        <p:spPr>
          <a:xfrm flipH="1">
            <a:off x="3670190" y="1932361"/>
            <a:ext cx="866829" cy="154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72624" y="1051189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31090" y="3475973"/>
            <a:ext cx="7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L1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7298" y="4462374"/>
            <a:ext cx="476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merge(A(</a:t>
            </a:r>
            <a:r>
              <a:rPr lang="en-US" altLang="zh-CN" sz="3600" dirty="0" err="1" smtClean="0">
                <a:solidFill>
                  <a:schemeClr val="accent1"/>
                </a:solidFill>
              </a:rPr>
              <a:t>rchild</a:t>
            </a:r>
            <a:r>
              <a:rPr lang="en-US" altLang="zh-CN" sz="3600" dirty="0" smtClean="0">
                <a:solidFill>
                  <a:schemeClr val="accent1"/>
                </a:solidFill>
              </a:rPr>
              <a:t>),B)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/>
          <p:cNvCxnSpPr>
            <a:stCxn id="4" idx="5"/>
            <a:endCxn id="13" idx="0"/>
          </p:cNvCxnSpPr>
          <p:nvPr/>
        </p:nvCxnSpPr>
        <p:spPr>
          <a:xfrm>
            <a:off x="5653030" y="1932361"/>
            <a:ext cx="1640280" cy="182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  <p:sp>
        <p:nvSpPr>
          <p:cNvPr id="4" name="流程图: 接点 3"/>
          <p:cNvSpPr/>
          <p:nvPr/>
        </p:nvSpPr>
        <p:spPr>
          <a:xfrm>
            <a:off x="4305885" y="585216"/>
            <a:ext cx="1578279" cy="157827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摘录 4"/>
          <p:cNvSpPr/>
          <p:nvPr/>
        </p:nvSpPr>
        <p:spPr>
          <a:xfrm>
            <a:off x="2564767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3"/>
            <a:endCxn id="5" idx="3"/>
          </p:cNvCxnSpPr>
          <p:nvPr/>
        </p:nvCxnSpPr>
        <p:spPr>
          <a:xfrm flipH="1">
            <a:off x="3870606" y="1932361"/>
            <a:ext cx="666413" cy="154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5"/>
            <a:endCxn id="8" idx="1"/>
          </p:cNvCxnSpPr>
          <p:nvPr/>
        </p:nvCxnSpPr>
        <p:spPr>
          <a:xfrm>
            <a:off x="5653030" y="1932361"/>
            <a:ext cx="666414" cy="1543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摘录 7"/>
          <p:cNvSpPr/>
          <p:nvPr/>
        </p:nvSpPr>
        <p:spPr>
          <a:xfrm>
            <a:off x="5884164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65776" y="3469710"/>
            <a:ext cx="7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L1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9444" y="3469710"/>
            <a:ext cx="123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R1’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84830" y="1051189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60562" y="3411274"/>
            <a:ext cx="364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if(dis[L1]&lt;dis[R1’])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流程图: 摘录 20"/>
          <p:cNvSpPr/>
          <p:nvPr/>
        </p:nvSpPr>
        <p:spPr>
          <a:xfrm>
            <a:off x="2573531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>
            <a:off x="5884164" y="2517732"/>
            <a:ext cx="1741118" cy="191648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065776" y="3507044"/>
            <a:ext cx="123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R1’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35213" y="3464136"/>
            <a:ext cx="123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L1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伪代码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Merge(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)//a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都是小顶堆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If(a==null) return </a:t>
            </a:r>
            <a:r>
              <a:rPr lang="en-US" altLang="zh-CN" dirty="0" smtClean="0"/>
              <a:t>b;//a</a:t>
            </a:r>
            <a:r>
              <a:rPr lang="zh-CN" altLang="en-US" dirty="0" smtClean="0"/>
              <a:t>为空，根节点为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r>
              <a:rPr lang="en-US" altLang="zh-CN" dirty="0"/>
              <a:t>If(b==null) return </a:t>
            </a:r>
            <a:r>
              <a:rPr lang="en-US" altLang="zh-CN" dirty="0" smtClean="0"/>
              <a:t>a</a:t>
            </a:r>
            <a:r>
              <a:rPr lang="en-US" altLang="zh-CN" dirty="0" smtClean="0"/>
              <a:t>;//b</a:t>
            </a:r>
            <a:r>
              <a:rPr lang="zh-CN" altLang="en-US" dirty="0" smtClean="0"/>
              <a:t>为空</a:t>
            </a:r>
            <a:r>
              <a:rPr lang="zh-CN" altLang="en-US" dirty="0" smtClean="0"/>
              <a:t>，根节点为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n-US" altLang="zh-CN" sz="2200" dirty="0" smtClean="0"/>
              <a:t>If(key(a</a:t>
            </a:r>
            <a:r>
              <a:rPr lang="en-US" altLang="zh-CN" sz="2200" dirty="0"/>
              <a:t>)&gt;key(b)) swap(</a:t>
            </a:r>
            <a:r>
              <a:rPr lang="en-US" altLang="zh-CN" sz="2200" dirty="0" err="1"/>
              <a:t>a,b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将</a:t>
            </a:r>
            <a:r>
              <a:rPr lang="zh-CN" altLang="en-US" sz="2200" smtClean="0"/>
              <a:t>优先级高树的</a:t>
            </a:r>
            <a:r>
              <a:rPr lang="zh-CN" altLang="en-US" sz="2200" dirty="0" smtClean="0"/>
              <a:t>放在左边</a:t>
            </a:r>
            <a:r>
              <a:rPr lang="zh-CN" altLang="en-US" dirty="0" smtClean="0"/>
              <a:t>，左右子树调换位置</a:t>
            </a:r>
            <a:endParaRPr lang="en-US" altLang="zh-CN" sz="2200" dirty="0" smtClean="0"/>
          </a:p>
          <a:p>
            <a:r>
              <a:rPr lang="en-US" altLang="zh-CN" sz="2200" dirty="0" err="1" smtClean="0"/>
              <a:t>a.rchild</a:t>
            </a:r>
            <a:r>
              <a:rPr lang="en-US" altLang="zh-CN" sz="2200" dirty="0" smtClean="0"/>
              <a:t>=Merge(</a:t>
            </a:r>
            <a:r>
              <a:rPr lang="en-US" altLang="zh-CN" sz="2200" dirty="0" err="1" smtClean="0"/>
              <a:t>a.rchild,b</a:t>
            </a:r>
            <a:r>
              <a:rPr lang="en-US" altLang="zh-CN" sz="2200" dirty="0" smtClean="0"/>
              <a:t>);//a</a:t>
            </a:r>
            <a:r>
              <a:rPr lang="zh-CN" altLang="en-US" sz="2200" dirty="0" smtClean="0"/>
              <a:t>作为根，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的右孩子和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作为孩子递归</a:t>
            </a:r>
            <a:endParaRPr lang="en-US" altLang="zh-CN" sz="2200" dirty="0"/>
          </a:p>
          <a:p>
            <a:r>
              <a:rPr lang="en-US" altLang="zh-CN" dirty="0"/>
              <a:t>If(dis[</a:t>
            </a:r>
            <a:r>
              <a:rPr lang="en-US" altLang="zh-CN" dirty="0" err="1"/>
              <a:t>a.rchild</a:t>
            </a:r>
            <a:r>
              <a:rPr lang="en-US" altLang="zh-CN" dirty="0"/>
              <a:t>]&gt;dis[</a:t>
            </a:r>
            <a:r>
              <a:rPr lang="en-US" altLang="zh-CN" dirty="0" err="1"/>
              <a:t>a.lchild</a:t>
            </a:r>
            <a:r>
              <a:rPr lang="en-US" altLang="zh-CN" dirty="0"/>
              <a:t>]) swap(</a:t>
            </a:r>
            <a:r>
              <a:rPr lang="en-US" altLang="zh-CN" dirty="0" err="1"/>
              <a:t>a.lchild,a.rchild</a:t>
            </a:r>
            <a:r>
              <a:rPr lang="en-US" altLang="zh-CN" dirty="0" smtClean="0"/>
              <a:t>);//a</a:t>
            </a:r>
            <a:r>
              <a:rPr lang="zh-CN" altLang="en-US" dirty="0" smtClean="0"/>
              <a:t>的孩子节点排序</a:t>
            </a:r>
            <a:endParaRPr lang="en-US" altLang="zh-CN" dirty="0"/>
          </a:p>
          <a:p>
            <a:r>
              <a:rPr lang="en-US" altLang="zh-CN" dirty="0"/>
              <a:t>dis[a]=dis[</a:t>
            </a:r>
            <a:r>
              <a:rPr lang="en-US" altLang="zh-CN" dirty="0" err="1"/>
              <a:t>a.rchild</a:t>
            </a:r>
            <a:r>
              <a:rPr lang="en-US" altLang="zh-CN" dirty="0"/>
              <a:t>]+1</a:t>
            </a:r>
            <a:r>
              <a:rPr lang="en-US" altLang="zh-CN" dirty="0" smtClean="0"/>
              <a:t>;//a</a:t>
            </a:r>
            <a:r>
              <a:rPr lang="zh-CN" altLang="en-US" dirty="0" smtClean="0"/>
              <a:t>的距离更新</a:t>
            </a:r>
            <a:endParaRPr lang="en-US" altLang="zh-CN" dirty="0" smtClean="0"/>
          </a:p>
          <a:p>
            <a:r>
              <a:rPr lang="en-US" altLang="zh-CN" dirty="0" smtClean="0"/>
              <a:t>return </a:t>
            </a:r>
            <a:r>
              <a:rPr lang="en-US" altLang="zh-CN" dirty="0" smtClean="0"/>
              <a:t>a</a:t>
            </a:r>
            <a:r>
              <a:rPr lang="en-US" altLang="zh-CN" dirty="0" smtClean="0"/>
              <a:t>;//</a:t>
            </a:r>
            <a:r>
              <a:rPr lang="zh-CN" altLang="en-US" dirty="0" smtClean="0"/>
              <a:t>返回根节点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4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插入与删除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8973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插入操作只需把需插入的结点当做一棵只有一个结点的左偏树，然后执行合并操作。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删除操作只需把根节点删除，然后把左右子树合并。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73932" cy="402336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猴王：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http://fzoj.xndxfz.com/JudgeOnline/problem.php?id=1636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可并</a:t>
            </a:r>
            <a:r>
              <a:rPr lang="zh-CN" altLang="en-US" dirty="0" smtClean="0"/>
              <a:t>堆的种类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左偏树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二项堆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Fibonacci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883511" y="2883049"/>
            <a:ext cx="32273" cy="19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77149" y="3071786"/>
            <a:ext cx="5260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/>
              <a:t>左偏树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05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定义一棵左偏树中</a:t>
            </a:r>
            <a:r>
              <a:rPr lang="zh-CN" altLang="en-US" dirty="0"/>
              <a:t>的外结点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左子树  </a:t>
            </a:r>
            <a:r>
              <a:rPr lang="zh-CN" altLang="en-US" dirty="0" smtClean="0"/>
              <a:t>或  右子树为空的结点为</a:t>
            </a:r>
            <a:r>
              <a:rPr lang="zh-CN" altLang="en-US" dirty="0" smtClean="0">
                <a:solidFill>
                  <a:srgbClr val="FF0000"/>
                </a:solidFill>
              </a:rPr>
              <a:t>外结点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定义结点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1"/>
                </a:solidFill>
              </a:rPr>
              <a:t>距离</a:t>
            </a:r>
            <a:r>
              <a:rPr lang="en-US" altLang="zh-CN" dirty="0" err="1" smtClean="0">
                <a:solidFill>
                  <a:schemeClr val="accent1"/>
                </a:solidFill>
              </a:rPr>
              <a:t>dist</a:t>
            </a:r>
            <a:r>
              <a:rPr lang="en-US" altLang="zh-CN" dirty="0" smtClean="0">
                <a:solidFill>
                  <a:schemeClr val="accent1"/>
                </a:solidFill>
              </a:rPr>
              <a:t>[</a:t>
            </a:r>
            <a:r>
              <a:rPr lang="en-US" altLang="zh-CN" dirty="0" err="1" smtClean="0">
                <a:solidFill>
                  <a:schemeClr val="accent1"/>
                </a:solidFill>
              </a:rPr>
              <a:t>i</a:t>
            </a:r>
            <a:r>
              <a:rPr lang="en-US" altLang="zh-CN" dirty="0" smtClean="0">
                <a:solidFill>
                  <a:schemeClr val="accent1"/>
                </a:solidFill>
              </a:rPr>
              <a:t>]</a:t>
            </a:r>
            <a:r>
              <a:rPr lang="zh-CN" altLang="en-US" dirty="0" smtClean="0"/>
              <a:t>为结点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到它后代中</a:t>
            </a:r>
            <a:r>
              <a:rPr lang="zh-CN" altLang="en-US" dirty="0" smtClean="0">
                <a:solidFill>
                  <a:srgbClr val="FF0000"/>
                </a:solidFill>
              </a:rPr>
              <a:t>最近的外结点</a:t>
            </a:r>
            <a:r>
              <a:rPr lang="zh-CN" altLang="en-US" dirty="0" smtClean="0"/>
              <a:t>所经过的边数。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</a:rPr>
              <a:t>左</a:t>
            </a:r>
            <a:r>
              <a:rPr lang="zh-CN" altLang="en-US" dirty="0" smtClean="0">
                <a:solidFill>
                  <a:schemeClr val="accent1"/>
                </a:solidFill>
              </a:rPr>
              <a:t>偏性质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一棵左</a:t>
            </a:r>
            <a:r>
              <a:rPr lang="zh-CN" altLang="en-US" dirty="0" smtClean="0"/>
              <a:t>偏树中任意结点的</a:t>
            </a:r>
            <a:r>
              <a:rPr lang="zh-CN" altLang="en-US" dirty="0" smtClean="0">
                <a:solidFill>
                  <a:srgbClr val="FF0000"/>
                </a:solidFill>
              </a:rPr>
              <a:t>左子结点的</a:t>
            </a:r>
            <a:r>
              <a:rPr lang="zh-CN" altLang="en-US" dirty="0" smtClean="0">
                <a:solidFill>
                  <a:srgbClr val="FF0000"/>
                </a:solidFill>
              </a:rPr>
              <a:t>距离</a:t>
            </a:r>
            <a:r>
              <a:rPr lang="zh-CN" altLang="en-US" dirty="0">
                <a:solidFill>
                  <a:srgbClr val="FF0000"/>
                </a:solidFill>
              </a:rPr>
              <a:t>不小于（大于等于）右</a:t>
            </a:r>
            <a:r>
              <a:rPr lang="zh-CN" altLang="en-US" dirty="0" smtClean="0">
                <a:solidFill>
                  <a:srgbClr val="FF0000"/>
                </a:solidFill>
              </a:rPr>
              <a:t>子结点的距离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6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灵魂画师环节</a:t>
            </a:r>
            <a:r>
              <a:rPr lang="en-US" altLang="zh-CN" dirty="0"/>
              <a:t>·</a:t>
            </a:r>
            <a:r>
              <a:rPr lang="zh-CN" altLang="en-US" dirty="0" smtClean="0"/>
              <a:t>左</a:t>
            </a:r>
            <a:r>
              <a:rPr lang="zh-CN" altLang="en-US" dirty="0"/>
              <a:t>偏</a:t>
            </a:r>
            <a:r>
              <a:rPr lang="zh-CN" altLang="en-US" dirty="0" smtClean="0"/>
              <a:t>树图示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55619" y="166037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30794" y="239570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703887" y="233305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842121" y="3228418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185172" y="3183614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10106" y="4140256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400128" y="3236657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4" idx="3"/>
            <a:endCxn id="6" idx="7"/>
          </p:cNvCxnSpPr>
          <p:nvPr/>
        </p:nvCxnSpPr>
        <p:spPr>
          <a:xfrm flipH="1">
            <a:off x="3484897" y="2121577"/>
            <a:ext cx="1048634" cy="35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6" idx="3"/>
            <a:endCxn id="9" idx="7"/>
          </p:cNvCxnSpPr>
          <p:nvPr/>
        </p:nvCxnSpPr>
        <p:spPr>
          <a:xfrm flipH="1">
            <a:off x="2639275" y="2856907"/>
            <a:ext cx="469431" cy="40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5"/>
            <a:endCxn id="7" idx="1"/>
          </p:cNvCxnSpPr>
          <p:nvPr/>
        </p:nvCxnSpPr>
        <p:spPr>
          <a:xfrm>
            <a:off x="4909722" y="2121577"/>
            <a:ext cx="872077" cy="29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281299" y="7736651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7817212" y="7447367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8223781" y="8073318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8593695" y="10827402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6" idx="5"/>
            <a:endCxn id="8" idx="1"/>
          </p:cNvCxnSpPr>
          <p:nvPr/>
        </p:nvCxnSpPr>
        <p:spPr>
          <a:xfrm>
            <a:off x="3484897" y="2856907"/>
            <a:ext cx="435136" cy="4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7454854" y="8750882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7824768" y="11504966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0" idx="7"/>
            <a:endCxn id="8" idx="3"/>
          </p:cNvCxnSpPr>
          <p:nvPr/>
        </p:nvCxnSpPr>
        <p:spPr>
          <a:xfrm flipV="1">
            <a:off x="3764209" y="3689616"/>
            <a:ext cx="155824" cy="52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3"/>
            <a:endCxn id="16" idx="0"/>
          </p:cNvCxnSpPr>
          <p:nvPr/>
        </p:nvCxnSpPr>
        <p:spPr>
          <a:xfrm flipH="1">
            <a:off x="5666136" y="2794257"/>
            <a:ext cx="115663" cy="44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6840991" y="8617046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210905" y="11371130"/>
            <a:ext cx="845177" cy="44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2952882" y="511738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76" name="椭圆 75"/>
          <p:cNvSpPr/>
          <p:nvPr/>
        </p:nvSpPr>
        <p:spPr>
          <a:xfrm>
            <a:off x="3923604" y="507937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78" name="椭圆 77"/>
          <p:cNvSpPr/>
          <p:nvPr/>
        </p:nvSpPr>
        <p:spPr>
          <a:xfrm>
            <a:off x="6344603" y="3262743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81" name="椭圆 80"/>
          <p:cNvSpPr/>
          <p:nvPr/>
        </p:nvSpPr>
        <p:spPr>
          <a:xfrm>
            <a:off x="2576691" y="4194071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83" name="椭圆 82"/>
          <p:cNvSpPr/>
          <p:nvPr/>
        </p:nvSpPr>
        <p:spPr>
          <a:xfrm>
            <a:off x="5852285" y="4198903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cxnSp>
        <p:nvCxnSpPr>
          <p:cNvPr id="112" name="直接连接符 111"/>
          <p:cNvCxnSpPr>
            <a:stCxn id="10" idx="5"/>
            <a:endCxn id="76" idx="1"/>
          </p:cNvCxnSpPr>
          <p:nvPr/>
        </p:nvCxnSpPr>
        <p:spPr>
          <a:xfrm>
            <a:off x="3764209" y="4601454"/>
            <a:ext cx="237307" cy="55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" idx="5"/>
            <a:endCxn id="148" idx="1"/>
          </p:cNvCxnSpPr>
          <p:nvPr/>
        </p:nvCxnSpPr>
        <p:spPr>
          <a:xfrm>
            <a:off x="4296224" y="3689616"/>
            <a:ext cx="159429" cy="57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7" idx="5"/>
            <a:endCxn id="78" idx="0"/>
          </p:cNvCxnSpPr>
          <p:nvPr/>
        </p:nvCxnSpPr>
        <p:spPr>
          <a:xfrm>
            <a:off x="6157990" y="2794257"/>
            <a:ext cx="452621" cy="46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" idx="3"/>
            <a:endCxn id="75" idx="0"/>
          </p:cNvCxnSpPr>
          <p:nvPr/>
        </p:nvCxnSpPr>
        <p:spPr>
          <a:xfrm flipH="1">
            <a:off x="3218890" y="4601454"/>
            <a:ext cx="169128" cy="51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" idx="5"/>
            <a:endCxn id="81" idx="0"/>
          </p:cNvCxnSpPr>
          <p:nvPr/>
        </p:nvCxnSpPr>
        <p:spPr>
          <a:xfrm>
            <a:off x="2639275" y="3644812"/>
            <a:ext cx="203424" cy="54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4377741" y="4181850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149" name="椭圆 148"/>
          <p:cNvSpPr/>
          <p:nvPr/>
        </p:nvSpPr>
        <p:spPr>
          <a:xfrm>
            <a:off x="1579536" y="4219385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cxnSp>
        <p:nvCxnSpPr>
          <p:cNvPr id="163" name="直接连接符 162"/>
          <p:cNvCxnSpPr>
            <a:stCxn id="83" idx="0"/>
            <a:endCxn id="16" idx="5"/>
          </p:cNvCxnSpPr>
          <p:nvPr/>
        </p:nvCxnSpPr>
        <p:spPr>
          <a:xfrm flipH="1" flipV="1">
            <a:off x="5854231" y="3697855"/>
            <a:ext cx="264062" cy="501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" idx="3"/>
            <a:endCxn id="178" idx="0"/>
          </p:cNvCxnSpPr>
          <p:nvPr/>
        </p:nvCxnSpPr>
        <p:spPr>
          <a:xfrm flipH="1">
            <a:off x="5318611" y="3697855"/>
            <a:ext cx="159429" cy="48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9" idx="3"/>
            <a:endCxn id="149" idx="0"/>
          </p:cNvCxnSpPr>
          <p:nvPr/>
        </p:nvCxnSpPr>
        <p:spPr>
          <a:xfrm flipH="1">
            <a:off x="1845544" y="3644812"/>
            <a:ext cx="417540" cy="57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椭圆 177"/>
          <p:cNvSpPr/>
          <p:nvPr/>
        </p:nvSpPr>
        <p:spPr>
          <a:xfrm>
            <a:off x="5052603" y="4181849"/>
            <a:ext cx="532015" cy="54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空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901859" y="3067396"/>
            <a:ext cx="966032" cy="731520"/>
          </a:xfrm>
          <a:custGeom>
            <a:avLst/>
            <a:gdLst>
              <a:gd name="connsiteX0" fmla="*/ 616897 w 966032"/>
              <a:gd name="connsiteY0" fmla="*/ 49877 h 731520"/>
              <a:gd name="connsiteX1" fmla="*/ 425705 w 966032"/>
              <a:gd name="connsiteY1" fmla="*/ 24939 h 731520"/>
              <a:gd name="connsiteX2" fmla="*/ 317639 w 966032"/>
              <a:gd name="connsiteY2" fmla="*/ 83128 h 731520"/>
              <a:gd name="connsiteX3" fmla="*/ 259450 w 966032"/>
              <a:gd name="connsiteY3" fmla="*/ 99753 h 731520"/>
              <a:gd name="connsiteX4" fmla="*/ 168010 w 966032"/>
              <a:gd name="connsiteY4" fmla="*/ 149629 h 731520"/>
              <a:gd name="connsiteX5" fmla="*/ 143072 w 966032"/>
              <a:gd name="connsiteY5" fmla="*/ 166255 h 731520"/>
              <a:gd name="connsiteX6" fmla="*/ 68257 w 966032"/>
              <a:gd name="connsiteY6" fmla="*/ 249382 h 731520"/>
              <a:gd name="connsiteX7" fmla="*/ 51632 w 966032"/>
              <a:gd name="connsiteY7" fmla="*/ 266008 h 731520"/>
              <a:gd name="connsiteX8" fmla="*/ 18381 w 966032"/>
              <a:gd name="connsiteY8" fmla="*/ 324197 h 731520"/>
              <a:gd name="connsiteX9" fmla="*/ 10068 w 966032"/>
              <a:gd name="connsiteY9" fmla="*/ 490451 h 731520"/>
              <a:gd name="connsiteX10" fmla="*/ 43319 w 966032"/>
              <a:gd name="connsiteY10" fmla="*/ 515389 h 731520"/>
              <a:gd name="connsiteX11" fmla="*/ 201261 w 966032"/>
              <a:gd name="connsiteY11" fmla="*/ 598517 h 731520"/>
              <a:gd name="connsiteX12" fmla="*/ 242825 w 966032"/>
              <a:gd name="connsiteY12" fmla="*/ 606829 h 731520"/>
              <a:gd name="connsiteX13" fmla="*/ 367516 w 966032"/>
              <a:gd name="connsiteY13" fmla="*/ 640080 h 731520"/>
              <a:gd name="connsiteX14" fmla="*/ 417392 w 966032"/>
              <a:gd name="connsiteY14" fmla="*/ 648393 h 731520"/>
              <a:gd name="connsiteX15" fmla="*/ 508832 w 966032"/>
              <a:gd name="connsiteY15" fmla="*/ 673331 h 731520"/>
              <a:gd name="connsiteX16" fmla="*/ 533770 w 966032"/>
              <a:gd name="connsiteY16" fmla="*/ 681644 h 731520"/>
              <a:gd name="connsiteX17" fmla="*/ 558708 w 966032"/>
              <a:gd name="connsiteY17" fmla="*/ 698269 h 731520"/>
              <a:gd name="connsiteX18" fmla="*/ 641836 w 966032"/>
              <a:gd name="connsiteY18" fmla="*/ 706582 h 731520"/>
              <a:gd name="connsiteX19" fmla="*/ 774839 w 966032"/>
              <a:gd name="connsiteY19" fmla="*/ 731520 h 731520"/>
              <a:gd name="connsiteX20" fmla="*/ 849654 w 966032"/>
              <a:gd name="connsiteY20" fmla="*/ 723208 h 731520"/>
              <a:gd name="connsiteX21" fmla="*/ 882905 w 966032"/>
              <a:gd name="connsiteY21" fmla="*/ 698269 h 731520"/>
              <a:gd name="connsiteX22" fmla="*/ 907843 w 966032"/>
              <a:gd name="connsiteY22" fmla="*/ 689957 h 731520"/>
              <a:gd name="connsiteX23" fmla="*/ 932781 w 966032"/>
              <a:gd name="connsiteY23" fmla="*/ 656706 h 731520"/>
              <a:gd name="connsiteX24" fmla="*/ 949406 w 966032"/>
              <a:gd name="connsiteY24" fmla="*/ 640080 h 731520"/>
              <a:gd name="connsiteX25" fmla="*/ 966032 w 966032"/>
              <a:gd name="connsiteY25" fmla="*/ 556953 h 731520"/>
              <a:gd name="connsiteX26" fmla="*/ 949406 w 966032"/>
              <a:gd name="connsiteY26" fmla="*/ 307571 h 731520"/>
              <a:gd name="connsiteX27" fmla="*/ 924468 w 966032"/>
              <a:gd name="connsiteY27" fmla="*/ 282633 h 731520"/>
              <a:gd name="connsiteX28" fmla="*/ 849654 w 966032"/>
              <a:gd name="connsiteY28" fmla="*/ 224444 h 731520"/>
              <a:gd name="connsiteX29" fmla="*/ 808090 w 966032"/>
              <a:gd name="connsiteY29" fmla="*/ 166255 h 731520"/>
              <a:gd name="connsiteX30" fmla="*/ 758214 w 966032"/>
              <a:gd name="connsiteY30" fmla="*/ 149629 h 731520"/>
              <a:gd name="connsiteX31" fmla="*/ 691712 w 966032"/>
              <a:gd name="connsiteY31" fmla="*/ 124691 h 731520"/>
              <a:gd name="connsiteX32" fmla="*/ 675086 w 966032"/>
              <a:gd name="connsiteY32" fmla="*/ 108066 h 731520"/>
              <a:gd name="connsiteX33" fmla="*/ 650148 w 966032"/>
              <a:gd name="connsiteY33" fmla="*/ 99753 h 731520"/>
              <a:gd name="connsiteX34" fmla="*/ 616897 w 966032"/>
              <a:gd name="connsiteY34" fmla="*/ 83128 h 731520"/>
              <a:gd name="connsiteX35" fmla="*/ 525457 w 966032"/>
              <a:gd name="connsiteY35" fmla="*/ 33251 h 731520"/>
              <a:gd name="connsiteX36" fmla="*/ 450643 w 966032"/>
              <a:gd name="connsiteY36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6032" h="731520">
                <a:moveTo>
                  <a:pt x="616897" y="49877"/>
                </a:moveTo>
                <a:cubicBezTo>
                  <a:pt x="500226" y="3208"/>
                  <a:pt x="563526" y="14337"/>
                  <a:pt x="425705" y="24939"/>
                </a:cubicBezTo>
                <a:cubicBezTo>
                  <a:pt x="389683" y="44335"/>
                  <a:pt x="354948" y="66339"/>
                  <a:pt x="317639" y="83128"/>
                </a:cubicBezTo>
                <a:cubicBezTo>
                  <a:pt x="299243" y="91406"/>
                  <a:pt x="277884" y="91560"/>
                  <a:pt x="259450" y="99753"/>
                </a:cubicBezTo>
                <a:cubicBezTo>
                  <a:pt x="227723" y="113854"/>
                  <a:pt x="198155" y="132403"/>
                  <a:pt x="168010" y="149629"/>
                </a:cubicBezTo>
                <a:cubicBezTo>
                  <a:pt x="159336" y="154586"/>
                  <a:pt x="150747" y="159859"/>
                  <a:pt x="143072" y="166255"/>
                </a:cubicBezTo>
                <a:cubicBezTo>
                  <a:pt x="120861" y="184764"/>
                  <a:pt x="80603" y="235493"/>
                  <a:pt x="68257" y="249382"/>
                </a:cubicBezTo>
                <a:cubicBezTo>
                  <a:pt x="63050" y="255240"/>
                  <a:pt x="56528" y="259888"/>
                  <a:pt x="51632" y="266008"/>
                </a:cubicBezTo>
                <a:cubicBezTo>
                  <a:pt x="35963" y="285595"/>
                  <a:pt x="29761" y="301436"/>
                  <a:pt x="18381" y="324197"/>
                </a:cubicBezTo>
                <a:cubicBezTo>
                  <a:pt x="7286" y="379672"/>
                  <a:pt x="-11887" y="433367"/>
                  <a:pt x="10068" y="490451"/>
                </a:cubicBezTo>
                <a:cubicBezTo>
                  <a:pt x="15041" y="503382"/>
                  <a:pt x="31258" y="508572"/>
                  <a:pt x="43319" y="515389"/>
                </a:cubicBezTo>
                <a:cubicBezTo>
                  <a:pt x="95112" y="544664"/>
                  <a:pt x="142922" y="586850"/>
                  <a:pt x="201261" y="598517"/>
                </a:cubicBezTo>
                <a:cubicBezTo>
                  <a:pt x="215116" y="601288"/>
                  <a:pt x="229118" y="603402"/>
                  <a:pt x="242825" y="606829"/>
                </a:cubicBezTo>
                <a:cubicBezTo>
                  <a:pt x="284557" y="617262"/>
                  <a:pt x="325085" y="633008"/>
                  <a:pt x="367516" y="640080"/>
                </a:cubicBezTo>
                <a:lnTo>
                  <a:pt x="417392" y="648393"/>
                </a:lnTo>
                <a:cubicBezTo>
                  <a:pt x="476656" y="678026"/>
                  <a:pt x="424954" y="656556"/>
                  <a:pt x="508832" y="673331"/>
                </a:cubicBezTo>
                <a:cubicBezTo>
                  <a:pt x="517424" y="675049"/>
                  <a:pt x="525933" y="677725"/>
                  <a:pt x="533770" y="681644"/>
                </a:cubicBezTo>
                <a:cubicBezTo>
                  <a:pt x="542706" y="686112"/>
                  <a:pt x="548973" y="696023"/>
                  <a:pt x="558708" y="698269"/>
                </a:cubicBezTo>
                <a:cubicBezTo>
                  <a:pt x="585842" y="704531"/>
                  <a:pt x="614179" y="703328"/>
                  <a:pt x="641836" y="706582"/>
                </a:cubicBezTo>
                <a:cubicBezTo>
                  <a:pt x="705187" y="714035"/>
                  <a:pt x="707141" y="716476"/>
                  <a:pt x="774839" y="731520"/>
                </a:cubicBezTo>
                <a:cubicBezTo>
                  <a:pt x="799777" y="728749"/>
                  <a:pt x="825672" y="730587"/>
                  <a:pt x="849654" y="723208"/>
                </a:cubicBezTo>
                <a:cubicBezTo>
                  <a:pt x="862896" y="719134"/>
                  <a:pt x="870876" y="705143"/>
                  <a:pt x="882905" y="698269"/>
                </a:cubicBezTo>
                <a:cubicBezTo>
                  <a:pt x="890513" y="693922"/>
                  <a:pt x="899530" y="692728"/>
                  <a:pt x="907843" y="689957"/>
                </a:cubicBezTo>
                <a:cubicBezTo>
                  <a:pt x="916156" y="678873"/>
                  <a:pt x="923912" y="667349"/>
                  <a:pt x="932781" y="656706"/>
                </a:cubicBezTo>
                <a:cubicBezTo>
                  <a:pt x="937798" y="650685"/>
                  <a:pt x="946928" y="647515"/>
                  <a:pt x="949406" y="640080"/>
                </a:cubicBezTo>
                <a:cubicBezTo>
                  <a:pt x="958342" y="613272"/>
                  <a:pt x="960490" y="584662"/>
                  <a:pt x="966032" y="556953"/>
                </a:cubicBezTo>
                <a:cubicBezTo>
                  <a:pt x="960490" y="473826"/>
                  <a:pt x="961887" y="389943"/>
                  <a:pt x="949406" y="307571"/>
                </a:cubicBezTo>
                <a:cubicBezTo>
                  <a:pt x="947645" y="295948"/>
                  <a:pt x="933499" y="290159"/>
                  <a:pt x="924468" y="282633"/>
                </a:cubicBezTo>
                <a:cubicBezTo>
                  <a:pt x="900198" y="262408"/>
                  <a:pt x="867179" y="250731"/>
                  <a:pt x="849654" y="224444"/>
                </a:cubicBezTo>
                <a:cubicBezTo>
                  <a:pt x="843189" y="214747"/>
                  <a:pt x="814274" y="170378"/>
                  <a:pt x="808090" y="166255"/>
                </a:cubicBezTo>
                <a:cubicBezTo>
                  <a:pt x="793509" y="156534"/>
                  <a:pt x="774839" y="155171"/>
                  <a:pt x="758214" y="149629"/>
                </a:cubicBezTo>
                <a:cubicBezTo>
                  <a:pt x="719104" y="136592"/>
                  <a:pt x="741438" y="144582"/>
                  <a:pt x="691712" y="124691"/>
                </a:cubicBezTo>
                <a:cubicBezTo>
                  <a:pt x="686170" y="119149"/>
                  <a:pt x="681806" y="112098"/>
                  <a:pt x="675086" y="108066"/>
                </a:cubicBezTo>
                <a:cubicBezTo>
                  <a:pt x="667572" y="103558"/>
                  <a:pt x="658202" y="103205"/>
                  <a:pt x="650148" y="99753"/>
                </a:cubicBezTo>
                <a:cubicBezTo>
                  <a:pt x="638758" y="94872"/>
                  <a:pt x="627729" y="89146"/>
                  <a:pt x="616897" y="83128"/>
                </a:cubicBezTo>
                <a:cubicBezTo>
                  <a:pt x="570708" y="57467"/>
                  <a:pt x="576770" y="55242"/>
                  <a:pt x="525457" y="33251"/>
                </a:cubicBezTo>
                <a:cubicBezTo>
                  <a:pt x="448709" y="359"/>
                  <a:pt x="476785" y="26142"/>
                  <a:pt x="4506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984269" y="3965171"/>
            <a:ext cx="939338" cy="939338"/>
          </a:xfrm>
          <a:custGeom>
            <a:avLst/>
            <a:gdLst>
              <a:gd name="connsiteX0" fmla="*/ 631767 w 939338"/>
              <a:gd name="connsiteY0" fmla="*/ 0 h 939338"/>
              <a:gd name="connsiteX1" fmla="*/ 532015 w 939338"/>
              <a:gd name="connsiteY1" fmla="*/ 8313 h 939338"/>
              <a:gd name="connsiteX2" fmla="*/ 490451 w 939338"/>
              <a:gd name="connsiteY2" fmla="*/ 33251 h 939338"/>
              <a:gd name="connsiteX3" fmla="*/ 340822 w 939338"/>
              <a:gd name="connsiteY3" fmla="*/ 91440 h 939338"/>
              <a:gd name="connsiteX4" fmla="*/ 274320 w 939338"/>
              <a:gd name="connsiteY4" fmla="*/ 108065 h 939338"/>
              <a:gd name="connsiteX5" fmla="*/ 141316 w 939338"/>
              <a:gd name="connsiteY5" fmla="*/ 174567 h 939338"/>
              <a:gd name="connsiteX6" fmla="*/ 91440 w 939338"/>
              <a:gd name="connsiteY6" fmla="*/ 207818 h 939338"/>
              <a:gd name="connsiteX7" fmla="*/ 49876 w 939338"/>
              <a:gd name="connsiteY7" fmla="*/ 241069 h 939338"/>
              <a:gd name="connsiteX8" fmla="*/ 33251 w 939338"/>
              <a:gd name="connsiteY8" fmla="*/ 307571 h 939338"/>
              <a:gd name="connsiteX9" fmla="*/ 0 w 939338"/>
              <a:gd name="connsiteY9" fmla="*/ 432262 h 939338"/>
              <a:gd name="connsiteX10" fmla="*/ 16626 w 939338"/>
              <a:gd name="connsiteY10" fmla="*/ 615142 h 939338"/>
              <a:gd name="connsiteX11" fmla="*/ 24938 w 939338"/>
              <a:gd name="connsiteY11" fmla="*/ 648393 h 939338"/>
              <a:gd name="connsiteX12" fmla="*/ 49876 w 939338"/>
              <a:gd name="connsiteY12" fmla="*/ 681644 h 939338"/>
              <a:gd name="connsiteX13" fmla="*/ 66502 w 939338"/>
              <a:gd name="connsiteY13" fmla="*/ 706582 h 939338"/>
              <a:gd name="connsiteX14" fmla="*/ 157942 w 939338"/>
              <a:gd name="connsiteY14" fmla="*/ 773084 h 939338"/>
              <a:gd name="connsiteX15" fmla="*/ 199506 w 939338"/>
              <a:gd name="connsiteY15" fmla="*/ 789709 h 939338"/>
              <a:gd name="connsiteX16" fmla="*/ 274320 w 939338"/>
              <a:gd name="connsiteY16" fmla="*/ 814647 h 939338"/>
              <a:gd name="connsiteX17" fmla="*/ 307571 w 939338"/>
              <a:gd name="connsiteY17" fmla="*/ 822960 h 939338"/>
              <a:gd name="connsiteX18" fmla="*/ 465513 w 939338"/>
              <a:gd name="connsiteY18" fmla="*/ 872836 h 939338"/>
              <a:gd name="connsiteX19" fmla="*/ 615142 w 939338"/>
              <a:gd name="connsiteY19" fmla="*/ 922713 h 939338"/>
              <a:gd name="connsiteX20" fmla="*/ 665018 w 939338"/>
              <a:gd name="connsiteY20" fmla="*/ 931025 h 939338"/>
              <a:gd name="connsiteX21" fmla="*/ 839586 w 939338"/>
              <a:gd name="connsiteY21" fmla="*/ 939338 h 939338"/>
              <a:gd name="connsiteX22" fmla="*/ 889462 w 939338"/>
              <a:gd name="connsiteY22" fmla="*/ 881149 h 939338"/>
              <a:gd name="connsiteX23" fmla="*/ 914400 w 939338"/>
              <a:gd name="connsiteY23" fmla="*/ 847898 h 939338"/>
              <a:gd name="connsiteX24" fmla="*/ 922713 w 939338"/>
              <a:gd name="connsiteY24" fmla="*/ 739833 h 939338"/>
              <a:gd name="connsiteX25" fmla="*/ 939338 w 939338"/>
              <a:gd name="connsiteY25" fmla="*/ 606829 h 939338"/>
              <a:gd name="connsiteX26" fmla="*/ 931026 w 939338"/>
              <a:gd name="connsiteY26" fmla="*/ 374073 h 939338"/>
              <a:gd name="connsiteX27" fmla="*/ 906087 w 939338"/>
              <a:gd name="connsiteY27" fmla="*/ 324196 h 939338"/>
              <a:gd name="connsiteX28" fmla="*/ 856211 w 939338"/>
              <a:gd name="connsiteY28" fmla="*/ 249382 h 939338"/>
              <a:gd name="connsiteX29" fmla="*/ 789709 w 939338"/>
              <a:gd name="connsiteY29" fmla="*/ 166254 h 939338"/>
              <a:gd name="connsiteX30" fmla="*/ 665018 w 939338"/>
              <a:gd name="connsiteY30" fmla="*/ 74814 h 939338"/>
              <a:gd name="connsiteX31" fmla="*/ 640080 w 939338"/>
              <a:gd name="connsiteY31" fmla="*/ 58189 h 939338"/>
              <a:gd name="connsiteX32" fmla="*/ 615142 w 939338"/>
              <a:gd name="connsiteY32" fmla="*/ 41564 h 939338"/>
              <a:gd name="connsiteX33" fmla="*/ 548640 w 939338"/>
              <a:gd name="connsiteY33" fmla="*/ 16625 h 939338"/>
              <a:gd name="connsiteX34" fmla="*/ 523702 w 939338"/>
              <a:gd name="connsiteY34" fmla="*/ 0 h 93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9338" h="939338">
                <a:moveTo>
                  <a:pt x="631767" y="0"/>
                </a:moveTo>
                <a:cubicBezTo>
                  <a:pt x="598516" y="2771"/>
                  <a:pt x="564494" y="671"/>
                  <a:pt x="532015" y="8313"/>
                </a:cubicBezTo>
                <a:cubicBezTo>
                  <a:pt x="516287" y="12014"/>
                  <a:pt x="505268" y="26809"/>
                  <a:pt x="490451" y="33251"/>
                </a:cubicBezTo>
                <a:cubicBezTo>
                  <a:pt x="441374" y="54589"/>
                  <a:pt x="392739" y="78461"/>
                  <a:pt x="340822" y="91440"/>
                </a:cubicBezTo>
                <a:cubicBezTo>
                  <a:pt x="318655" y="96982"/>
                  <a:pt x="295867" y="100460"/>
                  <a:pt x="274320" y="108065"/>
                </a:cubicBezTo>
                <a:cubicBezTo>
                  <a:pt x="229052" y="124042"/>
                  <a:pt x="182302" y="149345"/>
                  <a:pt x="141316" y="174567"/>
                </a:cubicBezTo>
                <a:cubicBezTo>
                  <a:pt x="124299" y="185039"/>
                  <a:pt x="107425" y="195829"/>
                  <a:pt x="91440" y="207818"/>
                </a:cubicBezTo>
                <a:cubicBezTo>
                  <a:pt x="-3279" y="278859"/>
                  <a:pt x="171883" y="159736"/>
                  <a:pt x="49876" y="241069"/>
                </a:cubicBezTo>
                <a:lnTo>
                  <a:pt x="33251" y="307571"/>
                </a:lnTo>
                <a:cubicBezTo>
                  <a:pt x="6189" y="415822"/>
                  <a:pt x="19152" y="374809"/>
                  <a:pt x="0" y="432262"/>
                </a:cubicBezTo>
                <a:cubicBezTo>
                  <a:pt x="5542" y="493222"/>
                  <a:pt x="9610" y="554334"/>
                  <a:pt x="16626" y="615142"/>
                </a:cubicBezTo>
                <a:cubicBezTo>
                  <a:pt x="17936" y="626491"/>
                  <a:pt x="19829" y="638174"/>
                  <a:pt x="24938" y="648393"/>
                </a:cubicBezTo>
                <a:cubicBezTo>
                  <a:pt x="31134" y="660785"/>
                  <a:pt x="41823" y="670370"/>
                  <a:pt x="49876" y="681644"/>
                </a:cubicBezTo>
                <a:cubicBezTo>
                  <a:pt x="55683" y="689774"/>
                  <a:pt x="58875" y="700129"/>
                  <a:pt x="66502" y="706582"/>
                </a:cubicBezTo>
                <a:cubicBezTo>
                  <a:pt x="95273" y="730927"/>
                  <a:pt x="125982" y="753109"/>
                  <a:pt x="157942" y="773084"/>
                </a:cubicBezTo>
                <a:cubicBezTo>
                  <a:pt x="170596" y="780993"/>
                  <a:pt x="185453" y="784690"/>
                  <a:pt x="199506" y="789709"/>
                </a:cubicBezTo>
                <a:cubicBezTo>
                  <a:pt x="224262" y="798550"/>
                  <a:pt x="249195" y="806916"/>
                  <a:pt x="274320" y="814647"/>
                </a:cubicBezTo>
                <a:cubicBezTo>
                  <a:pt x="285240" y="818007"/>
                  <a:pt x="296732" y="819347"/>
                  <a:pt x="307571" y="822960"/>
                </a:cubicBezTo>
                <a:cubicBezTo>
                  <a:pt x="460408" y="873906"/>
                  <a:pt x="375615" y="854858"/>
                  <a:pt x="465513" y="872836"/>
                </a:cubicBezTo>
                <a:cubicBezTo>
                  <a:pt x="526308" y="897155"/>
                  <a:pt x="532621" y="900997"/>
                  <a:pt x="615142" y="922713"/>
                </a:cubicBezTo>
                <a:cubicBezTo>
                  <a:pt x="631442" y="927002"/>
                  <a:pt x="648209" y="929780"/>
                  <a:pt x="665018" y="931025"/>
                </a:cubicBezTo>
                <a:cubicBezTo>
                  <a:pt x="723114" y="935328"/>
                  <a:pt x="781397" y="936567"/>
                  <a:pt x="839586" y="939338"/>
                </a:cubicBezTo>
                <a:cubicBezTo>
                  <a:pt x="856211" y="919942"/>
                  <a:pt x="873285" y="900921"/>
                  <a:pt x="889462" y="881149"/>
                </a:cubicBezTo>
                <a:cubicBezTo>
                  <a:pt x="898235" y="870426"/>
                  <a:pt x="911227" y="861384"/>
                  <a:pt x="914400" y="847898"/>
                </a:cubicBezTo>
                <a:cubicBezTo>
                  <a:pt x="922675" y="812730"/>
                  <a:pt x="918995" y="775769"/>
                  <a:pt x="922713" y="739833"/>
                </a:cubicBezTo>
                <a:cubicBezTo>
                  <a:pt x="927310" y="695390"/>
                  <a:pt x="933796" y="651164"/>
                  <a:pt x="939338" y="606829"/>
                </a:cubicBezTo>
                <a:cubicBezTo>
                  <a:pt x="936567" y="529244"/>
                  <a:pt x="935869" y="451557"/>
                  <a:pt x="931026" y="374073"/>
                </a:cubicBezTo>
                <a:cubicBezTo>
                  <a:pt x="928270" y="329968"/>
                  <a:pt x="925676" y="351130"/>
                  <a:pt x="906087" y="324196"/>
                </a:cubicBezTo>
                <a:cubicBezTo>
                  <a:pt x="888458" y="299957"/>
                  <a:pt x="874194" y="273359"/>
                  <a:pt x="856211" y="249382"/>
                </a:cubicBezTo>
                <a:cubicBezTo>
                  <a:pt x="836555" y="223174"/>
                  <a:pt x="816050" y="189303"/>
                  <a:pt x="789709" y="166254"/>
                </a:cubicBezTo>
                <a:cubicBezTo>
                  <a:pt x="731391" y="115226"/>
                  <a:pt x="737643" y="123231"/>
                  <a:pt x="665018" y="74814"/>
                </a:cubicBezTo>
                <a:lnTo>
                  <a:pt x="640080" y="58189"/>
                </a:lnTo>
                <a:cubicBezTo>
                  <a:pt x="631767" y="52647"/>
                  <a:pt x="624834" y="43987"/>
                  <a:pt x="615142" y="41564"/>
                </a:cubicBezTo>
                <a:cubicBezTo>
                  <a:pt x="578774" y="32472"/>
                  <a:pt x="582451" y="35946"/>
                  <a:pt x="548640" y="16625"/>
                </a:cubicBezTo>
                <a:cubicBezTo>
                  <a:pt x="539966" y="11668"/>
                  <a:pt x="523702" y="0"/>
                  <a:pt x="52370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507637" y="2984269"/>
            <a:ext cx="935993" cy="864524"/>
          </a:xfrm>
          <a:custGeom>
            <a:avLst/>
            <a:gdLst>
              <a:gd name="connsiteX0" fmla="*/ 698603 w 935993"/>
              <a:gd name="connsiteY0" fmla="*/ 24938 h 864524"/>
              <a:gd name="connsiteX1" fmla="*/ 424283 w 935993"/>
              <a:gd name="connsiteY1" fmla="*/ 41564 h 864524"/>
              <a:gd name="connsiteX2" fmla="*/ 324530 w 935993"/>
              <a:gd name="connsiteY2" fmla="*/ 74815 h 864524"/>
              <a:gd name="connsiteX3" fmla="*/ 249716 w 935993"/>
              <a:gd name="connsiteY3" fmla="*/ 91440 h 864524"/>
              <a:gd name="connsiteX4" fmla="*/ 224778 w 935993"/>
              <a:gd name="connsiteY4" fmla="*/ 99753 h 864524"/>
              <a:gd name="connsiteX5" fmla="*/ 125025 w 935993"/>
              <a:gd name="connsiteY5" fmla="*/ 174567 h 864524"/>
              <a:gd name="connsiteX6" fmla="*/ 75148 w 935993"/>
              <a:gd name="connsiteY6" fmla="*/ 224444 h 864524"/>
              <a:gd name="connsiteX7" fmla="*/ 25272 w 935993"/>
              <a:gd name="connsiteY7" fmla="*/ 324196 h 864524"/>
              <a:gd name="connsiteX8" fmla="*/ 8647 w 935993"/>
              <a:gd name="connsiteY8" fmla="*/ 357447 h 864524"/>
              <a:gd name="connsiteX9" fmla="*/ 8647 w 935993"/>
              <a:gd name="connsiteY9" fmla="*/ 640080 h 864524"/>
              <a:gd name="connsiteX10" fmla="*/ 33585 w 935993"/>
              <a:gd name="connsiteY10" fmla="*/ 673331 h 864524"/>
              <a:gd name="connsiteX11" fmla="*/ 41898 w 935993"/>
              <a:gd name="connsiteY11" fmla="*/ 698269 h 864524"/>
              <a:gd name="connsiteX12" fmla="*/ 149963 w 935993"/>
              <a:gd name="connsiteY12" fmla="*/ 822960 h 864524"/>
              <a:gd name="connsiteX13" fmla="*/ 191527 w 935993"/>
              <a:gd name="connsiteY13" fmla="*/ 831273 h 864524"/>
              <a:gd name="connsiteX14" fmla="*/ 299592 w 935993"/>
              <a:gd name="connsiteY14" fmla="*/ 864524 h 864524"/>
              <a:gd name="connsiteX15" fmla="*/ 615476 w 935993"/>
              <a:gd name="connsiteY15" fmla="*/ 847898 h 864524"/>
              <a:gd name="connsiteX16" fmla="*/ 640414 w 935993"/>
              <a:gd name="connsiteY16" fmla="*/ 831273 h 864524"/>
              <a:gd name="connsiteX17" fmla="*/ 698603 w 935993"/>
              <a:gd name="connsiteY17" fmla="*/ 822960 h 864524"/>
              <a:gd name="connsiteX18" fmla="*/ 765105 w 935993"/>
              <a:gd name="connsiteY18" fmla="*/ 798022 h 864524"/>
              <a:gd name="connsiteX19" fmla="*/ 823294 w 935993"/>
              <a:gd name="connsiteY19" fmla="*/ 748146 h 864524"/>
              <a:gd name="connsiteX20" fmla="*/ 831607 w 935993"/>
              <a:gd name="connsiteY20" fmla="*/ 723207 h 864524"/>
              <a:gd name="connsiteX21" fmla="*/ 864858 w 935993"/>
              <a:gd name="connsiteY21" fmla="*/ 598516 h 864524"/>
              <a:gd name="connsiteX22" fmla="*/ 881483 w 935993"/>
              <a:gd name="connsiteY22" fmla="*/ 548640 h 864524"/>
              <a:gd name="connsiteX23" fmla="*/ 906421 w 935993"/>
              <a:gd name="connsiteY23" fmla="*/ 523702 h 864524"/>
              <a:gd name="connsiteX24" fmla="*/ 914734 w 935993"/>
              <a:gd name="connsiteY24" fmla="*/ 157942 h 864524"/>
              <a:gd name="connsiteX25" fmla="*/ 881483 w 935993"/>
              <a:gd name="connsiteY25" fmla="*/ 124691 h 864524"/>
              <a:gd name="connsiteX26" fmla="*/ 723541 w 935993"/>
              <a:gd name="connsiteY26" fmla="*/ 58189 h 864524"/>
              <a:gd name="connsiteX27" fmla="*/ 648727 w 935993"/>
              <a:gd name="connsiteY27" fmla="*/ 41564 h 864524"/>
              <a:gd name="connsiteX28" fmla="*/ 590538 w 935993"/>
              <a:gd name="connsiteY28" fmla="*/ 16626 h 864524"/>
              <a:gd name="connsiteX29" fmla="*/ 540661 w 935993"/>
              <a:gd name="connsiteY29" fmla="*/ 0 h 86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35993" h="864524">
                <a:moveTo>
                  <a:pt x="698603" y="24938"/>
                </a:moveTo>
                <a:cubicBezTo>
                  <a:pt x="561257" y="52408"/>
                  <a:pt x="779159" y="11146"/>
                  <a:pt x="424283" y="41564"/>
                </a:cubicBezTo>
                <a:cubicBezTo>
                  <a:pt x="388383" y="44641"/>
                  <a:pt x="357723" y="63751"/>
                  <a:pt x="324530" y="74815"/>
                </a:cubicBezTo>
                <a:cubicBezTo>
                  <a:pt x="298943" y="83344"/>
                  <a:pt x="276053" y="84856"/>
                  <a:pt x="249716" y="91440"/>
                </a:cubicBezTo>
                <a:cubicBezTo>
                  <a:pt x="241215" y="93565"/>
                  <a:pt x="233091" y="96982"/>
                  <a:pt x="224778" y="99753"/>
                </a:cubicBezTo>
                <a:cubicBezTo>
                  <a:pt x="171781" y="152747"/>
                  <a:pt x="268319" y="58140"/>
                  <a:pt x="125025" y="174567"/>
                </a:cubicBezTo>
                <a:cubicBezTo>
                  <a:pt x="106777" y="189394"/>
                  <a:pt x="75148" y="224444"/>
                  <a:pt x="75148" y="224444"/>
                </a:cubicBezTo>
                <a:lnTo>
                  <a:pt x="25272" y="324196"/>
                </a:lnTo>
                <a:lnTo>
                  <a:pt x="8647" y="357447"/>
                </a:lnTo>
                <a:cubicBezTo>
                  <a:pt x="4017" y="440792"/>
                  <a:pt x="-8248" y="555605"/>
                  <a:pt x="8647" y="640080"/>
                </a:cubicBezTo>
                <a:cubicBezTo>
                  <a:pt x="11364" y="653665"/>
                  <a:pt x="25272" y="662247"/>
                  <a:pt x="33585" y="673331"/>
                </a:cubicBezTo>
                <a:cubicBezTo>
                  <a:pt x="36356" y="681644"/>
                  <a:pt x="37702" y="690577"/>
                  <a:pt x="41898" y="698269"/>
                </a:cubicBezTo>
                <a:cubicBezTo>
                  <a:pt x="71818" y="753123"/>
                  <a:pt x="94498" y="788828"/>
                  <a:pt x="149963" y="822960"/>
                </a:cubicBezTo>
                <a:cubicBezTo>
                  <a:pt x="161996" y="830365"/>
                  <a:pt x="177913" y="827491"/>
                  <a:pt x="191527" y="831273"/>
                </a:cubicBezTo>
                <a:cubicBezTo>
                  <a:pt x="227840" y="841360"/>
                  <a:pt x="263570" y="853440"/>
                  <a:pt x="299592" y="864524"/>
                </a:cubicBezTo>
                <a:cubicBezTo>
                  <a:pt x="404887" y="858982"/>
                  <a:pt x="510534" y="858136"/>
                  <a:pt x="615476" y="847898"/>
                </a:cubicBezTo>
                <a:cubicBezTo>
                  <a:pt x="625419" y="846928"/>
                  <a:pt x="630845" y="834144"/>
                  <a:pt x="640414" y="831273"/>
                </a:cubicBezTo>
                <a:cubicBezTo>
                  <a:pt x="659181" y="825643"/>
                  <a:pt x="679207" y="825731"/>
                  <a:pt x="698603" y="822960"/>
                </a:cubicBezTo>
                <a:cubicBezTo>
                  <a:pt x="714347" y="817712"/>
                  <a:pt x="755169" y="804646"/>
                  <a:pt x="765105" y="798022"/>
                </a:cubicBezTo>
                <a:cubicBezTo>
                  <a:pt x="786361" y="783852"/>
                  <a:pt x="803898" y="764771"/>
                  <a:pt x="823294" y="748146"/>
                </a:cubicBezTo>
                <a:cubicBezTo>
                  <a:pt x="826065" y="739833"/>
                  <a:pt x="829262" y="731650"/>
                  <a:pt x="831607" y="723207"/>
                </a:cubicBezTo>
                <a:cubicBezTo>
                  <a:pt x="843120" y="681760"/>
                  <a:pt x="851255" y="639325"/>
                  <a:pt x="864858" y="598516"/>
                </a:cubicBezTo>
                <a:cubicBezTo>
                  <a:pt x="870400" y="581891"/>
                  <a:pt x="872972" y="563959"/>
                  <a:pt x="881483" y="548640"/>
                </a:cubicBezTo>
                <a:cubicBezTo>
                  <a:pt x="887192" y="538363"/>
                  <a:pt x="898108" y="532015"/>
                  <a:pt x="906421" y="523702"/>
                </a:cubicBezTo>
                <a:cubicBezTo>
                  <a:pt x="936346" y="364103"/>
                  <a:pt x="950692" y="349720"/>
                  <a:pt x="914734" y="157942"/>
                </a:cubicBezTo>
                <a:cubicBezTo>
                  <a:pt x="911845" y="142536"/>
                  <a:pt x="894668" y="133167"/>
                  <a:pt x="881483" y="124691"/>
                </a:cubicBezTo>
                <a:cubicBezTo>
                  <a:pt x="843499" y="100272"/>
                  <a:pt x="769490" y="68400"/>
                  <a:pt x="723541" y="58189"/>
                </a:cubicBezTo>
                <a:cubicBezTo>
                  <a:pt x="698603" y="52647"/>
                  <a:pt x="673511" y="47760"/>
                  <a:pt x="648727" y="41564"/>
                </a:cubicBezTo>
                <a:cubicBezTo>
                  <a:pt x="613049" y="32645"/>
                  <a:pt x="630188" y="32486"/>
                  <a:pt x="590538" y="16626"/>
                </a:cubicBezTo>
                <a:cubicBezTo>
                  <a:pt x="574266" y="10117"/>
                  <a:pt x="540661" y="0"/>
                  <a:pt x="5406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075772" y="2984269"/>
            <a:ext cx="942951" cy="1205346"/>
          </a:xfrm>
          <a:custGeom>
            <a:avLst/>
            <a:gdLst>
              <a:gd name="connsiteX0" fmla="*/ 402315 w 942951"/>
              <a:gd name="connsiteY0" fmla="*/ 0 h 1205346"/>
              <a:gd name="connsiteX1" fmla="*/ 327501 w 942951"/>
              <a:gd name="connsiteY1" fmla="*/ 33251 h 1205346"/>
              <a:gd name="connsiteX2" fmla="*/ 211123 w 942951"/>
              <a:gd name="connsiteY2" fmla="*/ 108066 h 1205346"/>
              <a:gd name="connsiteX3" fmla="*/ 111370 w 942951"/>
              <a:gd name="connsiteY3" fmla="*/ 191193 h 1205346"/>
              <a:gd name="connsiteX4" fmla="*/ 36555 w 942951"/>
              <a:gd name="connsiteY4" fmla="*/ 324196 h 1205346"/>
              <a:gd name="connsiteX5" fmla="*/ 11617 w 942951"/>
              <a:gd name="connsiteY5" fmla="*/ 407324 h 1205346"/>
              <a:gd name="connsiteX6" fmla="*/ 28243 w 942951"/>
              <a:gd name="connsiteY6" fmla="*/ 673331 h 1205346"/>
              <a:gd name="connsiteX7" fmla="*/ 61493 w 942951"/>
              <a:gd name="connsiteY7" fmla="*/ 714895 h 1205346"/>
              <a:gd name="connsiteX8" fmla="*/ 94744 w 942951"/>
              <a:gd name="connsiteY8" fmla="*/ 764771 h 1205346"/>
              <a:gd name="connsiteX9" fmla="*/ 227748 w 942951"/>
              <a:gd name="connsiteY9" fmla="*/ 914400 h 1205346"/>
              <a:gd name="connsiteX10" fmla="*/ 427253 w 942951"/>
              <a:gd name="connsiteY10" fmla="*/ 1072342 h 1205346"/>
              <a:gd name="connsiteX11" fmla="*/ 535319 w 942951"/>
              <a:gd name="connsiteY11" fmla="*/ 1122218 h 1205346"/>
              <a:gd name="connsiteX12" fmla="*/ 601821 w 942951"/>
              <a:gd name="connsiteY12" fmla="*/ 1163782 h 1205346"/>
              <a:gd name="connsiteX13" fmla="*/ 776388 w 942951"/>
              <a:gd name="connsiteY13" fmla="*/ 1205346 h 1205346"/>
              <a:gd name="connsiteX14" fmla="*/ 834577 w 942951"/>
              <a:gd name="connsiteY14" fmla="*/ 1180407 h 1205346"/>
              <a:gd name="connsiteX15" fmla="*/ 842890 w 942951"/>
              <a:gd name="connsiteY15" fmla="*/ 1155469 h 1205346"/>
              <a:gd name="connsiteX16" fmla="*/ 892766 w 942951"/>
              <a:gd name="connsiteY16" fmla="*/ 1105593 h 1205346"/>
              <a:gd name="connsiteX17" fmla="*/ 926017 w 942951"/>
              <a:gd name="connsiteY17" fmla="*/ 1039091 h 1205346"/>
              <a:gd name="connsiteX18" fmla="*/ 934330 w 942951"/>
              <a:gd name="connsiteY18" fmla="*/ 1005840 h 1205346"/>
              <a:gd name="connsiteX19" fmla="*/ 942643 w 942951"/>
              <a:gd name="connsiteY19" fmla="*/ 914400 h 1205346"/>
              <a:gd name="connsiteX20" fmla="*/ 901079 w 942951"/>
              <a:gd name="connsiteY20" fmla="*/ 698269 h 1205346"/>
              <a:gd name="connsiteX21" fmla="*/ 884453 w 942951"/>
              <a:gd name="connsiteY21" fmla="*/ 673331 h 1205346"/>
              <a:gd name="connsiteX22" fmla="*/ 876141 w 942951"/>
              <a:gd name="connsiteY22" fmla="*/ 640080 h 1205346"/>
              <a:gd name="connsiteX23" fmla="*/ 826264 w 942951"/>
              <a:gd name="connsiteY23" fmla="*/ 507076 h 1205346"/>
              <a:gd name="connsiteX24" fmla="*/ 817952 w 942951"/>
              <a:gd name="connsiteY24" fmla="*/ 457200 h 1205346"/>
              <a:gd name="connsiteX25" fmla="*/ 809639 w 942951"/>
              <a:gd name="connsiteY25" fmla="*/ 390698 h 1205346"/>
              <a:gd name="connsiteX26" fmla="*/ 793013 w 942951"/>
              <a:gd name="connsiteY26" fmla="*/ 365760 h 1205346"/>
              <a:gd name="connsiteX27" fmla="*/ 784701 w 942951"/>
              <a:gd name="connsiteY27" fmla="*/ 91440 h 120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42951" h="1205346">
                <a:moveTo>
                  <a:pt x="402315" y="0"/>
                </a:moveTo>
                <a:cubicBezTo>
                  <a:pt x="377377" y="11084"/>
                  <a:pt x="351910" y="21046"/>
                  <a:pt x="327501" y="33251"/>
                </a:cubicBezTo>
                <a:cubicBezTo>
                  <a:pt x="286670" y="53667"/>
                  <a:pt x="246888" y="79831"/>
                  <a:pt x="211123" y="108066"/>
                </a:cubicBezTo>
                <a:cubicBezTo>
                  <a:pt x="177151" y="134886"/>
                  <a:pt x="134310" y="154489"/>
                  <a:pt x="111370" y="191193"/>
                </a:cubicBezTo>
                <a:cubicBezTo>
                  <a:pt x="84556" y="234095"/>
                  <a:pt x="55059" y="276614"/>
                  <a:pt x="36555" y="324196"/>
                </a:cubicBezTo>
                <a:cubicBezTo>
                  <a:pt x="26070" y="351158"/>
                  <a:pt x="19930" y="379615"/>
                  <a:pt x="11617" y="407324"/>
                </a:cubicBezTo>
                <a:cubicBezTo>
                  <a:pt x="-3816" y="515354"/>
                  <a:pt x="-8812" y="514525"/>
                  <a:pt x="28243" y="673331"/>
                </a:cubicBezTo>
                <a:cubicBezTo>
                  <a:pt x="32275" y="690609"/>
                  <a:pt x="51058" y="700546"/>
                  <a:pt x="61493" y="714895"/>
                </a:cubicBezTo>
                <a:cubicBezTo>
                  <a:pt x="73245" y="731055"/>
                  <a:pt x="82363" y="749088"/>
                  <a:pt x="94744" y="764771"/>
                </a:cubicBezTo>
                <a:cubicBezTo>
                  <a:pt x="107865" y="781391"/>
                  <a:pt x="190594" y="883651"/>
                  <a:pt x="227748" y="914400"/>
                </a:cubicBezTo>
                <a:cubicBezTo>
                  <a:pt x="293092" y="968478"/>
                  <a:pt x="359398" y="1021451"/>
                  <a:pt x="427253" y="1072342"/>
                </a:cubicBezTo>
                <a:cubicBezTo>
                  <a:pt x="487900" y="1117827"/>
                  <a:pt x="477762" y="1110708"/>
                  <a:pt x="535319" y="1122218"/>
                </a:cubicBezTo>
                <a:cubicBezTo>
                  <a:pt x="557486" y="1136073"/>
                  <a:pt x="578133" y="1152727"/>
                  <a:pt x="601821" y="1163782"/>
                </a:cubicBezTo>
                <a:cubicBezTo>
                  <a:pt x="629081" y="1176503"/>
                  <a:pt x="776137" y="1205292"/>
                  <a:pt x="776388" y="1205346"/>
                </a:cubicBezTo>
                <a:cubicBezTo>
                  <a:pt x="795784" y="1197033"/>
                  <a:pt x="817695" y="1193069"/>
                  <a:pt x="834577" y="1180407"/>
                </a:cubicBezTo>
                <a:cubicBezTo>
                  <a:pt x="841587" y="1175150"/>
                  <a:pt x="837510" y="1162386"/>
                  <a:pt x="842890" y="1155469"/>
                </a:cubicBezTo>
                <a:cubicBezTo>
                  <a:pt x="857325" y="1136910"/>
                  <a:pt x="876141" y="1122218"/>
                  <a:pt x="892766" y="1105593"/>
                </a:cubicBezTo>
                <a:cubicBezTo>
                  <a:pt x="918611" y="1028062"/>
                  <a:pt x="873665" y="1156883"/>
                  <a:pt x="926017" y="1039091"/>
                </a:cubicBezTo>
                <a:cubicBezTo>
                  <a:pt x="930657" y="1028651"/>
                  <a:pt x="931559" y="1016924"/>
                  <a:pt x="934330" y="1005840"/>
                </a:cubicBezTo>
                <a:cubicBezTo>
                  <a:pt x="937101" y="975360"/>
                  <a:pt x="944552" y="944946"/>
                  <a:pt x="942643" y="914400"/>
                </a:cubicBezTo>
                <a:cubicBezTo>
                  <a:pt x="938394" y="846415"/>
                  <a:pt x="933746" y="763602"/>
                  <a:pt x="901079" y="698269"/>
                </a:cubicBezTo>
                <a:cubicBezTo>
                  <a:pt x="896611" y="689333"/>
                  <a:pt x="889995" y="681644"/>
                  <a:pt x="884453" y="673331"/>
                </a:cubicBezTo>
                <a:cubicBezTo>
                  <a:pt x="881682" y="662247"/>
                  <a:pt x="879915" y="650863"/>
                  <a:pt x="876141" y="640080"/>
                </a:cubicBezTo>
                <a:cubicBezTo>
                  <a:pt x="860499" y="595389"/>
                  <a:pt x="826264" y="507076"/>
                  <a:pt x="826264" y="507076"/>
                </a:cubicBezTo>
                <a:cubicBezTo>
                  <a:pt x="823493" y="490451"/>
                  <a:pt x="820336" y="473885"/>
                  <a:pt x="817952" y="457200"/>
                </a:cubicBezTo>
                <a:cubicBezTo>
                  <a:pt x="814793" y="435085"/>
                  <a:pt x="815517" y="412251"/>
                  <a:pt x="809639" y="390698"/>
                </a:cubicBezTo>
                <a:cubicBezTo>
                  <a:pt x="807010" y="381059"/>
                  <a:pt x="798555" y="374073"/>
                  <a:pt x="793013" y="365760"/>
                </a:cubicBezTo>
                <a:cubicBezTo>
                  <a:pt x="790156" y="274323"/>
                  <a:pt x="784701" y="182922"/>
                  <a:pt x="784701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619404" y="2094807"/>
            <a:ext cx="982266" cy="814648"/>
          </a:xfrm>
          <a:custGeom>
            <a:avLst/>
            <a:gdLst>
              <a:gd name="connsiteX0" fmla="*/ 141316 w 982266"/>
              <a:gd name="connsiteY0" fmla="*/ 0 h 814648"/>
              <a:gd name="connsiteX1" fmla="*/ 108065 w 982266"/>
              <a:gd name="connsiteY1" fmla="*/ 74815 h 814648"/>
              <a:gd name="connsiteX2" fmla="*/ 99752 w 982266"/>
              <a:gd name="connsiteY2" fmla="*/ 99753 h 814648"/>
              <a:gd name="connsiteX3" fmla="*/ 83127 w 982266"/>
              <a:gd name="connsiteY3" fmla="*/ 141317 h 814648"/>
              <a:gd name="connsiteX4" fmla="*/ 66501 w 982266"/>
              <a:gd name="connsiteY4" fmla="*/ 166255 h 814648"/>
              <a:gd name="connsiteX5" fmla="*/ 41563 w 982266"/>
              <a:gd name="connsiteY5" fmla="*/ 207818 h 814648"/>
              <a:gd name="connsiteX6" fmla="*/ 33251 w 982266"/>
              <a:gd name="connsiteY6" fmla="*/ 232757 h 814648"/>
              <a:gd name="connsiteX7" fmla="*/ 24938 w 982266"/>
              <a:gd name="connsiteY7" fmla="*/ 307571 h 814648"/>
              <a:gd name="connsiteX8" fmla="*/ 0 w 982266"/>
              <a:gd name="connsiteY8" fmla="*/ 440575 h 814648"/>
              <a:gd name="connsiteX9" fmla="*/ 8312 w 982266"/>
              <a:gd name="connsiteY9" fmla="*/ 556953 h 814648"/>
              <a:gd name="connsiteX10" fmla="*/ 16625 w 982266"/>
              <a:gd name="connsiteY10" fmla="*/ 581891 h 814648"/>
              <a:gd name="connsiteX11" fmla="*/ 41563 w 982266"/>
              <a:gd name="connsiteY11" fmla="*/ 615142 h 814648"/>
              <a:gd name="connsiteX12" fmla="*/ 49876 w 982266"/>
              <a:gd name="connsiteY12" fmla="*/ 648393 h 814648"/>
              <a:gd name="connsiteX13" fmla="*/ 99752 w 982266"/>
              <a:gd name="connsiteY13" fmla="*/ 706582 h 814648"/>
              <a:gd name="connsiteX14" fmla="*/ 141316 w 982266"/>
              <a:gd name="connsiteY14" fmla="*/ 756458 h 814648"/>
              <a:gd name="connsiteX15" fmla="*/ 174567 w 982266"/>
              <a:gd name="connsiteY15" fmla="*/ 764771 h 814648"/>
              <a:gd name="connsiteX16" fmla="*/ 315883 w 982266"/>
              <a:gd name="connsiteY16" fmla="*/ 814648 h 814648"/>
              <a:gd name="connsiteX17" fmla="*/ 731520 w 982266"/>
              <a:gd name="connsiteY17" fmla="*/ 781397 h 814648"/>
              <a:gd name="connsiteX18" fmla="*/ 939338 w 982266"/>
              <a:gd name="connsiteY18" fmla="*/ 673331 h 814648"/>
              <a:gd name="connsiteX19" fmla="*/ 964276 w 982266"/>
              <a:gd name="connsiteY19" fmla="*/ 640080 h 814648"/>
              <a:gd name="connsiteX20" fmla="*/ 964276 w 982266"/>
              <a:gd name="connsiteY20" fmla="*/ 324197 h 814648"/>
              <a:gd name="connsiteX21" fmla="*/ 931025 w 982266"/>
              <a:gd name="connsiteY21" fmla="*/ 257695 h 814648"/>
              <a:gd name="connsiteX22" fmla="*/ 831272 w 982266"/>
              <a:gd name="connsiteY22" fmla="*/ 191193 h 814648"/>
              <a:gd name="connsiteX23" fmla="*/ 781396 w 982266"/>
              <a:gd name="connsiteY23" fmla="*/ 174568 h 814648"/>
              <a:gd name="connsiteX24" fmla="*/ 756458 w 982266"/>
              <a:gd name="connsiteY24" fmla="*/ 157942 h 814648"/>
              <a:gd name="connsiteX25" fmla="*/ 731520 w 982266"/>
              <a:gd name="connsiteY25" fmla="*/ 149629 h 814648"/>
              <a:gd name="connsiteX26" fmla="*/ 598516 w 982266"/>
              <a:gd name="connsiteY26" fmla="*/ 124691 h 814648"/>
              <a:gd name="connsiteX27" fmla="*/ 548640 w 982266"/>
              <a:gd name="connsiteY27" fmla="*/ 108066 h 814648"/>
              <a:gd name="connsiteX28" fmla="*/ 498763 w 982266"/>
              <a:gd name="connsiteY28" fmla="*/ 83128 h 814648"/>
              <a:gd name="connsiteX29" fmla="*/ 440574 w 982266"/>
              <a:gd name="connsiteY29" fmla="*/ 58189 h 814648"/>
              <a:gd name="connsiteX30" fmla="*/ 399011 w 982266"/>
              <a:gd name="connsiteY30" fmla="*/ 41564 h 81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82266" h="814648">
                <a:moveTo>
                  <a:pt x="141316" y="0"/>
                </a:moveTo>
                <a:cubicBezTo>
                  <a:pt x="125917" y="76993"/>
                  <a:pt x="145764" y="8841"/>
                  <a:pt x="108065" y="74815"/>
                </a:cubicBezTo>
                <a:cubicBezTo>
                  <a:pt x="103718" y="82423"/>
                  <a:pt x="102829" y="91549"/>
                  <a:pt x="99752" y="99753"/>
                </a:cubicBezTo>
                <a:cubicBezTo>
                  <a:pt x="94513" y="113725"/>
                  <a:pt x="89800" y="127970"/>
                  <a:pt x="83127" y="141317"/>
                </a:cubicBezTo>
                <a:cubicBezTo>
                  <a:pt x="78659" y="150253"/>
                  <a:pt x="71796" y="157783"/>
                  <a:pt x="66501" y="166255"/>
                </a:cubicBezTo>
                <a:cubicBezTo>
                  <a:pt x="57938" y="179956"/>
                  <a:pt x="48788" y="193367"/>
                  <a:pt x="41563" y="207818"/>
                </a:cubicBezTo>
                <a:cubicBezTo>
                  <a:pt x="37644" y="215656"/>
                  <a:pt x="36022" y="224444"/>
                  <a:pt x="33251" y="232757"/>
                </a:cubicBezTo>
                <a:cubicBezTo>
                  <a:pt x="30480" y="257695"/>
                  <a:pt x="29299" y="282861"/>
                  <a:pt x="24938" y="307571"/>
                </a:cubicBezTo>
                <a:cubicBezTo>
                  <a:pt x="-12845" y="521669"/>
                  <a:pt x="26534" y="228286"/>
                  <a:pt x="0" y="440575"/>
                </a:cubicBezTo>
                <a:cubicBezTo>
                  <a:pt x="2771" y="479368"/>
                  <a:pt x="3768" y="518328"/>
                  <a:pt x="8312" y="556953"/>
                </a:cubicBezTo>
                <a:cubicBezTo>
                  <a:pt x="9336" y="565655"/>
                  <a:pt x="12278" y="574283"/>
                  <a:pt x="16625" y="581891"/>
                </a:cubicBezTo>
                <a:cubicBezTo>
                  <a:pt x="23499" y="593920"/>
                  <a:pt x="33250" y="604058"/>
                  <a:pt x="41563" y="615142"/>
                </a:cubicBezTo>
                <a:cubicBezTo>
                  <a:pt x="44334" y="626226"/>
                  <a:pt x="45376" y="637892"/>
                  <a:pt x="49876" y="648393"/>
                </a:cubicBezTo>
                <a:cubicBezTo>
                  <a:pt x="60269" y="672643"/>
                  <a:pt x="82856" y="687809"/>
                  <a:pt x="99752" y="706582"/>
                </a:cubicBezTo>
                <a:cubicBezTo>
                  <a:pt x="114229" y="722668"/>
                  <a:pt x="124233" y="743171"/>
                  <a:pt x="141316" y="756458"/>
                </a:cubicBezTo>
                <a:cubicBezTo>
                  <a:pt x="150334" y="763472"/>
                  <a:pt x="163728" y="761158"/>
                  <a:pt x="174567" y="764771"/>
                </a:cubicBezTo>
                <a:cubicBezTo>
                  <a:pt x="221957" y="780568"/>
                  <a:pt x="268778" y="798022"/>
                  <a:pt x="315883" y="814648"/>
                </a:cubicBezTo>
                <a:cubicBezTo>
                  <a:pt x="447576" y="810775"/>
                  <a:pt x="599694" y="820945"/>
                  <a:pt x="731520" y="781397"/>
                </a:cubicBezTo>
                <a:cubicBezTo>
                  <a:pt x="823925" y="753675"/>
                  <a:pt x="861238" y="723031"/>
                  <a:pt x="939338" y="673331"/>
                </a:cubicBezTo>
                <a:cubicBezTo>
                  <a:pt x="947651" y="662247"/>
                  <a:pt x="959895" y="653224"/>
                  <a:pt x="964276" y="640080"/>
                </a:cubicBezTo>
                <a:cubicBezTo>
                  <a:pt x="996045" y="544772"/>
                  <a:pt x="979014" y="410168"/>
                  <a:pt x="964276" y="324197"/>
                </a:cubicBezTo>
                <a:cubicBezTo>
                  <a:pt x="960088" y="299769"/>
                  <a:pt x="948550" y="275220"/>
                  <a:pt x="931025" y="257695"/>
                </a:cubicBezTo>
                <a:cubicBezTo>
                  <a:pt x="902767" y="229437"/>
                  <a:pt x="869184" y="203830"/>
                  <a:pt x="831272" y="191193"/>
                </a:cubicBezTo>
                <a:lnTo>
                  <a:pt x="781396" y="174568"/>
                </a:lnTo>
                <a:cubicBezTo>
                  <a:pt x="773083" y="169026"/>
                  <a:pt x="765394" y="162410"/>
                  <a:pt x="756458" y="157942"/>
                </a:cubicBezTo>
                <a:cubicBezTo>
                  <a:pt x="748621" y="154023"/>
                  <a:pt x="739974" y="151935"/>
                  <a:pt x="731520" y="149629"/>
                </a:cubicBezTo>
                <a:cubicBezTo>
                  <a:pt x="656914" y="129282"/>
                  <a:pt x="674425" y="134180"/>
                  <a:pt x="598516" y="124691"/>
                </a:cubicBezTo>
                <a:cubicBezTo>
                  <a:pt x="581891" y="119149"/>
                  <a:pt x="563221" y="117787"/>
                  <a:pt x="548640" y="108066"/>
                </a:cubicBezTo>
                <a:cubicBezTo>
                  <a:pt x="516410" y="86580"/>
                  <a:pt x="533179" y="94599"/>
                  <a:pt x="498763" y="83128"/>
                </a:cubicBezTo>
                <a:cubicBezTo>
                  <a:pt x="436159" y="41391"/>
                  <a:pt x="515719" y="90394"/>
                  <a:pt x="440574" y="58189"/>
                </a:cubicBezTo>
                <a:cubicBezTo>
                  <a:pt x="394610" y="38490"/>
                  <a:pt x="434732" y="41564"/>
                  <a:pt x="399011" y="415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183775" y="1995055"/>
            <a:ext cx="75720" cy="357447"/>
          </a:xfrm>
          <a:custGeom>
            <a:avLst/>
            <a:gdLst>
              <a:gd name="connsiteX0" fmla="*/ 0 w 75720"/>
              <a:gd name="connsiteY0" fmla="*/ 0 h 357447"/>
              <a:gd name="connsiteX1" fmla="*/ 24938 w 75720"/>
              <a:gd name="connsiteY1" fmla="*/ 41563 h 357447"/>
              <a:gd name="connsiteX2" fmla="*/ 33250 w 75720"/>
              <a:gd name="connsiteY2" fmla="*/ 74814 h 357447"/>
              <a:gd name="connsiteX3" fmla="*/ 58189 w 75720"/>
              <a:gd name="connsiteY3" fmla="*/ 166254 h 357447"/>
              <a:gd name="connsiteX4" fmla="*/ 74814 w 75720"/>
              <a:gd name="connsiteY4" fmla="*/ 241069 h 357447"/>
              <a:gd name="connsiteX5" fmla="*/ 74814 w 75720"/>
              <a:gd name="connsiteY5" fmla="*/ 357447 h 35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20" h="357447">
                <a:moveTo>
                  <a:pt x="0" y="0"/>
                </a:moveTo>
                <a:cubicBezTo>
                  <a:pt x="8313" y="13854"/>
                  <a:pt x="18376" y="26799"/>
                  <a:pt x="24938" y="41563"/>
                </a:cubicBezTo>
                <a:cubicBezTo>
                  <a:pt x="29578" y="52003"/>
                  <a:pt x="29967" y="63871"/>
                  <a:pt x="33250" y="74814"/>
                </a:cubicBezTo>
                <a:cubicBezTo>
                  <a:pt x="66615" y="186030"/>
                  <a:pt x="36546" y="68858"/>
                  <a:pt x="58189" y="166254"/>
                </a:cubicBezTo>
                <a:cubicBezTo>
                  <a:pt x="62093" y="183821"/>
                  <a:pt x="73950" y="224651"/>
                  <a:pt x="74814" y="241069"/>
                </a:cubicBezTo>
                <a:cubicBezTo>
                  <a:pt x="76853" y="279808"/>
                  <a:pt x="74814" y="318654"/>
                  <a:pt x="74814" y="3574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020887" y="1571105"/>
            <a:ext cx="0" cy="332510"/>
          </a:xfrm>
          <a:custGeom>
            <a:avLst/>
            <a:gdLst>
              <a:gd name="connsiteX0" fmla="*/ 0 w 0"/>
              <a:gd name="connsiteY0" fmla="*/ 0 h 332510"/>
              <a:gd name="connsiteX1" fmla="*/ 0 w 0"/>
              <a:gd name="connsiteY1" fmla="*/ 332510 h 33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32510">
                <a:moveTo>
                  <a:pt x="0" y="0"/>
                </a:moveTo>
                <a:lnTo>
                  <a:pt x="0" y="33251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左偏树描述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左偏树是一棵</a:t>
            </a:r>
            <a:r>
              <a:rPr lang="zh-CN" altLang="en-US" dirty="0" smtClean="0">
                <a:solidFill>
                  <a:srgbClr val="FF0000"/>
                </a:solidFill>
              </a:rPr>
              <a:t>优先级树</a:t>
            </a:r>
            <a:r>
              <a:rPr lang="zh-CN" altLang="en-US" dirty="0" smtClean="0"/>
              <a:t>，根节点中存储的结点具有最小优先级。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在每一条根节点到叶节点的路径上的结点按</a:t>
            </a:r>
            <a:r>
              <a:rPr lang="zh-CN" altLang="en-US" dirty="0" smtClean="0">
                <a:solidFill>
                  <a:srgbClr val="FF0000"/>
                </a:solidFill>
              </a:rPr>
              <a:t>优先级的非递减序排列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左偏树是二叉树</a:t>
            </a:r>
            <a:r>
              <a:rPr lang="zh-CN" altLang="en-US" dirty="0" smtClean="0">
                <a:solidFill>
                  <a:srgbClr val="FF0000"/>
                </a:solidFill>
              </a:rPr>
              <a:t>但不是一棵完全二叉树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97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合并操作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插入操作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4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合并操作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530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25783" y="1792601"/>
            <a:ext cx="11632143" cy="4832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sp>
        <p:nvSpPr>
          <p:cNvPr id="5" name="流程图: 接点 4"/>
          <p:cNvSpPr/>
          <p:nvPr/>
        </p:nvSpPr>
        <p:spPr>
          <a:xfrm>
            <a:off x="1979427" y="1843862"/>
            <a:ext cx="1936376" cy="1941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ADE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2879" y="2548766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25783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3913482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5" idx="3"/>
            <a:endCxn id="7" idx="5"/>
          </p:cNvCxnSpPr>
          <p:nvPr/>
        </p:nvCxnSpPr>
        <p:spPr>
          <a:xfrm flipH="1">
            <a:off x="1541016" y="3501254"/>
            <a:ext cx="721987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8" idx="1"/>
          </p:cNvCxnSpPr>
          <p:nvPr/>
        </p:nvCxnSpPr>
        <p:spPr>
          <a:xfrm>
            <a:off x="3632227" y="3501254"/>
            <a:ext cx="719666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4962" y="5154459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46887" y="5154458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R1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流程图: 接点 19"/>
          <p:cNvSpPr/>
          <p:nvPr/>
        </p:nvSpPr>
        <p:spPr>
          <a:xfrm>
            <a:off x="7927575" y="1843862"/>
            <a:ext cx="1936376" cy="1941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CADE4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173931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9867378" y="4208744"/>
            <a:ext cx="1753644" cy="18914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0" idx="3"/>
            <a:endCxn id="21" idx="5"/>
          </p:cNvCxnSpPr>
          <p:nvPr/>
        </p:nvCxnSpPr>
        <p:spPr>
          <a:xfrm flipH="1">
            <a:off x="7489164" y="3501254"/>
            <a:ext cx="721987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0" idx="5"/>
            <a:endCxn id="22" idx="1"/>
          </p:cNvCxnSpPr>
          <p:nvPr/>
        </p:nvCxnSpPr>
        <p:spPr>
          <a:xfrm>
            <a:off x="9580375" y="3501254"/>
            <a:ext cx="725414" cy="165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691027" y="2548766"/>
            <a:ext cx="88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B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93619" y="5154457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498502" y="5154456"/>
            <a:ext cx="92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R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6934" y="1997378"/>
            <a:ext cx="40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ey[A]&lt;=key[B]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99998" y="1085525"/>
            <a:ext cx="36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merge(A,B)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0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  <p:bldP spid="7" grpId="0" animBg="1"/>
      <p:bldP spid="8" grpId="0" animBg="1"/>
      <p:bldP spid="20" grpId="0" animBg="1"/>
      <p:bldP spid="21" grpId="0" animBg="1"/>
      <p:bldP spid="22" grpId="0" animBg="1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374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Tw Cen MT</vt:lpstr>
      <vt:lpstr>Tw Cen MT Condensed</vt:lpstr>
      <vt:lpstr>华文仿宋</vt:lpstr>
      <vt:lpstr>Wingdings</vt:lpstr>
      <vt:lpstr>Wingdings 3</vt:lpstr>
      <vt:lpstr>积分</vt:lpstr>
      <vt:lpstr>可并堆</vt:lpstr>
      <vt:lpstr>可并堆的种类</vt:lpstr>
      <vt:lpstr>PowerPoint 演示文稿</vt:lpstr>
      <vt:lpstr>定义</vt:lpstr>
      <vt:lpstr>灵魂画师环节·左偏树图示</vt:lpstr>
      <vt:lpstr>左偏树描述</vt:lpstr>
      <vt:lpstr>基本操作</vt:lpstr>
      <vt:lpstr>合并操作</vt:lpstr>
      <vt:lpstr>图示</vt:lpstr>
      <vt:lpstr>图示</vt:lpstr>
      <vt:lpstr>图示</vt:lpstr>
      <vt:lpstr>伪代码</vt:lpstr>
      <vt:lpstr>插入与删除</vt:lpstr>
      <vt:lpstr>习题</vt:lpstr>
    </vt:vector>
  </TitlesOfParts>
  <Company>xndxfz.com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可并堆</dc:title>
  <dc:creator>IDC</dc:creator>
  <cp:lastModifiedBy>IDC</cp:lastModifiedBy>
  <cp:revision>32</cp:revision>
  <dcterms:created xsi:type="dcterms:W3CDTF">2016-06-29T02:52:20Z</dcterms:created>
  <dcterms:modified xsi:type="dcterms:W3CDTF">2016-07-27T11:43:48Z</dcterms:modified>
</cp:coreProperties>
</file>