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354" r:id="rId3"/>
    <p:sldId id="357" r:id="rId4"/>
    <p:sldId id="371" r:id="rId5"/>
    <p:sldId id="372" r:id="rId6"/>
    <p:sldId id="373" r:id="rId7"/>
    <p:sldId id="363" r:id="rId8"/>
    <p:sldId id="364" r:id="rId9"/>
    <p:sldId id="365" r:id="rId10"/>
    <p:sldId id="366" r:id="rId11"/>
    <p:sldId id="367" r:id="rId12"/>
    <p:sldId id="368" r:id="rId13"/>
    <p:sldId id="369" r:id="rId14"/>
    <p:sldId id="3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napToGrid="0">
      <p:cViewPr varScale="1">
        <p:scale>
          <a:sx n="115" d="100"/>
          <a:sy n="115" d="100"/>
        </p:scale>
        <p:origin x="3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2016/7/28</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2016/7/28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2016/7/28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2016/7/28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2016/7/28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2016/7/28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2016/7/28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2016/7/28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2016/7/28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2016/7/28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2016/7/28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2016/7/28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7/28/2016</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树型动态规划</a:t>
            </a: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85498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432954" y="613466"/>
            <a:ext cx="4286250" cy="584200"/>
          </a:xfrm>
          <a:prstGeom prst="rect">
            <a:avLst/>
          </a:prstGeom>
          <a:noFill/>
          <a:ln w="9525">
            <a:noFill/>
            <a:miter lim="800000"/>
          </a:ln>
        </p:spPr>
        <p:txBody>
          <a:bodyPr>
            <a:spAutoFit/>
          </a:bodyPr>
          <a:lstStyle/>
          <a:p>
            <a:r>
              <a:rPr lang="zh-CN" altLang="en-US" sz="3200" b="1" dirty="0">
                <a:solidFill>
                  <a:schemeClr val="bg1"/>
                </a:solidFill>
                <a:latin typeface="Calibri" pitchFamily="34" charset="0"/>
              </a:rPr>
              <a:t>问题拓展</a:t>
            </a:r>
          </a:p>
        </p:txBody>
      </p:sp>
      <p:sp>
        <p:nvSpPr>
          <p:cNvPr id="3" name="矩形 2"/>
          <p:cNvSpPr/>
          <p:nvPr/>
        </p:nvSpPr>
        <p:spPr>
          <a:xfrm>
            <a:off x="1314103" y="2490408"/>
            <a:ext cx="3233578" cy="523220"/>
          </a:xfrm>
          <a:prstGeom prst="rect">
            <a:avLst/>
          </a:prstGeom>
        </p:spPr>
        <p:txBody>
          <a:bodyPr wrap="none">
            <a:spAutoFit/>
          </a:bodyPr>
          <a:lstStyle/>
          <a:p>
            <a:r>
              <a:rPr lang="zh-CN" altLang="en-US" sz="2800" b="1" dirty="0"/>
              <a:t>（</a:t>
            </a:r>
            <a:r>
              <a:rPr lang="en-US" altLang="zh-CN" sz="2800" b="1" dirty="0"/>
              <a:t>1&lt;=N&lt;=6000</a:t>
            </a:r>
            <a:r>
              <a:rPr lang="zh-CN" altLang="en-US" sz="2800" b="1" dirty="0"/>
              <a:t>）</a:t>
            </a:r>
            <a:endParaRPr lang="zh-CN" altLang="en-US" b="1" dirty="0"/>
          </a:p>
        </p:txBody>
      </p:sp>
      <p:sp>
        <p:nvSpPr>
          <p:cNvPr id="10" name="右箭头 9"/>
          <p:cNvSpPr/>
          <p:nvPr/>
        </p:nvSpPr>
        <p:spPr>
          <a:xfrm>
            <a:off x="5145578" y="2384941"/>
            <a:ext cx="1862051" cy="734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698278" y="2490408"/>
            <a:ext cx="3647152" cy="523220"/>
          </a:xfrm>
          <a:prstGeom prst="rect">
            <a:avLst/>
          </a:prstGeom>
        </p:spPr>
        <p:txBody>
          <a:bodyPr wrap="none">
            <a:spAutoFit/>
          </a:bodyPr>
          <a:lstStyle/>
          <a:p>
            <a:r>
              <a:rPr lang="zh-CN" altLang="en-US" sz="2800" b="1" dirty="0"/>
              <a:t>（</a:t>
            </a:r>
            <a:r>
              <a:rPr lang="en-US" altLang="zh-CN" sz="2800" b="1" dirty="0"/>
              <a:t>1&lt;=N</a:t>
            </a:r>
            <a:r>
              <a:rPr lang="en-US" altLang="zh-CN" sz="2800" b="1" dirty="0" smtClean="0"/>
              <a:t>&lt;=100000</a:t>
            </a:r>
            <a:r>
              <a:rPr lang="zh-CN" altLang="en-US" sz="2800" b="1" dirty="0"/>
              <a:t>）</a:t>
            </a:r>
            <a:endParaRPr lang="zh-CN" altLang="en-US" b="1" dirty="0"/>
          </a:p>
        </p:txBody>
      </p:sp>
      <p:sp>
        <p:nvSpPr>
          <p:cNvPr id="12" name="文本框 11"/>
          <p:cNvSpPr txBox="1"/>
          <p:nvPr/>
        </p:nvSpPr>
        <p:spPr>
          <a:xfrm>
            <a:off x="7468610" y="3483032"/>
            <a:ext cx="4106487" cy="646331"/>
          </a:xfrm>
          <a:prstGeom prst="rect">
            <a:avLst/>
          </a:prstGeom>
          <a:noFill/>
        </p:spPr>
        <p:txBody>
          <a:bodyPr wrap="square" rtlCol="0">
            <a:spAutoFit/>
          </a:bodyPr>
          <a:lstStyle/>
          <a:p>
            <a:pPr algn="ctr"/>
            <a:r>
              <a:rPr lang="zh-CN" altLang="en-US" sz="3600" b="1" dirty="0" smtClean="0"/>
              <a:t>递归可能会栈溢出</a:t>
            </a:r>
            <a:endParaRPr lang="zh-CN" altLang="en-US" sz="3600" b="1" dirty="0"/>
          </a:p>
        </p:txBody>
      </p:sp>
    </p:spTree>
    <p:extLst>
      <p:ext uri="{BB962C8B-B14F-4D97-AF65-F5344CB8AC3E}">
        <p14:creationId xmlns:p14="http://schemas.microsoft.com/office/powerpoint/2010/main" val="41527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095500" y="2928939"/>
            <a:ext cx="8358188" cy="3970337"/>
          </a:xfrm>
          <a:prstGeom prst="rect">
            <a:avLst/>
          </a:prstGeom>
          <a:noFill/>
          <a:ln w="9525">
            <a:noFill/>
            <a:miter lim="800000"/>
          </a:ln>
        </p:spPr>
        <p:txBody>
          <a:bodyPr>
            <a:spAutoFit/>
          </a:bodyPr>
          <a:lstStyle/>
          <a:p>
            <a:r>
              <a:rPr lang="en-US" altLang="zh-CN">
                <a:latin typeface="Calibri" pitchFamily="34" charset="0"/>
              </a:rPr>
              <a:t>void solve()</a:t>
            </a:r>
          </a:p>
          <a:p>
            <a:r>
              <a:rPr lang="en-US" altLang="zh-CN">
                <a:latin typeface="Calibri" pitchFamily="34" charset="0"/>
              </a:rPr>
              <a:t>{</a:t>
            </a:r>
          </a:p>
          <a:p>
            <a:r>
              <a:rPr lang="en-US" altLang="zh-CN">
                <a:latin typeface="Calibri" pitchFamily="34" charset="0"/>
              </a:rPr>
              <a:t>     queue&lt;int&gt;q;</a:t>
            </a:r>
          </a:p>
          <a:p>
            <a:r>
              <a:rPr lang="en-US" altLang="zh-CN">
                <a:latin typeface="Calibri" pitchFamily="34" charset="0"/>
              </a:rPr>
              <a:t>     q.push(root);</a:t>
            </a:r>
          </a:p>
          <a:p>
            <a:r>
              <a:rPr lang="en-US" altLang="zh-CN">
                <a:latin typeface="Calibri" pitchFamily="34" charset="0"/>
              </a:rPr>
              <a:t>     int now,p=0;</a:t>
            </a:r>
          </a:p>
          <a:p>
            <a:r>
              <a:rPr lang="en-US" altLang="zh-CN">
                <a:latin typeface="Calibri" pitchFamily="34" charset="0"/>
              </a:rPr>
              <a:t>     while (!q.empty()){</a:t>
            </a:r>
          </a:p>
          <a:p>
            <a:r>
              <a:rPr lang="en-US" altLang="zh-CN">
                <a:latin typeface="Calibri" pitchFamily="34" charset="0"/>
              </a:rPr>
              <a:t>         now=q.front();q.pop();s[++p]=now;</a:t>
            </a:r>
          </a:p>
          <a:p>
            <a:r>
              <a:rPr lang="en-US" altLang="zh-CN">
                <a:latin typeface="Calibri" pitchFamily="34" charset="0"/>
              </a:rPr>
              <a:t>         for (int i=head[now];i;i=nex[i]) q.push(to[i]);}</a:t>
            </a:r>
          </a:p>
          <a:p>
            <a:r>
              <a:rPr lang="en-US" altLang="zh-CN">
                <a:latin typeface="Calibri" pitchFamily="34" charset="0"/>
              </a:rPr>
              <a:t>   for (int i=p;i&gt;=1;--i){</a:t>
            </a:r>
          </a:p>
          <a:p>
            <a:r>
              <a:rPr lang="en-US" altLang="zh-CN">
                <a:latin typeface="Calibri" pitchFamily="34" charset="0"/>
              </a:rPr>
              <a:t>        now=s[i];</a:t>
            </a:r>
          </a:p>
          <a:p>
            <a:r>
              <a:rPr lang="en-US" altLang="zh-CN">
                <a:latin typeface="Calibri" pitchFamily="34" charset="0"/>
              </a:rPr>
              <a:t>        for(int j=head[now];j;j=nxt[j]) f[now][0]+=max(f[to[j]][0],f[to[j]][1]);</a:t>
            </a:r>
          </a:p>
          <a:p>
            <a:r>
              <a:rPr lang="en-US" altLang="zh-CN">
                <a:latin typeface="Calibri" pitchFamily="34" charset="0"/>
              </a:rPr>
              <a:t>        for(int j=head[now];j;j=nxt[j]) f[now][1]+=f[to[j]][0];</a:t>
            </a:r>
          </a:p>
          <a:p>
            <a:r>
              <a:rPr lang="en-US" altLang="zh-CN">
                <a:latin typeface="Calibri" pitchFamily="34" charset="0"/>
              </a:rPr>
              <a:t>       f[now][1]+=val[now];		</a:t>
            </a:r>
          </a:p>
          <a:p>
            <a:r>
              <a:rPr lang="en-US" altLang="zh-CN">
                <a:latin typeface="Calibri" pitchFamily="34" charset="0"/>
              </a:rPr>
              <a:t>  }}</a:t>
            </a:r>
            <a:endParaRPr lang="zh-CN" altLang="en-US">
              <a:latin typeface="Calibri" pitchFamily="34" charset="0"/>
            </a:endParaRPr>
          </a:p>
        </p:txBody>
      </p:sp>
      <p:sp>
        <p:nvSpPr>
          <p:cNvPr id="9" name="TextBox 8"/>
          <p:cNvSpPr txBox="1">
            <a:spLocks noChangeArrowheads="1"/>
          </p:cNvSpPr>
          <p:nvPr/>
        </p:nvSpPr>
        <p:spPr bwMode="auto">
          <a:xfrm>
            <a:off x="304888" y="563448"/>
            <a:ext cx="4286250" cy="584200"/>
          </a:xfrm>
          <a:prstGeom prst="rect">
            <a:avLst/>
          </a:prstGeom>
          <a:noFill/>
          <a:ln w="9525">
            <a:noFill/>
            <a:miter lim="800000"/>
          </a:ln>
        </p:spPr>
        <p:txBody>
          <a:bodyPr>
            <a:spAutoFit/>
          </a:bodyPr>
          <a:lstStyle/>
          <a:p>
            <a:r>
              <a:rPr lang="zh-CN" altLang="en-US" sz="3200" b="1" dirty="0" smtClean="0">
                <a:solidFill>
                  <a:schemeClr val="bg1"/>
                </a:solidFill>
                <a:latin typeface="Calibri" pitchFamily="34" charset="0"/>
              </a:rPr>
              <a:t>解决方法</a:t>
            </a:r>
            <a:r>
              <a:rPr lang="zh-CN" altLang="en-US" sz="3200" b="1" dirty="0">
                <a:solidFill>
                  <a:schemeClr val="bg1"/>
                </a:solidFill>
                <a:latin typeface="Calibri" pitchFamily="34" charset="0"/>
              </a:rPr>
              <a:t>一</a:t>
            </a:r>
          </a:p>
        </p:txBody>
      </p:sp>
      <p:sp>
        <p:nvSpPr>
          <p:cNvPr id="5" name="TextBox 4"/>
          <p:cNvSpPr txBox="1">
            <a:spLocks noChangeArrowheads="1"/>
          </p:cNvSpPr>
          <p:nvPr/>
        </p:nvSpPr>
        <p:spPr bwMode="auto">
          <a:xfrm>
            <a:off x="1031903" y="1359279"/>
            <a:ext cx="10485381" cy="1569660"/>
          </a:xfrm>
          <a:prstGeom prst="rect">
            <a:avLst/>
          </a:prstGeom>
          <a:noFill/>
          <a:ln w="9525">
            <a:noFill/>
            <a:miter lim="800000"/>
          </a:ln>
        </p:spPr>
        <p:txBody>
          <a:bodyPr wrap="square">
            <a:spAutoFit/>
          </a:bodyPr>
          <a:lstStyle/>
          <a:p>
            <a:r>
              <a:rPr lang="zh-CN" altLang="en-US" sz="3200" dirty="0">
                <a:latin typeface="Calibri" pitchFamily="34" charset="0"/>
              </a:rPr>
              <a:t>采用广搜实现，扩展每一个节点，将没搜过的儿子节点加入队列，广搜结束后反向刷新（用儿子节点的值去刷父亲节点）搜索队列中的值即可。</a:t>
            </a:r>
            <a:endParaRPr lang="zh-CN" altLang="en-US" sz="3200" dirty="0">
              <a:solidFill>
                <a:srgbClr val="FF0000"/>
              </a:solidFill>
              <a:latin typeface="Calibri" pitchFamily="34" charset="0"/>
            </a:endParaRPr>
          </a:p>
        </p:txBody>
      </p:sp>
    </p:spTree>
    <p:extLst>
      <p:ext uri="{BB962C8B-B14F-4D97-AF65-F5344CB8AC3E}">
        <p14:creationId xmlns:p14="http://schemas.microsoft.com/office/powerpoint/2010/main" val="210438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587731" y="2357697"/>
            <a:ext cx="8723082" cy="2554288"/>
          </a:xfrm>
          <a:prstGeom prst="rect">
            <a:avLst/>
          </a:prstGeom>
          <a:noFill/>
          <a:ln w="9525">
            <a:noFill/>
            <a:miter lim="800000"/>
          </a:ln>
        </p:spPr>
        <p:txBody>
          <a:bodyPr wrap="square">
            <a:spAutoFit/>
          </a:bodyPr>
          <a:lstStyle/>
          <a:p>
            <a:r>
              <a:rPr lang="zh-CN" altLang="en-US" sz="3200" dirty="0">
                <a:latin typeface="Calibri" pitchFamily="34" charset="0"/>
              </a:rPr>
              <a:t>深搜的非递归实现方法如下：</a:t>
            </a:r>
          </a:p>
          <a:p>
            <a:r>
              <a:rPr lang="zh-CN" altLang="en-US" sz="3200" dirty="0">
                <a:latin typeface="Calibri" pitchFamily="34" charset="0"/>
              </a:rPr>
              <a:t>扩展每个节点，将当前儿子节点加入栈并处理，直到其所有儿子节点都已经被处理，就更新其父亲节点并将其弹出栈。</a:t>
            </a:r>
          </a:p>
          <a:p>
            <a:endParaRPr lang="zh-CN" altLang="en-US" sz="3200" dirty="0">
              <a:latin typeface="Calibri" pitchFamily="34" charset="0"/>
            </a:endParaRPr>
          </a:p>
        </p:txBody>
      </p:sp>
      <p:sp>
        <p:nvSpPr>
          <p:cNvPr id="9" name="TextBox 8"/>
          <p:cNvSpPr txBox="1">
            <a:spLocks noChangeArrowheads="1"/>
          </p:cNvSpPr>
          <p:nvPr/>
        </p:nvSpPr>
        <p:spPr bwMode="auto">
          <a:xfrm>
            <a:off x="702340" y="339705"/>
            <a:ext cx="4286250" cy="830263"/>
          </a:xfrm>
          <a:prstGeom prst="rect">
            <a:avLst/>
          </a:prstGeom>
          <a:noFill/>
          <a:ln w="9525">
            <a:noFill/>
            <a:miter lim="800000"/>
          </a:ln>
        </p:spPr>
        <p:txBody>
          <a:bodyPr>
            <a:spAutoFit/>
          </a:bodyPr>
          <a:lstStyle/>
          <a:p>
            <a:r>
              <a:rPr lang="zh-CN" altLang="en-US" sz="4800" b="1" dirty="0" smtClean="0">
                <a:solidFill>
                  <a:schemeClr val="bg1"/>
                </a:solidFill>
                <a:latin typeface="Calibri" pitchFamily="34" charset="0"/>
              </a:rPr>
              <a:t>解决方法</a:t>
            </a:r>
            <a:r>
              <a:rPr lang="zh-CN" altLang="en-US" sz="4800" b="1" dirty="0">
                <a:solidFill>
                  <a:schemeClr val="bg1"/>
                </a:solidFill>
                <a:latin typeface="Calibri" pitchFamily="34" charset="0"/>
              </a:rPr>
              <a:t>二</a:t>
            </a:r>
          </a:p>
        </p:txBody>
      </p:sp>
    </p:spTree>
    <p:extLst>
      <p:ext uri="{BB962C8B-B14F-4D97-AF65-F5344CB8AC3E}">
        <p14:creationId xmlns:p14="http://schemas.microsoft.com/office/powerpoint/2010/main" val="22730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22961" y="487025"/>
            <a:ext cx="9401349" cy="6370975"/>
          </a:xfrm>
          <a:prstGeom prst="rect">
            <a:avLst/>
          </a:prstGeom>
          <a:noFill/>
          <a:ln w="9525">
            <a:noFill/>
            <a:miter lim="800000"/>
          </a:ln>
        </p:spPr>
        <p:txBody>
          <a:bodyPr wrap="square">
            <a:spAutoFit/>
          </a:bodyPr>
          <a:lstStyle/>
          <a:p>
            <a:r>
              <a:rPr lang="zh-CN" altLang="en-US" sz="2800" dirty="0">
                <a:solidFill>
                  <a:schemeClr val="bg1"/>
                </a:solidFill>
                <a:latin typeface="Calibri" pitchFamily="34" charset="0"/>
              </a:rPr>
              <a:t>参考代码：</a:t>
            </a:r>
            <a:endParaRPr lang="en-US" altLang="zh-CN" dirty="0">
              <a:solidFill>
                <a:schemeClr val="bg1"/>
              </a:solidFill>
              <a:latin typeface="Calibri" pitchFamily="34" charset="0"/>
            </a:endParaRPr>
          </a:p>
          <a:p>
            <a:r>
              <a:rPr lang="en-US" altLang="zh-CN" sz="2000" dirty="0">
                <a:latin typeface="Calibri" pitchFamily="34" charset="0"/>
              </a:rPr>
              <a:t>void DP(</a:t>
            </a:r>
            <a:r>
              <a:rPr lang="en-US" altLang="zh-CN" sz="2000" dirty="0" err="1">
                <a:latin typeface="Calibri" pitchFamily="34" charset="0"/>
              </a:rPr>
              <a:t>int</a:t>
            </a:r>
            <a:r>
              <a:rPr lang="en-US" altLang="zh-CN" sz="2000" dirty="0">
                <a:latin typeface="Calibri" pitchFamily="34" charset="0"/>
              </a:rPr>
              <a:t> a)	</a:t>
            </a:r>
          </a:p>
          <a:p>
            <a:r>
              <a:rPr lang="en-US" altLang="zh-CN" sz="2000" dirty="0">
                <a:latin typeface="Calibri" pitchFamily="34" charset="0"/>
              </a:rPr>
              <a:t>{ 	</a:t>
            </a:r>
            <a:r>
              <a:rPr lang="en-US" altLang="zh-CN" sz="2000" dirty="0" err="1">
                <a:latin typeface="Calibri" pitchFamily="34" charset="0"/>
              </a:rPr>
              <a:t>S.push</a:t>
            </a:r>
            <a:r>
              <a:rPr lang="en-US" altLang="zh-CN" sz="2000" dirty="0">
                <a:latin typeface="Calibri" pitchFamily="34" charset="0"/>
              </a:rPr>
              <a:t>(a);</a:t>
            </a:r>
          </a:p>
          <a:p>
            <a:r>
              <a:rPr lang="en-US" altLang="zh-CN" sz="2000" dirty="0">
                <a:latin typeface="Calibri" pitchFamily="34" charset="0"/>
              </a:rPr>
              <a:t>	</a:t>
            </a:r>
            <a:r>
              <a:rPr lang="en-US" altLang="zh-CN" sz="2000" dirty="0" err="1">
                <a:latin typeface="Calibri" pitchFamily="34" charset="0"/>
              </a:rPr>
              <a:t>memcpy</a:t>
            </a:r>
            <a:r>
              <a:rPr lang="en-US" altLang="zh-CN" sz="2000" dirty="0">
                <a:latin typeface="Calibri" pitchFamily="34" charset="0"/>
              </a:rPr>
              <a:t>(head2,head,sizeof(head));</a:t>
            </a:r>
          </a:p>
          <a:p>
            <a:r>
              <a:rPr lang="en-US" altLang="zh-CN" sz="2000" dirty="0">
                <a:latin typeface="Calibri" pitchFamily="34" charset="0"/>
              </a:rPr>
              <a:t>	while (!</a:t>
            </a:r>
            <a:r>
              <a:rPr lang="en-US" altLang="zh-CN" sz="2000" dirty="0" err="1">
                <a:latin typeface="Calibri" pitchFamily="34" charset="0"/>
              </a:rPr>
              <a:t>S.empty</a:t>
            </a:r>
            <a:r>
              <a:rPr lang="en-US" altLang="zh-CN" sz="2000" dirty="0">
                <a:latin typeface="Calibri" pitchFamily="34" charset="0"/>
              </a:rPr>
              <a:t>()) {</a:t>
            </a:r>
          </a:p>
          <a:p>
            <a:r>
              <a:rPr lang="en-US" altLang="zh-CN"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a=</a:t>
            </a:r>
            <a:r>
              <a:rPr lang="en-US" altLang="zh-CN" sz="2000" dirty="0" err="1">
                <a:latin typeface="Calibri" pitchFamily="34" charset="0"/>
              </a:rPr>
              <a:t>S.top</a:t>
            </a:r>
            <a:r>
              <a:rPr lang="en-US" altLang="zh-CN" sz="2000" dirty="0">
                <a:latin typeface="Calibri" pitchFamily="34" charset="0"/>
              </a:rPr>
              <a:t>();</a:t>
            </a:r>
          </a:p>
          <a:p>
            <a:r>
              <a:rPr lang="en-US" altLang="zh-CN" sz="2000" dirty="0">
                <a:latin typeface="Calibri" pitchFamily="34" charset="0"/>
              </a:rPr>
              <a:t>	    used[a]=true; </a:t>
            </a:r>
          </a:p>
          <a:p>
            <a:r>
              <a:rPr lang="en-US" altLang="zh-CN" sz="2000" dirty="0">
                <a:latin typeface="Calibri" pitchFamily="34" charset="0"/>
              </a:rPr>
              <a:t>	    if (head2[a]){		//</a:t>
            </a:r>
            <a:r>
              <a:rPr lang="zh-CN" altLang="en-US" sz="2000" dirty="0">
                <a:latin typeface="Calibri" pitchFamily="34" charset="0"/>
              </a:rPr>
              <a:t>还有儿子没走 </a:t>
            </a:r>
          </a:p>
          <a:p>
            <a:r>
              <a:rPr lang="zh-CN" altLang="en-US"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a:t>
            </a:r>
            <a:r>
              <a:rPr lang="en-US" altLang="zh-CN" sz="2000" dirty="0" err="1">
                <a:latin typeface="Calibri" pitchFamily="34" charset="0"/>
              </a:rPr>
              <a:t>tal</a:t>
            </a:r>
            <a:r>
              <a:rPr lang="en-US" altLang="zh-CN" sz="2000" dirty="0">
                <a:latin typeface="Calibri" pitchFamily="34" charset="0"/>
              </a:rPr>
              <a:t>=f[head2[a]].go;</a:t>
            </a:r>
          </a:p>
          <a:p>
            <a:r>
              <a:rPr lang="en-US" altLang="zh-CN" sz="2000" dirty="0">
                <a:latin typeface="Calibri" pitchFamily="34" charset="0"/>
              </a:rPr>
              <a:t>	           if (!used[</a:t>
            </a:r>
            <a:r>
              <a:rPr lang="en-US" altLang="zh-CN" sz="2000" dirty="0" err="1">
                <a:latin typeface="Calibri" pitchFamily="34" charset="0"/>
              </a:rPr>
              <a:t>tal</a:t>
            </a:r>
            <a:r>
              <a:rPr lang="en-US" altLang="zh-CN" sz="2000" dirty="0">
                <a:latin typeface="Calibri" pitchFamily="34" charset="0"/>
              </a:rPr>
              <a:t>])  </a:t>
            </a:r>
            <a:r>
              <a:rPr lang="en-US" altLang="zh-CN" sz="2000" dirty="0" err="1">
                <a:latin typeface="Calibri" pitchFamily="34" charset="0"/>
              </a:rPr>
              <a:t>S.push</a:t>
            </a:r>
            <a:r>
              <a:rPr lang="en-US" altLang="zh-CN" sz="2000" dirty="0">
                <a:latin typeface="Calibri" pitchFamily="34" charset="0"/>
              </a:rPr>
              <a:t>(</a:t>
            </a:r>
            <a:r>
              <a:rPr lang="en-US" altLang="zh-CN" sz="2000" dirty="0" err="1">
                <a:latin typeface="Calibri" pitchFamily="34" charset="0"/>
              </a:rPr>
              <a:t>tal</a:t>
            </a:r>
            <a:r>
              <a:rPr lang="en-US" altLang="zh-CN" sz="2000" dirty="0">
                <a:latin typeface="Calibri" pitchFamily="34" charset="0"/>
              </a:rPr>
              <a:t>);     //</a:t>
            </a:r>
            <a:r>
              <a:rPr lang="zh-CN" altLang="en-US" sz="2000" dirty="0">
                <a:latin typeface="Calibri" pitchFamily="34" charset="0"/>
              </a:rPr>
              <a:t>儿子未被访问过</a:t>
            </a:r>
          </a:p>
          <a:p>
            <a:r>
              <a:rPr lang="zh-CN" altLang="en-US" sz="2000" dirty="0">
                <a:latin typeface="Calibri" pitchFamily="34" charset="0"/>
              </a:rPr>
              <a:t>	           </a:t>
            </a:r>
            <a:r>
              <a:rPr lang="en-US" altLang="zh-CN" sz="2000" dirty="0">
                <a:latin typeface="Calibri" pitchFamily="34" charset="0"/>
              </a:rPr>
              <a:t>head2[a]=f[head2[a]].next;</a:t>
            </a:r>
          </a:p>
          <a:p>
            <a:r>
              <a:rPr lang="en-US" altLang="zh-CN" sz="2000" dirty="0">
                <a:latin typeface="Calibri" pitchFamily="34" charset="0"/>
              </a:rPr>
              <a:t>	           continue;</a:t>
            </a:r>
          </a:p>
          <a:p>
            <a:r>
              <a:rPr lang="en-US" altLang="zh-CN" sz="2000" dirty="0">
                <a:latin typeface="Calibri" pitchFamily="34" charset="0"/>
              </a:rPr>
              <a:t>	     }         </a:t>
            </a:r>
          </a:p>
          <a:p>
            <a:r>
              <a:rPr lang="en-US" altLang="zh-CN" sz="2000" dirty="0">
                <a:latin typeface="Calibri" pitchFamily="34" charset="0"/>
              </a:rPr>
              <a:t>	    //</a:t>
            </a:r>
            <a:r>
              <a:rPr lang="zh-CN" altLang="en-US" sz="2000" dirty="0">
                <a:latin typeface="Calibri" pitchFamily="34" charset="0"/>
              </a:rPr>
              <a:t>儿子节点已处理完 </a:t>
            </a:r>
          </a:p>
          <a:p>
            <a:r>
              <a:rPr lang="zh-CN" altLang="en-US"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[a][1]+=</a:t>
            </a:r>
            <a:r>
              <a:rPr lang="en-US" altLang="zh-CN" sz="2000" dirty="0" err="1">
                <a:latin typeface="Calibri" pitchFamily="34" charset="0"/>
              </a:rPr>
              <a:t>val</a:t>
            </a:r>
            <a:r>
              <a:rPr lang="en-US" altLang="zh-CN" sz="2000" dirty="0">
                <a:latin typeface="Calibri" pitchFamily="34" charset="0"/>
              </a:rPr>
              <a:t>[a];</a:t>
            </a:r>
          </a:p>
          <a:p>
            <a:r>
              <a:rPr lang="en-US" altLang="zh-CN"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[a]][0]=max(</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[a]][0],max(</a:t>
            </a:r>
            <a:r>
              <a:rPr lang="en-US" altLang="zh-CN" sz="2000" dirty="0" err="1">
                <a:latin typeface="Calibri" pitchFamily="34" charset="0"/>
              </a:rPr>
              <a:t>ans</a:t>
            </a:r>
            <a:r>
              <a:rPr lang="en-US" altLang="zh-CN" sz="2000" dirty="0">
                <a:latin typeface="Calibri" pitchFamily="34" charset="0"/>
              </a:rPr>
              <a:t>[a][0],</a:t>
            </a:r>
            <a:r>
              <a:rPr lang="en-US" altLang="zh-CN" sz="2000" dirty="0" err="1">
                <a:latin typeface="Calibri" pitchFamily="34" charset="0"/>
              </a:rPr>
              <a:t>ans</a:t>
            </a:r>
            <a:r>
              <a:rPr lang="en-US" altLang="zh-CN" sz="2000" dirty="0">
                <a:latin typeface="Calibri" pitchFamily="34" charset="0"/>
              </a:rPr>
              <a:t>[a][1])); //</a:t>
            </a:r>
            <a:r>
              <a:rPr lang="zh-CN" altLang="en-US" sz="2000" dirty="0">
                <a:latin typeface="Calibri" pitchFamily="34" charset="0"/>
              </a:rPr>
              <a:t>更新父节点 </a:t>
            </a:r>
          </a:p>
          <a:p>
            <a:r>
              <a:rPr lang="zh-CN" altLang="en-US" sz="2000" dirty="0">
                <a:latin typeface="Calibri" pitchFamily="34" charset="0"/>
              </a:rPr>
              <a:t>	    </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[a]][1]=max(</a:t>
            </a:r>
            <a:r>
              <a:rPr lang="en-US" altLang="zh-CN" sz="2000" dirty="0" err="1">
                <a:latin typeface="Calibri" pitchFamily="34" charset="0"/>
              </a:rPr>
              <a:t>ans</a:t>
            </a:r>
            <a:r>
              <a:rPr lang="en-US" altLang="zh-CN" sz="2000" dirty="0">
                <a:latin typeface="Calibri" pitchFamily="34" charset="0"/>
              </a:rPr>
              <a:t>[</a:t>
            </a:r>
            <a:r>
              <a:rPr lang="en-US" altLang="zh-CN" sz="2000" dirty="0" err="1">
                <a:latin typeface="Calibri" pitchFamily="34" charset="0"/>
              </a:rPr>
              <a:t>fa</a:t>
            </a:r>
            <a:r>
              <a:rPr lang="en-US" altLang="zh-CN" sz="2000" dirty="0">
                <a:latin typeface="Calibri" pitchFamily="34" charset="0"/>
              </a:rPr>
              <a:t>[a]][1],</a:t>
            </a:r>
            <a:r>
              <a:rPr lang="en-US" altLang="zh-CN" sz="2000" dirty="0" err="1">
                <a:latin typeface="Calibri" pitchFamily="34" charset="0"/>
              </a:rPr>
              <a:t>ans</a:t>
            </a:r>
            <a:r>
              <a:rPr lang="en-US" altLang="zh-CN" sz="2000" dirty="0">
                <a:latin typeface="Calibri" pitchFamily="34" charset="0"/>
              </a:rPr>
              <a:t>[a][0]);</a:t>
            </a:r>
          </a:p>
          <a:p>
            <a:r>
              <a:rPr lang="en-US" altLang="zh-CN" sz="2000" dirty="0">
                <a:latin typeface="Calibri" pitchFamily="34" charset="0"/>
              </a:rPr>
              <a:t>	    S.pop();//</a:t>
            </a:r>
            <a:r>
              <a:rPr lang="zh-CN" altLang="en-US" sz="2000" dirty="0">
                <a:latin typeface="Calibri" pitchFamily="34" charset="0"/>
              </a:rPr>
              <a:t>弹出该点</a:t>
            </a:r>
          </a:p>
          <a:p>
            <a:r>
              <a:rPr lang="zh-CN" altLang="en-US" sz="2000" dirty="0">
                <a:latin typeface="Calibri" pitchFamily="34" charset="0"/>
              </a:rPr>
              <a:t>	</a:t>
            </a:r>
            <a:r>
              <a:rPr lang="en-US" altLang="zh-CN" sz="2000" dirty="0">
                <a:latin typeface="Calibri" pitchFamily="34" charset="0"/>
              </a:rPr>
              <a:t>}</a:t>
            </a:r>
          </a:p>
          <a:p>
            <a:r>
              <a:rPr lang="en-US" altLang="zh-CN" sz="2000" dirty="0">
                <a:latin typeface="Calibri" pitchFamily="34" charset="0"/>
              </a:rPr>
              <a:t>}</a:t>
            </a:r>
          </a:p>
        </p:txBody>
      </p:sp>
    </p:spTree>
    <p:extLst>
      <p:ext uri="{BB962C8B-B14F-4D97-AF65-F5344CB8AC3E}">
        <p14:creationId xmlns:p14="http://schemas.microsoft.com/office/powerpoint/2010/main" val="25366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9892" y="2575775"/>
            <a:ext cx="3337873" cy="2187227"/>
          </a:xfrm>
        </p:spPr>
        <p:txBody>
          <a:bodyPr/>
          <a:lstStyle/>
          <a:p>
            <a:r>
              <a:rPr lang="en-US" altLang="zh-CN" b="1" dirty="0" smtClean="0"/>
              <a:t>THE</a:t>
            </a:r>
            <a:endParaRPr lang="zh-CN" altLang="en-US" b="1" dirty="0"/>
          </a:p>
        </p:txBody>
      </p:sp>
      <p:sp>
        <p:nvSpPr>
          <p:cNvPr id="3" name="文本占位符 2"/>
          <p:cNvSpPr>
            <a:spLocks noGrp="1"/>
          </p:cNvSpPr>
          <p:nvPr>
            <p:ph type="body" idx="1"/>
          </p:nvPr>
        </p:nvSpPr>
        <p:spPr>
          <a:xfrm>
            <a:off x="5880249" y="2428920"/>
            <a:ext cx="5269424" cy="2187226"/>
          </a:xfrm>
        </p:spPr>
        <p:txBody>
          <a:bodyPr>
            <a:normAutofit/>
          </a:bodyPr>
          <a:lstStyle/>
          <a:p>
            <a:r>
              <a:rPr lang="en-US" altLang="zh-CN" sz="4800" b="1" dirty="0" smtClean="0"/>
              <a:t>END</a:t>
            </a:r>
          </a:p>
        </p:txBody>
      </p:sp>
    </p:spTree>
    <p:extLst>
      <p:ext uri="{BB962C8B-B14F-4D97-AF65-F5344CB8AC3E}">
        <p14:creationId xmlns:p14="http://schemas.microsoft.com/office/powerpoint/2010/main" val="4281262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028" y="102871"/>
            <a:ext cx="8229600" cy="1082675"/>
          </a:xfrm>
        </p:spPr>
        <p:txBody>
          <a:bodyPr/>
          <a:lstStyle/>
          <a:p>
            <a:pPr eaLnBrk="1" hangingPunct="1"/>
            <a:r>
              <a:rPr lang="zh-CN" altLang="en-US" dirty="0" smtClean="0"/>
              <a:t>树上最长链</a:t>
            </a:r>
          </a:p>
        </p:txBody>
      </p:sp>
      <p:sp>
        <p:nvSpPr>
          <p:cNvPr id="5" name="TextBox 4"/>
          <p:cNvSpPr txBox="1">
            <a:spLocks noChangeArrowheads="1"/>
          </p:cNvSpPr>
          <p:nvPr/>
        </p:nvSpPr>
        <p:spPr bwMode="auto">
          <a:xfrm>
            <a:off x="906087" y="1595021"/>
            <a:ext cx="10623666" cy="5262979"/>
          </a:xfrm>
          <a:prstGeom prst="rect">
            <a:avLst/>
          </a:prstGeom>
          <a:noFill/>
          <a:ln w="9525">
            <a:noFill/>
            <a:miter lim="800000"/>
          </a:ln>
        </p:spPr>
        <p:txBody>
          <a:bodyPr wrap="square">
            <a:spAutoFit/>
          </a:bodyPr>
          <a:lstStyle/>
          <a:p>
            <a:r>
              <a:rPr lang="zh-CN" altLang="en-US" sz="2800" dirty="0">
                <a:latin typeface="Calibri" pitchFamily="34" charset="0"/>
              </a:rPr>
              <a:t>给定一棵树，树上共有</a:t>
            </a:r>
            <a:r>
              <a:rPr lang="en-US" altLang="zh-CN" sz="2800" dirty="0">
                <a:latin typeface="Calibri" pitchFamily="34" charset="0"/>
              </a:rPr>
              <a:t>N</a:t>
            </a:r>
            <a:r>
              <a:rPr lang="zh-CN" altLang="en-US" sz="2800" dirty="0">
                <a:latin typeface="Calibri" pitchFamily="34" charset="0"/>
              </a:rPr>
              <a:t>个节点</a:t>
            </a:r>
            <a:r>
              <a:rPr lang="en-US" altLang="zh-CN" sz="2800" dirty="0">
                <a:latin typeface="Calibri" pitchFamily="34" charset="0"/>
              </a:rPr>
              <a:t>(N&lt;=5000)</a:t>
            </a:r>
            <a:r>
              <a:rPr lang="zh-CN" altLang="en-US" sz="2800" dirty="0">
                <a:latin typeface="Calibri" pitchFamily="34" charset="0"/>
              </a:rPr>
              <a:t> ，树上节点的编号从</a:t>
            </a:r>
            <a:r>
              <a:rPr lang="en-US" altLang="zh-CN" sz="2800" dirty="0">
                <a:latin typeface="Calibri" pitchFamily="34" charset="0"/>
              </a:rPr>
              <a:t>1</a:t>
            </a:r>
            <a:r>
              <a:rPr lang="zh-CN" altLang="en-US" sz="2800" dirty="0">
                <a:latin typeface="Calibri" pitchFamily="34" charset="0"/>
              </a:rPr>
              <a:t>到</a:t>
            </a:r>
            <a:r>
              <a:rPr lang="en-US" altLang="zh-CN" sz="2800" dirty="0">
                <a:latin typeface="Calibri" pitchFamily="34" charset="0"/>
              </a:rPr>
              <a:t>N</a:t>
            </a:r>
            <a:r>
              <a:rPr lang="zh-CN" altLang="en-US" sz="2800" dirty="0">
                <a:latin typeface="Calibri" pitchFamily="34" charset="0"/>
              </a:rPr>
              <a:t>，每个节点的儿子个数最多为</a:t>
            </a:r>
            <a:r>
              <a:rPr lang="en-US" altLang="zh-CN" sz="2800" dirty="0">
                <a:latin typeface="Calibri" pitchFamily="34" charset="0"/>
              </a:rPr>
              <a:t>N-1</a:t>
            </a:r>
            <a:r>
              <a:rPr lang="zh-CN" altLang="en-US" sz="2800" dirty="0">
                <a:latin typeface="Calibri" pitchFamily="34" charset="0"/>
              </a:rPr>
              <a:t>，请求出这棵树上的经过节点数最多的一条不重复的链。</a:t>
            </a:r>
          </a:p>
          <a:p>
            <a:r>
              <a:rPr lang="zh-CN" altLang="en-US" sz="2800" dirty="0">
                <a:latin typeface="Calibri" pitchFamily="34" charset="0"/>
              </a:rPr>
              <a:t>输入：</a:t>
            </a:r>
          </a:p>
          <a:p>
            <a:r>
              <a:rPr lang="zh-CN" altLang="en-US" sz="2800" dirty="0">
                <a:latin typeface="Calibri" pitchFamily="34" charset="0"/>
              </a:rPr>
              <a:t>第一行一个数</a:t>
            </a:r>
            <a:r>
              <a:rPr lang="en-US" altLang="zh-CN" sz="2800" dirty="0">
                <a:latin typeface="Calibri" pitchFamily="34" charset="0"/>
              </a:rPr>
              <a:t>N</a:t>
            </a:r>
            <a:r>
              <a:rPr lang="zh-CN" altLang="en-US" sz="2800" dirty="0">
                <a:latin typeface="Calibri" pitchFamily="34" charset="0"/>
              </a:rPr>
              <a:t>，表示树有</a:t>
            </a:r>
            <a:r>
              <a:rPr lang="en-US" altLang="zh-CN" sz="2800" dirty="0">
                <a:latin typeface="Calibri" pitchFamily="34" charset="0"/>
              </a:rPr>
              <a:t>N</a:t>
            </a:r>
            <a:r>
              <a:rPr lang="zh-CN" altLang="en-US" sz="2800" dirty="0">
                <a:latin typeface="Calibri" pitchFamily="34" charset="0"/>
              </a:rPr>
              <a:t>个节点。</a:t>
            </a:r>
          </a:p>
          <a:p>
            <a:r>
              <a:rPr lang="zh-CN" altLang="en-US" sz="2800" dirty="0">
                <a:latin typeface="Calibri" pitchFamily="34" charset="0"/>
              </a:rPr>
              <a:t>接下来</a:t>
            </a:r>
            <a:r>
              <a:rPr lang="en-US" altLang="zh-CN" sz="2800" dirty="0">
                <a:latin typeface="Calibri" pitchFamily="34" charset="0"/>
              </a:rPr>
              <a:t>N</a:t>
            </a:r>
            <a:r>
              <a:rPr lang="zh-CN" altLang="en-US" sz="2800" dirty="0">
                <a:latin typeface="Calibri" pitchFamily="34" charset="0"/>
              </a:rPr>
              <a:t>行，每行第一个数为</a:t>
            </a:r>
            <a:r>
              <a:rPr lang="en-US" altLang="zh-CN" sz="2800" dirty="0">
                <a:latin typeface="Calibri" pitchFamily="34" charset="0"/>
              </a:rPr>
              <a:t>Xi(0&lt;=Xi&lt;=N-1),</a:t>
            </a:r>
            <a:r>
              <a:rPr lang="zh-CN" altLang="en-US" sz="2800" dirty="0">
                <a:latin typeface="Calibri" pitchFamily="34" charset="0"/>
              </a:rPr>
              <a:t>表示编号为</a:t>
            </a:r>
            <a:r>
              <a:rPr lang="en-US" altLang="zh-CN" sz="2800" dirty="0" err="1">
                <a:latin typeface="Calibri" pitchFamily="34" charset="0"/>
              </a:rPr>
              <a:t>i</a:t>
            </a:r>
            <a:r>
              <a:rPr lang="zh-CN" altLang="en-US" sz="2800" dirty="0">
                <a:latin typeface="Calibri" pitchFamily="34" charset="0"/>
              </a:rPr>
              <a:t>的节点的儿子个数为</a:t>
            </a:r>
            <a:r>
              <a:rPr lang="en-US" altLang="zh-CN" sz="2800" dirty="0">
                <a:latin typeface="Calibri" pitchFamily="34" charset="0"/>
              </a:rPr>
              <a:t>Xi,</a:t>
            </a:r>
            <a:r>
              <a:rPr lang="zh-CN" altLang="en-US" sz="2800" dirty="0">
                <a:latin typeface="Calibri" pitchFamily="34" charset="0"/>
              </a:rPr>
              <a:t>接下来</a:t>
            </a:r>
            <a:r>
              <a:rPr lang="en-US" altLang="zh-CN" sz="2800" dirty="0">
                <a:latin typeface="Calibri" pitchFamily="34" charset="0"/>
              </a:rPr>
              <a:t>Xi</a:t>
            </a:r>
            <a:r>
              <a:rPr lang="zh-CN" altLang="en-US" sz="2800" dirty="0">
                <a:latin typeface="Calibri" pitchFamily="34" charset="0"/>
              </a:rPr>
              <a:t>个数，依次表示每一个儿子的编号。</a:t>
            </a:r>
            <a:r>
              <a:rPr lang="en-US" altLang="zh-CN" sz="2800" dirty="0">
                <a:latin typeface="Calibri" pitchFamily="34" charset="0"/>
              </a:rPr>
              <a:t>Xi</a:t>
            </a:r>
            <a:r>
              <a:rPr lang="zh-CN" altLang="en-US" sz="2800" dirty="0">
                <a:latin typeface="Calibri" pitchFamily="34" charset="0"/>
              </a:rPr>
              <a:t>为</a:t>
            </a:r>
            <a:r>
              <a:rPr lang="en-US" altLang="zh-CN" sz="2800" dirty="0">
                <a:latin typeface="Calibri" pitchFamily="34" charset="0"/>
              </a:rPr>
              <a:t>0</a:t>
            </a:r>
            <a:r>
              <a:rPr lang="zh-CN" altLang="en-US" sz="2800" dirty="0">
                <a:latin typeface="Calibri" pitchFamily="34" charset="0"/>
              </a:rPr>
              <a:t>表示没有儿子。</a:t>
            </a:r>
          </a:p>
          <a:p>
            <a:r>
              <a:rPr lang="zh-CN" altLang="en-US" sz="2800" dirty="0">
                <a:latin typeface="Calibri" pitchFamily="34" charset="0"/>
              </a:rPr>
              <a:t>输出：</a:t>
            </a:r>
          </a:p>
          <a:p>
            <a:r>
              <a:rPr lang="zh-CN" altLang="en-US" sz="2800" dirty="0">
                <a:latin typeface="Calibri" pitchFamily="34" charset="0"/>
              </a:rPr>
              <a:t>一行一个数，表示最长链经过的节点个数。</a:t>
            </a:r>
          </a:p>
          <a:p>
            <a:r>
              <a:rPr lang="zh-CN" altLang="en-US" sz="2800" dirty="0">
                <a:latin typeface="Calibri" pitchFamily="34" charset="0"/>
              </a:rPr>
              <a:t>（内存限制</a:t>
            </a:r>
            <a:r>
              <a:rPr lang="en-US" altLang="zh-CN" sz="2800" dirty="0">
                <a:latin typeface="Calibri" pitchFamily="34" charset="0"/>
              </a:rPr>
              <a:t>10M</a:t>
            </a:r>
            <a:r>
              <a:rPr lang="zh-CN" altLang="en-US" sz="2800" dirty="0">
                <a:latin typeface="Calibri" pitchFamily="34" charset="0"/>
              </a:rPr>
              <a:t>）</a:t>
            </a:r>
          </a:p>
          <a:p>
            <a:endParaRPr lang="zh-CN" altLang="en-US" sz="2800" dirty="0">
              <a:latin typeface="Calibri" pitchFamily="34" charset="0"/>
            </a:endParaRPr>
          </a:p>
        </p:txBody>
      </p:sp>
    </p:spTree>
    <p:extLst>
      <p:ext uri="{BB962C8B-B14F-4D97-AF65-F5344CB8AC3E}">
        <p14:creationId xmlns:p14="http://schemas.microsoft.com/office/powerpoint/2010/main" val="691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分析</a:t>
            </a:r>
            <a:endParaRPr lang="zh-CN" altLang="en-US" b="1" dirty="0"/>
          </a:p>
        </p:txBody>
      </p:sp>
      <p:sp>
        <p:nvSpPr>
          <p:cNvPr id="4" name="TextBox 4"/>
          <p:cNvSpPr txBox="1">
            <a:spLocks noChangeArrowheads="1"/>
          </p:cNvSpPr>
          <p:nvPr/>
        </p:nvSpPr>
        <p:spPr bwMode="auto">
          <a:xfrm>
            <a:off x="4312921" y="1339113"/>
            <a:ext cx="5967413" cy="519112"/>
          </a:xfrm>
          <a:prstGeom prst="rect">
            <a:avLst/>
          </a:prstGeom>
          <a:noFill/>
          <a:ln w="9525">
            <a:noFill/>
            <a:miter lim="800000"/>
          </a:ln>
        </p:spPr>
        <p:txBody>
          <a:bodyPr>
            <a:spAutoFit/>
          </a:bodyPr>
          <a:lstStyle/>
          <a:p>
            <a:r>
              <a:rPr lang="zh-CN" altLang="en-US" sz="2800" dirty="0">
                <a:latin typeface="Calibri" pitchFamily="34" charset="0"/>
              </a:rPr>
              <a:t>目标：如图计算</a:t>
            </a:r>
            <a:r>
              <a:rPr lang="en-US" altLang="zh-CN" sz="2800" dirty="0">
                <a:latin typeface="Calibri" pitchFamily="34" charset="0"/>
              </a:rPr>
              <a:t>1</a:t>
            </a:r>
            <a:r>
              <a:rPr lang="zh-CN" altLang="en-US" sz="2800" dirty="0">
                <a:latin typeface="Calibri" pitchFamily="34" charset="0"/>
              </a:rPr>
              <a:t>为根的树上最长链</a:t>
            </a:r>
          </a:p>
        </p:txBody>
      </p:sp>
      <p:sp>
        <p:nvSpPr>
          <p:cNvPr id="5" name="TextBox 5"/>
          <p:cNvSpPr txBox="1">
            <a:spLocks noChangeArrowheads="1"/>
          </p:cNvSpPr>
          <p:nvPr/>
        </p:nvSpPr>
        <p:spPr bwMode="auto">
          <a:xfrm>
            <a:off x="4312920" y="2339239"/>
            <a:ext cx="5715000" cy="954087"/>
          </a:xfrm>
          <a:prstGeom prst="rect">
            <a:avLst/>
          </a:prstGeom>
          <a:noFill/>
          <a:ln w="9525">
            <a:noFill/>
            <a:miter lim="800000"/>
          </a:ln>
        </p:spPr>
        <p:txBody>
          <a:bodyPr>
            <a:spAutoFit/>
          </a:bodyPr>
          <a:lstStyle/>
          <a:p>
            <a:r>
              <a:rPr lang="zh-CN" altLang="en-US" sz="2800" dirty="0">
                <a:latin typeface="Calibri" pitchFamily="34" charset="0"/>
              </a:rPr>
              <a:t>动机：通过分析子树的相关信息，算出目标值</a:t>
            </a:r>
          </a:p>
        </p:txBody>
      </p:sp>
      <p:sp>
        <p:nvSpPr>
          <p:cNvPr id="6" name="TextBox 6"/>
          <p:cNvSpPr txBox="1">
            <a:spLocks noChangeArrowheads="1"/>
          </p:cNvSpPr>
          <p:nvPr/>
        </p:nvSpPr>
        <p:spPr bwMode="auto">
          <a:xfrm>
            <a:off x="4384351" y="3482239"/>
            <a:ext cx="5214937" cy="1200150"/>
          </a:xfrm>
          <a:prstGeom prst="rect">
            <a:avLst/>
          </a:prstGeom>
          <a:noFill/>
          <a:ln w="9525">
            <a:noFill/>
            <a:miter lim="800000"/>
          </a:ln>
        </p:spPr>
        <p:txBody>
          <a:bodyPr>
            <a:spAutoFit/>
          </a:bodyPr>
          <a:lstStyle/>
          <a:p>
            <a:r>
              <a:rPr lang="zh-CN" altLang="en-US" sz="2400" dirty="0">
                <a:latin typeface="Calibri" pitchFamily="34" charset="0"/>
              </a:rPr>
              <a:t>有两种情况：</a:t>
            </a:r>
            <a:endParaRPr lang="en-US" altLang="zh-CN" sz="2400" dirty="0">
              <a:latin typeface="Calibri" pitchFamily="34" charset="0"/>
            </a:endParaRPr>
          </a:p>
          <a:p>
            <a:r>
              <a:rPr lang="zh-CN" altLang="en-US" sz="2400" dirty="0">
                <a:latin typeface="Calibri" pitchFamily="34" charset="0"/>
              </a:rPr>
              <a:t>一、最长链不经过</a:t>
            </a:r>
            <a:r>
              <a:rPr lang="en-US" altLang="zh-CN" sz="2400" dirty="0">
                <a:latin typeface="Calibri" pitchFamily="34" charset="0"/>
              </a:rPr>
              <a:t>1</a:t>
            </a:r>
            <a:r>
              <a:rPr lang="zh-CN" altLang="en-US" sz="2400" dirty="0">
                <a:latin typeface="Calibri" pitchFamily="34" charset="0"/>
              </a:rPr>
              <a:t>号节点</a:t>
            </a:r>
            <a:r>
              <a:rPr lang="en-US" altLang="zh-CN" sz="2400" dirty="0">
                <a:latin typeface="Calibri" pitchFamily="34" charset="0"/>
              </a:rPr>
              <a:t>.</a:t>
            </a:r>
          </a:p>
          <a:p>
            <a:r>
              <a:rPr lang="zh-CN" altLang="en-US" sz="2400" dirty="0">
                <a:latin typeface="Calibri" pitchFamily="34" charset="0"/>
              </a:rPr>
              <a:t>二、最长链经过</a:t>
            </a:r>
            <a:r>
              <a:rPr lang="en-US" altLang="zh-CN" sz="2400" dirty="0">
                <a:latin typeface="Calibri" pitchFamily="34" charset="0"/>
              </a:rPr>
              <a:t>1</a:t>
            </a:r>
            <a:r>
              <a:rPr lang="zh-CN" altLang="en-US" sz="2400" dirty="0">
                <a:latin typeface="Calibri" pitchFamily="34" charset="0"/>
              </a:rPr>
              <a:t>号节点。</a:t>
            </a:r>
            <a:endParaRPr lang="en-US" altLang="zh-CN" sz="2400" dirty="0">
              <a:latin typeface="Calibri" pitchFamily="34" charset="0"/>
            </a:endParaRPr>
          </a:p>
        </p:txBody>
      </p:sp>
      <p:grpSp>
        <p:nvGrpSpPr>
          <p:cNvPr id="7" name="组合 6"/>
          <p:cNvGrpSpPr/>
          <p:nvPr/>
        </p:nvGrpSpPr>
        <p:grpSpPr bwMode="auto">
          <a:xfrm>
            <a:off x="1312545" y="1696301"/>
            <a:ext cx="2928938" cy="2714625"/>
            <a:chOff x="428596" y="1857364"/>
            <a:chExt cx="2928958" cy="2714644"/>
          </a:xfrm>
        </p:grpSpPr>
        <p:sp>
          <p:nvSpPr>
            <p:cNvPr id="8" name="椭圆 7"/>
            <p:cNvSpPr/>
            <p:nvPr/>
          </p:nvSpPr>
          <p:spPr>
            <a:xfrm>
              <a:off x="1428728" y="1857364"/>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1</a:t>
              </a:r>
              <a:endParaRPr lang="zh-CN" altLang="en-US" sz="2400" dirty="0">
                <a:solidFill>
                  <a:srgbClr val="002060"/>
                </a:solidFill>
              </a:endParaRPr>
            </a:p>
          </p:txBody>
        </p:sp>
        <p:sp>
          <p:nvSpPr>
            <p:cNvPr id="9" name="椭圆 8"/>
            <p:cNvSpPr/>
            <p:nvPr/>
          </p:nvSpPr>
          <p:spPr>
            <a:xfrm>
              <a:off x="642910" y="249078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2</a:t>
              </a:r>
              <a:endParaRPr lang="zh-CN" altLang="en-US" sz="2400" dirty="0">
                <a:solidFill>
                  <a:srgbClr val="002060"/>
                </a:solidFill>
              </a:endParaRPr>
            </a:p>
          </p:txBody>
        </p:sp>
        <p:sp>
          <p:nvSpPr>
            <p:cNvPr id="10" name="椭圆 9"/>
            <p:cNvSpPr/>
            <p:nvPr/>
          </p:nvSpPr>
          <p:spPr>
            <a:xfrm>
              <a:off x="428596"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5</a:t>
              </a:r>
              <a:endParaRPr lang="zh-CN" altLang="en-US" sz="2400" dirty="0">
                <a:solidFill>
                  <a:srgbClr val="002060"/>
                </a:solidFill>
              </a:endParaRPr>
            </a:p>
          </p:txBody>
        </p:sp>
        <p:sp>
          <p:nvSpPr>
            <p:cNvPr id="11" name="椭圆 10"/>
            <p:cNvSpPr/>
            <p:nvPr/>
          </p:nvSpPr>
          <p:spPr>
            <a:xfrm>
              <a:off x="1142976" y="378619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6</a:t>
              </a:r>
              <a:endParaRPr lang="zh-CN" altLang="en-US" sz="2400" dirty="0">
                <a:solidFill>
                  <a:srgbClr val="002060"/>
                </a:solidFill>
              </a:endParaRPr>
            </a:p>
          </p:txBody>
        </p:sp>
        <p:sp>
          <p:nvSpPr>
            <p:cNvPr id="12" name="椭圆 11"/>
            <p:cNvSpPr/>
            <p:nvPr/>
          </p:nvSpPr>
          <p:spPr>
            <a:xfrm>
              <a:off x="1571604" y="2847971"/>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3</a:t>
              </a:r>
              <a:endParaRPr lang="zh-CN" altLang="en-US" sz="2400" dirty="0">
                <a:solidFill>
                  <a:srgbClr val="002060"/>
                </a:solidFill>
              </a:endParaRPr>
            </a:p>
          </p:txBody>
        </p:sp>
        <p:sp>
          <p:nvSpPr>
            <p:cNvPr id="13" name="椭圆 12"/>
            <p:cNvSpPr/>
            <p:nvPr/>
          </p:nvSpPr>
          <p:spPr>
            <a:xfrm>
              <a:off x="2357422"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4</a:t>
              </a:r>
              <a:endParaRPr lang="zh-CN" altLang="en-US" sz="2400" dirty="0">
                <a:solidFill>
                  <a:srgbClr val="002060"/>
                </a:solidFill>
              </a:endParaRPr>
            </a:p>
          </p:txBody>
        </p:sp>
        <p:sp>
          <p:nvSpPr>
            <p:cNvPr id="14" name="椭圆 13"/>
            <p:cNvSpPr/>
            <p:nvPr/>
          </p:nvSpPr>
          <p:spPr>
            <a:xfrm>
              <a:off x="2786050" y="3348037"/>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7</a:t>
              </a:r>
              <a:endParaRPr lang="zh-CN" altLang="en-US" sz="2400" dirty="0">
                <a:solidFill>
                  <a:srgbClr val="002060"/>
                </a:solidFill>
              </a:endParaRPr>
            </a:p>
          </p:txBody>
        </p:sp>
        <p:sp>
          <p:nvSpPr>
            <p:cNvPr id="15" name="椭圆 14"/>
            <p:cNvSpPr/>
            <p:nvPr/>
          </p:nvSpPr>
          <p:spPr>
            <a:xfrm>
              <a:off x="3071802" y="4205293"/>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8</a:t>
              </a:r>
              <a:endParaRPr lang="zh-CN" altLang="en-US" sz="2400" dirty="0">
                <a:solidFill>
                  <a:srgbClr val="002060"/>
                </a:solidFill>
              </a:endParaRPr>
            </a:p>
          </p:txBody>
        </p:sp>
        <p:cxnSp>
          <p:nvCxnSpPr>
            <p:cNvPr id="16" name="直接连接符 15"/>
            <p:cNvCxnSpPr>
              <a:stCxn id="8" idx="6"/>
              <a:endCxn id="13" idx="1"/>
            </p:cNvCxnSpPr>
            <p:nvPr/>
          </p:nvCxnSpPr>
          <p:spPr>
            <a:xfrm>
              <a:off x="1714480" y="2041515"/>
              <a:ext cx="684218" cy="57309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14" idx="1"/>
            </p:cNvCxnSpPr>
            <p:nvPr/>
          </p:nvCxnSpPr>
          <p:spPr>
            <a:xfrm rot="16200000" flipH="1">
              <a:off x="2451880" y="3024978"/>
              <a:ext cx="525466" cy="225427"/>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5" idx="0"/>
            </p:cNvCxnSpPr>
            <p:nvPr/>
          </p:nvCxnSpPr>
          <p:spPr>
            <a:xfrm rot="16200000" flipH="1">
              <a:off x="2850343" y="3840960"/>
              <a:ext cx="544517" cy="184151"/>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8" idx="4"/>
              <a:endCxn id="12" idx="0"/>
            </p:cNvCxnSpPr>
            <p:nvPr/>
          </p:nvCxnSpPr>
          <p:spPr>
            <a:xfrm rot="16200000" flipH="1">
              <a:off x="1331096" y="2464587"/>
              <a:ext cx="623891" cy="142876"/>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8" idx="3"/>
              <a:endCxn id="9" idx="7"/>
            </p:cNvCxnSpPr>
            <p:nvPr/>
          </p:nvCxnSpPr>
          <p:spPr>
            <a:xfrm rot="5400000">
              <a:off x="992956" y="2066123"/>
              <a:ext cx="371478" cy="582616"/>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a:stCxn id="9" idx="4"/>
              <a:endCxn id="10" idx="7"/>
            </p:cNvCxnSpPr>
            <p:nvPr/>
          </p:nvCxnSpPr>
          <p:spPr>
            <a:xfrm rot="5400000">
              <a:off x="416690" y="3113879"/>
              <a:ext cx="625479" cy="112714"/>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9" idx="5"/>
              <a:endCxn id="11" idx="0"/>
            </p:cNvCxnSpPr>
            <p:nvPr/>
          </p:nvCxnSpPr>
          <p:spPr>
            <a:xfrm rot="16200000" flipH="1">
              <a:off x="595284" y="3095624"/>
              <a:ext cx="982670" cy="398465"/>
            </a:xfrm>
            <a:prstGeom prst="line">
              <a:avLst/>
            </a:prstGeom>
          </p:spPr>
          <p:style>
            <a:lnRef idx="2">
              <a:schemeClr val="dk1"/>
            </a:lnRef>
            <a:fillRef idx="0">
              <a:schemeClr val="dk1"/>
            </a:fillRef>
            <a:effectRef idx="1">
              <a:schemeClr val="dk1"/>
            </a:effectRef>
            <a:fontRef idx="minor">
              <a:schemeClr val="tx1"/>
            </a:fontRef>
          </p:style>
        </p:cxnSp>
      </p:grpSp>
      <p:sp>
        <p:nvSpPr>
          <p:cNvPr id="23" name="TextBox 23"/>
          <p:cNvSpPr txBox="1"/>
          <p:nvPr/>
        </p:nvSpPr>
        <p:spPr>
          <a:xfrm>
            <a:off x="1192371" y="4890801"/>
            <a:ext cx="9573491" cy="1569660"/>
          </a:xfrm>
          <a:prstGeom prst="rect">
            <a:avLst/>
          </a:prstGeom>
          <a:noFill/>
        </p:spPr>
        <p:txBody>
          <a:bodyPr wrap="square" rtlCol="0">
            <a:spAutoFit/>
          </a:bodyPr>
          <a:lstStyle/>
          <a:p>
            <a:r>
              <a:rPr lang="zh-CN" altLang="en-US" sz="2400" dirty="0"/>
              <a:t>状态定义：</a:t>
            </a:r>
            <a:r>
              <a:rPr lang="en-US" altLang="zh-CN" sz="2400" dirty="0"/>
              <a:t>f[</a:t>
            </a:r>
            <a:r>
              <a:rPr lang="en-US" altLang="zh-CN" sz="2400" dirty="0" err="1"/>
              <a:t>i</a:t>
            </a:r>
            <a:r>
              <a:rPr lang="en-US" altLang="zh-CN" sz="2400" dirty="0"/>
              <a:t>]</a:t>
            </a:r>
            <a:r>
              <a:rPr lang="zh-CN" altLang="en-US" sz="2400" dirty="0"/>
              <a:t>表示以</a:t>
            </a:r>
            <a:r>
              <a:rPr lang="en-US" altLang="zh-CN" sz="2400" dirty="0" err="1"/>
              <a:t>i</a:t>
            </a:r>
            <a:r>
              <a:rPr lang="zh-CN" altLang="en-US" sz="2400" dirty="0"/>
              <a:t>为根的树上从</a:t>
            </a:r>
            <a:r>
              <a:rPr lang="en-US" altLang="zh-CN" sz="2400" dirty="0" err="1"/>
              <a:t>i</a:t>
            </a:r>
            <a:r>
              <a:rPr lang="zh-CN" altLang="en-US" sz="2400" dirty="0"/>
              <a:t>点向下能得到的最长链。</a:t>
            </a:r>
            <a:endParaRPr lang="en-US" altLang="zh-CN" sz="2400" dirty="0"/>
          </a:p>
          <a:p>
            <a:r>
              <a:rPr lang="en-US" altLang="zh-CN" sz="2400" dirty="0"/>
              <a:t>f[</a:t>
            </a:r>
            <a:r>
              <a:rPr lang="en-US" altLang="zh-CN" sz="2400" dirty="0" err="1"/>
              <a:t>i</a:t>
            </a:r>
            <a:r>
              <a:rPr lang="en-US" altLang="zh-CN" sz="2400" dirty="0"/>
              <a:t>]=max(f[son]+W[</a:t>
            </a:r>
            <a:r>
              <a:rPr lang="en-US" altLang="zh-CN" sz="2400" dirty="0" err="1"/>
              <a:t>i,son</a:t>
            </a:r>
            <a:r>
              <a:rPr lang="en-US" altLang="zh-CN" sz="2400" dirty="0"/>
              <a:t>] ),W</a:t>
            </a:r>
            <a:r>
              <a:rPr lang="zh-CN" altLang="en-US" sz="2400" dirty="0"/>
              <a:t>表示</a:t>
            </a:r>
            <a:r>
              <a:rPr lang="en-US" altLang="zh-CN" sz="2400" dirty="0" err="1"/>
              <a:t>i</a:t>
            </a:r>
            <a:r>
              <a:rPr lang="zh-CN" altLang="en-US" sz="2400" dirty="0"/>
              <a:t>点到它对应儿子的边长</a:t>
            </a:r>
          </a:p>
          <a:p>
            <a:r>
              <a:rPr lang="en-US" altLang="zh-CN" sz="2400" dirty="0"/>
              <a:t>DP[</a:t>
            </a:r>
            <a:r>
              <a:rPr lang="en-US" altLang="zh-CN" sz="2400" dirty="0" err="1"/>
              <a:t>i</a:t>
            </a:r>
            <a:r>
              <a:rPr lang="en-US" altLang="zh-CN" sz="2400" dirty="0"/>
              <a:t>]</a:t>
            </a:r>
            <a:r>
              <a:rPr lang="zh-CN" altLang="en-US" sz="2400" dirty="0"/>
              <a:t>表示以</a:t>
            </a:r>
            <a:r>
              <a:rPr lang="en-US" altLang="zh-CN" sz="2400" dirty="0" err="1"/>
              <a:t>i</a:t>
            </a:r>
            <a:r>
              <a:rPr lang="zh-CN" altLang="en-US" sz="2400" dirty="0"/>
              <a:t>为根的树的最长链</a:t>
            </a:r>
            <a:r>
              <a:rPr lang="en-US" altLang="zh-CN" sz="2400" dirty="0"/>
              <a:t>(</a:t>
            </a:r>
            <a:r>
              <a:rPr lang="zh-CN" altLang="en-US" sz="2400" dirty="0"/>
              <a:t>包括过节点</a:t>
            </a:r>
            <a:r>
              <a:rPr lang="en-US" altLang="zh-CN" sz="2400" dirty="0" err="1"/>
              <a:t>i</a:t>
            </a:r>
            <a:r>
              <a:rPr lang="zh-CN" altLang="en-US" sz="2400" dirty="0"/>
              <a:t>和不过节点</a:t>
            </a:r>
            <a:r>
              <a:rPr lang="en-US" altLang="zh-CN" sz="2400" dirty="0" err="1"/>
              <a:t>i</a:t>
            </a:r>
            <a:r>
              <a:rPr lang="zh-CN" altLang="en-US" sz="2400" dirty="0"/>
              <a:t>的最长链</a:t>
            </a:r>
            <a:r>
              <a:rPr lang="en-US" altLang="zh-CN" sz="2400" dirty="0"/>
              <a:t>)</a:t>
            </a:r>
          </a:p>
          <a:p>
            <a:r>
              <a:rPr lang="en-US" altLang="zh-CN" sz="2400" dirty="0"/>
              <a:t>DP[</a:t>
            </a:r>
            <a:r>
              <a:rPr lang="en-US" altLang="zh-CN" sz="2400" dirty="0" err="1"/>
              <a:t>i</a:t>
            </a:r>
            <a:r>
              <a:rPr lang="en-US" altLang="zh-CN" sz="2400" dirty="0"/>
              <a:t>]=max(DP[son],max(f[son1]+f[son2]+W[</a:t>
            </a:r>
            <a:r>
              <a:rPr lang="en-US" altLang="zh-CN" sz="2400" dirty="0" err="1"/>
              <a:t>i</a:t>
            </a:r>
            <a:r>
              <a:rPr lang="en-US" altLang="zh-CN" sz="2400" dirty="0"/>
              <a:t>][son1]+W[</a:t>
            </a:r>
            <a:r>
              <a:rPr lang="en-US" altLang="zh-CN" sz="2400" dirty="0" err="1"/>
              <a:t>i</a:t>
            </a:r>
            <a:r>
              <a:rPr lang="en-US" altLang="zh-CN" sz="2400" dirty="0"/>
              <a:t>][son2]))</a:t>
            </a:r>
          </a:p>
        </p:txBody>
      </p:sp>
    </p:spTree>
    <p:extLst>
      <p:ext uri="{BB962C8B-B14F-4D97-AF65-F5344CB8AC3E}">
        <p14:creationId xmlns:p14="http://schemas.microsoft.com/office/powerpoint/2010/main" val="33665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xEl>
                                              <p:pRg st="1" end="1"/>
                                            </p:txEl>
                                          </p:spTgt>
                                        </p:tgtEl>
                                        <p:attrNameLst>
                                          <p:attrName>style.visibility</p:attrName>
                                        </p:attrNameLst>
                                      </p:cBhvr>
                                      <p:to>
                                        <p:strVal val="visible"/>
                                      </p:to>
                                    </p:set>
                                    <p:animEffect transition="in" filter="fade">
                                      <p:cBhvr>
                                        <p:cTn id="45" dur="500"/>
                                        <p:tgtEl>
                                          <p:spTgt spid="2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xEl>
                                              <p:pRg st="2" end="2"/>
                                            </p:txEl>
                                          </p:spTgt>
                                        </p:tgtEl>
                                        <p:attrNameLst>
                                          <p:attrName>style.visibility</p:attrName>
                                        </p:attrNameLst>
                                      </p:cBhvr>
                                      <p:to>
                                        <p:strVal val="visible"/>
                                      </p:to>
                                    </p:set>
                                    <p:animEffect transition="in" filter="fade">
                                      <p:cBhvr>
                                        <p:cTn id="50" dur="500"/>
                                        <p:tgtEl>
                                          <p:spTgt spid="2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xEl>
                                              <p:pRg st="3" end="3"/>
                                            </p:txEl>
                                          </p:spTgt>
                                        </p:tgtEl>
                                        <p:attrNameLst>
                                          <p:attrName>style.visibility</p:attrName>
                                        </p:attrNameLst>
                                      </p:cBhvr>
                                      <p:to>
                                        <p:strVal val="visible"/>
                                      </p:to>
                                    </p:set>
                                    <p:animEffect transition="in" filter="fade">
                                      <p:cBhvr>
                                        <p:cTn id="55"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困难</a:t>
            </a:r>
            <a:endParaRPr lang="zh-CN" altLang="en-US" b="1" dirty="0"/>
          </a:p>
        </p:txBody>
      </p:sp>
      <p:sp>
        <p:nvSpPr>
          <p:cNvPr id="24" name="TextBox 6"/>
          <p:cNvSpPr txBox="1">
            <a:spLocks noChangeArrowheads="1"/>
          </p:cNvSpPr>
          <p:nvPr/>
        </p:nvSpPr>
        <p:spPr bwMode="auto">
          <a:xfrm>
            <a:off x="1635312" y="1620147"/>
            <a:ext cx="8414775" cy="4524315"/>
          </a:xfrm>
          <a:prstGeom prst="rect">
            <a:avLst/>
          </a:prstGeom>
          <a:noFill/>
          <a:ln w="9525">
            <a:noFill/>
            <a:miter lim="800000"/>
          </a:ln>
        </p:spPr>
        <p:txBody>
          <a:bodyPr wrap="square">
            <a:spAutoFit/>
          </a:bodyPr>
          <a:lstStyle/>
          <a:p>
            <a:r>
              <a:rPr lang="en-US" altLang="zh-CN" sz="3200" dirty="0" smtClean="0">
                <a:latin typeface="Calibri" pitchFamily="34" charset="0"/>
              </a:rPr>
              <a:t>1</a:t>
            </a:r>
            <a:r>
              <a:rPr lang="zh-CN" altLang="en-US" sz="3200" dirty="0" smtClean="0">
                <a:latin typeface="Calibri" pitchFamily="34" charset="0"/>
              </a:rPr>
              <a:t>、树</a:t>
            </a:r>
            <a:r>
              <a:rPr lang="zh-CN" altLang="en-US" sz="3200" dirty="0">
                <a:latin typeface="Calibri" pitchFamily="34" charset="0"/>
              </a:rPr>
              <a:t>的</a:t>
            </a:r>
            <a:r>
              <a:rPr lang="zh-CN" altLang="en-US" sz="3200" dirty="0">
                <a:latin typeface="Calibri" pitchFamily="34" charset="0"/>
              </a:rPr>
              <a:t>根没有明确给出</a:t>
            </a:r>
            <a:r>
              <a:rPr lang="zh-CN" altLang="en-US" sz="3200" dirty="0" smtClean="0">
                <a:latin typeface="Calibri" pitchFamily="34" charset="0"/>
              </a:rPr>
              <a:t>。</a:t>
            </a:r>
            <a:endParaRPr lang="en-US" altLang="zh-CN" sz="3200" dirty="0" smtClean="0">
              <a:latin typeface="Calibri" pitchFamily="34" charset="0"/>
            </a:endParaRPr>
          </a:p>
          <a:p>
            <a:pPr lvl="0"/>
            <a:r>
              <a:rPr lang="zh-CN" altLang="en-US" sz="3200" dirty="0">
                <a:solidFill>
                  <a:prstClr val="black"/>
                </a:solidFill>
                <a:latin typeface="Calibri" pitchFamily="34" charset="0"/>
              </a:rPr>
              <a:t>扫描数据，根节点不是任何一个节点的儿子，就可以找出根节点来。</a:t>
            </a:r>
            <a:endParaRPr lang="en-US" altLang="zh-CN" sz="3200" dirty="0">
              <a:solidFill>
                <a:prstClr val="black"/>
              </a:solidFill>
              <a:latin typeface="Calibri" pitchFamily="34" charset="0"/>
            </a:endParaRPr>
          </a:p>
          <a:p>
            <a:endParaRPr lang="en-US" altLang="zh-CN" sz="3200" dirty="0" smtClean="0">
              <a:latin typeface="Calibri" pitchFamily="34" charset="0"/>
            </a:endParaRPr>
          </a:p>
          <a:p>
            <a:r>
              <a:rPr lang="en-US" altLang="zh-CN" sz="3200" dirty="0" smtClean="0">
                <a:latin typeface="Calibri" pitchFamily="34" charset="0"/>
              </a:rPr>
              <a:t>2</a:t>
            </a:r>
            <a:r>
              <a:rPr lang="zh-CN" altLang="en-US" sz="3200" dirty="0" smtClean="0">
                <a:latin typeface="Calibri" pitchFamily="34" charset="0"/>
              </a:rPr>
              <a:t>、</a:t>
            </a:r>
            <a:r>
              <a:rPr lang="en-US" altLang="zh-CN" sz="3200" dirty="0" smtClean="0">
                <a:latin typeface="Calibri" pitchFamily="34" charset="0"/>
              </a:rPr>
              <a:t>f[]</a:t>
            </a:r>
            <a:r>
              <a:rPr lang="zh-CN" altLang="en-US" sz="3200" dirty="0" smtClean="0">
                <a:latin typeface="Calibri" pitchFamily="34" charset="0"/>
              </a:rPr>
              <a:t>怎么求？</a:t>
            </a:r>
            <a:endParaRPr lang="en-US" altLang="zh-CN" sz="3200" dirty="0" smtClean="0">
              <a:latin typeface="Calibri" pitchFamily="34" charset="0"/>
            </a:endParaRPr>
          </a:p>
          <a:p>
            <a:r>
              <a:rPr lang="en-US" altLang="zh-CN" sz="3200" dirty="0" err="1" smtClean="0">
                <a:latin typeface="Calibri" pitchFamily="34" charset="0"/>
              </a:rPr>
              <a:t>Dfs</a:t>
            </a:r>
            <a:r>
              <a:rPr lang="zh-CN" altLang="en-US" sz="3200" dirty="0" smtClean="0">
                <a:latin typeface="Calibri" pitchFamily="34" charset="0"/>
              </a:rPr>
              <a:t>一遍即可；</a:t>
            </a:r>
            <a:endParaRPr lang="en-US" altLang="zh-CN" sz="3200" dirty="0" smtClean="0">
              <a:latin typeface="Calibri" pitchFamily="34" charset="0"/>
            </a:endParaRPr>
          </a:p>
          <a:p>
            <a:endParaRPr lang="en-US" altLang="zh-CN" sz="3200" dirty="0">
              <a:latin typeface="Calibri" pitchFamily="34" charset="0"/>
            </a:endParaRPr>
          </a:p>
          <a:p>
            <a:r>
              <a:rPr lang="en-US" altLang="zh-CN" sz="3200" dirty="0" smtClean="0">
                <a:latin typeface="Calibri" pitchFamily="34" charset="0"/>
              </a:rPr>
              <a:t>3</a:t>
            </a:r>
            <a:r>
              <a:rPr lang="zh-CN" altLang="en-US" sz="3200" dirty="0" smtClean="0">
                <a:latin typeface="Calibri" pitchFamily="34" charset="0"/>
              </a:rPr>
              <a:t>、</a:t>
            </a:r>
            <a:r>
              <a:rPr lang="en-US" altLang="zh-CN" sz="3200" dirty="0" err="1" smtClean="0">
                <a:latin typeface="Calibri" pitchFamily="34" charset="0"/>
              </a:rPr>
              <a:t>dp</a:t>
            </a:r>
            <a:r>
              <a:rPr lang="en-US" altLang="zh-CN" sz="3200" dirty="0" smtClean="0">
                <a:latin typeface="Calibri" pitchFamily="34" charset="0"/>
              </a:rPr>
              <a:t>[]</a:t>
            </a:r>
            <a:r>
              <a:rPr lang="zh-CN" altLang="en-US" sz="3200" dirty="0" smtClean="0">
                <a:latin typeface="Calibri" pitchFamily="34" charset="0"/>
              </a:rPr>
              <a:t>怎么求？</a:t>
            </a:r>
            <a:endParaRPr lang="en-US" altLang="zh-CN" sz="3200" dirty="0" smtClean="0">
              <a:latin typeface="Calibri" pitchFamily="34" charset="0"/>
            </a:endParaRPr>
          </a:p>
          <a:p>
            <a:r>
              <a:rPr lang="zh-CN" altLang="en-US" sz="3200" dirty="0" smtClean="0">
                <a:latin typeface="Calibri" pitchFamily="34" charset="0"/>
              </a:rPr>
              <a:t>递归求解，类似于记忆化搜索</a:t>
            </a:r>
            <a:endParaRPr lang="zh-CN" altLang="en-US" sz="3200" dirty="0">
              <a:latin typeface="Calibri" pitchFamily="34" charset="0"/>
            </a:endParaRPr>
          </a:p>
        </p:txBody>
      </p:sp>
    </p:spTree>
    <p:extLst>
      <p:ext uri="{BB962C8B-B14F-4D97-AF65-F5344CB8AC3E}">
        <p14:creationId xmlns:p14="http://schemas.microsoft.com/office/powerpoint/2010/main" val="330348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animEffect transition="in" filter="fade">
                                      <p:cBhvr>
                                        <p:cTn id="17" dur="500"/>
                                        <p:tgtEl>
                                          <p:spTgt spid="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4" end="4"/>
                                            </p:txEl>
                                          </p:spTgt>
                                        </p:tgtEl>
                                        <p:attrNameLst>
                                          <p:attrName>style.visibility</p:attrName>
                                        </p:attrNameLst>
                                      </p:cBhvr>
                                      <p:to>
                                        <p:strVal val="visible"/>
                                      </p:to>
                                    </p:set>
                                    <p:animEffect transition="in" filter="fade">
                                      <p:cBhvr>
                                        <p:cTn id="22" dur="500"/>
                                        <p:tgtEl>
                                          <p:spTgt spid="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6" end="6"/>
                                            </p:txEl>
                                          </p:spTgt>
                                        </p:tgtEl>
                                        <p:attrNameLst>
                                          <p:attrName>style.visibility</p:attrName>
                                        </p:attrNameLst>
                                      </p:cBhvr>
                                      <p:to>
                                        <p:strVal val="visible"/>
                                      </p:to>
                                    </p:set>
                                    <p:animEffect transition="in" filter="fade">
                                      <p:cBhvr>
                                        <p:cTn id="27" dur="500"/>
                                        <p:tgtEl>
                                          <p:spTgt spid="2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xEl>
                                              <p:pRg st="7" end="7"/>
                                            </p:txEl>
                                          </p:spTgt>
                                        </p:tgtEl>
                                        <p:attrNameLst>
                                          <p:attrName>style.visibility</p:attrName>
                                        </p:attrNameLst>
                                      </p:cBhvr>
                                      <p:to>
                                        <p:strVal val="visible"/>
                                      </p:to>
                                    </p:set>
                                    <p:animEffect transition="in" filter="fade">
                                      <p:cBhvr>
                                        <p:cTn id="32" dur="500"/>
                                        <p:tgtEl>
                                          <p:spTgt spid="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稍作总结</a:t>
            </a:r>
            <a:endParaRPr lang="zh-CN" altLang="en-US" b="1" dirty="0"/>
          </a:p>
        </p:txBody>
      </p:sp>
      <p:sp>
        <p:nvSpPr>
          <p:cNvPr id="3" name="文本框 2"/>
          <p:cNvSpPr txBox="1"/>
          <p:nvPr/>
        </p:nvSpPr>
        <p:spPr>
          <a:xfrm>
            <a:off x="2136371" y="1870364"/>
            <a:ext cx="6558742" cy="3046988"/>
          </a:xfrm>
          <a:prstGeom prst="rect">
            <a:avLst/>
          </a:prstGeom>
          <a:noFill/>
        </p:spPr>
        <p:txBody>
          <a:bodyPr wrap="square" rtlCol="0">
            <a:spAutoFit/>
          </a:bodyPr>
          <a:lstStyle/>
          <a:p>
            <a:r>
              <a:rPr lang="zh-CN" altLang="en-US" sz="2400" b="1" dirty="0" smtClean="0"/>
              <a:t>树型动态规划的状态</a:t>
            </a:r>
            <a:endParaRPr lang="en-US" altLang="zh-CN" sz="2400" b="1" dirty="0" smtClean="0"/>
          </a:p>
          <a:p>
            <a:r>
              <a:rPr lang="zh-CN" altLang="en-US" sz="2400" dirty="0" smtClean="0"/>
              <a:t>每一棵树是一个状态</a:t>
            </a:r>
            <a:endParaRPr lang="en-US" altLang="zh-CN" sz="2400" dirty="0" smtClean="0"/>
          </a:p>
          <a:p>
            <a:endParaRPr lang="en-US" altLang="zh-CN" sz="2400" dirty="0"/>
          </a:p>
          <a:p>
            <a:r>
              <a:rPr lang="zh-CN" altLang="en-US" sz="2400" b="1" dirty="0" smtClean="0"/>
              <a:t>树型动态规划的阶段</a:t>
            </a:r>
            <a:endParaRPr lang="en-US" altLang="zh-CN" sz="2400" b="1" dirty="0" smtClean="0"/>
          </a:p>
          <a:p>
            <a:r>
              <a:rPr lang="zh-CN" altLang="en-US" sz="2400" dirty="0" smtClean="0"/>
              <a:t>不好说，一定要说就是树的大小了</a:t>
            </a:r>
            <a:endParaRPr lang="en-US" altLang="zh-CN" sz="2400" dirty="0" smtClean="0"/>
          </a:p>
          <a:p>
            <a:endParaRPr lang="en-US" altLang="zh-CN" sz="2400" dirty="0"/>
          </a:p>
          <a:p>
            <a:r>
              <a:rPr lang="zh-CN" altLang="en-US" sz="2400" b="1" dirty="0" smtClean="0"/>
              <a:t>求解方法</a:t>
            </a:r>
            <a:endParaRPr lang="en-US" altLang="zh-CN" sz="2400" b="1" dirty="0" smtClean="0"/>
          </a:p>
          <a:p>
            <a:r>
              <a:rPr lang="zh-CN" altLang="en-US" sz="2400" dirty="0" smtClean="0"/>
              <a:t>递归求解</a:t>
            </a:r>
            <a:endParaRPr lang="zh-CN" altLang="en-US" sz="2400" dirty="0"/>
          </a:p>
        </p:txBody>
      </p:sp>
    </p:spTree>
    <p:extLst>
      <p:ext uri="{BB962C8B-B14F-4D97-AF65-F5344CB8AC3E}">
        <p14:creationId xmlns:p14="http://schemas.microsoft.com/office/powerpoint/2010/main" val="20961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7035" y="103189"/>
            <a:ext cx="8229600" cy="1082675"/>
          </a:xfrm>
        </p:spPr>
        <p:txBody>
          <a:bodyPr/>
          <a:lstStyle/>
          <a:p>
            <a:pPr eaLnBrk="1" hangingPunct="1"/>
            <a:r>
              <a:rPr lang="zh-CN" altLang="en-US" sz="3200" b="1" dirty="0"/>
              <a:t>没有上司的晚会</a:t>
            </a:r>
            <a:r>
              <a:rPr lang="en-US" altLang="zh-CN" sz="3200" b="1" dirty="0" smtClean="0"/>
              <a:t>Ural1039</a:t>
            </a:r>
            <a:endParaRPr lang="zh-CN" altLang="en-US" sz="3200" b="1" dirty="0"/>
          </a:p>
        </p:txBody>
      </p:sp>
      <p:sp>
        <p:nvSpPr>
          <p:cNvPr id="3" name="内容占位符 2"/>
          <p:cNvSpPr>
            <a:spLocks noGrp="1"/>
          </p:cNvSpPr>
          <p:nvPr>
            <p:ph idx="1"/>
          </p:nvPr>
        </p:nvSpPr>
        <p:spPr>
          <a:xfrm>
            <a:off x="1809750" y="1643064"/>
            <a:ext cx="5500688" cy="4929187"/>
          </a:xfrm>
        </p:spPr>
        <p:txBody>
          <a:bodyPr>
            <a:normAutofit fontScale="85000" lnSpcReduction="10000"/>
          </a:bodyPr>
          <a:lstStyle/>
          <a:p>
            <a:pPr eaLnBrk="1" hangingPunct="1">
              <a:buFont typeface="Arial" charset="0"/>
              <a:buNone/>
            </a:pPr>
            <a:r>
              <a:rPr lang="zh-CN" altLang="en-US" sz="2800" dirty="0">
                <a:solidFill>
                  <a:schemeClr val="tx1"/>
                </a:solidFill>
              </a:rPr>
              <a:t>    公司的人际关系构成一棵树，现公司要举行一场晚会并规定：如果邀请了某个人，那么一定不会邀请他的上司（上司的上司，上司的上司的上司</a:t>
            </a:r>
            <a:r>
              <a:rPr lang="en-US" altLang="zh-CN" sz="2800" dirty="0">
                <a:solidFill>
                  <a:schemeClr val="tx1"/>
                </a:solidFill>
              </a:rPr>
              <a:t>……</a:t>
            </a:r>
            <a:r>
              <a:rPr lang="zh-CN" altLang="en-US" sz="2800" dirty="0">
                <a:solidFill>
                  <a:schemeClr val="tx1"/>
                </a:solidFill>
              </a:rPr>
              <a:t>都可以邀请）。每个人都有一个气氛值，求一个邀请方案，使气氛值的和最大。</a:t>
            </a:r>
            <a:r>
              <a:rPr lang="en-US" sz="2800" dirty="0">
                <a:solidFill>
                  <a:schemeClr val="tx1"/>
                </a:solidFill>
                <a:ea typeface="宋体" charset="-122"/>
              </a:rPr>
              <a:t/>
            </a:r>
            <a:br>
              <a:rPr lang="en-US" sz="2800" dirty="0">
                <a:solidFill>
                  <a:schemeClr val="tx1"/>
                </a:solidFill>
                <a:ea typeface="宋体" charset="-122"/>
              </a:rPr>
            </a:br>
            <a:r>
              <a:rPr lang="zh-CN" altLang="en-US" sz="2800" dirty="0">
                <a:solidFill>
                  <a:schemeClr val="tx1"/>
                </a:solidFill>
              </a:rPr>
              <a:t>数据规模：</a:t>
            </a:r>
            <a:r>
              <a:rPr lang="en-US" sz="2800" dirty="0">
                <a:solidFill>
                  <a:schemeClr val="tx1"/>
                </a:solidFill>
                <a:ea typeface="宋体" charset="-122"/>
              </a:rPr>
              <a:t>  </a:t>
            </a:r>
            <a:r>
              <a:rPr lang="en-US" altLang="zh-CN" sz="2800" dirty="0">
                <a:solidFill>
                  <a:schemeClr val="tx1"/>
                </a:solidFill>
              </a:rPr>
              <a:t>N</a:t>
            </a:r>
            <a:r>
              <a:rPr lang="zh-CN" altLang="en-US" sz="2800" dirty="0">
                <a:solidFill>
                  <a:schemeClr val="tx1"/>
                </a:solidFill>
              </a:rPr>
              <a:t>表示公司的人数。（</a:t>
            </a:r>
            <a:r>
              <a:rPr lang="en-US" altLang="zh-CN" sz="2800" dirty="0">
                <a:solidFill>
                  <a:schemeClr val="tx1"/>
                </a:solidFill>
              </a:rPr>
              <a:t>1&lt;=N</a:t>
            </a:r>
            <a:r>
              <a:rPr lang="en-US" altLang="zh-CN" sz="2800" dirty="0" smtClean="0">
                <a:solidFill>
                  <a:schemeClr val="tx1"/>
                </a:solidFill>
              </a:rPr>
              <a:t>&lt;=6000</a:t>
            </a:r>
            <a:r>
              <a:rPr lang="zh-CN" altLang="en-US" sz="2800" dirty="0" smtClean="0">
                <a:solidFill>
                  <a:schemeClr val="tx1"/>
                </a:solidFill>
              </a:rPr>
              <a:t>）</a:t>
            </a:r>
            <a:r>
              <a:rPr lang="en-US" sz="2800" dirty="0">
                <a:solidFill>
                  <a:schemeClr val="tx1"/>
                </a:solidFill>
                <a:ea typeface="宋体" charset="-122"/>
              </a:rPr>
              <a:t/>
            </a:r>
            <a:br>
              <a:rPr lang="en-US" sz="2800" dirty="0">
                <a:solidFill>
                  <a:schemeClr val="tx1"/>
                </a:solidFill>
                <a:ea typeface="宋体" charset="-122"/>
              </a:rPr>
            </a:br>
            <a:endParaRPr lang="zh-CN" altLang="en-US" sz="2800" dirty="0">
              <a:solidFill>
                <a:schemeClr val="tx1"/>
              </a:solidFill>
            </a:endParaRPr>
          </a:p>
        </p:txBody>
      </p:sp>
      <p:grpSp>
        <p:nvGrpSpPr>
          <p:cNvPr id="20" name="组合 19"/>
          <p:cNvGrpSpPr/>
          <p:nvPr/>
        </p:nvGrpSpPr>
        <p:grpSpPr bwMode="auto">
          <a:xfrm>
            <a:off x="7381875" y="1857376"/>
            <a:ext cx="2928938" cy="2714625"/>
            <a:chOff x="5857884" y="1857364"/>
            <a:chExt cx="2928958" cy="2714644"/>
          </a:xfrm>
        </p:grpSpPr>
        <p:sp>
          <p:nvSpPr>
            <p:cNvPr id="5" name="椭圆 4"/>
            <p:cNvSpPr/>
            <p:nvPr/>
          </p:nvSpPr>
          <p:spPr>
            <a:xfrm>
              <a:off x="6858016" y="1857364"/>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1</a:t>
              </a:r>
              <a:endParaRPr lang="zh-CN" altLang="en-US" sz="2400" dirty="0">
                <a:solidFill>
                  <a:srgbClr val="002060"/>
                </a:solidFill>
              </a:endParaRPr>
            </a:p>
          </p:txBody>
        </p:sp>
        <p:sp>
          <p:nvSpPr>
            <p:cNvPr id="6" name="椭圆 5"/>
            <p:cNvSpPr/>
            <p:nvPr/>
          </p:nvSpPr>
          <p:spPr>
            <a:xfrm>
              <a:off x="6072198" y="249078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2</a:t>
              </a:r>
              <a:endParaRPr lang="zh-CN" altLang="en-US" sz="2400" dirty="0">
                <a:solidFill>
                  <a:srgbClr val="002060"/>
                </a:solidFill>
              </a:endParaRPr>
            </a:p>
          </p:txBody>
        </p:sp>
        <p:sp>
          <p:nvSpPr>
            <p:cNvPr id="7" name="椭圆 6"/>
            <p:cNvSpPr/>
            <p:nvPr/>
          </p:nvSpPr>
          <p:spPr>
            <a:xfrm>
              <a:off x="5857884" y="3429000"/>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5</a:t>
              </a:r>
              <a:endParaRPr lang="zh-CN" altLang="en-US" sz="2400" dirty="0">
                <a:solidFill>
                  <a:srgbClr val="002060"/>
                </a:solidFill>
              </a:endParaRPr>
            </a:p>
          </p:txBody>
        </p:sp>
        <p:sp>
          <p:nvSpPr>
            <p:cNvPr id="8" name="椭圆 7"/>
            <p:cNvSpPr/>
            <p:nvPr/>
          </p:nvSpPr>
          <p:spPr>
            <a:xfrm>
              <a:off x="6572264" y="3786191"/>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6</a:t>
              </a:r>
              <a:endParaRPr lang="zh-CN" altLang="en-US" sz="2400" dirty="0">
                <a:solidFill>
                  <a:srgbClr val="002060"/>
                </a:solidFill>
              </a:endParaRPr>
            </a:p>
          </p:txBody>
        </p:sp>
        <p:sp>
          <p:nvSpPr>
            <p:cNvPr id="9" name="椭圆 8"/>
            <p:cNvSpPr/>
            <p:nvPr/>
          </p:nvSpPr>
          <p:spPr>
            <a:xfrm>
              <a:off x="7000892" y="2847971"/>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3</a:t>
              </a:r>
              <a:endParaRPr lang="zh-CN" altLang="en-US" sz="2400" dirty="0">
                <a:solidFill>
                  <a:srgbClr val="002060"/>
                </a:solidFill>
              </a:endParaRPr>
            </a:p>
          </p:txBody>
        </p:sp>
        <p:sp>
          <p:nvSpPr>
            <p:cNvPr id="10" name="椭圆 9"/>
            <p:cNvSpPr/>
            <p:nvPr/>
          </p:nvSpPr>
          <p:spPr>
            <a:xfrm>
              <a:off x="7786710" y="2562219"/>
              <a:ext cx="285752" cy="36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4</a:t>
              </a:r>
              <a:endParaRPr lang="zh-CN" altLang="en-US" sz="2400" dirty="0">
                <a:solidFill>
                  <a:srgbClr val="002060"/>
                </a:solidFill>
              </a:endParaRPr>
            </a:p>
          </p:txBody>
        </p:sp>
        <p:sp>
          <p:nvSpPr>
            <p:cNvPr id="11" name="椭圆 10"/>
            <p:cNvSpPr/>
            <p:nvPr/>
          </p:nvSpPr>
          <p:spPr>
            <a:xfrm>
              <a:off x="8215338" y="3348037"/>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7</a:t>
              </a:r>
              <a:endParaRPr lang="zh-CN" altLang="en-US" sz="2400" dirty="0">
                <a:solidFill>
                  <a:srgbClr val="002060"/>
                </a:solidFill>
              </a:endParaRPr>
            </a:p>
          </p:txBody>
        </p:sp>
        <p:sp>
          <p:nvSpPr>
            <p:cNvPr id="12" name="椭圆 11"/>
            <p:cNvSpPr/>
            <p:nvPr/>
          </p:nvSpPr>
          <p:spPr>
            <a:xfrm>
              <a:off x="8501090" y="4205293"/>
              <a:ext cx="285752" cy="3667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2060"/>
                  </a:solidFill>
                </a:rPr>
                <a:t>8</a:t>
              </a:r>
              <a:endParaRPr lang="zh-CN" altLang="en-US" sz="2400" dirty="0">
                <a:solidFill>
                  <a:srgbClr val="002060"/>
                </a:solidFill>
              </a:endParaRPr>
            </a:p>
          </p:txBody>
        </p:sp>
        <p:cxnSp>
          <p:nvCxnSpPr>
            <p:cNvPr id="13" name="直接连接符 12"/>
            <p:cNvCxnSpPr>
              <a:stCxn id="5" idx="6"/>
              <a:endCxn id="10" idx="1"/>
            </p:cNvCxnSpPr>
            <p:nvPr/>
          </p:nvCxnSpPr>
          <p:spPr>
            <a:xfrm>
              <a:off x="7143768" y="2041515"/>
              <a:ext cx="684218" cy="573092"/>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10" idx="5"/>
              <a:endCxn id="11" idx="1"/>
            </p:cNvCxnSpPr>
            <p:nvPr/>
          </p:nvCxnSpPr>
          <p:spPr>
            <a:xfrm rot="16200000" flipH="1">
              <a:off x="7881168" y="3024978"/>
              <a:ext cx="525466" cy="225427"/>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11" idx="5"/>
              <a:endCxn id="12" idx="0"/>
            </p:cNvCxnSpPr>
            <p:nvPr/>
          </p:nvCxnSpPr>
          <p:spPr>
            <a:xfrm rot="16200000" flipH="1">
              <a:off x="8279631" y="3840960"/>
              <a:ext cx="544517" cy="184151"/>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5" idx="4"/>
              <a:endCxn id="9" idx="0"/>
            </p:cNvCxnSpPr>
            <p:nvPr/>
          </p:nvCxnSpPr>
          <p:spPr>
            <a:xfrm rot="16200000" flipH="1">
              <a:off x="6760384" y="2464587"/>
              <a:ext cx="623891" cy="142876"/>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5" idx="3"/>
              <a:endCxn id="6" idx="7"/>
            </p:cNvCxnSpPr>
            <p:nvPr/>
          </p:nvCxnSpPr>
          <p:spPr>
            <a:xfrm rot="5400000">
              <a:off x="6422244" y="2066123"/>
              <a:ext cx="371478" cy="582616"/>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6" idx="4"/>
              <a:endCxn id="7" idx="7"/>
            </p:cNvCxnSpPr>
            <p:nvPr/>
          </p:nvCxnSpPr>
          <p:spPr>
            <a:xfrm rot="5400000">
              <a:off x="5845978" y="3113879"/>
              <a:ext cx="625479" cy="112714"/>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6" idx="5"/>
              <a:endCxn id="8" idx="0"/>
            </p:cNvCxnSpPr>
            <p:nvPr/>
          </p:nvCxnSpPr>
          <p:spPr>
            <a:xfrm rot="16200000" flipH="1">
              <a:off x="6024572" y="3095624"/>
              <a:ext cx="982670" cy="398465"/>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305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230285" y="2017396"/>
            <a:ext cx="9336666" cy="3539430"/>
          </a:xfrm>
          <a:prstGeom prst="rect">
            <a:avLst/>
          </a:prstGeom>
          <a:noFill/>
          <a:ln w="9525">
            <a:noFill/>
            <a:miter lim="800000"/>
          </a:ln>
        </p:spPr>
        <p:txBody>
          <a:bodyPr wrap="square">
            <a:spAutoFit/>
          </a:bodyPr>
          <a:lstStyle/>
          <a:p>
            <a:r>
              <a:rPr lang="zh-CN" altLang="en-US" sz="2800" dirty="0">
                <a:latin typeface="Calibri" pitchFamily="34" charset="0"/>
              </a:rPr>
              <a:t>因公司的人际关系为一棵树，假设编号为</a:t>
            </a:r>
            <a:r>
              <a:rPr lang="en-US" altLang="zh-CN" sz="2800" dirty="0">
                <a:latin typeface="Calibri" pitchFamily="34" charset="0"/>
              </a:rPr>
              <a:t>root</a:t>
            </a:r>
            <a:r>
              <a:rPr lang="zh-CN" altLang="en-US" sz="2800" dirty="0">
                <a:latin typeface="Calibri" pitchFamily="34" charset="0"/>
              </a:rPr>
              <a:t>的节点是树的根，则问题可以描述成</a:t>
            </a:r>
            <a:r>
              <a:rPr lang="en-US" altLang="zh-CN" sz="2800" dirty="0">
                <a:latin typeface="Calibri" pitchFamily="34" charset="0"/>
              </a:rPr>
              <a:t>f[root]</a:t>
            </a:r>
            <a:r>
              <a:rPr lang="zh-CN" altLang="en-US" sz="2800" dirty="0">
                <a:latin typeface="Calibri" pitchFamily="34" charset="0"/>
              </a:rPr>
              <a:t>表示求以</a:t>
            </a:r>
            <a:r>
              <a:rPr lang="en-US" altLang="zh-CN" sz="2800" dirty="0">
                <a:latin typeface="Calibri" pitchFamily="34" charset="0"/>
              </a:rPr>
              <a:t>root</a:t>
            </a:r>
            <a:r>
              <a:rPr lang="zh-CN" altLang="en-US" sz="2800" dirty="0">
                <a:latin typeface="Calibri" pitchFamily="34" charset="0"/>
              </a:rPr>
              <a:t>为根的树上能得到的最大气氛和。我们希望用</a:t>
            </a:r>
            <a:r>
              <a:rPr lang="en-US" altLang="zh-CN" sz="2800" dirty="0">
                <a:latin typeface="Calibri" pitchFamily="34" charset="0"/>
              </a:rPr>
              <a:t>root</a:t>
            </a:r>
            <a:r>
              <a:rPr lang="zh-CN" altLang="en-US" sz="2800" dirty="0">
                <a:latin typeface="Calibri" pitchFamily="34" charset="0"/>
              </a:rPr>
              <a:t>的儿子的对应信息来推出</a:t>
            </a:r>
            <a:r>
              <a:rPr lang="en-US" altLang="zh-CN" sz="2800" dirty="0">
                <a:latin typeface="Calibri" pitchFamily="34" charset="0"/>
              </a:rPr>
              <a:t>f[root].</a:t>
            </a:r>
          </a:p>
          <a:p>
            <a:r>
              <a:rPr lang="zh-CN" altLang="en-US" sz="2800" dirty="0">
                <a:latin typeface="Calibri" pitchFamily="34" charset="0"/>
              </a:rPr>
              <a:t>由于节点</a:t>
            </a:r>
            <a:r>
              <a:rPr lang="en-US" altLang="zh-CN" sz="2800" dirty="0">
                <a:latin typeface="Calibri" pitchFamily="34" charset="0"/>
              </a:rPr>
              <a:t>root </a:t>
            </a:r>
            <a:r>
              <a:rPr lang="zh-CN" altLang="en-US" sz="2800" dirty="0">
                <a:latin typeface="Calibri" pitchFamily="34" charset="0"/>
              </a:rPr>
              <a:t>有选和不选两种可能，所以当我们</a:t>
            </a:r>
            <a:r>
              <a:rPr lang="en-US" altLang="zh-CN" sz="2800" dirty="0">
                <a:latin typeface="Calibri" pitchFamily="34" charset="0"/>
              </a:rPr>
              <a:t>root</a:t>
            </a:r>
            <a:r>
              <a:rPr lang="zh-CN" altLang="en-US" sz="2800" dirty="0">
                <a:latin typeface="Calibri" pitchFamily="34" charset="0"/>
              </a:rPr>
              <a:t>节点选择时，需要它的子节点不选时的最大值，当</a:t>
            </a:r>
            <a:r>
              <a:rPr lang="en-US" altLang="zh-CN" sz="2800" dirty="0">
                <a:latin typeface="Calibri" pitchFamily="34" charset="0"/>
              </a:rPr>
              <a:t>root</a:t>
            </a:r>
            <a:r>
              <a:rPr lang="zh-CN" altLang="en-US" sz="2800" dirty="0">
                <a:latin typeface="Calibri" pitchFamily="34" charset="0"/>
              </a:rPr>
              <a:t>节点不选时，它的子节点选和不选都可以。所以我们需要加半维来表示树的根结点是否选取才能从子树推算出父亲的最大值。</a:t>
            </a:r>
          </a:p>
        </p:txBody>
      </p:sp>
      <p:sp>
        <p:nvSpPr>
          <p:cNvPr id="9" name="TextBox 8"/>
          <p:cNvSpPr txBox="1">
            <a:spLocks noChangeArrowheads="1"/>
          </p:cNvSpPr>
          <p:nvPr/>
        </p:nvSpPr>
        <p:spPr bwMode="auto">
          <a:xfrm>
            <a:off x="738966" y="531756"/>
            <a:ext cx="4286250" cy="584200"/>
          </a:xfrm>
          <a:prstGeom prst="rect">
            <a:avLst/>
          </a:prstGeom>
          <a:noFill/>
          <a:ln w="9525">
            <a:noFill/>
            <a:miter lim="800000"/>
          </a:ln>
        </p:spPr>
        <p:txBody>
          <a:bodyPr>
            <a:spAutoFit/>
          </a:bodyPr>
          <a:lstStyle/>
          <a:p>
            <a:r>
              <a:rPr lang="zh-CN" altLang="en-US" sz="3200" b="1" dirty="0">
                <a:solidFill>
                  <a:schemeClr val="bg1"/>
                </a:solidFill>
                <a:latin typeface="Calibri" pitchFamily="34" charset="0"/>
              </a:rPr>
              <a:t>问题分析</a:t>
            </a:r>
          </a:p>
        </p:txBody>
      </p:sp>
    </p:spTree>
    <p:extLst>
      <p:ext uri="{BB962C8B-B14F-4D97-AF65-F5344CB8AC3E}">
        <p14:creationId xmlns:p14="http://schemas.microsoft.com/office/powerpoint/2010/main" val="308778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amond(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amond(in)">
                                      <p:cBhvr>
                                        <p:cTn id="19"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163607" y="1601759"/>
            <a:ext cx="9867381" cy="4031873"/>
          </a:xfrm>
          <a:prstGeom prst="rect">
            <a:avLst/>
          </a:prstGeom>
          <a:noFill/>
          <a:ln w="9525">
            <a:noFill/>
            <a:miter lim="800000"/>
          </a:ln>
        </p:spPr>
        <p:txBody>
          <a:bodyPr wrap="square">
            <a:spAutoFit/>
          </a:bodyPr>
          <a:lstStyle/>
          <a:p>
            <a:r>
              <a:rPr lang="zh-CN" altLang="en-US" sz="3200" dirty="0">
                <a:latin typeface="Calibri" pitchFamily="34" charset="0"/>
              </a:rPr>
              <a:t>定义状态</a:t>
            </a:r>
            <a:r>
              <a:rPr lang="en-US" altLang="zh-CN" sz="3200" dirty="0">
                <a:latin typeface="Calibri" pitchFamily="34" charset="0"/>
              </a:rPr>
              <a:t>f[</a:t>
            </a:r>
            <a:r>
              <a:rPr lang="en-US" altLang="zh-CN" sz="3200" dirty="0" err="1">
                <a:latin typeface="Calibri" pitchFamily="34" charset="0"/>
              </a:rPr>
              <a:t>i,j</a:t>
            </a:r>
            <a:r>
              <a:rPr lang="en-US" altLang="zh-CN" sz="3200" dirty="0">
                <a:latin typeface="Calibri" pitchFamily="34" charset="0"/>
              </a:rPr>
              <a:t>]</a:t>
            </a:r>
            <a:r>
              <a:rPr lang="zh-CN" altLang="en-US" sz="3200" dirty="0">
                <a:latin typeface="Calibri" pitchFamily="34" charset="0"/>
              </a:rPr>
              <a:t>表示以</a:t>
            </a:r>
            <a:r>
              <a:rPr lang="en-US" altLang="zh-CN" sz="3200" dirty="0" err="1">
                <a:latin typeface="Calibri" pitchFamily="34" charset="0"/>
              </a:rPr>
              <a:t>i</a:t>
            </a:r>
            <a:r>
              <a:rPr lang="zh-CN" altLang="en-US" sz="3200" dirty="0">
                <a:latin typeface="Calibri" pitchFamily="34" charset="0"/>
              </a:rPr>
              <a:t>为根的树能得到的最大的气氛和，</a:t>
            </a:r>
            <a:r>
              <a:rPr lang="en-US" altLang="zh-CN" sz="3200" dirty="0">
                <a:latin typeface="Calibri" pitchFamily="34" charset="0"/>
              </a:rPr>
              <a:t>j=0</a:t>
            </a:r>
            <a:r>
              <a:rPr lang="zh-CN" altLang="en-US" sz="3200" dirty="0">
                <a:latin typeface="Calibri" pitchFamily="34" charset="0"/>
              </a:rPr>
              <a:t>时表示根节点不选，</a:t>
            </a:r>
            <a:r>
              <a:rPr lang="en-US" altLang="zh-CN" sz="3200" dirty="0">
                <a:latin typeface="Calibri" pitchFamily="34" charset="0"/>
              </a:rPr>
              <a:t>j=1</a:t>
            </a:r>
            <a:r>
              <a:rPr lang="zh-CN" altLang="en-US" sz="3200" dirty="0">
                <a:latin typeface="Calibri" pitchFamily="34" charset="0"/>
              </a:rPr>
              <a:t>时表示根节点要选。状态转移方程为</a:t>
            </a:r>
          </a:p>
          <a:p>
            <a:r>
              <a:rPr lang="en-US" altLang="zh-CN" sz="3200" dirty="0">
                <a:latin typeface="Calibri" pitchFamily="34" charset="0"/>
              </a:rPr>
              <a:t>F[i,0]=</a:t>
            </a:r>
            <a:r>
              <a:rPr lang="en-US" altLang="zh-CN" sz="3200" dirty="0" err="1">
                <a:latin typeface="Calibri" pitchFamily="34" charset="0"/>
              </a:rPr>
              <a:t>Σmax</a:t>
            </a:r>
            <a:r>
              <a:rPr lang="en-US" altLang="zh-CN" sz="3200" dirty="0">
                <a:latin typeface="Calibri" pitchFamily="34" charset="0"/>
              </a:rPr>
              <a:t>(f[son,1],f[son,0]);</a:t>
            </a:r>
            <a:r>
              <a:rPr lang="zh-CN" altLang="en-US" sz="3200" dirty="0">
                <a:latin typeface="Calibri" pitchFamily="34" charset="0"/>
              </a:rPr>
              <a:t>其中</a:t>
            </a:r>
            <a:r>
              <a:rPr lang="en-US" altLang="zh-CN" sz="3200" dirty="0">
                <a:latin typeface="Calibri" pitchFamily="34" charset="0"/>
              </a:rPr>
              <a:t>son</a:t>
            </a:r>
            <a:r>
              <a:rPr lang="zh-CN" altLang="en-US" sz="3200" dirty="0">
                <a:latin typeface="Calibri" pitchFamily="34" charset="0"/>
              </a:rPr>
              <a:t>为</a:t>
            </a:r>
            <a:r>
              <a:rPr lang="en-US" altLang="zh-CN" sz="3200" dirty="0" err="1">
                <a:latin typeface="Calibri" pitchFamily="34" charset="0"/>
              </a:rPr>
              <a:t>i</a:t>
            </a:r>
            <a:r>
              <a:rPr lang="zh-CN" altLang="en-US" sz="3200" dirty="0">
                <a:latin typeface="Calibri" pitchFamily="34" charset="0"/>
              </a:rPr>
              <a:t>的子节点。</a:t>
            </a:r>
          </a:p>
          <a:p>
            <a:r>
              <a:rPr lang="en-US" altLang="zh-CN" sz="3200" dirty="0">
                <a:latin typeface="Calibri" pitchFamily="34" charset="0"/>
              </a:rPr>
              <a:t>F[i,1]= </a:t>
            </a:r>
            <a:r>
              <a:rPr lang="en-US" altLang="zh-CN" sz="3200" dirty="0" err="1">
                <a:latin typeface="Calibri" pitchFamily="34" charset="0"/>
              </a:rPr>
              <a:t>Σf</a:t>
            </a:r>
            <a:r>
              <a:rPr lang="en-US" altLang="zh-CN" sz="3200" dirty="0">
                <a:latin typeface="Calibri" pitchFamily="34" charset="0"/>
              </a:rPr>
              <a:t>[son,0]+g[</a:t>
            </a:r>
            <a:r>
              <a:rPr lang="en-US" altLang="zh-CN" sz="3200" dirty="0" err="1">
                <a:latin typeface="Calibri" pitchFamily="34" charset="0"/>
              </a:rPr>
              <a:t>i</a:t>
            </a:r>
            <a:r>
              <a:rPr lang="en-US" altLang="zh-CN" sz="3200" dirty="0">
                <a:latin typeface="Calibri" pitchFamily="34" charset="0"/>
              </a:rPr>
              <a:t>];</a:t>
            </a:r>
            <a:r>
              <a:rPr lang="zh-CN" altLang="en-US" sz="3200" dirty="0">
                <a:latin typeface="Calibri" pitchFamily="34" charset="0"/>
              </a:rPr>
              <a:t>其中</a:t>
            </a:r>
            <a:r>
              <a:rPr lang="en-US" altLang="zh-CN" sz="3200" dirty="0">
                <a:latin typeface="Calibri" pitchFamily="34" charset="0"/>
              </a:rPr>
              <a:t>g[</a:t>
            </a:r>
            <a:r>
              <a:rPr lang="en-US" altLang="zh-CN" sz="3200" dirty="0" err="1">
                <a:latin typeface="Calibri" pitchFamily="34" charset="0"/>
              </a:rPr>
              <a:t>i</a:t>
            </a:r>
            <a:r>
              <a:rPr lang="en-US" altLang="zh-CN" sz="3200" dirty="0">
                <a:latin typeface="Calibri" pitchFamily="34" charset="0"/>
              </a:rPr>
              <a:t>]</a:t>
            </a:r>
            <a:r>
              <a:rPr lang="zh-CN" altLang="en-US" sz="3200" dirty="0">
                <a:latin typeface="Calibri" pitchFamily="34" charset="0"/>
              </a:rPr>
              <a:t>表示节点</a:t>
            </a:r>
            <a:r>
              <a:rPr lang="en-US" altLang="zh-CN" sz="3200" dirty="0" err="1">
                <a:latin typeface="Calibri" pitchFamily="34" charset="0"/>
              </a:rPr>
              <a:t>i</a:t>
            </a:r>
            <a:r>
              <a:rPr lang="zh-CN" altLang="en-US" sz="3200" dirty="0">
                <a:latin typeface="Calibri" pitchFamily="34" charset="0"/>
              </a:rPr>
              <a:t>的气氛值。</a:t>
            </a:r>
            <a:endParaRPr lang="en-US" altLang="zh-CN" sz="3200" dirty="0">
              <a:latin typeface="Calibri" pitchFamily="34" charset="0"/>
            </a:endParaRPr>
          </a:p>
          <a:p>
            <a:r>
              <a:rPr lang="zh-CN" altLang="en-US" sz="3200" dirty="0">
                <a:latin typeface="Calibri" pitchFamily="34" charset="0"/>
              </a:rPr>
              <a:t>答案是</a:t>
            </a:r>
            <a:r>
              <a:rPr lang="en-US" altLang="zh-CN" sz="3200" dirty="0">
                <a:latin typeface="Calibri" pitchFamily="34" charset="0"/>
              </a:rPr>
              <a:t>max(f[root,0],f[root,1]) root</a:t>
            </a:r>
            <a:r>
              <a:rPr lang="zh-CN" altLang="en-US" sz="3200" dirty="0">
                <a:latin typeface="Calibri" pitchFamily="34" charset="0"/>
              </a:rPr>
              <a:t>为整棵树的根。</a:t>
            </a:r>
          </a:p>
          <a:p>
            <a:r>
              <a:rPr lang="zh-CN" altLang="en-US" sz="3200" dirty="0">
                <a:latin typeface="Calibri" pitchFamily="34" charset="0"/>
              </a:rPr>
              <a:t>时间复杂度为</a:t>
            </a:r>
            <a:r>
              <a:rPr lang="en-US" altLang="zh-CN" sz="3200" dirty="0">
                <a:latin typeface="Calibri" pitchFamily="34" charset="0"/>
              </a:rPr>
              <a:t>O</a:t>
            </a:r>
            <a:r>
              <a:rPr lang="zh-CN" altLang="en-US" sz="3200" dirty="0">
                <a:latin typeface="Calibri" pitchFamily="34" charset="0"/>
              </a:rPr>
              <a:t>（</a:t>
            </a:r>
            <a:r>
              <a:rPr lang="en-US" altLang="zh-CN" sz="3200" dirty="0">
                <a:latin typeface="Calibri" pitchFamily="34" charset="0"/>
              </a:rPr>
              <a:t>N</a:t>
            </a:r>
            <a:r>
              <a:rPr lang="zh-CN" altLang="en-US" sz="3200" dirty="0">
                <a:latin typeface="Calibri" pitchFamily="34" charset="0"/>
              </a:rPr>
              <a:t>）</a:t>
            </a:r>
          </a:p>
          <a:p>
            <a:r>
              <a:rPr lang="zh-CN" altLang="en-US" sz="3200" dirty="0">
                <a:latin typeface="Calibri" pitchFamily="34" charset="0"/>
              </a:rPr>
              <a:t>空间复杂度为</a:t>
            </a:r>
            <a:r>
              <a:rPr lang="en-US" altLang="zh-CN" sz="3200" dirty="0">
                <a:latin typeface="Calibri" pitchFamily="34" charset="0"/>
              </a:rPr>
              <a:t>O</a:t>
            </a:r>
            <a:r>
              <a:rPr lang="zh-CN" altLang="en-US" sz="3200" dirty="0">
                <a:latin typeface="Calibri" pitchFamily="34" charset="0"/>
              </a:rPr>
              <a:t>（</a:t>
            </a:r>
            <a:r>
              <a:rPr lang="en-US" altLang="zh-CN" sz="3200" dirty="0">
                <a:latin typeface="Calibri" pitchFamily="34" charset="0"/>
              </a:rPr>
              <a:t>N</a:t>
            </a:r>
            <a:r>
              <a:rPr lang="zh-CN" altLang="en-US" sz="3200" dirty="0">
                <a:latin typeface="Calibri" pitchFamily="34" charset="0"/>
              </a:rPr>
              <a:t>）</a:t>
            </a:r>
          </a:p>
        </p:txBody>
      </p:sp>
      <p:sp>
        <p:nvSpPr>
          <p:cNvPr id="9" name="TextBox 8"/>
          <p:cNvSpPr txBox="1">
            <a:spLocks noChangeArrowheads="1"/>
          </p:cNvSpPr>
          <p:nvPr/>
        </p:nvSpPr>
        <p:spPr bwMode="auto">
          <a:xfrm>
            <a:off x="577648" y="540067"/>
            <a:ext cx="4286250" cy="584200"/>
          </a:xfrm>
          <a:prstGeom prst="rect">
            <a:avLst/>
          </a:prstGeom>
          <a:noFill/>
          <a:ln w="9525">
            <a:noFill/>
            <a:miter lim="800000"/>
          </a:ln>
        </p:spPr>
        <p:txBody>
          <a:bodyPr>
            <a:spAutoFit/>
          </a:bodyPr>
          <a:lstStyle/>
          <a:p>
            <a:r>
              <a:rPr lang="zh-CN" altLang="en-US" sz="3200" b="1" dirty="0">
                <a:solidFill>
                  <a:schemeClr val="bg1"/>
                </a:solidFill>
                <a:latin typeface="Calibri" pitchFamily="34" charset="0"/>
              </a:rPr>
              <a:t>问题求解</a:t>
            </a:r>
          </a:p>
        </p:txBody>
      </p:sp>
    </p:spTree>
    <p:extLst>
      <p:ext uri="{BB962C8B-B14F-4D97-AF65-F5344CB8AC3E}">
        <p14:creationId xmlns:p14="http://schemas.microsoft.com/office/powerpoint/2010/main" val="383764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500"/>
                                        <p:tgtEl>
                                          <p:spTgt spid="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309813" y="1225550"/>
            <a:ext cx="7715250" cy="5632450"/>
          </a:xfrm>
          <a:prstGeom prst="rect">
            <a:avLst/>
          </a:prstGeom>
          <a:noFill/>
          <a:ln w="9525">
            <a:noFill/>
            <a:miter lim="800000"/>
          </a:ln>
        </p:spPr>
        <p:txBody>
          <a:bodyPr>
            <a:spAutoFit/>
          </a:bodyPr>
          <a:lstStyle/>
          <a:p>
            <a:r>
              <a:rPr lang="en-US" altLang="zh-CN" sz="2400" dirty="0" err="1">
                <a:latin typeface="Calibri" pitchFamily="34" charset="0"/>
              </a:rPr>
              <a:t>int</a:t>
            </a:r>
            <a:r>
              <a:rPr lang="en-US" altLang="zh-CN" sz="2400" dirty="0">
                <a:latin typeface="Calibri" pitchFamily="34" charset="0"/>
              </a:rPr>
              <a:t> DP(</a:t>
            </a:r>
            <a:r>
              <a:rPr lang="en-US" altLang="zh-CN" sz="2400" dirty="0" err="1">
                <a:latin typeface="Calibri" pitchFamily="34" charset="0"/>
              </a:rPr>
              <a:t>int</a:t>
            </a:r>
            <a:r>
              <a:rPr lang="en-US" altLang="zh-CN" sz="2400" dirty="0">
                <a:latin typeface="Calibri" pitchFamily="34" charset="0"/>
              </a:rPr>
              <a:t> </a:t>
            </a:r>
            <a:r>
              <a:rPr lang="en-US" altLang="zh-CN" sz="2400" dirty="0" err="1">
                <a:latin typeface="Calibri" pitchFamily="34" charset="0"/>
              </a:rPr>
              <a:t>a,int</a:t>
            </a:r>
            <a:r>
              <a:rPr lang="en-US" altLang="zh-CN" sz="2400" dirty="0">
                <a:latin typeface="Calibri" pitchFamily="34" charset="0"/>
              </a:rPr>
              <a:t> b)</a:t>
            </a:r>
            <a:endParaRPr lang="zh-CN" altLang="en-US" sz="2400" dirty="0">
              <a:latin typeface="Calibri" pitchFamily="34" charset="0"/>
            </a:endParaRPr>
          </a:p>
          <a:p>
            <a:r>
              <a:rPr lang="en-US" altLang="zh-CN" sz="2400" dirty="0">
                <a:latin typeface="Calibri" pitchFamily="34" charset="0"/>
              </a:rPr>
              <a:t>{</a:t>
            </a:r>
            <a:endParaRPr lang="zh-CN" altLang="en-US" sz="2400" dirty="0">
              <a:latin typeface="Calibri" pitchFamily="34" charset="0"/>
            </a:endParaRPr>
          </a:p>
          <a:p>
            <a:r>
              <a:rPr lang="en-US" altLang="zh-CN" sz="2400" dirty="0">
                <a:latin typeface="Calibri" pitchFamily="34" charset="0"/>
              </a:rPr>
              <a:t>	if(used[a][b]!=</a:t>
            </a:r>
            <a:r>
              <a:rPr lang="en-US" altLang="zh-CN" sz="2400" dirty="0" err="1">
                <a:latin typeface="Calibri" pitchFamily="34" charset="0"/>
              </a:rPr>
              <a:t>inf</a:t>
            </a:r>
            <a:r>
              <a:rPr lang="en-US" altLang="zh-CN" sz="2400" dirty="0">
                <a:latin typeface="Calibri" pitchFamily="34" charset="0"/>
              </a:rPr>
              <a:t>) return used[a][b];</a:t>
            </a:r>
            <a:endParaRPr lang="zh-CN" altLang="en-US" sz="2400" dirty="0">
              <a:latin typeface="Calibri" pitchFamily="34" charset="0"/>
            </a:endParaRPr>
          </a:p>
          <a:p>
            <a:r>
              <a:rPr lang="en-US" altLang="zh-CN" sz="2400" dirty="0">
                <a:latin typeface="Calibri" pitchFamily="34" charset="0"/>
              </a:rPr>
              <a:t>	used[a][b]=0;</a:t>
            </a:r>
            <a:endParaRPr lang="zh-CN" altLang="en-US" sz="2400" dirty="0">
              <a:latin typeface="Calibri" pitchFamily="34" charset="0"/>
            </a:endParaRPr>
          </a:p>
          <a:p>
            <a:r>
              <a:rPr lang="en-US" altLang="zh-CN" sz="2400" dirty="0">
                <a:latin typeface="Calibri" pitchFamily="34" charset="0"/>
              </a:rPr>
              <a:t>	</a:t>
            </a:r>
            <a:r>
              <a:rPr lang="en-US" altLang="zh-CN" sz="2400" dirty="0" err="1">
                <a:latin typeface="Calibri" pitchFamily="34" charset="0"/>
              </a:rPr>
              <a:t>int</a:t>
            </a:r>
            <a:r>
              <a:rPr lang="en-US" altLang="zh-CN" sz="2400" dirty="0">
                <a:latin typeface="Calibri" pitchFamily="34" charset="0"/>
              </a:rPr>
              <a:t> </a:t>
            </a:r>
            <a:r>
              <a:rPr lang="en-US" altLang="zh-CN" sz="2400" dirty="0" err="1">
                <a:latin typeface="Calibri" pitchFamily="34" charset="0"/>
              </a:rPr>
              <a:t>ans</a:t>
            </a:r>
            <a:r>
              <a:rPr lang="en-US" altLang="zh-CN" sz="2400" dirty="0">
                <a:latin typeface="Calibri" pitchFamily="34" charset="0"/>
              </a:rPr>
              <a:t>=0;</a:t>
            </a:r>
            <a:endParaRPr lang="zh-CN" altLang="en-US" sz="2400" dirty="0">
              <a:latin typeface="Calibri" pitchFamily="34" charset="0"/>
            </a:endParaRPr>
          </a:p>
          <a:p>
            <a:r>
              <a:rPr lang="en-US" altLang="zh-CN" sz="2400" dirty="0">
                <a:latin typeface="Calibri" pitchFamily="34" charset="0"/>
              </a:rPr>
              <a:t>	for(</a:t>
            </a:r>
            <a:r>
              <a:rPr lang="en-US" altLang="zh-CN" sz="2400" dirty="0" err="1">
                <a:latin typeface="Calibri" pitchFamily="34" charset="0"/>
              </a:rPr>
              <a:t>int</a:t>
            </a:r>
            <a:r>
              <a:rPr lang="en-US" altLang="zh-CN" sz="2400" dirty="0">
                <a:latin typeface="Calibri" pitchFamily="34" charset="0"/>
              </a:rPr>
              <a:t> </a:t>
            </a:r>
            <a:r>
              <a:rPr lang="en-US" altLang="zh-CN" sz="2400" dirty="0" err="1">
                <a:latin typeface="Calibri" pitchFamily="34" charset="0"/>
              </a:rPr>
              <a:t>i</a:t>
            </a:r>
            <a:r>
              <a:rPr lang="en-US" altLang="zh-CN" sz="2400" dirty="0">
                <a:latin typeface="Calibri" pitchFamily="34" charset="0"/>
              </a:rPr>
              <a:t>=head[a];</a:t>
            </a:r>
            <a:r>
              <a:rPr lang="en-US" altLang="zh-CN" sz="2400" dirty="0" err="1">
                <a:latin typeface="Calibri" pitchFamily="34" charset="0"/>
              </a:rPr>
              <a:t>i;i</a:t>
            </a:r>
            <a:r>
              <a:rPr lang="en-US" altLang="zh-CN" sz="2400" dirty="0">
                <a:latin typeface="Calibri" pitchFamily="34" charset="0"/>
              </a:rPr>
              <a:t>=f[</a:t>
            </a:r>
            <a:r>
              <a:rPr lang="en-US" altLang="zh-CN" sz="2400" dirty="0" err="1">
                <a:latin typeface="Calibri" pitchFamily="34" charset="0"/>
              </a:rPr>
              <a:t>i</a:t>
            </a:r>
            <a:r>
              <a:rPr lang="en-US" altLang="zh-CN" sz="2400" dirty="0">
                <a:latin typeface="Calibri" pitchFamily="34" charset="0"/>
              </a:rPr>
              <a:t>].next)</a:t>
            </a:r>
            <a:endParaRPr lang="zh-CN" altLang="en-US" sz="2400" dirty="0">
              <a:latin typeface="Calibri" pitchFamily="34" charset="0"/>
            </a:endParaRPr>
          </a:p>
          <a:p>
            <a:r>
              <a:rPr lang="en-US" altLang="zh-CN"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		</a:t>
            </a:r>
            <a:r>
              <a:rPr lang="en-US" altLang="zh-CN" sz="2400" dirty="0" err="1">
                <a:latin typeface="Calibri" pitchFamily="34" charset="0"/>
              </a:rPr>
              <a:t>int</a:t>
            </a:r>
            <a:r>
              <a:rPr lang="en-US" altLang="zh-CN" sz="2400" dirty="0">
                <a:latin typeface="Calibri" pitchFamily="34" charset="0"/>
              </a:rPr>
              <a:t> t=DP(f[</a:t>
            </a:r>
            <a:r>
              <a:rPr lang="en-US" altLang="zh-CN" sz="2400" dirty="0" err="1">
                <a:latin typeface="Calibri" pitchFamily="34" charset="0"/>
              </a:rPr>
              <a:t>i</a:t>
            </a:r>
            <a:r>
              <a:rPr lang="en-US" altLang="zh-CN" sz="2400" dirty="0">
                <a:latin typeface="Calibri" pitchFamily="34" charset="0"/>
              </a:rPr>
              <a:t>].go,0);</a:t>
            </a:r>
            <a:endParaRPr lang="zh-CN" altLang="en-US" sz="2400" dirty="0">
              <a:latin typeface="Calibri" pitchFamily="34" charset="0"/>
            </a:endParaRPr>
          </a:p>
          <a:p>
            <a:r>
              <a:rPr lang="en-US" altLang="zh-CN" sz="2400" dirty="0">
                <a:latin typeface="Calibri" pitchFamily="34" charset="0"/>
              </a:rPr>
              <a:t>		if(b==0) t=max(</a:t>
            </a:r>
            <a:r>
              <a:rPr lang="en-US" altLang="zh-CN" sz="2400" dirty="0" err="1">
                <a:latin typeface="Calibri" pitchFamily="34" charset="0"/>
              </a:rPr>
              <a:t>t,DP</a:t>
            </a:r>
            <a:r>
              <a:rPr lang="en-US" altLang="zh-CN" sz="2400" dirty="0">
                <a:latin typeface="Calibri" pitchFamily="34" charset="0"/>
              </a:rPr>
              <a:t>(f[</a:t>
            </a:r>
            <a:r>
              <a:rPr lang="en-US" altLang="zh-CN" sz="2400" dirty="0" err="1">
                <a:latin typeface="Calibri" pitchFamily="34" charset="0"/>
              </a:rPr>
              <a:t>i</a:t>
            </a:r>
            <a:r>
              <a:rPr lang="en-US" altLang="zh-CN" sz="2400" dirty="0">
                <a:latin typeface="Calibri" pitchFamily="34" charset="0"/>
              </a:rPr>
              <a:t>].go,1));</a:t>
            </a:r>
            <a:endParaRPr lang="zh-CN" altLang="en-US" sz="2400" dirty="0">
              <a:latin typeface="Calibri" pitchFamily="34" charset="0"/>
            </a:endParaRPr>
          </a:p>
          <a:p>
            <a:r>
              <a:rPr lang="en-US" altLang="zh-CN" sz="2400" dirty="0">
                <a:latin typeface="Calibri" pitchFamily="34" charset="0"/>
              </a:rPr>
              <a:t>		</a:t>
            </a:r>
            <a:r>
              <a:rPr lang="en-US" altLang="zh-CN" sz="2400" dirty="0" err="1">
                <a:latin typeface="Calibri" pitchFamily="34" charset="0"/>
              </a:rPr>
              <a:t>ans</a:t>
            </a:r>
            <a:r>
              <a:rPr lang="en-US" altLang="zh-CN" sz="2400" dirty="0">
                <a:latin typeface="Calibri" pitchFamily="34" charset="0"/>
              </a:rPr>
              <a:t>+=t;</a:t>
            </a:r>
            <a:endParaRPr lang="zh-CN" altLang="en-US" sz="2400" dirty="0">
              <a:latin typeface="Calibri" pitchFamily="34" charset="0"/>
            </a:endParaRPr>
          </a:p>
          <a:p>
            <a:r>
              <a:rPr lang="en-US" altLang="zh-CN"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	</a:t>
            </a:r>
            <a:r>
              <a:rPr lang="en-US" altLang="zh-CN" sz="2400" dirty="0" err="1">
                <a:latin typeface="Calibri" pitchFamily="34" charset="0"/>
              </a:rPr>
              <a:t>ans</a:t>
            </a:r>
            <a:r>
              <a:rPr lang="en-US" altLang="zh-CN" sz="2400" dirty="0">
                <a:latin typeface="Calibri" pitchFamily="34" charset="0"/>
              </a:rPr>
              <a:t>+=b*d[a];</a:t>
            </a:r>
            <a:endParaRPr lang="zh-CN" altLang="en-US" sz="2400" dirty="0">
              <a:latin typeface="Calibri" pitchFamily="34" charset="0"/>
            </a:endParaRPr>
          </a:p>
          <a:p>
            <a:r>
              <a:rPr lang="en-US" altLang="zh-CN" sz="2400" dirty="0">
                <a:latin typeface="Calibri" pitchFamily="34" charset="0"/>
              </a:rPr>
              <a:t>	used[a][b]=</a:t>
            </a:r>
            <a:r>
              <a:rPr lang="en-US" altLang="zh-CN" sz="2400" dirty="0" err="1">
                <a:latin typeface="Calibri" pitchFamily="34" charset="0"/>
              </a:rPr>
              <a:t>ans</a:t>
            </a:r>
            <a:r>
              <a:rPr lang="en-US" altLang="zh-CN" sz="2400" dirty="0">
                <a:latin typeface="Calibri" pitchFamily="34" charset="0"/>
              </a:rPr>
              <a:t>;</a:t>
            </a:r>
            <a:endParaRPr lang="zh-CN" altLang="en-US" sz="2400" dirty="0">
              <a:latin typeface="Calibri" pitchFamily="34" charset="0"/>
            </a:endParaRPr>
          </a:p>
          <a:p>
            <a:r>
              <a:rPr lang="en-US" altLang="zh-CN" sz="2400" dirty="0">
                <a:latin typeface="Calibri" pitchFamily="34" charset="0"/>
              </a:rPr>
              <a:t>    </a:t>
            </a:r>
            <a:r>
              <a:rPr lang="en-US" altLang="zh-CN" sz="2400" dirty="0" smtClean="0">
                <a:latin typeface="Calibri" pitchFamily="34" charset="0"/>
              </a:rPr>
              <a:t>          return </a:t>
            </a:r>
            <a:r>
              <a:rPr lang="en-US" altLang="zh-CN" sz="2400" dirty="0" err="1">
                <a:latin typeface="Calibri" pitchFamily="34" charset="0"/>
              </a:rPr>
              <a:t>ans</a:t>
            </a:r>
            <a:r>
              <a:rPr lang="en-US" altLang="zh-CN" sz="2400" dirty="0">
                <a:latin typeface="Calibri" pitchFamily="34" charset="0"/>
              </a:rPr>
              <a:t>;</a:t>
            </a:r>
            <a:endParaRPr lang="zh-CN" altLang="en-US" sz="2400" dirty="0">
              <a:latin typeface="Calibri" pitchFamily="34" charset="0"/>
            </a:endParaRPr>
          </a:p>
          <a:p>
            <a:r>
              <a:rPr lang="en-US" altLang="zh-CN" sz="2400" dirty="0">
                <a:latin typeface="Calibri" pitchFamily="34" charset="0"/>
              </a:rPr>
              <a:t>}</a:t>
            </a:r>
            <a:endParaRPr lang="zh-CN" altLang="en-US" sz="2400" dirty="0">
              <a:latin typeface="Calibri" pitchFamily="34" charset="0"/>
            </a:endParaRPr>
          </a:p>
        </p:txBody>
      </p:sp>
      <p:sp>
        <p:nvSpPr>
          <p:cNvPr id="9" name="TextBox 8"/>
          <p:cNvSpPr txBox="1">
            <a:spLocks noChangeArrowheads="1"/>
          </p:cNvSpPr>
          <p:nvPr/>
        </p:nvSpPr>
        <p:spPr bwMode="auto">
          <a:xfrm>
            <a:off x="648393" y="578254"/>
            <a:ext cx="4823893" cy="579438"/>
          </a:xfrm>
          <a:prstGeom prst="rect">
            <a:avLst/>
          </a:prstGeom>
          <a:noFill/>
          <a:ln w="9525">
            <a:noFill/>
            <a:miter lim="800000"/>
          </a:ln>
        </p:spPr>
        <p:txBody>
          <a:bodyPr wrap="square">
            <a:spAutoFit/>
          </a:bodyPr>
          <a:lstStyle/>
          <a:p>
            <a:r>
              <a:rPr lang="zh-CN" altLang="en-US" sz="3200" b="1" dirty="0">
                <a:solidFill>
                  <a:schemeClr val="bg1"/>
                </a:solidFill>
                <a:latin typeface="Calibri" pitchFamily="34" charset="0"/>
              </a:rPr>
              <a:t>参考代码</a:t>
            </a:r>
          </a:p>
        </p:txBody>
      </p:sp>
    </p:spTree>
    <p:extLst>
      <p:ext uri="{BB962C8B-B14F-4D97-AF65-F5344CB8AC3E}">
        <p14:creationId xmlns:p14="http://schemas.microsoft.com/office/powerpoint/2010/main" val="30913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923</Words>
  <Application>Microsoft Office PowerPoint</Application>
  <PresentationFormat>宽屏</PresentationFormat>
  <Paragraphs>126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宋体</vt:lpstr>
      <vt:lpstr>Arial</vt:lpstr>
      <vt:lpstr>Calibri</vt:lpstr>
      <vt:lpstr>Segoe UI</vt:lpstr>
      <vt:lpstr>Segoe UI Light</vt:lpstr>
      <vt:lpstr>WelcomeDoc</vt:lpstr>
      <vt:lpstr>树型动态规划</vt:lpstr>
      <vt:lpstr>树上最长链</vt:lpstr>
      <vt:lpstr>分析</vt:lpstr>
      <vt:lpstr>困难</vt:lpstr>
      <vt:lpstr>稍作总结</vt:lpstr>
      <vt:lpstr>没有上司的晚会Ural1039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2015-09-07T08:40:49Z</dcterms:created>
  <dcterms:modified xsi:type="dcterms:W3CDTF">2016-07-28T03:13:47Z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