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sldIdLst>
    <p:sldId id="354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6" r:id="rId14"/>
    <p:sldId id="387" r:id="rId15"/>
    <p:sldId id="388" r:id="rId16"/>
    <p:sldId id="389" r:id="rId17"/>
    <p:sldId id="390" r:id="rId18"/>
    <p:sldId id="380" r:id="rId19"/>
    <p:sldId id="382" r:id="rId20"/>
    <p:sldId id="381" r:id="rId21"/>
    <p:sldId id="383" r:id="rId22"/>
    <p:sldId id="384" r:id="rId23"/>
    <p:sldId id="385" r:id="rId24"/>
    <p:sldId id="391" r:id="rId25"/>
    <p:sldId id="392" r:id="rId26"/>
    <p:sldId id="393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树型动态规划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09600" y="1623292"/>
            <a:ext cx="11227637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 </a:t>
            </a:r>
            <a:endParaRPr lang="zh-CN" altLang="en-US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比较简洁的处理是：</a:t>
            </a:r>
            <a:endParaRPr lang="en-US" alt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定义状态转移方程</a:t>
            </a:r>
          </a:p>
          <a:p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[i][1] = Money[i]; (i</a:t>
            </a:r>
            <a:r>
              <a:rPr lang="zh-CN" altLang="en-US" sz="2800" dirty="0">
                <a:latin typeface="Calibri" pitchFamily="34" charset="0"/>
              </a:rPr>
              <a:t>为叶子节点</a:t>
            </a:r>
            <a:r>
              <a:rPr lang="en-US" altLang="zh-CN" sz="2800" dirty="0">
                <a:latin typeface="Calibri" pitchFamily="34" charset="0"/>
              </a:rPr>
              <a:t>)</a:t>
            </a:r>
            <a:endParaRPr lang="zh-CN" altLang="en-US" sz="2800" dirty="0">
              <a:latin typeface="Calibri" pitchFamily="34" charset="0"/>
            </a:endParaRPr>
          </a:p>
          <a:p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[i][j] = max(</a:t>
            </a:r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[i][j],</a:t>
            </a:r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[i][j-j'] + </a:t>
            </a:r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[k][j'] - </a:t>
            </a:r>
            <a:r>
              <a:rPr lang="en-US" altLang="zh-CN" sz="2800" dirty="0" err="1">
                <a:latin typeface="Calibri" pitchFamily="34" charset="0"/>
              </a:rPr>
              <a:t>len</a:t>
            </a:r>
            <a:r>
              <a:rPr lang="en-US" altLang="zh-CN" sz="2800" dirty="0">
                <a:latin typeface="Calibri" pitchFamily="34" charset="0"/>
              </a:rPr>
              <a:t>);</a:t>
            </a:r>
          </a:p>
          <a:p>
            <a:r>
              <a:rPr lang="en-US" altLang="zh-CN" sz="2800" dirty="0">
                <a:latin typeface="Calibri" pitchFamily="34" charset="0"/>
              </a:rPr>
              <a:t>(i</a:t>
            </a:r>
            <a:r>
              <a:rPr lang="zh-CN" altLang="en-US" sz="2800" dirty="0">
                <a:latin typeface="Calibri" pitchFamily="34" charset="0"/>
              </a:rPr>
              <a:t>为非叶子节点</a:t>
            </a:r>
            <a:r>
              <a:rPr lang="en-US" altLang="zh-CN" sz="2800" dirty="0">
                <a:latin typeface="Calibri" pitchFamily="34" charset="0"/>
              </a:rPr>
              <a:t>,j</a:t>
            </a:r>
            <a:r>
              <a:rPr lang="zh-CN" altLang="en-US" sz="2800" dirty="0">
                <a:latin typeface="Calibri" pitchFamily="34" charset="0"/>
              </a:rPr>
              <a:t>表示用户个数</a:t>
            </a:r>
            <a:r>
              <a:rPr lang="en-US" altLang="zh-CN" sz="2800" dirty="0">
                <a:latin typeface="Calibri" pitchFamily="34" charset="0"/>
              </a:rPr>
              <a:t>,</a:t>
            </a:r>
            <a:r>
              <a:rPr lang="en-US" altLang="zh-CN" sz="2800" dirty="0" smtClean="0">
                <a:latin typeface="Calibri" pitchFamily="34" charset="0"/>
              </a:rPr>
              <a:t>j‘</a:t>
            </a:r>
            <a:r>
              <a:rPr lang="zh-CN" altLang="en-US" sz="2800" dirty="0" smtClean="0">
                <a:latin typeface="Calibri" pitchFamily="34" charset="0"/>
              </a:rPr>
              <a:t>为</a:t>
            </a:r>
            <a:r>
              <a:rPr lang="zh-CN" altLang="en-US" sz="2800" dirty="0">
                <a:latin typeface="Calibri" pitchFamily="34" charset="0"/>
              </a:rPr>
              <a:t>用户数</a:t>
            </a:r>
            <a:r>
              <a:rPr lang="en-US" altLang="zh-CN" sz="2800" dirty="0" smtClean="0">
                <a:latin typeface="Calibri" pitchFamily="34" charset="0"/>
              </a:rPr>
              <a:t>j’&gt;=</a:t>
            </a:r>
            <a:r>
              <a:rPr lang="en-US" altLang="zh-CN" sz="2800" dirty="0">
                <a:latin typeface="Calibri" pitchFamily="34" charset="0"/>
              </a:rPr>
              <a:t>1</a:t>
            </a:r>
            <a:r>
              <a:rPr lang="zh-CN" altLang="en-US" sz="2800" dirty="0">
                <a:latin typeface="Calibri" pitchFamily="34" charset="0"/>
              </a:rPr>
              <a:t>，需要枚举，</a:t>
            </a:r>
            <a:r>
              <a:rPr lang="en-US" altLang="zh-CN" sz="2800" dirty="0">
                <a:latin typeface="Calibri" pitchFamily="34" charset="0"/>
              </a:rPr>
              <a:t>k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的子节点，需要枚举</a:t>
            </a:r>
            <a:r>
              <a:rPr lang="en-US" altLang="zh-CN" sz="2800" dirty="0">
                <a:latin typeface="Calibri" pitchFamily="34" charset="0"/>
              </a:rPr>
              <a:t>,</a:t>
            </a:r>
            <a:r>
              <a:rPr lang="en-US" altLang="zh-CN" sz="2800" dirty="0" err="1">
                <a:latin typeface="Calibri" pitchFamily="34" charset="0"/>
              </a:rPr>
              <a:t>len</a:t>
            </a:r>
            <a:r>
              <a:rPr lang="zh-CN" altLang="en-US" sz="2800" dirty="0">
                <a:latin typeface="Calibri" pitchFamily="34" charset="0"/>
              </a:rPr>
              <a:t>为边</a:t>
            </a:r>
            <a:r>
              <a:rPr lang="zh-CN" altLang="en-US" sz="2800" dirty="0" smtClean="0">
                <a:latin typeface="Calibri" pitchFamily="34" charset="0"/>
              </a:rPr>
              <a:t>权（即需要子树</a:t>
            </a:r>
            <a:r>
              <a:rPr lang="en-US" altLang="zh-CN" sz="2800" dirty="0" smtClean="0">
                <a:latin typeface="Calibri" pitchFamily="34" charset="0"/>
              </a:rPr>
              <a:t>k</a:t>
            </a:r>
            <a:r>
              <a:rPr lang="zh-CN" altLang="en-US" sz="2800" dirty="0" smtClean="0">
                <a:latin typeface="Calibri" pitchFamily="34" charset="0"/>
              </a:rPr>
              <a:t>，则需要那条边的花费）</a:t>
            </a:r>
            <a:r>
              <a:rPr lang="en-US" altLang="zh-CN" sz="2800" dirty="0" smtClean="0">
                <a:latin typeface="Calibri" pitchFamily="34" charset="0"/>
              </a:rPr>
              <a:t>)</a:t>
            </a:r>
            <a:endParaRPr lang="zh-CN" altLang="en-US" sz="2800" dirty="0">
              <a:latin typeface="Calibri" pitchFamily="34" charset="0"/>
            </a:endParaRPr>
          </a:p>
          <a:p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 smtClean="0">
                <a:latin typeface="Calibri" pitchFamily="34" charset="0"/>
              </a:rPr>
              <a:t>时间</a:t>
            </a:r>
            <a:r>
              <a:rPr lang="zh-CN" altLang="en-US" sz="2800" dirty="0">
                <a:latin typeface="Calibri" pitchFamily="34" charset="0"/>
              </a:rPr>
              <a:t>复杂</a:t>
            </a:r>
            <a:r>
              <a:rPr lang="zh-CN" altLang="en-US" sz="2800" dirty="0" smtClean="0">
                <a:latin typeface="Calibri" pitchFamily="34" charset="0"/>
              </a:rPr>
              <a:t>度：</a:t>
            </a:r>
            <a:r>
              <a:rPr lang="en-US" altLang="zh-CN" sz="2800" dirty="0" smtClean="0">
                <a:latin typeface="Calibri" pitchFamily="34" charset="0"/>
              </a:rPr>
              <a:t>O(n </a:t>
            </a:r>
            <a:r>
              <a:rPr lang="en-US" altLang="zh-CN" sz="2800" dirty="0">
                <a:latin typeface="Calibri" pitchFamily="34" charset="0"/>
              </a:rPr>
              <a:t>* m * m) </a:t>
            </a:r>
            <a:endParaRPr lang="zh-CN" altLang="en-US" sz="28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空间复杂</a:t>
            </a:r>
            <a:r>
              <a:rPr lang="zh-CN" altLang="en-US" sz="2800" dirty="0" smtClean="0">
                <a:latin typeface="Calibri" pitchFamily="34" charset="0"/>
              </a:rPr>
              <a:t>度：</a:t>
            </a:r>
            <a:r>
              <a:rPr lang="en-US" altLang="zh-CN" sz="2800" dirty="0" smtClean="0">
                <a:latin typeface="Calibri" pitchFamily="34" charset="0"/>
              </a:rPr>
              <a:t>O(n </a:t>
            </a:r>
            <a:r>
              <a:rPr lang="en-US" altLang="zh-CN" sz="2800" dirty="0">
                <a:latin typeface="Calibri" pitchFamily="34" charset="0"/>
              </a:rPr>
              <a:t>* m)</a:t>
            </a:r>
            <a:endParaRPr lang="zh-CN" altLang="en-US" sz="2800" dirty="0"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8319" y="5188245"/>
            <a:ext cx="6096000" cy="1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" pitchFamily="34" charset="0"/>
              </a:rPr>
              <a:t>Tips</a:t>
            </a:r>
            <a:r>
              <a:rPr lang="zh-CN" altLang="en-US" sz="2800" b="1" dirty="0" smtClean="0">
                <a:latin typeface="Calibri" pitchFamily="34" charset="0"/>
              </a:rPr>
              <a:t>：</a:t>
            </a:r>
            <a:endParaRPr lang="en-US" altLang="zh-CN" sz="2800" b="1" dirty="0" smtClean="0">
              <a:latin typeface="Calibri" pitchFamily="34" charset="0"/>
            </a:endParaRPr>
          </a:p>
          <a:p>
            <a:r>
              <a:rPr lang="zh-CN" altLang="en-US" dirty="0" smtClean="0">
                <a:latin typeface="Calibri" pitchFamily="34" charset="0"/>
              </a:rPr>
              <a:t>昨天学习到，可以使用</a:t>
            </a:r>
            <a:r>
              <a:rPr lang="en-US" altLang="zh-CN" dirty="0" smtClean="0">
                <a:latin typeface="Calibri" pitchFamily="34" charset="0"/>
              </a:rPr>
              <a:t>BFS</a:t>
            </a:r>
            <a:r>
              <a:rPr lang="zh-CN" altLang="en-US" dirty="0" smtClean="0">
                <a:latin typeface="Calibri" pitchFamily="34" charset="0"/>
              </a:rPr>
              <a:t>建立顺序，再逆向求解，同原理的还有另外一种方法：</a:t>
            </a:r>
            <a:endParaRPr lang="en-US" altLang="zh-CN" dirty="0">
              <a:latin typeface="Calibri" pitchFamily="34" charset="0"/>
            </a:endParaRPr>
          </a:p>
          <a:p>
            <a:r>
              <a:rPr lang="zh-CN" altLang="en-US" dirty="0" smtClean="0">
                <a:latin typeface="Calibri" pitchFamily="34" charset="0"/>
              </a:rPr>
              <a:t>所有</a:t>
            </a:r>
            <a:r>
              <a:rPr lang="zh-CN" altLang="en-US" dirty="0">
                <a:latin typeface="Calibri" pitchFamily="34" charset="0"/>
              </a:rPr>
              <a:t>节点向父节点建有向边，按照拓扑序的顺序进行</a:t>
            </a:r>
            <a:r>
              <a:rPr lang="en-US" altLang="zh-CN" dirty="0" err="1">
                <a:latin typeface="Calibri" pitchFamily="34" charset="0"/>
              </a:rPr>
              <a:t>dp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参考代码</a:t>
            </a:r>
            <a:endParaRPr lang="zh-CN" altLang="en-US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85491" y="1228437"/>
            <a:ext cx="11535207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itchFamily="34" charset="0"/>
              </a:rPr>
              <a:t> </a:t>
            </a:r>
            <a:r>
              <a:rPr lang="en-US" altLang="zh-CN" sz="2400" dirty="0" smtClean="0">
                <a:latin typeface="Calibri" pitchFamily="34" charset="0"/>
              </a:rPr>
              <a:t>void</a:t>
            </a:r>
            <a:r>
              <a:rPr lang="en-US" altLang="zh-CN" sz="2400" dirty="0">
                <a:latin typeface="Calibri" pitchFamily="34" charset="0"/>
              </a:rPr>
              <a:t> </a:t>
            </a:r>
            <a:r>
              <a:rPr lang="en-US" altLang="zh-CN" sz="2400" dirty="0" err="1">
                <a:latin typeface="Calibri" pitchFamily="34" charset="0"/>
              </a:rPr>
              <a:t>dfs</a:t>
            </a:r>
            <a:r>
              <a:rPr lang="en-US" altLang="zh-CN" sz="2400" dirty="0">
                <a:latin typeface="Calibri" pitchFamily="34" charset="0"/>
              </a:rPr>
              <a:t>(</a:t>
            </a:r>
            <a:r>
              <a:rPr lang="en-US" altLang="zh-CN" sz="2400" dirty="0" err="1">
                <a:latin typeface="Calibri" pitchFamily="34" charset="0"/>
              </a:rPr>
              <a:t>int</a:t>
            </a:r>
            <a:r>
              <a:rPr lang="en-US" altLang="zh-CN" sz="2400" dirty="0">
                <a:latin typeface="Calibri" pitchFamily="34" charset="0"/>
              </a:rPr>
              <a:t> </a:t>
            </a:r>
            <a:r>
              <a:rPr lang="en-US" altLang="zh-CN" sz="2400" dirty="0" err="1">
                <a:latin typeface="Calibri" pitchFamily="34" charset="0"/>
              </a:rPr>
              <a:t>u,int</a:t>
            </a:r>
            <a:r>
              <a:rPr lang="en-US" altLang="zh-CN" sz="2400" dirty="0">
                <a:latin typeface="Calibri" pitchFamily="34" charset="0"/>
              </a:rPr>
              <a:t> father)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{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</a:t>
            </a:r>
            <a:r>
              <a:rPr lang="en-US" altLang="zh-CN" sz="2400" dirty="0" err="1">
                <a:latin typeface="Calibri" pitchFamily="34" charset="0"/>
              </a:rPr>
              <a:t>int</a:t>
            </a:r>
            <a:r>
              <a:rPr lang="en-US" altLang="zh-CN" sz="2400" dirty="0">
                <a:latin typeface="Calibri" pitchFamily="34" charset="0"/>
              </a:rPr>
              <a:t> </a:t>
            </a:r>
            <a:r>
              <a:rPr lang="en-US" altLang="zh-CN" sz="2400" dirty="0" err="1">
                <a:latin typeface="Calibri" pitchFamily="34" charset="0"/>
              </a:rPr>
              <a:t>i,j,k,v</a:t>
            </a:r>
            <a:r>
              <a:rPr lang="en-US" altLang="zh-CN" sz="2400" dirty="0">
                <a:latin typeface="Calibri" pitchFamily="34" charset="0"/>
              </a:rPr>
              <a:t>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for(j=head[u];j!=-1;j=edge[j].next)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{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    v=edge[j].to;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    if(v==father) continue;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    </a:t>
            </a:r>
            <a:r>
              <a:rPr lang="en-US" altLang="zh-CN" sz="2400" dirty="0" err="1">
                <a:latin typeface="Calibri" pitchFamily="34" charset="0"/>
              </a:rPr>
              <a:t>dfs</a:t>
            </a:r>
            <a:r>
              <a:rPr lang="en-US" altLang="zh-CN" sz="2400" dirty="0">
                <a:latin typeface="Calibri" pitchFamily="34" charset="0"/>
              </a:rPr>
              <a:t>(</a:t>
            </a:r>
            <a:r>
              <a:rPr lang="en-US" altLang="zh-CN" sz="2400" dirty="0" err="1">
                <a:latin typeface="Calibri" pitchFamily="34" charset="0"/>
              </a:rPr>
              <a:t>v,u</a:t>
            </a:r>
            <a:r>
              <a:rPr lang="en-US" altLang="zh-CN" sz="2400" dirty="0">
                <a:latin typeface="Calibri" pitchFamily="34" charset="0"/>
              </a:rPr>
              <a:t>);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    sum[u]+=sum[v];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    for(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=sum[u];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&gt;=1;i--)     ///sum[u]</a:t>
            </a:r>
            <a:r>
              <a:rPr lang="zh-CN" altLang="en-US" sz="2400" dirty="0">
                <a:latin typeface="Calibri" pitchFamily="34" charset="0"/>
              </a:rPr>
              <a:t>表示已枚举到的</a:t>
            </a:r>
            <a:r>
              <a:rPr lang="en-US" altLang="zh-CN" sz="2400" dirty="0">
                <a:latin typeface="Calibri" pitchFamily="34" charset="0"/>
              </a:rPr>
              <a:t>u</a:t>
            </a:r>
            <a:r>
              <a:rPr lang="zh-CN" altLang="en-US" sz="2400" dirty="0">
                <a:latin typeface="Calibri" pitchFamily="34" charset="0"/>
              </a:rPr>
              <a:t>下面叶子节点的个数，一定要倒序枚举</a:t>
            </a: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        </a:t>
            </a:r>
            <a:r>
              <a:rPr lang="en-US" altLang="zh-CN" sz="2400" dirty="0">
                <a:latin typeface="Calibri" pitchFamily="34" charset="0"/>
              </a:rPr>
              <a:t>for(k=1;k&lt;=sum[v] &amp;&amp; k&lt;=</a:t>
            </a:r>
            <a:r>
              <a:rPr lang="en-US" altLang="zh-CN" sz="2400" dirty="0" err="1">
                <a:latin typeface="Calibri" pitchFamily="34" charset="0"/>
              </a:rPr>
              <a:t>i;k</a:t>
            </a:r>
            <a:r>
              <a:rPr lang="en-US" altLang="zh-CN" sz="2400" dirty="0">
                <a:latin typeface="Calibri" pitchFamily="34" charset="0"/>
              </a:rPr>
              <a:t>++)       ///sum[v]</a:t>
            </a:r>
            <a:r>
              <a:rPr lang="zh-CN" altLang="en-US" sz="2400" dirty="0">
                <a:latin typeface="Calibri" pitchFamily="34" charset="0"/>
              </a:rPr>
              <a:t>表示</a:t>
            </a:r>
            <a:r>
              <a:rPr lang="en-US" altLang="zh-CN" sz="2400" dirty="0">
                <a:latin typeface="Calibri" pitchFamily="34" charset="0"/>
              </a:rPr>
              <a:t>v</a:t>
            </a:r>
            <a:r>
              <a:rPr lang="zh-CN" altLang="en-US" sz="2400" dirty="0">
                <a:latin typeface="Calibri" pitchFamily="34" charset="0"/>
              </a:rPr>
              <a:t>下面叶子节点的个数</a:t>
            </a:r>
            <a:r>
              <a:rPr lang="en-US" sz="2400" dirty="0">
                <a:latin typeface="Calibri" pitchFamily="34" charset="0"/>
              </a:rPr>
              <a:t> 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        </a:t>
            </a:r>
            <a:r>
              <a:rPr lang="en-US" altLang="zh-CN" sz="2400" dirty="0">
                <a:latin typeface="Calibri" pitchFamily="34" charset="0"/>
              </a:rPr>
              <a:t>DP[u][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]=Max(DP[u][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],DP[v][k]+DP[u][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-k]-edge[j].</a:t>
            </a:r>
            <a:r>
              <a:rPr lang="en-US" altLang="zh-CN" sz="2400" dirty="0" err="1">
                <a:latin typeface="Calibri" pitchFamily="34" charset="0"/>
              </a:rPr>
              <a:t>val</a:t>
            </a:r>
            <a:r>
              <a:rPr lang="en-US" altLang="zh-CN" sz="2400" dirty="0">
                <a:latin typeface="Calibri" pitchFamily="34" charset="0"/>
              </a:rPr>
              <a:t>);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    }</a:t>
            </a:r>
            <a:br>
              <a:rPr lang="en-US" altLang="zh-CN" sz="2400" dirty="0">
                <a:latin typeface="Calibri" pitchFamily="34" charset="0"/>
              </a:rPr>
            </a:br>
            <a:r>
              <a:rPr lang="en-US" altLang="zh-CN" sz="2400" dirty="0">
                <a:latin typeface="Calibri" pitchFamily="34" charset="0"/>
              </a:rPr>
              <a:t>}</a:t>
            </a:r>
            <a:endParaRPr lang="zh-CN" altLang="en-US" sz="2400" dirty="0">
              <a:latin typeface="Calibri" pitchFamily="34" charset="0"/>
            </a:endParaRPr>
          </a:p>
          <a:p>
            <a:endParaRPr lang="zh-CN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很郁闷的金明</a:t>
            </a:r>
          </a:p>
        </p:txBody>
      </p:sp>
      <p:sp>
        <p:nvSpPr>
          <p:cNvPr id="4" name="矩形 3"/>
          <p:cNvSpPr/>
          <p:nvPr/>
        </p:nvSpPr>
        <p:spPr>
          <a:xfrm>
            <a:off x="534785" y="1556306"/>
            <a:ext cx="85094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题意描述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，可以直接被购买的称为主件，而不能直接被购买的称为附件，附件只有当其主件被购买了才能被购买，一个主件可以有任意多个附件，附件可以有多级，也就是说如果某个物品是附件，那么它还有可能有附属于它的下一级附件。每个物品都有一个权值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(&lt;50000)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任务　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购买一些物品，总价格不超过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，使得被购买的物品的权值之和最大。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N&lt;60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M&lt;3200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【输入文件】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6675"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输入文件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budget.in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的第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行，为两个正整数，用一个空格隔开：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 m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（其中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&lt;32000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）表示总钱数，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&lt;60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）为希望购买物品的个数。）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从第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行到第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m+1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行，第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行给出了编号为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的物品的基本数据，每行有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个非负整数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  p  q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（其中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表示该物品的价格（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v&lt;10000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），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表示该物品的权值（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50000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），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表示该物品是主件还是附件。如果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q=0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，表示该物品为主件，如果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q&gt;0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，表示该物品为附件，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是所属主件的编号）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【输出文件】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6675"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输出文件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budget.out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只有一个正整数，为不超过总钱数的物品的权值的总和的最大值（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&lt;200000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r>
              <a:rPr lang="zh-CN" altLang="zh-CN" sz="14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46" y="3690750"/>
            <a:ext cx="19562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【输入样例】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1000 5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800 1600 0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400 2000 1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300 1500 1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400 1200 0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500 1000 0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【输出样例】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2200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问题分析</a:t>
            </a:r>
            <a:endParaRPr lang="zh-CN" altLang="en-US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90589" y="1726450"/>
            <a:ext cx="8434560" cy="1648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 </a:t>
            </a:r>
            <a:endParaRPr lang="zh-CN" altLang="en-US" dirty="0">
              <a:latin typeface="Calibri" pitchFamily="34" charset="0"/>
            </a:endParaRPr>
          </a:p>
          <a:p>
            <a:r>
              <a:rPr lang="zh-CN" altLang="en-US" sz="2800" b="1" dirty="0" smtClean="0">
                <a:latin typeface="Calibri" pitchFamily="34" charset="0"/>
              </a:rPr>
              <a:t>定义</a:t>
            </a:r>
            <a:endParaRPr lang="zh-CN" altLang="en-US" sz="2800" b="1" dirty="0">
              <a:latin typeface="Calibri" pitchFamily="34" charset="0"/>
            </a:endParaRPr>
          </a:p>
          <a:p>
            <a:r>
              <a:rPr lang="en-US" altLang="zh-CN" sz="2800" dirty="0">
                <a:latin typeface="Calibri" pitchFamily="34" charset="0"/>
              </a:rPr>
              <a:t>f(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)</a:t>
            </a:r>
            <a:r>
              <a:rPr lang="zh-CN" altLang="en-US" sz="2800" dirty="0">
                <a:latin typeface="Calibri" pitchFamily="34" charset="0"/>
              </a:rPr>
              <a:t>表示以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为根的树花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元能获得的最大权值和。转移和上面类似，转移太麻烦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590589" y="3655263"/>
            <a:ext cx="8434560" cy="1662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 </a:t>
            </a:r>
            <a:r>
              <a:rPr lang="zh-CN" altLang="en-US" sz="2800">
                <a:latin typeface="Calibri" pitchFamily="34" charset="0"/>
              </a:rPr>
              <a:t>利用树的先根或后根遍历，将树线性化。</a:t>
            </a:r>
          </a:p>
          <a:p>
            <a:r>
              <a:rPr lang="zh-CN" altLang="en-US" sz="2800">
                <a:latin typeface="Calibri" pitchFamily="34" charset="0"/>
              </a:rPr>
              <a:t>树上的背包问题转化成了我们熟悉的线性背包问题了，以后根遍历为例。</a:t>
            </a:r>
          </a:p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问题分析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3318597" y="1437323"/>
            <a:ext cx="428625" cy="550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04222" y="265176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2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90034" y="2631123"/>
            <a:ext cx="428625" cy="5508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3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32722" y="3937635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6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7159" y="384556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7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12" name="直接连接符 11"/>
          <p:cNvCxnSpPr>
            <a:stCxn id="5" idx="4"/>
            <a:endCxn id="8" idx="7"/>
          </p:cNvCxnSpPr>
          <p:nvPr/>
        </p:nvCxnSpPr>
        <p:spPr>
          <a:xfrm rot="5400000">
            <a:off x="2878859" y="2078673"/>
            <a:ext cx="744538" cy="563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2111303" y="3358992"/>
            <a:ext cx="825500" cy="411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4"/>
            <a:endCxn id="9" idx="0"/>
          </p:cNvCxnSpPr>
          <p:nvPr/>
        </p:nvCxnSpPr>
        <p:spPr>
          <a:xfrm rot="16200000" flipH="1">
            <a:off x="3247159" y="2273935"/>
            <a:ext cx="642938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16" idx="0"/>
          </p:cNvCxnSpPr>
          <p:nvPr/>
        </p:nvCxnSpPr>
        <p:spPr>
          <a:xfrm rot="16200000" flipH="1">
            <a:off x="3675784" y="1845310"/>
            <a:ext cx="642938" cy="928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47284" y="2631123"/>
            <a:ext cx="428625" cy="5508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4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cxnSp>
        <p:nvCxnSpPr>
          <p:cNvPr id="17" name="直接连接符 16"/>
          <p:cNvCxnSpPr>
            <a:stCxn id="8" idx="5"/>
            <a:endCxn id="11" idx="0"/>
          </p:cNvCxnSpPr>
          <p:nvPr/>
        </p:nvCxnSpPr>
        <p:spPr>
          <a:xfrm rot="16200000" flipH="1">
            <a:off x="2853460" y="3237547"/>
            <a:ext cx="723900" cy="49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18602" y="3835241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8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19" name="直接连接符 18"/>
          <p:cNvCxnSpPr>
            <a:stCxn id="16" idx="4"/>
            <a:endCxn id="18" idx="0"/>
          </p:cNvCxnSpPr>
          <p:nvPr/>
        </p:nvCxnSpPr>
        <p:spPr>
          <a:xfrm>
            <a:off x="4461597" y="3181985"/>
            <a:ext cx="271318" cy="653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104534" y="262001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5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cxnSp>
        <p:nvCxnSpPr>
          <p:cNvPr id="21" name="直接连接符 20"/>
          <p:cNvCxnSpPr>
            <a:stCxn id="5" idx="4"/>
            <a:endCxn id="20" idx="0"/>
          </p:cNvCxnSpPr>
          <p:nvPr/>
        </p:nvCxnSpPr>
        <p:spPr>
          <a:xfrm rot="16200000" flipH="1">
            <a:off x="4109965" y="1411129"/>
            <a:ext cx="631825" cy="1785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90284" y="384556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9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 rot="16200000" flipH="1">
            <a:off x="5140253" y="3381216"/>
            <a:ext cx="714375" cy="214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185122" y="574421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6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26472" y="574421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7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7822" y="574421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2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110759" y="574421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3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52109" y="574421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8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3459" y="574421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4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036397" y="5744210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9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77747" y="574421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5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19097" y="5744210"/>
            <a:ext cx="428625" cy="550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104159" y="4794885"/>
            <a:ext cx="4857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后根遍历得到序列</a:t>
            </a:r>
          </a:p>
        </p:txBody>
      </p:sp>
      <p:sp>
        <p:nvSpPr>
          <p:cNvPr id="34" name="椭圆 33"/>
          <p:cNvSpPr/>
          <p:nvPr/>
        </p:nvSpPr>
        <p:spPr>
          <a:xfrm>
            <a:off x="3912323" y="3855878"/>
            <a:ext cx="428625" cy="5508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8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6" name="直接连接符 5"/>
          <p:cNvCxnSpPr>
            <a:stCxn id="16" idx="3"/>
            <a:endCxn id="34" idx="0"/>
          </p:cNvCxnSpPr>
          <p:nvPr/>
        </p:nvCxnSpPr>
        <p:spPr>
          <a:xfrm flipH="1">
            <a:off x="4126636" y="3101313"/>
            <a:ext cx="183419" cy="7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问题分析</a:t>
            </a:r>
            <a:endParaRPr lang="zh-CN" altLang="en-US" b="1" dirty="0"/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489276" y="2395884"/>
            <a:ext cx="967471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 </a:t>
            </a:r>
            <a:r>
              <a:rPr lang="zh-CN" altLang="en-US" sz="2800" dirty="0">
                <a:latin typeface="Calibri" pitchFamily="34" charset="0"/>
              </a:rPr>
              <a:t>定义状态</a:t>
            </a:r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en-US" sz="2800" dirty="0">
                <a:latin typeface="Calibri" pitchFamily="34" charset="0"/>
              </a:rPr>
              <a:t>表示前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个点用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元，能获得的最大权值和。</a:t>
            </a:r>
          </a:p>
          <a:p>
            <a:r>
              <a:rPr lang="zh-CN" altLang="en-US" sz="2800" dirty="0">
                <a:latin typeface="Calibri" pitchFamily="34" charset="0"/>
              </a:rPr>
              <a:t>转移</a:t>
            </a:r>
            <a:r>
              <a:rPr lang="en-US" altLang="zh-CN" sz="2800" dirty="0">
                <a:latin typeface="Calibri" pitchFamily="34" charset="0"/>
              </a:rPr>
              <a:t>:</a:t>
            </a:r>
            <a:endParaRPr lang="zh-CN" altLang="en-US" sz="2800" dirty="0">
              <a:latin typeface="Calibri" pitchFamily="34" charset="0"/>
            </a:endParaRPr>
          </a:p>
          <a:p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]=max(f[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’,j],f[i-1,j-vi]+Wi) (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’</a:t>
            </a:r>
            <a:r>
              <a:rPr lang="zh-CN" altLang="en-US" sz="2800" dirty="0">
                <a:latin typeface="Calibri" pitchFamily="34" charset="0"/>
              </a:rPr>
              <a:t>为离子树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最近的一</a:t>
            </a:r>
            <a:r>
              <a:rPr lang="zh-CN" altLang="en-US" sz="2800" dirty="0" smtClean="0">
                <a:latin typeface="Calibri" pitchFamily="34" charset="0"/>
              </a:rPr>
              <a:t>个兄弟节点</a:t>
            </a:r>
            <a:r>
              <a:rPr lang="en-US" altLang="zh-CN" sz="2800" dirty="0">
                <a:latin typeface="Calibri" pitchFamily="34" charset="0"/>
              </a:rPr>
              <a:t>)</a:t>
            </a:r>
            <a:endParaRPr lang="zh-CN" altLang="en-US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复杂度为</a:t>
            </a:r>
            <a:r>
              <a:rPr lang="en-US" altLang="zh-CN" sz="2800" dirty="0">
                <a:latin typeface="Calibri" pitchFamily="34" charset="0"/>
              </a:rPr>
              <a:t>O(N*M)</a:t>
            </a:r>
            <a:r>
              <a:rPr lang="zh-CN" altLang="en-US" sz="2800" dirty="0">
                <a:latin typeface="Calibri" pitchFamily="34" charset="0"/>
              </a:rPr>
              <a:t>。</a:t>
            </a:r>
          </a:p>
          <a:p>
            <a:r>
              <a:rPr lang="zh-CN" altLang="en-US" sz="2800" dirty="0">
                <a:latin typeface="Calibri" pitchFamily="34" charset="0"/>
              </a:rPr>
              <a:t>如何计算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’</a:t>
            </a:r>
            <a:r>
              <a:rPr lang="zh-CN" altLang="en-US" sz="2800" dirty="0">
                <a:latin typeface="Calibri" pitchFamily="34" charset="0"/>
              </a:rPr>
              <a:t>？</a:t>
            </a:r>
            <a:endParaRPr lang="en-US" alt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只需在线性化时递归时记下当前是位置减</a:t>
            </a:r>
            <a:r>
              <a:rPr lang="en-US" altLang="zh-CN" sz="2800" dirty="0">
                <a:latin typeface="Calibri" pitchFamily="34" charset="0"/>
              </a:rPr>
              <a:t>1</a:t>
            </a:r>
            <a:r>
              <a:rPr lang="zh-CN" altLang="en-US" sz="2800" dirty="0">
                <a:latin typeface="Calibri" pitchFamily="34" charset="0"/>
              </a:rPr>
              <a:t>即可。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问题扩展</a:t>
            </a:r>
            <a:endParaRPr lang="zh-CN" altLang="en-US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2874" y="1940503"/>
            <a:ext cx="10530926" cy="1922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 </a:t>
            </a:r>
            <a:endParaRPr lang="zh-CN" altLang="en-US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此题成功将树上的</a:t>
            </a:r>
            <a:r>
              <a:rPr lang="en-US" altLang="zh-CN" sz="2800" dirty="0">
                <a:latin typeface="Calibri" pitchFamily="34" charset="0"/>
              </a:rPr>
              <a:t>DP</a:t>
            </a:r>
            <a:r>
              <a:rPr lang="zh-CN" altLang="en-US" sz="2800" dirty="0">
                <a:latin typeface="Calibri" pitchFamily="34" charset="0"/>
              </a:rPr>
              <a:t>转化成一个线形的</a:t>
            </a:r>
            <a:r>
              <a:rPr lang="en-US" altLang="zh-CN" sz="2800" dirty="0" err="1">
                <a:latin typeface="Calibri" pitchFamily="34" charset="0"/>
              </a:rPr>
              <a:t>Dp</a:t>
            </a:r>
            <a:r>
              <a:rPr lang="en-US" altLang="zh-CN" sz="2800" dirty="0">
                <a:latin typeface="Calibri" pitchFamily="34" charset="0"/>
              </a:rPr>
              <a:t>,</a:t>
            </a:r>
            <a:r>
              <a:rPr lang="zh-CN" altLang="zh-CN" sz="2800" dirty="0">
                <a:latin typeface="Calibri" pitchFamily="34" charset="0"/>
              </a:rPr>
              <a:t>并且复杂度还</a:t>
            </a:r>
            <a:r>
              <a:rPr lang="zh-CN" altLang="en-US" sz="2800" dirty="0">
                <a:latin typeface="Calibri" pitchFamily="34" charset="0"/>
              </a:rPr>
              <a:t>优化了一维下来。</a:t>
            </a:r>
          </a:p>
          <a:p>
            <a:r>
              <a:rPr lang="zh-CN" altLang="en-US" sz="2800" dirty="0">
                <a:latin typeface="Calibri" pitchFamily="34" charset="0"/>
              </a:rPr>
              <a:t>思考上面两个题目可否用相同的思路优化一下？</a:t>
            </a: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2874" y="3655003"/>
            <a:ext cx="10530926" cy="222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答案是肯定的。</a:t>
            </a:r>
          </a:p>
          <a:p>
            <a:r>
              <a:rPr lang="zh-CN" altLang="en-US" sz="2800"/>
              <a:t>二叉苹果树的状态</a:t>
            </a:r>
          </a:p>
          <a:p>
            <a:r>
              <a:rPr lang="en-US" altLang="zh-CN" sz="2800"/>
              <a:t>f[i][j]</a:t>
            </a:r>
            <a:r>
              <a:rPr lang="zh-CN" altLang="en-US" sz="2800"/>
              <a:t>表示前</a:t>
            </a:r>
            <a:r>
              <a:rPr lang="en-US" altLang="zh-CN" sz="2800"/>
              <a:t>i</a:t>
            </a:r>
            <a:r>
              <a:rPr lang="zh-CN" altLang="en-US" sz="2800"/>
              <a:t>个结点保留</a:t>
            </a:r>
            <a:r>
              <a:rPr lang="en-US" altLang="zh-CN" sz="2800"/>
              <a:t>j</a:t>
            </a:r>
            <a:r>
              <a:rPr lang="zh-CN" altLang="en-US" sz="2800"/>
              <a:t>个分支能收获的最多苹果数</a:t>
            </a:r>
          </a:p>
          <a:p>
            <a:r>
              <a:rPr lang="zh-CN" altLang="en-US" sz="2800"/>
              <a:t>有线电视网的状态定义</a:t>
            </a:r>
          </a:p>
          <a:p>
            <a:r>
              <a:rPr lang="en-US" altLang="zh-CN" sz="2800"/>
              <a:t>f[i][j]</a:t>
            </a:r>
            <a:r>
              <a:rPr lang="zh-CN" altLang="en-US" sz="2800"/>
              <a:t>前</a:t>
            </a:r>
            <a:r>
              <a:rPr lang="en-US" altLang="zh-CN" sz="2800"/>
              <a:t>i</a:t>
            </a:r>
            <a:r>
              <a:rPr lang="zh-CN" altLang="en-US" sz="2800"/>
              <a:t>个结点中选</a:t>
            </a:r>
            <a:r>
              <a:rPr lang="en-US" altLang="zh-CN" sz="2800"/>
              <a:t>j</a:t>
            </a:r>
            <a:r>
              <a:rPr lang="zh-CN" altLang="en-US" sz="2800"/>
              <a:t>个用户的最大收益。</a:t>
            </a:r>
            <a:endParaRPr lang="zh-CN" alt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贪吃的九头龙</a:t>
            </a:r>
            <a:r>
              <a:rPr lang="en-US" altLang="zh-CN" b="1" dirty="0"/>
              <a:t>NOI2002</a:t>
            </a:r>
            <a:endParaRPr lang="zh-CN" altLang="en-US" b="1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79070" y="2090392"/>
            <a:ext cx="10708871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alibri" pitchFamily="34" charset="0"/>
              </a:rPr>
              <a:t>有</a:t>
            </a:r>
            <a:r>
              <a:rPr lang="en-US" altLang="zh-CN" sz="3200" dirty="0">
                <a:latin typeface="Calibri" pitchFamily="34" charset="0"/>
              </a:rPr>
              <a:t>M</a:t>
            </a:r>
            <a:r>
              <a:rPr lang="zh-CN" altLang="en-US" sz="3200" dirty="0">
                <a:latin typeface="Calibri" pitchFamily="34" charset="0"/>
              </a:rPr>
              <a:t>个脑袋的九头龙要吃掉</a:t>
            </a:r>
            <a:r>
              <a:rPr lang="en-US" altLang="zh-CN" sz="3200" dirty="0">
                <a:latin typeface="Calibri" pitchFamily="34" charset="0"/>
              </a:rPr>
              <a:t>N</a:t>
            </a:r>
            <a:r>
              <a:rPr lang="zh-CN" altLang="en-US" sz="3200" dirty="0">
                <a:latin typeface="Calibri" pitchFamily="34" charset="0"/>
              </a:rPr>
              <a:t>个果子，它需要把</a:t>
            </a:r>
            <a:r>
              <a:rPr lang="en-US" altLang="zh-CN" sz="3200" dirty="0">
                <a:latin typeface="Calibri" pitchFamily="34" charset="0"/>
              </a:rPr>
              <a:t>N</a:t>
            </a:r>
            <a:r>
              <a:rPr lang="zh-CN" altLang="en-US" sz="3200" dirty="0">
                <a:latin typeface="Calibri" pitchFamily="34" charset="0"/>
              </a:rPr>
              <a:t>个果子分成</a:t>
            </a:r>
            <a:r>
              <a:rPr lang="en-US" altLang="zh-CN" sz="3200" dirty="0">
                <a:latin typeface="Calibri" pitchFamily="34" charset="0"/>
              </a:rPr>
              <a:t>M</a:t>
            </a:r>
            <a:r>
              <a:rPr lang="zh-CN" altLang="en-US" sz="3200" dirty="0">
                <a:latin typeface="Calibri" pitchFamily="34" charset="0"/>
              </a:rPr>
              <a:t>组，每组至少有一个果子，让每个头吃一组。</a:t>
            </a:r>
          </a:p>
          <a:p>
            <a:r>
              <a:rPr lang="zh-CN" altLang="en-US" sz="3200" dirty="0">
                <a:latin typeface="Calibri" pitchFamily="34" charset="0"/>
              </a:rPr>
              <a:t>　  其中最大的头要吃掉恰好</a:t>
            </a:r>
            <a:r>
              <a:rPr lang="en-US" altLang="zh-CN" sz="3200" dirty="0">
                <a:latin typeface="Calibri" pitchFamily="34" charset="0"/>
              </a:rPr>
              <a:t>K</a:t>
            </a:r>
            <a:r>
              <a:rPr lang="zh-CN" altLang="en-US" sz="3200" dirty="0">
                <a:latin typeface="Calibri" pitchFamily="34" charset="0"/>
              </a:rPr>
              <a:t>个果子，且包括第一个果子。果子构成一棵树。</a:t>
            </a:r>
          </a:p>
          <a:p>
            <a:r>
              <a:rPr lang="zh-CN" altLang="en-US" sz="3200" dirty="0">
                <a:latin typeface="Calibri" pitchFamily="34" charset="0"/>
              </a:rPr>
              <a:t>对于每段树枝的两个果子需要由不同的头来吃则没有难受值，否则有一个难受值。求最小的</a:t>
            </a:r>
            <a:r>
              <a:rPr lang="en-US" sz="3200" dirty="0">
                <a:latin typeface="Calibri" pitchFamily="34" charset="0"/>
              </a:rPr>
              <a:t>“</a:t>
            </a:r>
            <a:r>
              <a:rPr lang="zh-CN" altLang="en-US" sz="3200" dirty="0">
                <a:latin typeface="Calibri" pitchFamily="34" charset="0"/>
              </a:rPr>
              <a:t>难受值</a:t>
            </a:r>
            <a:r>
              <a:rPr lang="en-US" sz="3200" dirty="0">
                <a:latin typeface="Calibri" pitchFamily="34" charset="0"/>
              </a:rPr>
              <a:t>”</a:t>
            </a:r>
            <a:r>
              <a:rPr lang="zh-CN" altLang="en-US" sz="3200" dirty="0">
                <a:latin typeface="Calibri" pitchFamily="34" charset="0"/>
              </a:rPr>
              <a:t>之和。</a:t>
            </a:r>
            <a:endParaRPr lang="en-US" altLang="zh-CN" sz="3200" dirty="0">
              <a:latin typeface="Calibri" pitchFamily="34" charset="0"/>
            </a:endParaRPr>
          </a:p>
          <a:p>
            <a:pPr latinLnBrk="1"/>
            <a:r>
              <a:rPr lang="en-US" altLang="zh-CN" sz="3200" dirty="0">
                <a:latin typeface="Calibri" pitchFamily="34" charset="0"/>
              </a:rPr>
              <a:t>N(1&lt;=N&lt;=300)</a:t>
            </a:r>
            <a:r>
              <a:rPr lang="zh-CN" altLang="en-US" sz="3200" dirty="0">
                <a:latin typeface="Calibri" pitchFamily="34" charset="0"/>
              </a:rPr>
              <a:t>，</a:t>
            </a:r>
            <a:r>
              <a:rPr lang="en-US" altLang="zh-CN" sz="3200" dirty="0">
                <a:latin typeface="Calibri" pitchFamily="34" charset="0"/>
              </a:rPr>
              <a:t>M(2&lt;=M&lt;=N)</a:t>
            </a:r>
            <a:r>
              <a:rPr lang="zh-CN" altLang="en-US" sz="3200" dirty="0">
                <a:latin typeface="Calibri" pitchFamily="34" charset="0"/>
              </a:rPr>
              <a:t>，</a:t>
            </a:r>
            <a:r>
              <a:rPr lang="en-US" altLang="zh-CN" sz="3200" dirty="0">
                <a:latin typeface="Calibri" pitchFamily="34" charset="0"/>
              </a:rPr>
              <a:t>K(1&lt;=K&lt;=N)</a:t>
            </a:r>
            <a:r>
              <a:rPr lang="zh-CN" altLang="en-US" sz="3200" dirty="0">
                <a:latin typeface="Calibri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74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样例说明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6243450" y="2348750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29075" y="356318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29262" y="356318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57575" y="4849063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86450" y="4822075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3"/>
            <a:endCxn id="4" idx="7"/>
          </p:cNvCxnSpPr>
          <p:nvPr/>
        </p:nvCxnSpPr>
        <p:spPr>
          <a:xfrm rot="5400000">
            <a:off x="5687825" y="3025025"/>
            <a:ext cx="82550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5036949" y="4269626"/>
            <a:ext cx="823913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5"/>
            <a:endCxn id="5" idx="1"/>
          </p:cNvCxnSpPr>
          <p:nvPr/>
        </p:nvCxnSpPr>
        <p:spPr>
          <a:xfrm rot="16200000" flipH="1">
            <a:off x="6437919" y="2989306"/>
            <a:ext cx="825500" cy="484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5"/>
            <a:endCxn id="7" idx="0"/>
          </p:cNvCxnSpPr>
          <p:nvPr/>
        </p:nvCxnSpPr>
        <p:spPr>
          <a:xfrm rot="16200000" flipH="1">
            <a:off x="7103081" y="4324394"/>
            <a:ext cx="788987" cy="206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14825" y="4828425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72075" y="484588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7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43637" y="2613863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8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4" idx="5"/>
            <a:endCxn id="12" idx="0"/>
          </p:cNvCxnSpPr>
          <p:nvPr/>
        </p:nvCxnSpPr>
        <p:spPr>
          <a:xfrm rot="16200000" flipH="1">
            <a:off x="5564000" y="4363288"/>
            <a:ext cx="795337" cy="134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4"/>
            <a:endCxn id="13" idx="7"/>
          </p:cNvCxnSpPr>
          <p:nvPr/>
        </p:nvCxnSpPr>
        <p:spPr>
          <a:xfrm rot="5400000">
            <a:off x="6733988" y="4417262"/>
            <a:ext cx="812800" cy="206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6"/>
            <a:endCxn id="14" idx="2"/>
          </p:cNvCxnSpPr>
          <p:nvPr/>
        </p:nvCxnSpPr>
        <p:spPr>
          <a:xfrm>
            <a:off x="6672075" y="2623388"/>
            <a:ext cx="1071562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5671950" y="2971050"/>
            <a:ext cx="5000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5100450" y="4244225"/>
            <a:ext cx="5000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10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5957700" y="4244225"/>
            <a:ext cx="5000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12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6743512" y="4315663"/>
            <a:ext cx="5000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15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6529200" y="3042488"/>
            <a:ext cx="5000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4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7100700" y="2399550"/>
            <a:ext cx="5000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13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7529325" y="4256925"/>
            <a:ext cx="5000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5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97044" y="2297950"/>
            <a:ext cx="428625" cy="550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882669" y="351238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382857" y="3512388"/>
            <a:ext cx="428625" cy="550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11169" y="4798263"/>
            <a:ext cx="428625" cy="550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3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811482" y="4810963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25" idx="3"/>
            <a:endCxn id="26" idx="7"/>
          </p:cNvCxnSpPr>
          <p:nvPr/>
        </p:nvCxnSpPr>
        <p:spPr>
          <a:xfrm rot="5400000">
            <a:off x="9041419" y="2974225"/>
            <a:ext cx="82550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8389751" y="4219618"/>
            <a:ext cx="825500" cy="41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5"/>
            <a:endCxn id="27" idx="1"/>
          </p:cNvCxnSpPr>
          <p:nvPr/>
        </p:nvCxnSpPr>
        <p:spPr>
          <a:xfrm rot="16200000" flipH="1">
            <a:off x="9791513" y="2938506"/>
            <a:ext cx="825500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5"/>
            <a:endCxn id="29" idx="0"/>
          </p:cNvCxnSpPr>
          <p:nvPr/>
        </p:nvCxnSpPr>
        <p:spPr>
          <a:xfrm rot="16200000" flipH="1">
            <a:off x="10472550" y="4257720"/>
            <a:ext cx="828675" cy="27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168419" y="4777625"/>
            <a:ext cx="428625" cy="550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6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25669" y="479508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7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097232" y="2563063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8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26" idx="5"/>
            <a:endCxn id="34" idx="0"/>
          </p:cNvCxnSpPr>
          <p:nvPr/>
        </p:nvCxnSpPr>
        <p:spPr>
          <a:xfrm rot="16200000" flipH="1">
            <a:off x="8917594" y="4312488"/>
            <a:ext cx="795337" cy="13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4"/>
            <a:endCxn id="35" idx="7"/>
          </p:cNvCxnSpPr>
          <p:nvPr/>
        </p:nvCxnSpPr>
        <p:spPr>
          <a:xfrm rot="5400000">
            <a:off x="10087582" y="4366462"/>
            <a:ext cx="812800" cy="206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6"/>
            <a:endCxn id="36" idx="2"/>
          </p:cNvCxnSpPr>
          <p:nvPr/>
        </p:nvCxnSpPr>
        <p:spPr>
          <a:xfrm>
            <a:off x="10025669" y="2574175"/>
            <a:ext cx="1071563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48"/>
          <p:cNvSpPr txBox="1">
            <a:spLocks noChangeArrowheads="1"/>
          </p:cNvSpPr>
          <p:nvPr/>
        </p:nvSpPr>
        <p:spPr bwMode="auto">
          <a:xfrm>
            <a:off x="9025544" y="2920250"/>
            <a:ext cx="500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8454044" y="4193425"/>
            <a:ext cx="500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10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2" name="TextBox 50"/>
          <p:cNvSpPr txBox="1">
            <a:spLocks noChangeArrowheads="1"/>
          </p:cNvSpPr>
          <p:nvPr/>
        </p:nvSpPr>
        <p:spPr bwMode="auto">
          <a:xfrm>
            <a:off x="9311294" y="4193425"/>
            <a:ext cx="500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12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3" name="TextBox 51"/>
          <p:cNvSpPr txBox="1">
            <a:spLocks noChangeArrowheads="1"/>
          </p:cNvSpPr>
          <p:nvPr/>
        </p:nvSpPr>
        <p:spPr bwMode="auto">
          <a:xfrm>
            <a:off x="10097107" y="4264863"/>
            <a:ext cx="5000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15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4" name="TextBox 52"/>
          <p:cNvSpPr txBox="1">
            <a:spLocks noChangeArrowheads="1"/>
          </p:cNvSpPr>
          <p:nvPr/>
        </p:nvSpPr>
        <p:spPr bwMode="auto">
          <a:xfrm>
            <a:off x="9954232" y="3083763"/>
            <a:ext cx="5000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4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5" name="TextBox 53"/>
          <p:cNvSpPr txBox="1">
            <a:spLocks noChangeArrowheads="1"/>
          </p:cNvSpPr>
          <p:nvPr/>
        </p:nvSpPr>
        <p:spPr bwMode="auto">
          <a:xfrm>
            <a:off x="10454294" y="2348750"/>
            <a:ext cx="500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13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6" name="TextBox 54"/>
          <p:cNvSpPr txBox="1">
            <a:spLocks noChangeArrowheads="1"/>
          </p:cNvSpPr>
          <p:nvPr/>
        </p:nvSpPr>
        <p:spPr bwMode="auto">
          <a:xfrm>
            <a:off x="10882919" y="4206125"/>
            <a:ext cx="500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5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9543" y="1663329"/>
            <a:ext cx="4475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输入</a:t>
            </a:r>
            <a:endParaRPr lang="en-US" altLang="zh-CN" b="1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行包含三个整数</a:t>
            </a:r>
            <a:r>
              <a:rPr lang="en-US" altLang="zh-CN" dirty="0"/>
              <a:t>N (1&lt;=N&lt;=300)</a:t>
            </a:r>
            <a:r>
              <a:rPr lang="zh-CN" altLang="en-US" dirty="0"/>
              <a:t>，</a:t>
            </a:r>
            <a:r>
              <a:rPr lang="en-US" altLang="zh-CN" dirty="0"/>
              <a:t>M (2&lt;=M&lt;=N)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 </a:t>
            </a:r>
            <a:r>
              <a:rPr lang="en-US" altLang="zh-CN" dirty="0"/>
              <a:t>(1&lt;=K&lt;=N)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/>
              <a:t>个果子依次编号</a:t>
            </a:r>
            <a:r>
              <a:rPr lang="en-US" altLang="zh-CN" dirty="0"/>
              <a:t>1,2,...,N</a:t>
            </a:r>
            <a:r>
              <a:rPr lang="zh-CN" altLang="en-US" dirty="0"/>
              <a:t>，且最大的果子的编号总是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r>
              <a:rPr lang="zh-CN" altLang="en-US" dirty="0"/>
              <a:t>到第</a:t>
            </a:r>
            <a:r>
              <a:rPr lang="en-US" altLang="zh-CN" dirty="0"/>
              <a:t>N</a:t>
            </a:r>
            <a:r>
              <a:rPr lang="zh-CN" altLang="en-US" dirty="0"/>
              <a:t>行描述了果树的形态，每行包含三个整数</a:t>
            </a:r>
            <a:r>
              <a:rPr lang="en-US" altLang="zh-CN" dirty="0"/>
              <a:t>a (1&lt;=a&lt;=N)</a:t>
            </a:r>
            <a:r>
              <a:rPr lang="zh-CN" altLang="en-US" dirty="0"/>
              <a:t>，</a:t>
            </a:r>
            <a:r>
              <a:rPr lang="en-US" altLang="zh-CN" dirty="0" smtClean="0"/>
              <a:t>b(1</a:t>
            </a:r>
            <a:r>
              <a:rPr lang="en-US" altLang="zh-CN" dirty="0"/>
              <a:t>&lt;=b&lt;=N)</a:t>
            </a:r>
            <a:r>
              <a:rPr lang="zh-CN" altLang="en-US" dirty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 (0&lt;=c&lt;=10</a:t>
            </a:r>
            <a:r>
              <a:rPr lang="en-US" altLang="zh-CN" baseline="30000" dirty="0"/>
              <a:t>5</a:t>
            </a:r>
            <a:r>
              <a:rPr lang="en-US" altLang="zh-CN" dirty="0"/>
              <a:t>)</a:t>
            </a:r>
            <a:r>
              <a:rPr lang="zh-CN" altLang="en-US" dirty="0"/>
              <a:t>，表示存在一段难受值为</a:t>
            </a:r>
            <a:r>
              <a:rPr lang="en-US" altLang="zh-CN" dirty="0"/>
              <a:t>c</a:t>
            </a:r>
            <a:r>
              <a:rPr lang="zh-CN" altLang="en-US" dirty="0"/>
              <a:t>的树枝连接果子</a:t>
            </a:r>
            <a:r>
              <a:rPr lang="en-US" altLang="zh-CN" dirty="0"/>
              <a:t>a</a:t>
            </a:r>
            <a:r>
              <a:rPr lang="zh-CN" altLang="en-US" dirty="0"/>
              <a:t>和果子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3072" y="4244225"/>
            <a:ext cx="1507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样例输入：</a:t>
            </a:r>
            <a:endParaRPr lang="en-US" altLang="zh-CN" b="1" dirty="0" smtClean="0"/>
          </a:p>
          <a:p>
            <a:r>
              <a:rPr lang="en-US" altLang="zh-CN" dirty="0"/>
              <a:t>8 2 4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1 2 20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1 3 4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1 4 13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2 5 10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2 6 12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3 7 15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3 8 5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072200" y="4244224"/>
            <a:ext cx="150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样例输出：</a:t>
            </a:r>
            <a:endParaRPr lang="en-US" altLang="zh-CN" b="1" dirty="0" smtClean="0"/>
          </a:p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2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3C16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贪吃的九头龙</a:t>
            </a:r>
            <a:r>
              <a:rPr lang="en-US" altLang="zh-CN" b="1" dirty="0"/>
              <a:t>NOI2002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504605" y="2673710"/>
            <a:ext cx="8801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将一棵树中的节点染成</a:t>
            </a:r>
            <a:r>
              <a:rPr lang="en-US" altLang="zh-CN" sz="2000" dirty="0"/>
              <a:t>M</a:t>
            </a:r>
            <a:r>
              <a:rPr lang="zh-CN" altLang="en-US" sz="2000" dirty="0"/>
              <a:t>种颜色，每个节点有且只有一种颜色，在满足以下条件下使得两端颜色相同的边的权值和最小，所有边权均非负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）必须有</a:t>
            </a:r>
            <a:r>
              <a:rPr lang="en-US" altLang="zh-CN" sz="2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1</a:t>
            </a:r>
            <a:r>
              <a:rPr lang="zh-CN" altLang="en-US" sz="2000" dirty="0"/>
              <a:t>号颜色的点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1</a:t>
            </a:r>
            <a:r>
              <a:rPr lang="zh-CN" altLang="en-US" sz="2000" dirty="0"/>
              <a:t>号节点必须是</a:t>
            </a:r>
            <a:r>
              <a:rPr lang="en-US" altLang="zh-CN" sz="2000" dirty="0"/>
              <a:t>1</a:t>
            </a:r>
            <a:r>
              <a:rPr lang="zh-CN" altLang="en-US" sz="2000" dirty="0"/>
              <a:t>号颜色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）每种颜色必须至少有一个节点。如无解，输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6785" y="1920240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题意转换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7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Ural 1018 </a:t>
            </a:r>
            <a:r>
              <a:rPr lang="zh-CN" altLang="zh-CN" b="1" dirty="0"/>
              <a:t>二</a:t>
            </a:r>
            <a:r>
              <a:rPr lang="en-US" altLang="zh-CN" b="1" dirty="0"/>
              <a:t>*</a:t>
            </a:r>
            <a:r>
              <a:rPr lang="zh-CN" altLang="zh-CN" b="1" dirty="0"/>
              <a:t>苹果</a:t>
            </a:r>
            <a:r>
              <a:rPr lang="zh-CN" altLang="zh-CN" b="1" dirty="0" smtClean="0"/>
              <a:t>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327" y="1657428"/>
            <a:ext cx="900545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有一棵苹果树，如果树枝有分叉，一定是分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叉（就是说没有只有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个儿子的结点）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这棵树共有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个结点（叶子点或者树枝分叉点），编号为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1-N,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树根编号一定是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我们用一根树枝两端连接的结点的编号来描述一根树枝的位置。下面是一颗有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个树枝的树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   2   5</a:t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    \ / </a:t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     3   4</a:t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      \ /</a:t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       1</a:t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现在这颗树枝条太多了，需要剪枝。但是一些树枝上长有苹果。</a:t>
            </a:r>
            <a: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lang="zh-CN" altLang="zh-CN" dirty="0">
                <a:latin typeface="Arial Unicode MS" panose="020B0604020202020204" pitchFamily="34" charset="-122"/>
                <a:ea typeface="宋体" panose="02010600030101010101" pitchFamily="2" charset="-122"/>
              </a:rPr>
              <a:t>给定需要保留的树枝数量，求出最多能留住多少苹果。</a:t>
            </a:r>
            <a:endParaRPr lang="zh-CN" altLang="zh-CN" sz="16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6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贪吃的九头龙</a:t>
            </a:r>
            <a:r>
              <a:rPr lang="en-US" altLang="zh-CN" b="1" dirty="0"/>
              <a:t>NOI2002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5840" y="1489408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问题分析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653540" y="2061524"/>
            <a:ext cx="8656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头的个数与向上传递信息的算法有关。两种情况：</a:t>
            </a:r>
          </a:p>
          <a:p>
            <a:r>
              <a:rPr lang="zh-CN" altLang="en-US" b="1" dirty="0">
                <a:latin typeface="Calibri" pitchFamily="34" charset="0"/>
              </a:rPr>
              <a:t>头个数大于</a:t>
            </a:r>
            <a:r>
              <a:rPr lang="en-US" altLang="zh-CN" b="1" dirty="0">
                <a:latin typeface="Calibri" pitchFamily="34" charset="0"/>
              </a:rPr>
              <a:t>2</a:t>
            </a:r>
            <a:r>
              <a:rPr lang="zh-CN" altLang="en-US" dirty="0">
                <a:latin typeface="Calibri" pitchFamily="34" charset="0"/>
              </a:rPr>
              <a:t>，小头需要吃的果子，可由两个小头共同完成，所以只考虑大头的情况。</a:t>
            </a:r>
          </a:p>
          <a:p>
            <a:r>
              <a:rPr lang="zh-CN" altLang="en-US" b="1" dirty="0">
                <a:latin typeface="Calibri" pitchFamily="34" charset="0"/>
              </a:rPr>
              <a:t>头个数等于</a:t>
            </a:r>
            <a:r>
              <a:rPr lang="en-US" altLang="zh-CN" b="1" dirty="0">
                <a:latin typeface="Calibri" pitchFamily="34" charset="0"/>
              </a:rPr>
              <a:t>2</a:t>
            </a:r>
            <a:r>
              <a:rPr lang="zh-CN" altLang="en-US" dirty="0">
                <a:latin typeface="Calibri" pitchFamily="34" charset="0"/>
              </a:rPr>
              <a:t>，既要考虑大头的难受值，又要考虑小头的难受值</a:t>
            </a:r>
            <a:r>
              <a:rPr lang="zh-CN" altLang="en-US" dirty="0" smtClean="0">
                <a:latin typeface="Calibri" pitchFamily="34" charset="0"/>
              </a:rPr>
              <a:t>。</a:t>
            </a:r>
            <a:endParaRPr lang="en-US" altLang="zh-CN" dirty="0" smtClean="0"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f[</a:t>
            </a:r>
            <a:r>
              <a:rPr lang="en-US" altLang="zh-CN" dirty="0" err="1">
                <a:latin typeface="Calibri" pitchFamily="34" charset="0"/>
              </a:rPr>
              <a:t>i,j</a:t>
            </a:r>
            <a:r>
              <a:rPr lang="en-US" altLang="zh-CN" dirty="0">
                <a:latin typeface="Calibri" pitchFamily="34" charset="0"/>
              </a:rPr>
              <a:t>]</a:t>
            </a:r>
            <a:r>
              <a:rPr lang="zh-CN" altLang="en-US" dirty="0">
                <a:latin typeface="Calibri" pitchFamily="34" charset="0"/>
              </a:rPr>
              <a:t>表示以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zh-CN" altLang="en-US" dirty="0">
                <a:latin typeface="Calibri" pitchFamily="34" charset="0"/>
              </a:rPr>
              <a:t>为根的树，大头吃</a:t>
            </a:r>
            <a:r>
              <a:rPr lang="en-US" altLang="zh-CN" dirty="0">
                <a:latin typeface="Calibri" pitchFamily="34" charset="0"/>
              </a:rPr>
              <a:t>j</a:t>
            </a:r>
            <a:r>
              <a:rPr lang="zh-CN" altLang="en-US" dirty="0">
                <a:latin typeface="Calibri" pitchFamily="34" charset="0"/>
              </a:rPr>
              <a:t>个果实的最小难受值。转移时需要知道它的子树的根是否是大头所吃。所以增加半维。</a:t>
            </a:r>
          </a:p>
          <a:p>
            <a:r>
              <a:rPr lang="zh-CN" altLang="en-US" dirty="0">
                <a:latin typeface="Calibri" pitchFamily="34" charset="0"/>
              </a:rPr>
              <a:t>定义状态</a:t>
            </a:r>
            <a:r>
              <a:rPr lang="en-US" altLang="zh-CN" dirty="0">
                <a:latin typeface="Calibri" pitchFamily="34" charset="0"/>
              </a:rPr>
              <a:t>f[</a:t>
            </a:r>
            <a:r>
              <a:rPr lang="en-US" altLang="zh-CN" dirty="0" err="1">
                <a:latin typeface="Calibri" pitchFamily="34" charset="0"/>
              </a:rPr>
              <a:t>i,j,k</a:t>
            </a:r>
            <a:r>
              <a:rPr lang="en-US" altLang="zh-CN" dirty="0">
                <a:latin typeface="Calibri" pitchFamily="34" charset="0"/>
              </a:rPr>
              <a:t>]</a:t>
            </a:r>
            <a:r>
              <a:rPr lang="zh-CN" altLang="en-US" dirty="0">
                <a:latin typeface="Calibri" pitchFamily="34" charset="0"/>
              </a:rPr>
              <a:t>表示以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zh-CN" altLang="en-US" dirty="0">
                <a:latin typeface="Calibri" pitchFamily="34" charset="0"/>
              </a:rPr>
              <a:t>为根的树，大头吃</a:t>
            </a:r>
            <a:r>
              <a:rPr lang="en-US" altLang="zh-CN" dirty="0">
                <a:latin typeface="Calibri" pitchFamily="34" charset="0"/>
              </a:rPr>
              <a:t>j</a:t>
            </a:r>
            <a:r>
              <a:rPr lang="zh-CN" altLang="en-US" dirty="0">
                <a:latin typeface="Calibri" pitchFamily="34" charset="0"/>
              </a:rPr>
              <a:t>个果子的最小难受值。</a:t>
            </a:r>
            <a:r>
              <a:rPr lang="en-US" altLang="zh-CN" dirty="0">
                <a:latin typeface="Calibri" pitchFamily="34" charset="0"/>
              </a:rPr>
              <a:t>K=0</a:t>
            </a:r>
            <a:r>
              <a:rPr lang="zh-CN" altLang="en-US" dirty="0">
                <a:latin typeface="Calibri" pitchFamily="34" charset="0"/>
              </a:rPr>
              <a:t>表示大头不吃根节点，</a:t>
            </a:r>
            <a:r>
              <a:rPr lang="en-US" altLang="zh-CN" dirty="0">
                <a:latin typeface="Calibri" pitchFamily="34" charset="0"/>
              </a:rPr>
              <a:t>K=1</a:t>
            </a:r>
            <a:r>
              <a:rPr lang="zh-CN" altLang="en-US" dirty="0">
                <a:latin typeface="Calibri" pitchFamily="34" charset="0"/>
              </a:rPr>
              <a:t>表示大头吃根节点。</a:t>
            </a:r>
          </a:p>
        </p:txBody>
      </p:sp>
      <p:sp>
        <p:nvSpPr>
          <p:cNvPr id="4" name="矩形 3"/>
          <p:cNvSpPr/>
          <p:nvPr/>
        </p:nvSpPr>
        <p:spPr>
          <a:xfrm>
            <a:off x="1653540" y="4226157"/>
            <a:ext cx="887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</a:t>
            </a:r>
          </a:p>
          <a:p>
            <a:r>
              <a:rPr lang="zh-CN" altLang="en-US" b="1" dirty="0" smtClean="0"/>
              <a:t>转移方程：</a:t>
            </a:r>
            <a:endParaRPr lang="zh-CN" altLang="en-US" b="1" dirty="0"/>
          </a:p>
          <a:p>
            <a:r>
              <a:rPr lang="en-US" altLang="zh-CN" dirty="0"/>
              <a:t>(v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的一个儿子</a:t>
            </a:r>
            <a:r>
              <a:rPr lang="en-US" altLang="zh-CN" dirty="0"/>
              <a:t>, temp</a:t>
            </a:r>
            <a:r>
              <a:rPr lang="zh-CN" altLang="en-US" dirty="0"/>
              <a:t>为上一次转移完后的</a:t>
            </a:r>
            <a:r>
              <a:rPr lang="en-US" altLang="zh-CN" dirty="0"/>
              <a:t>f</a:t>
            </a:r>
            <a:r>
              <a:rPr lang="zh-CN" altLang="en-US" dirty="0"/>
              <a:t>值</a:t>
            </a:r>
            <a:r>
              <a:rPr lang="en-US" altLang="zh-CN" dirty="0"/>
              <a:t>,w[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这条边的难受值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][j][1]=min{ f[v][k][1]+temp[</a:t>
            </a:r>
            <a:r>
              <a:rPr lang="en-US" altLang="zh-CN" dirty="0" err="1"/>
              <a:t>i</a:t>
            </a:r>
            <a:r>
              <a:rPr lang="en-US" altLang="zh-CN" dirty="0"/>
              <a:t>][j-k][1]+w[</a:t>
            </a:r>
            <a:r>
              <a:rPr lang="en-US" altLang="zh-CN" dirty="0" err="1"/>
              <a:t>i</a:t>
            </a:r>
            <a:r>
              <a:rPr lang="en-US" altLang="zh-CN" dirty="0"/>
              <a:t>][v],</a:t>
            </a:r>
          </a:p>
          <a:p>
            <a:r>
              <a:rPr lang="en-US" altLang="zh-CN" dirty="0"/>
              <a:t>                         f[v][k][0]+temp[</a:t>
            </a:r>
            <a:r>
              <a:rPr lang="en-US" altLang="zh-CN" dirty="0" err="1"/>
              <a:t>i</a:t>
            </a:r>
            <a:r>
              <a:rPr lang="en-US" altLang="zh-CN" dirty="0"/>
              <a:t>][j-k][1] };(0&lt;=k&lt;j)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][j][0]=min{ f[v][k][1]+temp[</a:t>
            </a:r>
            <a:r>
              <a:rPr lang="en-US" altLang="zh-CN" dirty="0" err="1"/>
              <a:t>i</a:t>
            </a:r>
            <a:r>
              <a:rPr lang="en-US" altLang="zh-CN" dirty="0"/>
              <a:t>][j-k][0],</a:t>
            </a:r>
          </a:p>
          <a:p>
            <a:r>
              <a:rPr lang="en-US" altLang="zh-CN" dirty="0"/>
              <a:t>                         f[v][k][0]+temp[</a:t>
            </a:r>
            <a:r>
              <a:rPr lang="en-US" altLang="zh-CN" dirty="0" err="1"/>
              <a:t>i</a:t>
            </a:r>
            <a:r>
              <a:rPr lang="en-US" altLang="zh-CN" dirty="0"/>
              <a:t>][j-k][0]+w[</a:t>
            </a:r>
            <a:r>
              <a:rPr lang="en-US" altLang="zh-CN" dirty="0" err="1"/>
              <a:t>i</a:t>
            </a:r>
            <a:r>
              <a:rPr lang="en-US" altLang="zh-CN" dirty="0"/>
              <a:t>][v] (m=2)</a:t>
            </a:r>
          </a:p>
          <a:p>
            <a:r>
              <a:rPr lang="en-US" altLang="zh-CN" dirty="0"/>
              <a:t>                         f[v][k][0]+temp[</a:t>
            </a:r>
            <a:r>
              <a:rPr lang="en-US" altLang="zh-CN" dirty="0" err="1"/>
              <a:t>i</a:t>
            </a:r>
            <a:r>
              <a:rPr lang="en-US" altLang="zh-CN" dirty="0"/>
              <a:t>][j-k][0] (m≠2) };(0&lt;=k&lt;=j)</a:t>
            </a:r>
          </a:p>
        </p:txBody>
      </p:sp>
    </p:spTree>
    <p:extLst>
      <p:ext uri="{BB962C8B-B14F-4D97-AF65-F5344CB8AC3E}">
        <p14:creationId xmlns:p14="http://schemas.microsoft.com/office/powerpoint/2010/main" val="6674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贪吃的九头龙</a:t>
            </a:r>
            <a:r>
              <a:rPr lang="en-US" altLang="zh-CN" b="1" dirty="0"/>
              <a:t>NOI2002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5840" y="1489408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问题扩展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994795" y="3085581"/>
            <a:ext cx="3214687" cy="3051175"/>
            <a:chOff x="357188" y="2428866"/>
            <a:chExt cx="3214687" cy="3051175"/>
          </a:xfrm>
        </p:grpSpPr>
        <p:sp>
          <p:nvSpPr>
            <p:cNvPr id="8" name="椭圆 7"/>
            <p:cNvSpPr/>
            <p:nvPr/>
          </p:nvSpPr>
          <p:spPr>
            <a:xfrm>
              <a:off x="1643063" y="2428866"/>
              <a:ext cx="428625" cy="550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1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28688" y="3643304"/>
              <a:ext cx="428625" cy="550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2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75" y="3643304"/>
              <a:ext cx="428625" cy="550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4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8" y="4929179"/>
              <a:ext cx="428625" cy="550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3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786063" y="4902191"/>
              <a:ext cx="428625" cy="550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5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8" idx="3"/>
              <a:endCxn id="9" idx="7"/>
            </p:cNvCxnSpPr>
            <p:nvPr/>
          </p:nvCxnSpPr>
          <p:spPr>
            <a:xfrm rot="5400000">
              <a:off x="1087438" y="3105141"/>
              <a:ext cx="825500" cy="4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35769" y="4350535"/>
              <a:ext cx="825500" cy="41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10" idx="1"/>
            </p:cNvCxnSpPr>
            <p:nvPr/>
          </p:nvCxnSpPr>
          <p:spPr>
            <a:xfrm rot="16200000" flipH="1">
              <a:off x="1837532" y="3069422"/>
              <a:ext cx="825500" cy="48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502694" y="4404510"/>
              <a:ext cx="788987" cy="20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214438" y="4908541"/>
              <a:ext cx="428625" cy="550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6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071688" y="4926004"/>
              <a:ext cx="428625" cy="550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7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143250" y="2693979"/>
              <a:ext cx="428625" cy="550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/>
                  </a:solidFill>
                </a:rPr>
                <a:t>8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>
              <a:stCxn id="9" idx="5"/>
              <a:endCxn id="17" idx="0"/>
            </p:cNvCxnSpPr>
            <p:nvPr/>
          </p:nvCxnSpPr>
          <p:spPr>
            <a:xfrm rot="16200000" flipH="1">
              <a:off x="963613" y="4443404"/>
              <a:ext cx="795337" cy="134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18" idx="7"/>
            </p:cNvCxnSpPr>
            <p:nvPr/>
          </p:nvCxnSpPr>
          <p:spPr>
            <a:xfrm rot="5400000">
              <a:off x="2133601" y="4497378"/>
              <a:ext cx="812800" cy="20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9" idx="2"/>
            </p:cNvCxnSpPr>
            <p:nvPr/>
          </p:nvCxnSpPr>
          <p:spPr>
            <a:xfrm>
              <a:off x="2071688" y="2705091"/>
              <a:ext cx="1071562" cy="265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7924107" y="2592013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38320" y="3490538"/>
            <a:ext cx="428625" cy="55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463857" y="4247776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09670" y="4449388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311581" y="6247748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3" idx="3"/>
            <a:endCxn id="24" idx="7"/>
          </p:cNvCxnSpPr>
          <p:nvPr/>
        </p:nvCxnSpPr>
        <p:spPr>
          <a:xfrm rot="5400000">
            <a:off x="7590732" y="3174626"/>
            <a:ext cx="509588" cy="284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3"/>
            <a:endCxn id="26" idx="7"/>
          </p:cNvCxnSpPr>
          <p:nvPr/>
        </p:nvCxnSpPr>
        <p:spPr>
          <a:xfrm rot="5400000">
            <a:off x="6953351" y="4083470"/>
            <a:ext cx="568325" cy="325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5"/>
            <a:endCxn id="25" idx="2"/>
          </p:cNvCxnSpPr>
          <p:nvPr/>
        </p:nvCxnSpPr>
        <p:spPr>
          <a:xfrm rot="16200000" flipH="1">
            <a:off x="7803457" y="3862014"/>
            <a:ext cx="560387" cy="76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33" idx="5"/>
            <a:endCxn id="27" idx="0"/>
          </p:cNvCxnSpPr>
          <p:nvPr/>
        </p:nvCxnSpPr>
        <p:spPr>
          <a:xfrm>
            <a:off x="8575711" y="5776829"/>
            <a:ext cx="950183" cy="470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424045" y="5306638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209857" y="5306638"/>
            <a:ext cx="428625" cy="55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7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311582" y="5098676"/>
            <a:ext cx="428625" cy="550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8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26" idx="5"/>
            <a:endCxn id="32" idx="1"/>
          </p:cNvCxnSpPr>
          <p:nvPr/>
        </p:nvCxnSpPr>
        <p:spPr>
          <a:xfrm rot="16200000" flipH="1">
            <a:off x="7047013" y="4947070"/>
            <a:ext cx="468313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3"/>
            <a:endCxn id="33" idx="0"/>
          </p:cNvCxnSpPr>
          <p:nvPr/>
        </p:nvCxnSpPr>
        <p:spPr>
          <a:xfrm rot="5400000">
            <a:off x="8181283" y="4960563"/>
            <a:ext cx="588962" cy="10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5"/>
            <a:endCxn id="34" idx="1"/>
          </p:cNvCxnSpPr>
          <p:nvPr/>
        </p:nvCxnSpPr>
        <p:spPr>
          <a:xfrm rot="16200000" flipH="1">
            <a:off x="8870258" y="4676400"/>
            <a:ext cx="461962" cy="54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209482" y="4585769"/>
            <a:ext cx="1071563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33637" y="2006609"/>
            <a:ext cx="709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多叉树需对多个儿子处理，较烦，一种常用的解决方法，转成二叉树</a:t>
            </a:r>
            <a:r>
              <a:rPr lang="en-US" altLang="zh-CN" dirty="0"/>
              <a:t>(</a:t>
            </a:r>
            <a:r>
              <a:rPr lang="zh-CN" altLang="en-US" dirty="0"/>
              <a:t>左儿子右兄弟法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2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贪吃的九头龙</a:t>
            </a:r>
            <a:r>
              <a:rPr lang="en-US" altLang="zh-CN" b="1" dirty="0"/>
              <a:t>NOI2002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5840" y="1489408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问题扩展</a:t>
            </a:r>
            <a:endParaRPr lang="zh-CN" altLang="en-US" sz="2400" b="1" dirty="0"/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1005840" y="2144130"/>
            <a:ext cx="1097981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转</a:t>
            </a:r>
            <a:r>
              <a:rPr lang="zh-CN" altLang="en-US" sz="2400" dirty="0">
                <a:latin typeface="Calibri" pitchFamily="34" charset="0"/>
              </a:rPr>
              <a:t>成二叉树后如何</a:t>
            </a:r>
            <a:r>
              <a:rPr lang="en-US" altLang="zh-CN" sz="2400" dirty="0">
                <a:latin typeface="Calibri" pitchFamily="34" charset="0"/>
              </a:rPr>
              <a:t>DP?</a:t>
            </a:r>
          </a:p>
          <a:p>
            <a:r>
              <a:rPr lang="zh-CN" altLang="en-US" sz="2400" dirty="0">
                <a:latin typeface="Calibri" pitchFamily="34" charset="0"/>
              </a:rPr>
              <a:t>状态定义</a:t>
            </a:r>
            <a:r>
              <a:rPr lang="en-US" altLang="zh-CN" sz="2400" dirty="0">
                <a:latin typeface="Calibri" pitchFamily="34" charset="0"/>
              </a:rPr>
              <a:t>:f[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en-US" altLang="zh-CN" sz="2400" dirty="0">
                <a:latin typeface="Calibri" pitchFamily="34" charset="0"/>
              </a:rPr>
              <a:t>][j][k]</a:t>
            </a:r>
            <a:r>
              <a:rPr lang="zh-CN" altLang="en-US" sz="2400" dirty="0">
                <a:latin typeface="Calibri" pitchFamily="34" charset="0"/>
              </a:rPr>
              <a:t>表示以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为根的树上大头吃</a:t>
            </a:r>
            <a:r>
              <a:rPr lang="en-US" altLang="zh-CN" sz="2400" dirty="0">
                <a:latin typeface="Calibri" pitchFamily="34" charset="0"/>
              </a:rPr>
              <a:t>j</a:t>
            </a:r>
            <a:r>
              <a:rPr lang="zh-CN" altLang="en-US" sz="2400" dirty="0">
                <a:latin typeface="Calibri" pitchFamily="34" charset="0"/>
              </a:rPr>
              <a:t>个果子的最小难受值之和，</a:t>
            </a:r>
            <a:r>
              <a:rPr lang="en-US" altLang="zh-CN" sz="2400" dirty="0">
                <a:latin typeface="Calibri" pitchFamily="34" charset="0"/>
              </a:rPr>
              <a:t>k=0</a:t>
            </a:r>
            <a:r>
              <a:rPr lang="zh-CN" altLang="en-US" sz="2400" dirty="0">
                <a:latin typeface="Calibri" pitchFamily="34" charset="0"/>
              </a:rPr>
              <a:t>表示</a:t>
            </a:r>
            <a:r>
              <a:rPr lang="en-US" altLang="zh-CN" sz="24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的父亲节点由小头吃，</a:t>
            </a:r>
            <a:r>
              <a:rPr lang="en-US" altLang="zh-CN" sz="2400" dirty="0">
                <a:latin typeface="Calibri" pitchFamily="34" charset="0"/>
              </a:rPr>
              <a:t>k=1</a:t>
            </a:r>
            <a:r>
              <a:rPr lang="zh-CN" altLang="en-US" sz="2400" dirty="0">
                <a:latin typeface="Calibri" pitchFamily="34" charset="0"/>
              </a:rPr>
              <a:t>则由大头吃。</a:t>
            </a: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1005840" y="3537517"/>
            <a:ext cx="10979813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设左儿子为</a:t>
            </a:r>
            <a:r>
              <a:rPr lang="en-US" altLang="zh-CN" sz="2400" dirty="0">
                <a:latin typeface="Calibri" pitchFamily="34" charset="0"/>
              </a:rPr>
              <a:t>l, </a:t>
            </a:r>
            <a:r>
              <a:rPr lang="zh-CN" altLang="en-US" sz="2400" dirty="0">
                <a:latin typeface="Calibri" pitchFamily="34" charset="0"/>
              </a:rPr>
              <a:t>右儿子为</a:t>
            </a:r>
            <a:r>
              <a:rPr lang="en-US" altLang="zh-CN" sz="2400" dirty="0">
                <a:latin typeface="Calibri" pitchFamily="34" charset="0"/>
              </a:rPr>
              <a:t>r, </a:t>
            </a:r>
            <a:r>
              <a:rPr lang="en-US" altLang="zh-CN" sz="2400" dirty="0" err="1">
                <a:latin typeface="Calibri" pitchFamily="34" charset="0"/>
                <a:sym typeface="+mn-ea"/>
              </a:rPr>
              <a:t>Wi</a:t>
            </a:r>
            <a:r>
              <a:rPr lang="zh-CN" altLang="en-US" sz="2400" dirty="0">
                <a:latin typeface="Calibri" pitchFamily="34" charset="0"/>
                <a:sym typeface="+mn-ea"/>
              </a:rPr>
              <a:t>是原图上结点</a:t>
            </a:r>
            <a:r>
              <a:rPr lang="en-US" altLang="zh-CN" sz="2400" dirty="0" err="1">
                <a:latin typeface="Calibri" pitchFamily="34" charset="0"/>
                <a:sym typeface="+mn-ea"/>
              </a:rPr>
              <a:t>i</a:t>
            </a:r>
            <a:r>
              <a:rPr lang="zh-CN" altLang="en-US" sz="2400" dirty="0">
                <a:latin typeface="Calibri" pitchFamily="34" charset="0"/>
                <a:sym typeface="+mn-ea"/>
              </a:rPr>
              <a:t>与它父亲的边的难受值。</a:t>
            </a:r>
            <a:endParaRPr lang="en-US" altLang="zh-CN" sz="2400" dirty="0">
              <a:latin typeface="Calibri" pitchFamily="34" charset="0"/>
              <a:sym typeface="+mn-ea"/>
            </a:endParaRPr>
          </a:p>
          <a:p>
            <a:r>
              <a:rPr lang="en-US" altLang="zh-CN" sz="2800" dirty="0">
                <a:latin typeface="Calibri" pitchFamily="34" charset="0"/>
                <a:sym typeface="+mn-ea"/>
              </a:rPr>
              <a:t>f[</a:t>
            </a:r>
            <a:r>
              <a:rPr lang="en-US" altLang="zh-CN" sz="2800" dirty="0" err="1">
                <a:latin typeface="Calibri" pitchFamily="34" charset="0"/>
                <a:sym typeface="+mn-ea"/>
              </a:rPr>
              <a:t>i</a:t>
            </a:r>
            <a:r>
              <a:rPr lang="en-US" altLang="zh-CN" sz="2800" dirty="0">
                <a:latin typeface="Calibri" pitchFamily="34" charset="0"/>
                <a:sym typeface="+mn-ea"/>
              </a:rPr>
              <a:t>][j][1] = min{ f[l][k][0]+f[r][j-k][1], </a:t>
            </a:r>
          </a:p>
          <a:p>
            <a:r>
              <a:rPr lang="en-US" altLang="zh-CN" sz="2800" dirty="0">
                <a:latin typeface="Calibri" pitchFamily="34" charset="0"/>
                <a:sym typeface="+mn-ea"/>
              </a:rPr>
              <a:t>                           f[l][k-1][1]+f[r][j-k][1]+</a:t>
            </a:r>
            <a:r>
              <a:rPr lang="en-US" altLang="zh-CN" sz="2800" dirty="0" err="1">
                <a:latin typeface="Calibri" pitchFamily="34" charset="0"/>
                <a:sym typeface="+mn-ea"/>
              </a:rPr>
              <a:t>Wi</a:t>
            </a:r>
            <a:r>
              <a:rPr lang="en-US" altLang="zh-CN" sz="2800" dirty="0">
                <a:latin typeface="Calibri" pitchFamily="34" charset="0"/>
                <a:sym typeface="+mn-ea"/>
              </a:rPr>
              <a:t> };</a:t>
            </a:r>
            <a:endParaRPr lang="zh-CN" altLang="en-US" sz="2800" dirty="0">
              <a:latin typeface="Calibri" pitchFamily="34" charset="0"/>
            </a:endParaRPr>
          </a:p>
          <a:p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][j][0] = min{ </a:t>
            </a:r>
            <a:r>
              <a:rPr lang="en-US" altLang="zh-CN" sz="2800" dirty="0">
                <a:latin typeface="Calibri" pitchFamily="34" charset="0"/>
                <a:sym typeface="+mn-ea"/>
              </a:rPr>
              <a:t>f[l][k-1][1]+f[r][j-k][0],</a:t>
            </a:r>
          </a:p>
          <a:p>
            <a:r>
              <a:rPr lang="en-US" altLang="zh-CN" sz="2800" dirty="0">
                <a:latin typeface="Calibri" pitchFamily="34" charset="0"/>
                <a:sym typeface="+mn-ea"/>
              </a:rPr>
              <a:t>                           </a:t>
            </a:r>
            <a:r>
              <a:rPr lang="en-US" altLang="zh-CN" sz="2800" dirty="0">
                <a:latin typeface="Calibri" pitchFamily="34" charset="0"/>
              </a:rPr>
              <a:t>f[l][k][0]+f[r][j-k][0], (M&gt;2) </a:t>
            </a:r>
          </a:p>
          <a:p>
            <a:r>
              <a:rPr lang="en-US" altLang="zh-CN" sz="2800" dirty="0">
                <a:latin typeface="Calibri" pitchFamily="34" charset="0"/>
              </a:rPr>
              <a:t>                           </a:t>
            </a:r>
            <a:r>
              <a:rPr lang="en-US" altLang="zh-CN" sz="2800" dirty="0">
                <a:latin typeface="Calibri" pitchFamily="34" charset="0"/>
                <a:sym typeface="+mn-ea"/>
              </a:rPr>
              <a:t>f[l][k][0]+f[r][j-k][0]+</a:t>
            </a:r>
            <a:r>
              <a:rPr lang="en-US" altLang="zh-CN" sz="2800" dirty="0" err="1">
                <a:latin typeface="Calibri" pitchFamily="34" charset="0"/>
                <a:sym typeface="+mn-ea"/>
              </a:rPr>
              <a:t>Wi</a:t>
            </a:r>
            <a:r>
              <a:rPr lang="en-US" altLang="zh-CN" sz="2800" dirty="0">
                <a:latin typeface="Calibri" pitchFamily="34" charset="0"/>
                <a:sym typeface="+mn-ea"/>
              </a:rPr>
              <a:t> (M=2) </a:t>
            </a:r>
            <a:r>
              <a:rPr lang="en-US" altLang="zh-CN" sz="2800" dirty="0">
                <a:latin typeface="Calibri" pitchFamily="34" charset="0"/>
              </a:rPr>
              <a:t>};</a:t>
            </a:r>
            <a:endParaRPr lang="zh-CN" alt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23702" y="1571625"/>
            <a:ext cx="1093123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zh-CN" altLang="en-US" sz="2800" dirty="0">
                <a:latin typeface="Calibri" pitchFamily="34" charset="0"/>
              </a:rPr>
              <a:t>N个连通的小村编号从</a:t>
            </a:r>
            <a:r>
              <a:rPr lang="en-US" altLang="zh-CN" sz="2800" dirty="0">
                <a:latin typeface="Calibri" pitchFamily="34" charset="0"/>
              </a:rPr>
              <a:t>1</a:t>
            </a:r>
            <a:r>
              <a:rPr lang="zh-CN" altLang="en-US" sz="2800" dirty="0">
                <a:latin typeface="Calibri" pitchFamily="34" charset="0"/>
              </a:rPr>
              <a:t>到</a:t>
            </a:r>
            <a:r>
              <a:rPr lang="en-US" altLang="zh-CN" sz="2800" dirty="0">
                <a:latin typeface="Calibri" pitchFamily="34" charset="0"/>
              </a:rPr>
              <a:t>N</a:t>
            </a:r>
            <a:r>
              <a:rPr lang="zh-CN" altLang="en-US" sz="2800" dirty="0">
                <a:latin typeface="Calibri" pitchFamily="34" charset="0"/>
              </a:rPr>
              <a:t>，组成一颗树。山贼总部设在编号为1的小村落中。其他的P个部门将在其它小村建立分部。分部还可以建在同一个小村落中。</a:t>
            </a:r>
          </a:p>
          <a:p>
            <a:r>
              <a:rPr lang="zh-CN" altLang="en-US" sz="2800" dirty="0">
                <a:latin typeface="Calibri" pitchFamily="34" charset="0"/>
              </a:rPr>
              <a:t>         每个分部到总部的路径称为这个部门的管辖范围，这P个分部的管辖范围可能会重叠。在不同的村落建设不同的分部需要的花费不同。每个部门可对他的管辖范围内的小村落收费，但是不同的分部如果对同一小村落同时收费时，可能会少收，但也可能多收。求：山贼集团能够获得的最大的收益。</a:t>
            </a:r>
            <a:endParaRPr lang="en-US" alt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1&lt;=N&lt;=100，1&lt;=P&lt;=12，答案的绝对值不超过10</a:t>
            </a:r>
            <a:r>
              <a:rPr lang="en-US" altLang="zh-CN" sz="2800" baseline="30000" dirty="0">
                <a:latin typeface="Calibri" pitchFamily="34" charset="0"/>
              </a:rPr>
              <a:t>8</a:t>
            </a:r>
            <a:r>
              <a:rPr lang="zh-CN" altLang="en-US" sz="2800" dirty="0">
                <a:latin typeface="Calibri" pitchFamily="34" charset="0"/>
              </a:rPr>
              <a:t>。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3642" y="601375"/>
            <a:ext cx="22574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Calibri" pitchFamily="34" charset="0"/>
              </a:rPr>
              <a:t>山贼集团</a:t>
            </a:r>
          </a:p>
        </p:txBody>
      </p:sp>
    </p:spTree>
    <p:extLst>
      <p:ext uri="{BB962C8B-B14F-4D97-AF65-F5344CB8AC3E}">
        <p14:creationId xmlns:p14="http://schemas.microsoft.com/office/powerpoint/2010/main" val="32165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14642" y="1825135"/>
            <a:ext cx="576262" cy="576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2166942" y="3193560"/>
            <a:ext cx="576262" cy="576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814642" y="4490548"/>
            <a:ext cx="576262" cy="574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5</a:t>
            </a:r>
          </a:p>
        </p:txBody>
      </p:sp>
      <p:sp>
        <p:nvSpPr>
          <p:cNvPr id="7" name="椭圆 6"/>
          <p:cNvSpPr/>
          <p:nvPr/>
        </p:nvSpPr>
        <p:spPr>
          <a:xfrm>
            <a:off x="1519242" y="4490548"/>
            <a:ext cx="576262" cy="574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4</a:t>
            </a:r>
          </a:p>
        </p:txBody>
      </p:sp>
      <p:sp>
        <p:nvSpPr>
          <p:cNvPr id="8" name="椭圆 7"/>
          <p:cNvSpPr/>
          <p:nvPr/>
        </p:nvSpPr>
        <p:spPr>
          <a:xfrm>
            <a:off x="3463930" y="3193560"/>
            <a:ext cx="574675" cy="576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3</a:t>
            </a:r>
          </a:p>
        </p:txBody>
      </p:sp>
      <p:cxnSp>
        <p:nvCxnSpPr>
          <p:cNvPr id="10" name="直接连接符 9"/>
          <p:cNvCxnSpPr>
            <a:stCxn id="4" idx="5"/>
            <a:endCxn id="8" idx="0"/>
          </p:cNvCxnSpPr>
          <p:nvPr/>
        </p:nvCxnSpPr>
        <p:spPr>
          <a:xfrm>
            <a:off x="3306767" y="2317260"/>
            <a:ext cx="444500" cy="8763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3"/>
            <a:endCxn id="5" idx="0"/>
          </p:cNvCxnSpPr>
          <p:nvPr/>
        </p:nvCxnSpPr>
        <p:spPr>
          <a:xfrm flipH="1">
            <a:off x="2455867" y="2317260"/>
            <a:ext cx="442912" cy="8763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7" idx="0"/>
          </p:cNvCxnSpPr>
          <p:nvPr/>
        </p:nvCxnSpPr>
        <p:spPr>
          <a:xfrm flipH="1">
            <a:off x="1806579" y="3684097"/>
            <a:ext cx="444500" cy="8064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>
          <a:xfrm>
            <a:off x="2659067" y="3684097"/>
            <a:ext cx="444500" cy="8064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457998" y="1442547"/>
            <a:ext cx="4857750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         </a:t>
            </a:r>
            <a:r>
              <a:rPr lang="zh-CN" altLang="en-US" sz="2800" dirty="0">
                <a:latin typeface="Calibri" pitchFamily="34" charset="0"/>
              </a:rPr>
              <a:t>样例共建设两个分部，两个分部如果管理同一个节点，收益会增加</a:t>
            </a:r>
            <a:r>
              <a:rPr lang="en-US" altLang="zh-CN" sz="2800" dirty="0">
                <a:latin typeface="Calibri" pitchFamily="34" charset="0"/>
              </a:rPr>
              <a:t>10</a:t>
            </a:r>
            <a:r>
              <a:rPr lang="zh-CN" altLang="en-US" sz="2800" dirty="0">
                <a:latin typeface="Calibri" pitchFamily="34" charset="0"/>
              </a:rPr>
              <a:t>。每个节点的建设代价为节点旁边的数。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77854" y="468616"/>
            <a:ext cx="223678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</a:rPr>
              <a:t>题意分析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529437" y="4157172"/>
            <a:ext cx="471487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        </a:t>
            </a:r>
            <a:r>
              <a:rPr lang="zh-CN" altLang="en-US" sz="2800" dirty="0">
                <a:latin typeface="Calibri" pitchFamily="34" charset="0"/>
              </a:rPr>
              <a:t>最优解显然是</a:t>
            </a:r>
            <a:r>
              <a:rPr lang="zh-CN" altLang="en-US" sz="2800" dirty="0">
                <a:latin typeface="Calibri" pitchFamily="34" charset="0"/>
              </a:rPr>
              <a:t>在</a:t>
            </a:r>
            <a:r>
              <a:rPr lang="en-US" altLang="zh-CN" sz="2800" dirty="0">
                <a:latin typeface="Calibri" pitchFamily="34" charset="0"/>
              </a:rPr>
              <a:t>5</a:t>
            </a:r>
            <a:r>
              <a:rPr lang="zh-CN" altLang="en-US" sz="2800" dirty="0">
                <a:latin typeface="Calibri" pitchFamily="34" charset="0"/>
              </a:rPr>
              <a:t>号节点建设两个分部</a:t>
            </a:r>
            <a:r>
              <a:rPr lang="zh-CN" altLang="en-US" sz="2800" dirty="0">
                <a:latin typeface="Calibri" pitchFamily="34" charset="0"/>
              </a:rPr>
              <a:t>，他们同时管理</a:t>
            </a:r>
            <a:r>
              <a:rPr lang="zh-CN" altLang="en-US" sz="2800" dirty="0">
                <a:latin typeface="Calibri" pitchFamily="34" charset="0"/>
              </a:rPr>
              <a:t>了</a:t>
            </a:r>
            <a:r>
              <a:rPr lang="en-US" altLang="zh-CN" sz="2800" dirty="0">
                <a:latin typeface="Calibri" pitchFamily="34" charset="0"/>
              </a:rPr>
              <a:t>1</a:t>
            </a:r>
            <a:r>
              <a:rPr lang="zh-CN" altLang="en-US" sz="2800" dirty="0">
                <a:latin typeface="Calibri" pitchFamily="34" charset="0"/>
              </a:rPr>
              <a:t>、</a:t>
            </a:r>
            <a:r>
              <a:rPr lang="en-US" altLang="zh-CN" sz="2800" dirty="0">
                <a:latin typeface="Calibri" pitchFamily="34" charset="0"/>
              </a:rPr>
              <a:t>2</a:t>
            </a:r>
            <a:r>
              <a:rPr lang="zh-CN" altLang="en-US" sz="2800" dirty="0">
                <a:latin typeface="Calibri" pitchFamily="34" charset="0"/>
              </a:rPr>
              <a:t>、</a:t>
            </a:r>
            <a:r>
              <a:rPr lang="en-US" altLang="zh-CN" sz="2800" dirty="0">
                <a:latin typeface="Calibri" pitchFamily="34" charset="0"/>
              </a:rPr>
              <a:t>5</a:t>
            </a:r>
            <a:r>
              <a:rPr lang="zh-CN" altLang="en-US" sz="2800" dirty="0">
                <a:latin typeface="Calibri" pitchFamily="34" charset="0"/>
              </a:rPr>
              <a:t>节点</a:t>
            </a:r>
            <a:r>
              <a:rPr lang="zh-CN" altLang="en-US" sz="2800" dirty="0">
                <a:latin typeface="Calibri" pitchFamily="34" charset="0"/>
              </a:rPr>
              <a:t>，修建花费为</a:t>
            </a:r>
            <a:r>
              <a:rPr lang="en-US" altLang="zh-CN" sz="2800" dirty="0">
                <a:latin typeface="Calibri" pitchFamily="34" charset="0"/>
              </a:rPr>
              <a:t>4</a:t>
            </a:r>
            <a:r>
              <a:rPr lang="zh-CN" altLang="en-US" sz="2800" dirty="0">
                <a:latin typeface="Calibri" pitchFamily="34" charset="0"/>
              </a:rPr>
              <a:t>，因此总收益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>
                <a:latin typeface="Calibri" pitchFamily="34" charset="0"/>
              </a:rPr>
              <a:t>26</a:t>
            </a:r>
            <a:r>
              <a:rPr lang="en-US" altLang="zh-CN" sz="2800" dirty="0">
                <a:latin typeface="Calibri" pitchFamily="34" charset="0"/>
              </a:rPr>
              <a:t>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606804" y="3769822"/>
            <a:ext cx="868359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3,3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311403" y="3769822"/>
            <a:ext cx="735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2,2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663704" y="5065222"/>
            <a:ext cx="73975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3,3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959104" y="5066810"/>
            <a:ext cx="4764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2,2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2832089" y="2412500"/>
            <a:ext cx="735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3,2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/>
      <p:bldP spid="16" grpId="0"/>
      <p:bldP spid="17" grpId="0"/>
      <p:bldP spid="2" grpId="0"/>
      <p:bldP spid="3" grpId="0"/>
      <p:bldP spid="9" grpId="0"/>
      <p:bldP spid="15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文本框 3"/>
          <p:cNvSpPr txBox="1">
            <a:spLocks noChangeArrowheads="1"/>
          </p:cNvSpPr>
          <p:nvPr/>
        </p:nvSpPr>
        <p:spPr bwMode="auto">
          <a:xfrm>
            <a:off x="-79738" y="1464027"/>
            <a:ext cx="110824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         </a:t>
            </a:r>
            <a:r>
              <a:rPr lang="zh-CN" altLang="en-US" sz="2800" dirty="0">
                <a:latin typeface="Calibri" pitchFamily="34" charset="0"/>
              </a:rPr>
              <a:t>定义</a:t>
            </a:r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zh-CN" sz="2800" dirty="0">
                <a:latin typeface="Calibri" pitchFamily="34" charset="0"/>
              </a:rPr>
              <a:t>为以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节点为根的子树中，建立的分部情况为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的最大收益。</a:t>
            </a:r>
          </a:p>
        </p:txBody>
      </p:sp>
      <p:sp>
        <p:nvSpPr>
          <p:cNvPr id="92162" name="文本框 4"/>
          <p:cNvSpPr txBox="1">
            <a:spLocks noChangeArrowheads="1"/>
          </p:cNvSpPr>
          <p:nvPr/>
        </p:nvSpPr>
        <p:spPr bwMode="auto">
          <a:xfrm>
            <a:off x="1543194" y="2201631"/>
            <a:ext cx="954598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dobe Garamond Pro"/>
                <a:ea typeface="MS UI Gothic" pitchFamily="34" charset="-128"/>
              </a:rPr>
              <a:t>f[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i,j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] 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=max(f[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i,j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],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f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i,x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]+f[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k,j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 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xor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 x]-w[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I,x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]-w[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I,j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 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xor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 x])+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w[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i</a:t>
            </a:r>
            <a:r>
              <a:rPr lang="en-US" altLang="zh-CN" sz="2800" dirty="0" err="1">
                <a:latin typeface="Adobe Garamond Pro"/>
              </a:rPr>
              <a:t>,</a:t>
            </a:r>
            <a:r>
              <a:rPr lang="en-US" altLang="zh-CN" sz="2800" dirty="0" err="1">
                <a:latin typeface="Adobe Garamond Pro"/>
                <a:ea typeface="MS UI Gothic" pitchFamily="34" charset="-128"/>
              </a:rPr>
              <a:t>j</a:t>
            </a:r>
            <a:r>
              <a:rPr lang="en-US" altLang="zh-CN" sz="2800" dirty="0">
                <a:latin typeface="Adobe Garamond Pro"/>
                <a:ea typeface="MS UI Gothic" pitchFamily="34" charset="-128"/>
              </a:rPr>
              <a:t>]</a:t>
            </a:r>
            <a:endParaRPr lang="en-US" altLang="zh-CN" sz="2800" dirty="0">
              <a:latin typeface="Adobe Garamond Pro"/>
              <a:ea typeface="MS UI Gothic" pitchFamily="34" charset="-128"/>
            </a:endParaRPr>
          </a:p>
        </p:txBody>
      </p:sp>
      <p:sp>
        <p:nvSpPr>
          <p:cNvPr id="92163" name="文本框 5"/>
          <p:cNvSpPr txBox="1">
            <a:spLocks noChangeArrowheads="1"/>
          </p:cNvSpPr>
          <p:nvPr/>
        </p:nvSpPr>
        <p:spPr bwMode="auto">
          <a:xfrm>
            <a:off x="473826" y="2940534"/>
            <a:ext cx="11006051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       </a:t>
            </a:r>
            <a:r>
              <a:rPr lang="zh-CN" altLang="en-US" sz="2800" dirty="0">
                <a:latin typeface="Calibri" pitchFamily="34" charset="0"/>
              </a:rPr>
              <a:t>用儿子刷新以后再用根去刷新一下，注意减掉修建的费用。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>
                <a:latin typeface="Calibri" pitchFamily="34" charset="0"/>
              </a:rPr>
              <a:t>x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的子集</a:t>
            </a:r>
            <a:r>
              <a:rPr lang="zh-CN" altLang="en-US" sz="2800" dirty="0">
                <a:latin typeface="Calibri" pitchFamily="34" charset="0"/>
              </a:rPr>
              <a:t>，</a:t>
            </a:r>
            <a:r>
              <a:rPr lang="en-US" altLang="zh-CN" sz="2800" dirty="0">
                <a:latin typeface="Calibri" pitchFamily="34" charset="0"/>
              </a:rPr>
              <a:t>k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的子节点</a:t>
            </a:r>
            <a:r>
              <a:rPr lang="zh-CN" altLang="en-US" sz="2800" dirty="0">
                <a:latin typeface="Calibri" pitchFamily="34" charset="0"/>
              </a:rPr>
              <a:t>，表示在</a:t>
            </a:r>
            <a:r>
              <a:rPr lang="zh-CN" altLang="en-US" sz="2800" dirty="0">
                <a:latin typeface="Calibri" pitchFamily="34" charset="0"/>
              </a:rPr>
              <a:t>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为根的子树中，以</a:t>
            </a:r>
            <a:r>
              <a:rPr lang="en-US" altLang="zh-CN" sz="2800" dirty="0">
                <a:latin typeface="Calibri" pitchFamily="34" charset="0"/>
              </a:rPr>
              <a:t>k</a:t>
            </a:r>
            <a:r>
              <a:rPr lang="zh-CN" altLang="en-US" sz="2800" dirty="0">
                <a:latin typeface="Calibri" pitchFamily="34" charset="0"/>
              </a:rPr>
              <a:t>为根的子树的建立状态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>
                <a:latin typeface="Calibri" pitchFamily="34" charset="0"/>
              </a:rPr>
              <a:t>j </a:t>
            </a:r>
            <a:r>
              <a:rPr lang="en-US" altLang="zh-CN" sz="2800" dirty="0" err="1">
                <a:latin typeface="Calibri" pitchFamily="34" charset="0"/>
              </a:rPr>
              <a:t>xor</a:t>
            </a:r>
            <a:r>
              <a:rPr lang="en-US" altLang="zh-CN" sz="2800" dirty="0">
                <a:latin typeface="Calibri" pitchFamily="34" charset="0"/>
              </a:rPr>
              <a:t> x</a:t>
            </a:r>
            <a:r>
              <a:rPr lang="zh-CN" altLang="en-US" sz="2800" dirty="0">
                <a:latin typeface="Calibri" pitchFamily="34" charset="0"/>
              </a:rPr>
              <a:t>，</a:t>
            </a:r>
            <a:r>
              <a:rPr lang="zh-CN" altLang="en-US" sz="2800" dirty="0">
                <a:latin typeface="Calibri" pitchFamily="34" charset="0"/>
              </a:rPr>
              <a:t>其余为</a:t>
            </a:r>
            <a:r>
              <a:rPr lang="en-US" altLang="zh-CN" sz="2800" dirty="0">
                <a:latin typeface="Calibri" pitchFamily="34" charset="0"/>
              </a:rPr>
              <a:t>x</a:t>
            </a:r>
            <a:r>
              <a:rPr lang="zh-CN" altLang="en-US" sz="2800" dirty="0">
                <a:latin typeface="Calibri" pitchFamily="34" charset="0"/>
              </a:rPr>
              <a:t>的最大收益。 </a:t>
            </a:r>
            <a:r>
              <a:rPr lang="en-US" altLang="zh-CN" sz="2800" dirty="0">
                <a:latin typeface="Calibri" pitchFamily="34" charset="0"/>
              </a:rPr>
              <a:t>w[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zh-CN" sz="2800" dirty="0">
                <a:latin typeface="Calibri" pitchFamily="34" charset="0"/>
              </a:rPr>
              <a:t>为以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节点为根的子树</a:t>
            </a:r>
            <a:r>
              <a:rPr lang="zh-CN" altLang="en-US" sz="2800" dirty="0">
                <a:latin typeface="Calibri" pitchFamily="34" charset="0"/>
              </a:rPr>
              <a:t>的管理状态</a:t>
            </a:r>
            <a:r>
              <a:rPr lang="zh-CN" altLang="en-US" sz="2800" dirty="0">
                <a:latin typeface="Calibri" pitchFamily="34" charset="0"/>
              </a:rPr>
              <a:t>为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时的收益。可以预处理出来。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425622" y="5744435"/>
            <a:ext cx="33924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itchFamily="34" charset="0"/>
              </a:rPr>
              <a:t>答案即为</a:t>
            </a:r>
            <a:r>
              <a:rPr lang="en-US" altLang="zh-CN" sz="2800" dirty="0">
                <a:latin typeface="Calibri" pitchFamily="34" charset="0"/>
              </a:rPr>
              <a:t>f(1,2^p-1)</a:t>
            </a:r>
            <a:r>
              <a:rPr lang="zh-CN" altLang="en-US" sz="2800" dirty="0">
                <a:latin typeface="Calibri" pitchFamily="34" charset="0"/>
              </a:rPr>
              <a:t>。</a:t>
            </a:r>
          </a:p>
        </p:txBody>
      </p:sp>
      <p:sp>
        <p:nvSpPr>
          <p:cNvPr id="92167" name="文本框 3"/>
          <p:cNvSpPr txBox="1">
            <a:spLocks noChangeArrowheads="1"/>
          </p:cNvSpPr>
          <p:nvPr/>
        </p:nvSpPr>
        <p:spPr bwMode="auto">
          <a:xfrm>
            <a:off x="2351088" y="5108575"/>
            <a:ext cx="6530994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alibri" pitchFamily="34" charset="0"/>
              </a:rPr>
              <a:t>子集的枚举技巧</a:t>
            </a:r>
            <a:r>
              <a:rPr lang="zh-CN" altLang="en-US" sz="3200" dirty="0">
                <a:latin typeface="Calibri" pitchFamily="34" charset="0"/>
              </a:rPr>
              <a:t>？</a:t>
            </a:r>
            <a:r>
              <a:rPr lang="en-US" altLang="zh-CN" sz="3200" dirty="0">
                <a:latin typeface="Calibri" pitchFamily="34" charset="0"/>
              </a:rPr>
              <a:t>(</a:t>
            </a:r>
            <a:r>
              <a:rPr lang="zh-CN" altLang="en-US" sz="3200" dirty="0">
                <a:latin typeface="Calibri" pitchFamily="34" charset="0"/>
              </a:rPr>
              <a:t>需预处理</a:t>
            </a:r>
            <a:r>
              <a:rPr lang="en-US" altLang="zh-CN" sz="3200" dirty="0">
                <a:latin typeface="Calibri" pitchFamily="34" charset="0"/>
              </a:rPr>
              <a:t>)</a:t>
            </a:r>
            <a:endParaRPr lang="zh-CN" altLang="en-US" sz="3200" dirty="0">
              <a:latin typeface="Calibri" pitchFamily="34" charset="0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452663" y="5715016"/>
            <a:ext cx="66960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for 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x=</a:t>
            </a:r>
            <a:r>
              <a:rPr lang="en-US" altLang="zh-CN" sz="3600" dirty="0" err="1"/>
              <a:t>s;x;x</a:t>
            </a:r>
            <a:r>
              <a:rPr lang="en-US" altLang="zh-CN" sz="3600" dirty="0"/>
              <a:t>=(x-1)&amp;s</a:t>
            </a:r>
            <a:r>
              <a:rPr lang="en-US" altLang="zh-CN" sz="3600" dirty="0"/>
              <a:t>) </a:t>
            </a:r>
            <a:endParaRPr lang="zh-CN" altLang="en-US" sz="3600" dirty="0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94532" y="527780"/>
            <a:ext cx="33131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问题求解</a:t>
            </a:r>
          </a:p>
        </p:txBody>
      </p:sp>
    </p:spTree>
    <p:extLst>
      <p:ext uri="{BB962C8B-B14F-4D97-AF65-F5344CB8AC3E}">
        <p14:creationId xmlns:p14="http://schemas.microsoft.com/office/powerpoint/2010/main" val="56929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" grpId="0"/>
      <p:bldP spid="92162" grpId="0"/>
      <p:bldP spid="92163" grpId="0"/>
      <p:bldP spid="8" grpId="0"/>
      <p:bldP spid="92167" grpId="0"/>
      <p:bldP spid="92168" grpId="0"/>
      <p:bldP spid="921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问题分析</a:t>
            </a:r>
            <a:endParaRPr lang="zh-CN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864961"/>
            <a:ext cx="11195944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此题和前面的题有个明显不同的地方，我们关注树的信息，还需要在树上分配资源。</a:t>
            </a:r>
            <a:endParaRPr lang="zh-CN" altLang="en-US" sz="2800" dirty="0"/>
          </a:p>
          <a:p>
            <a:pPr indent="266700" eaLnBrk="0" hangingPunct="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所以我们描述问题时需增加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一维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表示要分配的资源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表示以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为根的树上保留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个边能获得的最多的苹果个数。我们可以用子树的相关特性算出树的相关特性。</a:t>
            </a:r>
            <a:endParaRPr lang="zh-CN" altLang="en-US" sz="2800" dirty="0"/>
          </a:p>
          <a:p>
            <a:pPr indent="266700" eaLnBrk="0" hangingPunct="0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]=max(f[sonl,j-1]+W[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i,sonl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],f[sonr,j-1]+W[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i,sonr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],f[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sonl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>
                <a:cs typeface="Times New Roman" pitchFamily="18" charset="0"/>
              </a:rPr>
              <a:t>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]+f[sonr,j-2-j</a:t>
            </a:r>
            <a:r>
              <a:rPr lang="en-US" altLang="zh-CN" sz="2800" dirty="0">
                <a:cs typeface="Times New Roman" pitchFamily="18" charset="0"/>
              </a:rPr>
              <a:t>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]+ W[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i,sonl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]+W[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i,sonr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]),0&lt;=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cs typeface="Times New Roman" pitchFamily="18" charset="0"/>
              </a:rPr>
              <a:t>’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&lt;=j-2;W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表示对应树枝上的苹果数。</a:t>
            </a:r>
            <a:endParaRPr lang="en-US" altLang="zh-CN" sz="2800" dirty="0">
              <a:cs typeface="Times New Roman" pitchFamily="18" charset="0"/>
            </a:endParaRPr>
          </a:p>
          <a:p>
            <a:pPr indent="266700" eaLnBrk="0" hangingPunct="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答案是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root,M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];</a:t>
            </a:r>
            <a:endParaRPr lang="en-US" altLang="zh-CN" sz="2800" dirty="0"/>
          </a:p>
          <a:p>
            <a:pPr indent="266700" eaLnBrk="0" hangingPunct="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时间复杂度是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O(N*M*M)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495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参考代码</a:t>
            </a:r>
            <a:endParaRPr lang="zh-CN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0882" y="1348800"/>
            <a:ext cx="11006743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u ,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fa ,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m)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first[u] ;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!=-1 ;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=e[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].next){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v = e[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].y;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if(v == fa) continue;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(v , u , m);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j = m ;j&gt;=1; j--)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k=1 ; k&lt;j ; k++)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[u][j] = max(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[u][j] ,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[v][k] +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[u][j-k] + e[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].d);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altLang="zh-CN" sz="3200" dirty="0"/>
          </a:p>
          <a:p>
            <a:pPr eaLnBrk="0" hangingPunct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967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POJ1155 </a:t>
            </a:r>
            <a:r>
              <a:rPr lang="zh-CN" altLang="en-US" b="1" dirty="0" smtClean="0"/>
              <a:t>有限</a:t>
            </a:r>
            <a:r>
              <a:rPr lang="zh-CN" altLang="en-US" b="1" dirty="0"/>
              <a:t>电视</a:t>
            </a:r>
            <a:r>
              <a:rPr lang="zh-CN" altLang="en-US" b="1" dirty="0" smtClean="0"/>
              <a:t>网络</a:t>
            </a:r>
            <a:endParaRPr lang="zh-CN" altLang="en-US" b="1" dirty="0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14375" y="1357313"/>
            <a:ext cx="11305829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alibri" pitchFamily="34" charset="0"/>
              </a:rPr>
              <a:t>有一棵</a:t>
            </a:r>
            <a:r>
              <a:rPr lang="en-US" altLang="zh-CN" sz="3200" dirty="0">
                <a:latin typeface="Calibri" pitchFamily="34" charset="0"/>
              </a:rPr>
              <a:t>N</a:t>
            </a:r>
            <a:r>
              <a:rPr lang="zh-CN" altLang="en-US" sz="3200" dirty="0">
                <a:latin typeface="Calibri" pitchFamily="34" charset="0"/>
              </a:rPr>
              <a:t>个节点的树，树上有</a:t>
            </a:r>
            <a:r>
              <a:rPr lang="en-US" altLang="zh-CN" sz="3200" dirty="0">
                <a:latin typeface="Calibri" pitchFamily="34" charset="0"/>
              </a:rPr>
              <a:t>M</a:t>
            </a:r>
            <a:r>
              <a:rPr lang="zh-CN" altLang="en-US" sz="3200" dirty="0">
                <a:latin typeface="Calibri" pitchFamily="34" charset="0"/>
              </a:rPr>
              <a:t>个叶子节点，对应</a:t>
            </a:r>
            <a:r>
              <a:rPr lang="en-US" altLang="zh-CN" sz="3200" dirty="0">
                <a:latin typeface="Calibri" pitchFamily="34" charset="0"/>
              </a:rPr>
              <a:t>M</a:t>
            </a:r>
            <a:r>
              <a:rPr lang="zh-CN" altLang="en-US" sz="3200" dirty="0">
                <a:latin typeface="Calibri" pitchFamily="34" charset="0"/>
              </a:rPr>
              <a:t>个用户，其余为转发站，</a:t>
            </a:r>
            <a:r>
              <a:rPr lang="en-US" altLang="zh-CN" sz="3200" dirty="0">
                <a:latin typeface="Calibri" pitchFamily="34" charset="0"/>
              </a:rPr>
              <a:t>1</a:t>
            </a:r>
            <a:r>
              <a:rPr lang="zh-CN" altLang="en-US" sz="3200" dirty="0">
                <a:latin typeface="Calibri" pitchFamily="34" charset="0"/>
              </a:rPr>
              <a:t>号节点为根，电视台在</a:t>
            </a:r>
            <a:r>
              <a:rPr lang="en-US" altLang="zh-CN" sz="3200" dirty="0">
                <a:latin typeface="Calibri" pitchFamily="34" charset="0"/>
              </a:rPr>
              <a:t>1</a:t>
            </a:r>
            <a:r>
              <a:rPr lang="zh-CN" altLang="en-US" sz="3200" dirty="0">
                <a:latin typeface="Calibri" pitchFamily="34" charset="0"/>
              </a:rPr>
              <a:t>号节点，节目从一个地方传到另一个地方都要费用，同时每一个用户愿意出相应的钱来收看节目。求在电视台不亏本的前提下，最多允许有多少个用户可以看到电视节目。</a:t>
            </a:r>
            <a:endParaRPr lang="en-US" altLang="zh-CN" sz="3200" dirty="0">
              <a:latin typeface="Calibri" pitchFamily="34" charset="0"/>
            </a:endParaRPr>
          </a:p>
          <a:p>
            <a:r>
              <a:rPr lang="zh-CN" altLang="en-US" sz="3200" dirty="0">
                <a:latin typeface="Calibri" pitchFamily="34" charset="0"/>
              </a:rPr>
              <a:t>规模：</a:t>
            </a:r>
            <a:endParaRPr lang="en-US" altLang="zh-CN" sz="3200" dirty="0">
              <a:latin typeface="Calibri" pitchFamily="34" charset="0"/>
            </a:endParaRPr>
          </a:p>
          <a:p>
            <a:r>
              <a:rPr lang="en-US" altLang="zh-CN" sz="3200" dirty="0">
                <a:latin typeface="Calibri" pitchFamily="34" charset="0"/>
              </a:rPr>
              <a:t>N&lt;=3000   M&lt;N</a:t>
            </a:r>
            <a:endParaRPr lang="zh-CN" altLang="en-US" sz="3200" dirty="0">
              <a:latin typeface="Calibri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7581467" y="4070755"/>
            <a:ext cx="3000375" cy="2336800"/>
            <a:chOff x="2571750" y="3521075"/>
            <a:chExt cx="3786188" cy="3051175"/>
          </a:xfrm>
        </p:grpSpPr>
        <p:sp>
          <p:nvSpPr>
            <p:cNvPr id="5" name="椭圆 4"/>
            <p:cNvSpPr/>
            <p:nvPr/>
          </p:nvSpPr>
          <p:spPr>
            <a:xfrm>
              <a:off x="3857852" y="3521075"/>
              <a:ext cx="428701" cy="5513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FF0000"/>
                  </a:solidFill>
                </a:rPr>
                <a:t>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142682" y="4735741"/>
              <a:ext cx="428701" cy="55136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00B0F0"/>
                  </a:solidFill>
                </a:rPr>
                <a:t>2</a:t>
              </a:r>
              <a:endParaRPr lang="zh-CN" altLang="en-US" sz="4000" dirty="0">
                <a:solidFill>
                  <a:srgbClr val="00B0F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9970" y="4715013"/>
              <a:ext cx="428701" cy="5513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92D050"/>
                  </a:solidFill>
                </a:rPr>
                <a:t>3</a:t>
              </a:r>
              <a:endParaRPr lang="zh-CN" altLang="en-US" sz="4000" dirty="0">
                <a:solidFill>
                  <a:srgbClr val="92D05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71750" y="6020883"/>
              <a:ext cx="428701" cy="5513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92D050"/>
                  </a:solidFill>
                </a:rPr>
                <a:t>6</a:t>
              </a:r>
              <a:endParaRPr lang="zh-CN" altLang="en-US" sz="4000" dirty="0">
                <a:solidFill>
                  <a:srgbClr val="92D05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85734" y="5929679"/>
              <a:ext cx="428701" cy="5513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92D050"/>
                  </a:solidFill>
                </a:rPr>
                <a:t>7</a:t>
              </a:r>
              <a:endParaRPr lang="zh-CN" altLang="en-US" sz="4000" dirty="0">
                <a:solidFill>
                  <a:srgbClr val="92D050"/>
                </a:solidFill>
              </a:endParaRPr>
            </a:p>
          </p:txBody>
        </p:sp>
        <p:cxnSp>
          <p:nvCxnSpPr>
            <p:cNvPr id="10" name="直接连接符 9"/>
            <p:cNvCxnSpPr>
              <a:stCxn id="5" idx="4"/>
              <a:endCxn id="6" idx="7"/>
            </p:cNvCxnSpPr>
            <p:nvPr/>
          </p:nvCxnSpPr>
          <p:spPr>
            <a:xfrm rot="5400000">
              <a:off x="3418672" y="4163052"/>
              <a:ext cx="744139" cy="562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651064" y="5442443"/>
              <a:ext cx="824978" cy="4106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4"/>
              <a:endCxn id="7" idx="0"/>
            </p:cNvCxnSpPr>
            <p:nvPr/>
          </p:nvCxnSpPr>
          <p:spPr>
            <a:xfrm rot="16200000" flipH="1">
              <a:off x="3786975" y="4357669"/>
              <a:ext cx="642571" cy="72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4"/>
              <a:endCxn id="14" idx="0"/>
            </p:cNvCxnSpPr>
            <p:nvPr/>
          </p:nvCxnSpPr>
          <p:spPr>
            <a:xfrm rot="16200000" flipH="1">
              <a:off x="4214675" y="3929969"/>
              <a:ext cx="642571" cy="927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785367" y="4715013"/>
              <a:ext cx="428701" cy="55136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00B0F0"/>
                  </a:solidFill>
                </a:rPr>
                <a:t>4</a:t>
              </a:r>
              <a:endParaRPr lang="zh-CN" altLang="en-US" sz="4000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 rot="16200000" flipH="1">
              <a:off x="3392978" y="5322574"/>
              <a:ext cx="723410" cy="4908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57485" y="5929679"/>
              <a:ext cx="428701" cy="5513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92D050"/>
                  </a:solidFill>
                </a:rPr>
                <a:t>8</a:t>
              </a:r>
              <a:endParaRPr lang="zh-CN" altLang="en-US" sz="4000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4"/>
              <a:endCxn id="16" idx="0"/>
            </p:cNvCxnSpPr>
            <p:nvPr/>
          </p:nvCxnSpPr>
          <p:spPr>
            <a:xfrm rot="16200000" flipH="1">
              <a:off x="4704128" y="5561971"/>
              <a:ext cx="663299" cy="72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5642769" y="4704650"/>
              <a:ext cx="428701" cy="54929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00B0F0"/>
                  </a:solidFill>
                </a:rPr>
                <a:t>5</a:t>
              </a:r>
              <a:endParaRPr lang="zh-CN" altLang="en-US" sz="4000" dirty="0">
                <a:solidFill>
                  <a:srgbClr val="00B0F0"/>
                </a:solidFill>
              </a:endParaRPr>
            </a:p>
          </p:txBody>
        </p:sp>
        <p:cxnSp>
          <p:nvCxnSpPr>
            <p:cNvPr id="19" name="直接连接符 18"/>
            <p:cNvCxnSpPr>
              <a:stCxn id="5" idx="4"/>
              <a:endCxn id="18" idx="0"/>
            </p:cNvCxnSpPr>
            <p:nvPr/>
          </p:nvCxnSpPr>
          <p:spPr>
            <a:xfrm rot="16200000" flipH="1">
              <a:off x="4648557" y="3496086"/>
              <a:ext cx="632207" cy="17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929237" y="5929679"/>
              <a:ext cx="428701" cy="5513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rgbClr val="92D050"/>
                  </a:solidFill>
                </a:rPr>
                <a:t>9</a:t>
              </a:r>
              <a:endParaRPr lang="zh-CN" altLang="en-US" sz="4000" dirty="0">
                <a:solidFill>
                  <a:srgbClr val="92D050"/>
                </a:solidFill>
              </a:endParaRPr>
            </a:p>
          </p:txBody>
        </p:sp>
        <p:cxnSp>
          <p:nvCxnSpPr>
            <p:cNvPr id="21" name="直接连接符 20"/>
            <p:cNvCxnSpPr>
              <a:endCxn id="20" idx="0"/>
            </p:cNvCxnSpPr>
            <p:nvPr/>
          </p:nvCxnSpPr>
          <p:spPr>
            <a:xfrm rot="16200000" flipH="1">
              <a:off x="5678852" y="5464946"/>
              <a:ext cx="715118" cy="214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8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POJ </a:t>
            </a:r>
            <a:r>
              <a:rPr lang="zh-CN" altLang="en-US" b="1" dirty="0" smtClean="0"/>
              <a:t>有限</a:t>
            </a:r>
            <a:r>
              <a:rPr lang="zh-CN" altLang="en-US" b="1" dirty="0"/>
              <a:t>电视</a:t>
            </a:r>
            <a:r>
              <a:rPr lang="zh-CN" altLang="en-US" b="1" dirty="0" smtClean="0"/>
              <a:t>网络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651462" y="2161415"/>
            <a:ext cx="9047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输入：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 M 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表示转发站和用户总数，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为用户数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以下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N-M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行，第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行第一个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，表示转发站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个（转发站或用户）相连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其后第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对数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val,cost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表示，第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个转发站到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有边，费用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cost.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最后一行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个数表示每个用户愿意负的钱。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输出：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不亏本前提下，可以收到节目最多的用户数。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（如果某个用户要收到节目（叶子结点），那么电视台到该用户的路径节点的费用都要付）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思路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在树上进行背包，对于以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为根的子树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该子树供给给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个用户亏本的最少钱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4946" y="1682152"/>
            <a:ext cx="10925175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困难一</a:t>
            </a:r>
            <a:endParaRPr lang="en-US" altLang="zh-CN" sz="2800" b="1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         题目求最多的用户数，同时也需分配资源，所以借鉴上题的经验我们得到如下状态描述：</a:t>
            </a:r>
          </a:p>
          <a:p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en-US" sz="2800" dirty="0">
                <a:latin typeface="Calibri" pitchFamily="34" charset="0"/>
              </a:rPr>
              <a:t>表示在以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为根的树上用</a:t>
            </a:r>
            <a:r>
              <a:rPr lang="en-US" altLang="zh-CN" sz="2800" dirty="0" smtClean="0">
                <a:latin typeface="Calibri" pitchFamily="34" charset="0"/>
              </a:rPr>
              <a:t>j</a:t>
            </a:r>
            <a:r>
              <a:rPr lang="zh-CN" altLang="en-US" sz="2800" dirty="0" smtClean="0">
                <a:latin typeface="Calibri" pitchFamily="34" charset="0"/>
              </a:rPr>
              <a:t>的费用，</a:t>
            </a:r>
            <a:r>
              <a:rPr lang="zh-CN" altLang="en-US" sz="2800" dirty="0">
                <a:latin typeface="Calibri" pitchFamily="34" charset="0"/>
              </a:rPr>
              <a:t>能允许的最多用户数。行吗？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06384" y="4110124"/>
            <a:ext cx="10647416" cy="137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alibri" pitchFamily="34" charset="0"/>
              </a:rPr>
              <a:t>考虑到用户数最多是</a:t>
            </a:r>
            <a:r>
              <a:rPr lang="en-US" altLang="zh-CN" sz="2800" dirty="0">
                <a:latin typeface="Calibri" pitchFamily="34" charset="0"/>
              </a:rPr>
              <a:t>M</a:t>
            </a:r>
            <a:r>
              <a:rPr lang="zh-CN" altLang="en-US" sz="2800" dirty="0">
                <a:latin typeface="Calibri" pitchFamily="34" charset="0"/>
              </a:rPr>
              <a:t>，所以可以换一种定义方法。</a:t>
            </a:r>
          </a:p>
          <a:p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en-US" sz="2800" dirty="0">
                <a:latin typeface="Calibri" pitchFamily="34" charset="0"/>
              </a:rPr>
              <a:t>表示以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为根的树允许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zh-CN" sz="2800" dirty="0">
                <a:latin typeface="Calibri" pitchFamily="34" charset="0"/>
              </a:rPr>
              <a:t>个</a:t>
            </a:r>
            <a:r>
              <a:rPr lang="zh-CN" altLang="en-US" sz="2800" dirty="0">
                <a:latin typeface="Calibri" pitchFamily="34" charset="0"/>
              </a:rPr>
              <a:t>用户的最大收益。这样状态数就变成了</a:t>
            </a:r>
            <a:r>
              <a:rPr lang="en-US" altLang="zh-CN" sz="2800" dirty="0">
                <a:latin typeface="Calibri" pitchFamily="34" charset="0"/>
              </a:rPr>
              <a:t>N*M.</a:t>
            </a:r>
            <a:endParaRPr lang="zh-CN" altLang="en-US" sz="2800" dirty="0">
              <a:latin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3695" y="5485534"/>
            <a:ext cx="6483927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技巧总结</a:t>
            </a:r>
            <a:endParaRPr lang="en-US" altLang="zh-CN" sz="2400" b="1" dirty="0" smtClean="0"/>
          </a:p>
          <a:p>
            <a:r>
              <a:rPr lang="zh-CN" altLang="en-US" dirty="0" smtClean="0"/>
              <a:t>树的根，用户数，费用，三个维度，选择两个作为下标（状态变量），另一个作为状态值，选择状态数最少的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0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5456" y="1522268"/>
            <a:ext cx="10525647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困难二</a:t>
            </a:r>
            <a:endParaRPr lang="en-US" altLang="zh-CN" sz="2400" dirty="0">
              <a:latin typeface="Calibri" pitchFamily="34" charset="0"/>
            </a:endParaRPr>
          </a:p>
          <a:p>
            <a:r>
              <a:rPr lang="zh-CN" altLang="en-US" sz="2400" dirty="0">
                <a:latin typeface="Calibri" pitchFamily="34" charset="0"/>
              </a:rPr>
              <a:t>此题与上题还有一个不同，就是树是一棵多叉树。这样转移的时候就有需要考虑的地方，由于树的儿子较多，我们需要枚举每一个儿子分配多少资源。搜出所有方案再来算效率非常低。</a:t>
            </a: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1055457" y="3093893"/>
            <a:ext cx="1018335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注意到我们可以先做一次</a:t>
            </a:r>
            <a:r>
              <a:rPr lang="en-US" altLang="zh-CN" sz="2400">
                <a:latin typeface="Calibri" pitchFamily="34" charset="0"/>
              </a:rPr>
              <a:t>DP</a:t>
            </a:r>
            <a:r>
              <a:rPr lang="zh-CN" altLang="en-US" sz="2400">
                <a:latin typeface="Calibri" pitchFamily="34" charset="0"/>
              </a:rPr>
              <a:t>获得只看子树时对应的最优值，然后再在树上</a:t>
            </a:r>
            <a:r>
              <a:rPr lang="en-US" altLang="zh-CN" sz="2400">
                <a:latin typeface="Calibri" pitchFamily="34" charset="0"/>
              </a:rPr>
              <a:t>DP</a:t>
            </a:r>
            <a:r>
              <a:rPr lang="zh-CN" altLang="en-US" sz="2400">
                <a:latin typeface="Calibri" pitchFamily="34" charset="0"/>
              </a:rPr>
              <a:t>即可。两次</a:t>
            </a:r>
            <a:r>
              <a:rPr lang="en-US" altLang="zh-CN" sz="2400">
                <a:latin typeface="Calibri" pitchFamily="34" charset="0"/>
              </a:rPr>
              <a:t>DP</a:t>
            </a:r>
            <a:r>
              <a:rPr lang="zh-CN" altLang="en-US" sz="2400">
                <a:latin typeface="Calibri" pitchFamily="34" charset="0"/>
              </a:rPr>
              <a:t>。</a:t>
            </a:r>
          </a:p>
          <a:p>
            <a:r>
              <a:rPr lang="zh-CN" altLang="en-US" sz="2400">
                <a:latin typeface="Calibri" pitchFamily="34" charset="0"/>
              </a:rPr>
              <a:t>具体理解，可看下图。</a:t>
            </a:r>
          </a:p>
        </p:txBody>
      </p:sp>
      <p:sp>
        <p:nvSpPr>
          <p:cNvPr id="8" name="椭圆 7"/>
          <p:cNvSpPr/>
          <p:nvPr/>
        </p:nvSpPr>
        <p:spPr>
          <a:xfrm>
            <a:off x="4929967" y="3742740"/>
            <a:ext cx="428625" cy="550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5592" y="4957178"/>
            <a:ext cx="428625" cy="5508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2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01405" y="493654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3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44092" y="6243053"/>
            <a:ext cx="428625" cy="550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6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8530" y="6150978"/>
            <a:ext cx="428625" cy="550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7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13" name="直接连接符 12"/>
          <p:cNvCxnSpPr>
            <a:stCxn id="8" idx="4"/>
            <a:endCxn id="9" idx="7"/>
          </p:cNvCxnSpPr>
          <p:nvPr/>
        </p:nvCxnSpPr>
        <p:spPr>
          <a:xfrm rot="5400000">
            <a:off x="4490230" y="4384090"/>
            <a:ext cx="744537" cy="563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3723467" y="5663615"/>
            <a:ext cx="823913" cy="411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  <a:endCxn id="10" idx="0"/>
          </p:cNvCxnSpPr>
          <p:nvPr/>
        </p:nvCxnSpPr>
        <p:spPr>
          <a:xfrm rot="16200000" flipH="1">
            <a:off x="4858530" y="4579353"/>
            <a:ext cx="642937" cy="71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17" idx="0"/>
          </p:cNvCxnSpPr>
          <p:nvPr/>
        </p:nvCxnSpPr>
        <p:spPr>
          <a:xfrm rot="16200000" flipH="1">
            <a:off x="5287155" y="4150728"/>
            <a:ext cx="642937" cy="928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858655" y="4936540"/>
            <a:ext cx="428625" cy="5508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4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cxnSp>
        <p:nvCxnSpPr>
          <p:cNvPr id="18" name="直接连接符 17"/>
          <p:cNvCxnSpPr>
            <a:stCxn id="9" idx="5"/>
            <a:endCxn id="12" idx="0"/>
          </p:cNvCxnSpPr>
          <p:nvPr/>
        </p:nvCxnSpPr>
        <p:spPr>
          <a:xfrm rot="16200000" flipH="1">
            <a:off x="4464830" y="5542965"/>
            <a:ext cx="723900" cy="49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30092" y="6150978"/>
            <a:ext cx="428625" cy="550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8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20" name="直接连接符 19"/>
          <p:cNvCxnSpPr>
            <a:stCxn id="17" idx="4"/>
            <a:endCxn id="19" idx="0"/>
          </p:cNvCxnSpPr>
          <p:nvPr/>
        </p:nvCxnSpPr>
        <p:spPr>
          <a:xfrm rot="16200000" flipH="1">
            <a:off x="5776898" y="5783472"/>
            <a:ext cx="663575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715905" y="4925428"/>
            <a:ext cx="428625" cy="5508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5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cxnSp>
        <p:nvCxnSpPr>
          <p:cNvPr id="22" name="直接连接符 21"/>
          <p:cNvCxnSpPr>
            <a:stCxn id="8" idx="4"/>
            <a:endCxn id="21" idx="0"/>
          </p:cNvCxnSpPr>
          <p:nvPr/>
        </p:nvCxnSpPr>
        <p:spPr>
          <a:xfrm rot="16200000" flipH="1">
            <a:off x="5721336" y="3716547"/>
            <a:ext cx="631825" cy="1785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001655" y="6150978"/>
            <a:ext cx="428625" cy="550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92D050"/>
                </a:solidFill>
              </a:rPr>
              <a:t>9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/>
        </p:nvCxnSpPr>
        <p:spPr>
          <a:xfrm rot="16200000" flipH="1">
            <a:off x="6751623" y="5686635"/>
            <a:ext cx="714375" cy="214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572640" y="4722235"/>
            <a:ext cx="4143404" cy="10001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7" grpId="0" animBg="1"/>
      <p:bldP spid="17" grpId="1" animBg="1"/>
      <p:bldP spid="19" grpId="0" animBg="1"/>
      <p:bldP spid="21" grpId="0" animBg="1"/>
      <p:bldP spid="21" grpId="1" animBg="1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1109952" y="2293793"/>
            <a:ext cx="10544492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 DP[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][j]</a:t>
            </a:r>
            <a:r>
              <a:rPr lang="zh-CN" altLang="en-US" sz="2800" dirty="0">
                <a:latin typeface="Calibri" pitchFamily="34" charset="0"/>
              </a:rPr>
              <a:t>表示以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为根的树选</a:t>
            </a:r>
            <a:r>
              <a:rPr lang="en-US" altLang="zh-CN" sz="28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个用户的最大获利。</a:t>
            </a:r>
          </a:p>
          <a:p>
            <a:r>
              <a:rPr lang="zh-CN" altLang="en-US" sz="2800" dirty="0">
                <a:latin typeface="Calibri" pitchFamily="34" charset="0"/>
              </a:rPr>
              <a:t>对于每棵子树形成的儿子序列，我们在序列上做一次背包。</a:t>
            </a:r>
          </a:p>
          <a:p>
            <a:r>
              <a:rPr lang="en-US" altLang="zh-CN" sz="2800" dirty="0">
                <a:latin typeface="Calibri" pitchFamily="34" charset="0"/>
              </a:rPr>
              <a:t>f[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][j] = max(f[i-1][j],DP[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对应树上的节点</a:t>
            </a:r>
            <a:r>
              <a:rPr lang="en-US" altLang="zh-CN" sz="2800" dirty="0">
                <a:latin typeface="Calibri" pitchFamily="34" charset="0"/>
              </a:rPr>
              <a:t>][j’] + f[i-1][j-j’] -</a:t>
            </a:r>
            <a:r>
              <a:rPr lang="en-US" altLang="zh-CN" sz="2800" dirty="0" err="1">
                <a:latin typeface="Calibri" pitchFamily="34" charset="0"/>
              </a:rPr>
              <a:t>len</a:t>
            </a:r>
            <a:r>
              <a:rPr lang="en-US" altLang="zh-CN" sz="2800" dirty="0">
                <a:latin typeface="Calibri" pitchFamily="34" charset="0"/>
              </a:rPr>
              <a:t>);</a:t>
            </a:r>
          </a:p>
          <a:p>
            <a:r>
              <a:rPr lang="en-US" altLang="zh-CN" sz="2800" dirty="0">
                <a:latin typeface="Calibri" pitchFamily="34" charset="0"/>
              </a:rPr>
              <a:t>(1&lt;=j’&lt;=min(</a:t>
            </a:r>
            <a:r>
              <a:rPr lang="en-US" altLang="zh-CN" sz="2800" dirty="0" err="1">
                <a:latin typeface="Calibri" pitchFamily="34" charset="0"/>
              </a:rPr>
              <a:t>j,sumson</a:t>
            </a:r>
            <a:r>
              <a:rPr lang="en-US" altLang="zh-CN" sz="2800" dirty="0">
                <a:latin typeface="Calibri" pitchFamily="34" charset="0"/>
              </a:rPr>
              <a:t>))</a:t>
            </a:r>
            <a:r>
              <a:rPr lang="en-US" altLang="zh-CN" sz="2800" dirty="0" err="1">
                <a:latin typeface="Calibri" pitchFamily="34" charset="0"/>
              </a:rPr>
              <a:t>sumson</a:t>
            </a:r>
            <a:r>
              <a:rPr lang="zh-CN" altLang="en-US" sz="2800" dirty="0">
                <a:latin typeface="Calibri" pitchFamily="34" charset="0"/>
              </a:rPr>
              <a:t>表示节点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的叶子节点个数。</a:t>
            </a:r>
            <a:r>
              <a:rPr lang="en-US" altLang="zh-CN" sz="2800" dirty="0">
                <a:latin typeface="Calibri" pitchFamily="34" charset="0"/>
              </a:rPr>
              <a:t>Len</a:t>
            </a:r>
            <a:r>
              <a:rPr lang="zh-CN" altLang="en-US" sz="2800" dirty="0">
                <a:latin typeface="Calibri" pitchFamily="34" charset="0"/>
              </a:rPr>
              <a:t>表示第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点到它的父节点的边权。</a:t>
            </a:r>
            <a:endParaRPr lang="en-US" alt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得到</a:t>
            </a:r>
            <a:r>
              <a:rPr lang="en-US" altLang="zh-CN" sz="2800" dirty="0">
                <a:latin typeface="Calibri" pitchFamily="34" charset="0"/>
              </a:rPr>
              <a:t>f</a:t>
            </a:r>
            <a:r>
              <a:rPr lang="zh-CN" altLang="en-US" sz="2800" dirty="0">
                <a:latin typeface="Calibri" pitchFamily="34" charset="0"/>
              </a:rPr>
              <a:t>值后即得到对应的树上的</a:t>
            </a:r>
            <a:r>
              <a:rPr lang="en-US" altLang="zh-CN" sz="2800" dirty="0">
                <a:latin typeface="Calibri" pitchFamily="34" charset="0"/>
              </a:rPr>
              <a:t>DP[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][j]</a:t>
            </a:r>
            <a:r>
              <a:rPr lang="zh-CN" altLang="en-US" sz="2800" dirty="0">
                <a:latin typeface="Calibri" pitchFamily="34" charset="0"/>
              </a:rPr>
              <a:t>。</a:t>
            </a:r>
            <a:endParaRPr lang="en-US" altLang="zh-CN" sz="2800" dirty="0">
              <a:latin typeface="Calibri" pitchFamily="34" charset="0"/>
            </a:endParaRPr>
          </a:p>
          <a:p>
            <a:endParaRPr lang="zh-CN" alt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1907</Words>
  <Application>Microsoft Office PowerPoint</Application>
  <PresentationFormat>宽屏</PresentationFormat>
  <Paragraphs>275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 Unicode MS</vt:lpstr>
      <vt:lpstr>Microsoft YaHei UI</vt:lpstr>
      <vt:lpstr>MS UI Gothic</vt:lpstr>
      <vt:lpstr>宋体</vt:lpstr>
      <vt:lpstr>Adobe Garamond Pro</vt:lpstr>
      <vt:lpstr>Arial</vt:lpstr>
      <vt:lpstr>Calibri</vt:lpstr>
      <vt:lpstr>Courier New</vt:lpstr>
      <vt:lpstr>Segoe UI</vt:lpstr>
      <vt:lpstr>Segoe UI Light</vt:lpstr>
      <vt:lpstr>Times New Roman</vt:lpstr>
      <vt:lpstr>WelcomeDoc</vt:lpstr>
      <vt:lpstr>树型动态规划</vt:lpstr>
      <vt:lpstr>Ural 1018 二*苹果树</vt:lpstr>
      <vt:lpstr>问题分析</vt:lpstr>
      <vt:lpstr>参考代码</vt:lpstr>
      <vt:lpstr>POJ1155 有限电视网络</vt:lpstr>
      <vt:lpstr>POJ 有限电视网络</vt:lpstr>
      <vt:lpstr>分析</vt:lpstr>
      <vt:lpstr>分析</vt:lpstr>
      <vt:lpstr>分析</vt:lpstr>
      <vt:lpstr>分析</vt:lpstr>
      <vt:lpstr>参考代码</vt:lpstr>
      <vt:lpstr>很郁闷的金明</vt:lpstr>
      <vt:lpstr>问题分析</vt:lpstr>
      <vt:lpstr>问题分析</vt:lpstr>
      <vt:lpstr>问题分析</vt:lpstr>
      <vt:lpstr>问题扩展</vt:lpstr>
      <vt:lpstr>贪吃的九头龙NOI2002</vt:lpstr>
      <vt:lpstr>样例说明</vt:lpstr>
      <vt:lpstr>贪吃的九头龙NOI2002</vt:lpstr>
      <vt:lpstr>贪吃的九头龙NOI2002</vt:lpstr>
      <vt:lpstr>贪吃的九头龙NOI2002</vt:lpstr>
      <vt:lpstr>贪吃的九头龙NOI2002</vt:lpstr>
      <vt:lpstr>PowerPoint 演示文稿</vt:lpstr>
      <vt:lpstr>PowerPoint 演示文稿</vt:lpstr>
      <vt:lpstr>PowerPoint 演示文稿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2016-07-29T07:35:27Z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