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sldIdLst>
    <p:sldId id="433" r:id="rId3"/>
    <p:sldId id="434" r:id="rId4"/>
    <p:sldId id="435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8/26/2016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8906" y="3292475"/>
            <a:ext cx="7772400" cy="1470025"/>
          </a:xfrm>
        </p:spPr>
        <p:txBody>
          <a:bodyPr anchor="ctr"/>
          <a:lstStyle/>
          <a:p>
            <a:r>
              <a:rPr lang="zh-CN" altLang="en-US" sz="4400" b="1" dirty="0"/>
              <a:t>最大公约数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证明 扩展欧几里得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237" y="1368425"/>
            <a:ext cx="10690411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a&gt;b&gt;0 </a:t>
            </a:r>
            <a:r>
              <a:rPr lang="zh-CN" altLang="en-US" sz="2400" dirty="0"/>
              <a:t>时，设 </a:t>
            </a:r>
            <a:r>
              <a:rPr lang="en-US" altLang="zh-CN" sz="2400" dirty="0"/>
              <a:t>ax1+ by1=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bx2+ (a mod b)y2=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 mod 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根据朴素的欧几里德原理有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 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 mod 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则</a:t>
            </a:r>
            <a:r>
              <a:rPr lang="en-US" altLang="zh-CN" sz="2400" dirty="0"/>
              <a:t>:ax1+ by1= bx2+ (a mod b)y2;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即</a:t>
            </a:r>
            <a:r>
              <a:rPr lang="en-US" altLang="zh-CN" sz="2400" dirty="0"/>
              <a:t>:ax1+ by1= bx2+ (a - [a / b] * b)y2=ay2+ bx2- [a / b] * by2;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也就是</a:t>
            </a:r>
            <a:r>
              <a:rPr lang="en-US" altLang="zh-CN" sz="2400" dirty="0"/>
              <a:t>ax1+ by1 == ay2+ b(x2- [a / b] *y2);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根据恒等定理得：</a:t>
            </a:r>
            <a:r>
              <a:rPr lang="en-US" altLang="zh-CN" sz="2400" dirty="0"/>
              <a:t>x1=y2; y1=x2- [a / b] *y2;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这样我们就得到了求解 </a:t>
            </a:r>
            <a:r>
              <a:rPr lang="en-US" altLang="zh-CN" sz="2400" dirty="0"/>
              <a:t>x1,y1 </a:t>
            </a:r>
            <a:r>
              <a:rPr lang="zh-CN" altLang="en-US" sz="2400" dirty="0"/>
              <a:t>的方法：</a:t>
            </a:r>
            <a:r>
              <a:rPr lang="en-US" altLang="zh-CN" sz="2400" dirty="0"/>
              <a:t>x1</a:t>
            </a:r>
            <a:r>
              <a:rPr lang="zh-CN" altLang="en-US" sz="2400" dirty="0"/>
              <a:t>，</a:t>
            </a:r>
            <a:r>
              <a:rPr lang="en-US" altLang="zh-CN" sz="2400" dirty="0"/>
              <a:t>y1 </a:t>
            </a:r>
            <a:r>
              <a:rPr lang="zh-CN" altLang="en-US" sz="2400" dirty="0"/>
              <a:t>的值基于 </a:t>
            </a:r>
            <a:r>
              <a:rPr lang="en-US" altLang="zh-CN" sz="2400" dirty="0"/>
              <a:t>x2</a:t>
            </a:r>
            <a:r>
              <a:rPr lang="zh-CN" altLang="en-US" sz="2400" dirty="0"/>
              <a:t>，</a:t>
            </a:r>
            <a:r>
              <a:rPr lang="en-US" altLang="zh-CN" sz="2400" dirty="0"/>
              <a:t>y2.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67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扩展欧几里得 更多解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23" y="1824319"/>
            <a:ext cx="10676964" cy="4525963"/>
          </a:xfrm>
        </p:spPr>
        <p:txBody>
          <a:bodyPr/>
          <a:lstStyle/>
          <a:p>
            <a:r>
              <a:rPr lang="zh-CN" altLang="en-US" sz="2800" dirty="0"/>
              <a:t>对于不完全为 </a:t>
            </a:r>
            <a:r>
              <a:rPr lang="en-US" altLang="zh-CN" sz="2800" dirty="0"/>
              <a:t>0 </a:t>
            </a:r>
            <a:r>
              <a:rPr lang="zh-CN" altLang="en-US" sz="2800" dirty="0"/>
              <a:t>的非负整数 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gcd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a,b</a:t>
            </a:r>
            <a:r>
              <a:rPr lang="zh-CN" altLang="en-US" sz="2800" dirty="0"/>
              <a:t>）表示 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 </a:t>
            </a:r>
            <a:r>
              <a:rPr lang="zh-CN" altLang="en-US" sz="2800" dirty="0"/>
              <a:t>的最大公约数，必然存在无数组整数对 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 </a:t>
            </a:r>
            <a:r>
              <a:rPr lang="zh-CN" altLang="en-US" sz="2800" dirty="0"/>
              <a:t>，使得 </a:t>
            </a:r>
            <a:r>
              <a:rPr lang="en-US" altLang="zh-CN" sz="2800" dirty="0" err="1"/>
              <a:t>gcd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a,b</a:t>
            </a:r>
            <a:r>
              <a:rPr lang="zh-CN" altLang="en-US" sz="2800" dirty="0"/>
              <a:t>）</a:t>
            </a:r>
            <a:r>
              <a:rPr lang="en-US" altLang="zh-CN" sz="2800" dirty="0"/>
              <a:t>=</a:t>
            </a:r>
            <a:r>
              <a:rPr lang="en-US" altLang="zh-CN" sz="2800" dirty="0" err="1"/>
              <a:t>ax+by</a:t>
            </a:r>
            <a:endParaRPr lang="en-US" altLang="zh-CN" sz="2800" dirty="0"/>
          </a:p>
          <a:p>
            <a:r>
              <a:rPr lang="zh-CN" altLang="en-US" sz="2800" dirty="0"/>
              <a:t>使用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a,b,x,y</a:t>
            </a:r>
            <a:r>
              <a:rPr lang="en-US" altLang="zh-CN" sz="2800" dirty="0"/>
              <a:t>)</a:t>
            </a:r>
            <a:r>
              <a:rPr lang="zh-CN" altLang="en-US" sz="2800" dirty="0"/>
              <a:t>可得到一组解</a:t>
            </a:r>
            <a:r>
              <a:rPr lang="en-US" altLang="zh-CN" sz="2800" dirty="0"/>
              <a:t>(x0,y0)</a:t>
            </a:r>
          </a:p>
          <a:p>
            <a:r>
              <a:rPr lang="zh-CN" altLang="en-US" sz="2800" dirty="0"/>
              <a:t>则它的任意正数解可表示为</a:t>
            </a:r>
            <a:r>
              <a:rPr lang="en-US" altLang="zh-CN" sz="2800" dirty="0"/>
              <a:t>(x0+kb’,y0-ka’)</a:t>
            </a:r>
            <a:r>
              <a:rPr lang="zh-CN" altLang="en-US" sz="2800" dirty="0"/>
              <a:t>，其中</a:t>
            </a:r>
            <a:r>
              <a:rPr lang="en-US" altLang="zh-CN" sz="2800" dirty="0"/>
              <a:t>a’=a/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),b’=b/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dirty="0"/>
              <a:t>k</a:t>
            </a:r>
            <a:r>
              <a:rPr lang="zh-CN" altLang="en-US" sz="2800" dirty="0"/>
              <a:t>为任意整数。</a:t>
            </a:r>
          </a:p>
        </p:txBody>
      </p:sp>
    </p:spTree>
    <p:extLst>
      <p:ext uri="{BB962C8B-B14F-4D97-AF65-F5344CB8AC3E}">
        <p14:creationId xmlns:p14="http://schemas.microsoft.com/office/powerpoint/2010/main" val="280249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扩展欧几里得 更一般情况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6752" y="1869142"/>
            <a:ext cx="9305365" cy="4525963"/>
          </a:xfrm>
        </p:spPr>
        <p:txBody>
          <a:bodyPr/>
          <a:lstStyle/>
          <a:p>
            <a:r>
              <a:rPr lang="zh-CN" altLang="en-US" sz="2800" dirty="0"/>
              <a:t>若</a:t>
            </a:r>
            <a:r>
              <a:rPr lang="en-US" altLang="zh-CN" sz="2800" dirty="0" err="1"/>
              <a:t>a,b,c</a:t>
            </a:r>
            <a:r>
              <a:rPr lang="zh-CN" altLang="en-US" sz="2800" dirty="0"/>
              <a:t>为任意整数，求</a:t>
            </a:r>
            <a:r>
              <a:rPr lang="en-US" altLang="zh-CN" sz="2800" dirty="0" err="1"/>
              <a:t>ax+by</a:t>
            </a:r>
            <a:r>
              <a:rPr lang="en-US" altLang="zh-CN" sz="2800" dirty="0"/>
              <a:t>=c</a:t>
            </a:r>
            <a:r>
              <a:rPr lang="zh-CN" altLang="en-US" sz="2800" dirty="0"/>
              <a:t>的解</a:t>
            </a:r>
          </a:p>
          <a:p>
            <a:r>
              <a:rPr lang="zh-CN" altLang="en-US" sz="2800" dirty="0"/>
              <a:t>若</a:t>
            </a:r>
            <a:r>
              <a:rPr lang="en-US" altLang="zh-CN" sz="2800" dirty="0"/>
              <a:t>g=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</a:t>
            </a:r>
            <a:r>
              <a:rPr lang="zh-CN" altLang="en-US" sz="2800" dirty="0"/>
              <a:t>，方程</a:t>
            </a:r>
            <a:r>
              <a:rPr lang="en-US" altLang="zh-CN" sz="2800" dirty="0" err="1"/>
              <a:t>ax+by</a:t>
            </a:r>
            <a:r>
              <a:rPr lang="en-US" altLang="zh-CN" sz="2800" dirty="0"/>
              <a:t>=g</a:t>
            </a:r>
            <a:r>
              <a:rPr lang="zh-CN" altLang="en-US" sz="2800" dirty="0"/>
              <a:t>的一组解是</a:t>
            </a:r>
            <a:r>
              <a:rPr lang="en-US" altLang="zh-CN" sz="2800" dirty="0"/>
              <a:t>(x0,y0)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 err="1"/>
              <a:t>c%g</a:t>
            </a:r>
            <a:r>
              <a:rPr lang="en-US" altLang="zh-CN" sz="2800" dirty="0"/>
              <a:t>==0</a:t>
            </a:r>
            <a:r>
              <a:rPr lang="zh-CN" altLang="en-US" sz="2800" dirty="0"/>
              <a:t>时， </a:t>
            </a:r>
            <a:r>
              <a:rPr lang="en-US" altLang="zh-CN" sz="2800" dirty="0"/>
              <a:t>(x0c/g,y0c/g)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ax+by</a:t>
            </a:r>
            <a:r>
              <a:rPr lang="en-US" altLang="zh-CN" sz="2800" dirty="0"/>
              <a:t>=c</a:t>
            </a:r>
            <a:r>
              <a:rPr lang="zh-CN" altLang="en-US" sz="2800" dirty="0"/>
              <a:t>的一组解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 err="1"/>
              <a:t>c%g</a:t>
            </a:r>
            <a:r>
              <a:rPr lang="en-US" altLang="zh-CN" sz="2800" dirty="0"/>
              <a:t>!=0</a:t>
            </a:r>
            <a:r>
              <a:rPr lang="zh-CN" altLang="en-US" sz="2800" dirty="0"/>
              <a:t>时， </a:t>
            </a:r>
            <a:r>
              <a:rPr lang="en-US" altLang="zh-CN" sz="2800" dirty="0" err="1"/>
              <a:t>ax+by</a:t>
            </a:r>
            <a:r>
              <a:rPr lang="en-US" altLang="zh-CN" sz="2800" dirty="0"/>
              <a:t>=c</a:t>
            </a:r>
            <a:r>
              <a:rPr lang="zh-CN" altLang="en-US" sz="2800" dirty="0"/>
              <a:t>无解</a:t>
            </a:r>
          </a:p>
          <a:p>
            <a:pPr>
              <a:buFontTx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19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应用：求解</a:t>
            </a:r>
            <a:r>
              <a:rPr lang="en-US" altLang="zh-CN"/>
              <a:t>ax≡b(mod n)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095" y="1691154"/>
            <a:ext cx="8045823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说明：</a:t>
            </a:r>
          </a:p>
          <a:p>
            <a:r>
              <a:rPr lang="zh-CN" altLang="en-US" sz="2400" dirty="0"/>
              <a:t>≡表示同余。即</a:t>
            </a:r>
            <a:r>
              <a:rPr lang="en-US" altLang="zh-CN" sz="2400" dirty="0"/>
              <a:t>ax mod n == b mod n</a:t>
            </a:r>
          </a:p>
          <a:p>
            <a:endParaRPr lang="en-US" altLang="zh-CN" sz="2400" dirty="0"/>
          </a:p>
          <a:p>
            <a:r>
              <a:rPr lang="zh-CN" altLang="en-US" sz="2400" dirty="0"/>
              <a:t>可变成</a:t>
            </a:r>
            <a:r>
              <a:rPr lang="en-US" altLang="zh-CN" sz="2400" dirty="0"/>
              <a:t>ax-b</a:t>
            </a:r>
            <a:r>
              <a:rPr lang="zh-CN" altLang="en-US" sz="2400" dirty="0"/>
              <a:t>必须是</a:t>
            </a:r>
            <a:r>
              <a:rPr lang="en-US" altLang="zh-CN" sz="2400" dirty="0"/>
              <a:t>n</a:t>
            </a:r>
            <a:r>
              <a:rPr lang="zh-CN" altLang="en-US" sz="2400" dirty="0"/>
              <a:t>的倍数</a:t>
            </a:r>
          </a:p>
          <a:p>
            <a:r>
              <a:rPr lang="zh-CN" altLang="en-US" sz="2400" dirty="0"/>
              <a:t>得到方程</a:t>
            </a:r>
            <a:r>
              <a:rPr lang="en-US" altLang="zh-CN" sz="2400" dirty="0"/>
              <a:t>ax-b=</a:t>
            </a:r>
            <a:r>
              <a:rPr lang="en-US" altLang="zh-CN" sz="2400" dirty="0" err="1"/>
              <a:t>yn</a:t>
            </a:r>
            <a:r>
              <a:rPr lang="zh-CN" altLang="en-US" sz="2400" dirty="0"/>
              <a:t>，即</a:t>
            </a:r>
            <a:r>
              <a:rPr lang="en-US" altLang="zh-CN" sz="2400" dirty="0"/>
              <a:t>ax-</a:t>
            </a:r>
            <a:r>
              <a:rPr lang="en-US" altLang="zh-CN" sz="2400" dirty="0" err="1"/>
              <a:t>yn</a:t>
            </a:r>
            <a:r>
              <a:rPr lang="en-US" altLang="zh-CN" sz="2400" dirty="0"/>
              <a:t>=b</a:t>
            </a:r>
            <a:r>
              <a:rPr lang="zh-CN" altLang="en-US" sz="2400" dirty="0"/>
              <a:t>，求</a:t>
            </a:r>
            <a:r>
              <a:rPr lang="en-US" altLang="zh-CN" sz="2400" dirty="0"/>
              <a:t>x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()</a:t>
            </a:r>
            <a:r>
              <a:rPr lang="zh-CN" altLang="en-US" sz="2400" dirty="0"/>
              <a:t>即可求解</a:t>
            </a:r>
          </a:p>
        </p:txBody>
      </p:sp>
    </p:spTree>
    <p:extLst>
      <p:ext uri="{BB962C8B-B14F-4D97-AF65-F5344CB8AC3E}">
        <p14:creationId xmlns:p14="http://schemas.microsoft.com/office/powerpoint/2010/main" val="25343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ax≡b(mod n)</a:t>
            </a:r>
            <a:r>
              <a:rPr lang="zh-CN" altLang="en-US"/>
              <a:t>特例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24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ax≡1 (mod n)</a:t>
            </a:r>
            <a:r>
              <a:rPr lang="zh-CN" altLang="en-US"/>
              <a:t>特例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5964" cy="43513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转换后的方程为：</a:t>
            </a:r>
          </a:p>
          <a:p>
            <a:r>
              <a:rPr lang="en-US" altLang="zh-CN" sz="2800" dirty="0"/>
              <a:t>ax-</a:t>
            </a:r>
            <a:r>
              <a:rPr lang="en-US" altLang="zh-CN" sz="2800" dirty="0" err="1"/>
              <a:t>ny</a:t>
            </a:r>
            <a:r>
              <a:rPr lang="en-US" altLang="zh-CN" sz="2800" dirty="0"/>
              <a:t>=1</a:t>
            </a:r>
          </a:p>
          <a:p>
            <a:r>
              <a:rPr lang="zh-CN" altLang="en-US" sz="2800" dirty="0"/>
              <a:t>所以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a,n</a:t>
            </a:r>
            <a:r>
              <a:rPr lang="en-US" altLang="zh-CN" sz="2800" dirty="0"/>
              <a:t>)</a:t>
            </a:r>
            <a:r>
              <a:rPr lang="zh-CN" altLang="en-US" sz="2800" dirty="0"/>
              <a:t>必须要是</a:t>
            </a:r>
            <a:r>
              <a:rPr lang="en-US" altLang="zh-CN" sz="2800" dirty="0"/>
              <a:t>1</a:t>
            </a:r>
            <a:r>
              <a:rPr lang="zh-CN" altLang="en-US" sz="2800" dirty="0"/>
              <a:t>的约束，即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a,n</a:t>
            </a:r>
            <a:r>
              <a:rPr lang="en-US" altLang="zh-CN" sz="2800" dirty="0"/>
              <a:t>)==1</a:t>
            </a:r>
            <a:r>
              <a:rPr lang="zh-CN" altLang="en-US" sz="2800" dirty="0"/>
              <a:t>，即</a:t>
            </a:r>
            <a:r>
              <a:rPr lang="en-US" altLang="zh-CN" sz="2800" dirty="0" err="1"/>
              <a:t>a,n</a:t>
            </a:r>
            <a:r>
              <a:rPr lang="zh-CN" altLang="en-US" sz="2800" dirty="0"/>
              <a:t>互质</a:t>
            </a:r>
          </a:p>
        </p:txBody>
      </p:sp>
    </p:spTree>
    <p:extLst>
      <p:ext uri="{BB962C8B-B14F-4D97-AF65-F5344CB8AC3E}">
        <p14:creationId xmlns:p14="http://schemas.microsoft.com/office/powerpoint/2010/main" val="323781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ax≡1 (mod n)</a:t>
            </a:r>
            <a:r>
              <a:rPr lang="zh-CN" altLang="en-US" dirty="0"/>
              <a:t>运用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6503893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求 </a:t>
            </a:r>
            <a:r>
              <a:rPr lang="en-US" altLang="zh-CN" sz="2400" dirty="0"/>
              <a:t>( b / a ) mod n </a:t>
            </a:r>
            <a:r>
              <a:rPr lang="zh-CN" altLang="en-US" sz="2400" dirty="0"/>
              <a:t>的值</a:t>
            </a:r>
          </a:p>
          <a:p>
            <a:r>
              <a:rPr lang="zh-CN" altLang="en-US" sz="2400" dirty="0"/>
              <a:t>转换为</a:t>
            </a:r>
            <a:r>
              <a:rPr lang="en-US" altLang="zh-CN" sz="2400" dirty="0"/>
              <a:t>(b mod n) / ( a mod n)</a:t>
            </a:r>
          </a:p>
          <a:p>
            <a:r>
              <a:rPr lang="zh-CN" altLang="en-US" sz="2400" dirty="0"/>
              <a:t>转换为</a:t>
            </a:r>
            <a:r>
              <a:rPr lang="en-US" altLang="zh-CN" sz="2400" dirty="0"/>
              <a:t>(b mod n) * ( x mod n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(kx</a:t>
            </a:r>
            <a:r>
              <a:rPr lang="en-US" altLang="zh-CN" sz="2400" smtClean="0"/>
              <a:t>≡1(mod n))</a:t>
            </a:r>
            <a:endParaRPr lang="en-US" altLang="zh-CN" sz="2400" dirty="0"/>
          </a:p>
          <a:p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-2691465">
            <a:off x="7860834" y="1737381"/>
            <a:ext cx="1223962" cy="1296987"/>
          </a:xfrm>
          <a:prstGeom prst="plus">
            <a:avLst>
              <a:gd name="adj" fmla="val 3790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7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P316</a:t>
            </a:r>
          </a:p>
          <a:p>
            <a:r>
              <a:rPr lang="zh-CN" altLang="en-US" sz="3600" dirty="0" smtClean="0"/>
              <a:t>例题</a:t>
            </a:r>
            <a:r>
              <a:rPr lang="en-US" altLang="zh-CN" sz="3600" smtClean="0"/>
              <a:t>10-3~10-5</a:t>
            </a:r>
          </a:p>
          <a:p>
            <a:r>
              <a:rPr lang="en-US" altLang="zh-CN" sz="3600" dirty="0" err="1" smtClean="0"/>
              <a:t>Poj</a:t>
            </a:r>
            <a:r>
              <a:rPr lang="en-US" altLang="zh-CN" sz="3600" dirty="0" smtClean="0"/>
              <a:t> 1845</a:t>
            </a:r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397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219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惟一分解定理</a:t>
            </a:r>
          </a:p>
        </p:txBody>
      </p:sp>
      <p:sp>
        <p:nvSpPr>
          <p:cNvPr id="31746" name="文本占位符 219138"/>
          <p:cNvSpPr>
            <a:spLocks noGrp="1"/>
          </p:cNvSpPr>
          <p:nvPr>
            <p:ph idx="1"/>
          </p:nvPr>
        </p:nvSpPr>
        <p:spPr>
          <a:xfrm>
            <a:off x="829236" y="1538753"/>
            <a:ext cx="9901517" cy="5059269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1"/>
              <a:t>每个正整数都可以惟一地表示成素数的乘积，其中素数因子从小到大依次出现（这里的“乘积”可以有</a:t>
            </a:r>
            <a:r>
              <a:rPr lang="en-US" altLang="zh-CN" sz="2400" noProof="1"/>
              <a:t>0</a:t>
            </a:r>
            <a:r>
              <a:rPr lang="zh-CN" altLang="en-US" sz="2400" noProof="1"/>
              <a:t>个、</a:t>
            </a:r>
            <a:r>
              <a:rPr lang="en-US" altLang="zh-CN" sz="2400" noProof="1"/>
              <a:t>1</a:t>
            </a:r>
            <a:r>
              <a:rPr lang="zh-CN" altLang="en-US" sz="2400" noProof="1"/>
              <a:t>个或多个素因子）。</a:t>
            </a:r>
          </a:p>
          <a:p>
            <a:pPr marL="342900" indent="-342900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1"/>
              <a:t>即对任一整数</a:t>
            </a:r>
            <a:r>
              <a:rPr lang="en-US" altLang="zh-CN" sz="2400" noProof="1"/>
              <a:t>a</a:t>
            </a:r>
            <a:r>
              <a:rPr lang="zh-CN" altLang="en-US" sz="2400" noProof="1"/>
              <a:t>＞</a:t>
            </a:r>
            <a:r>
              <a:rPr lang="en-US" altLang="zh-CN" sz="2400" noProof="1"/>
              <a:t>1</a:t>
            </a:r>
            <a:r>
              <a:rPr lang="zh-CN" altLang="en-US" sz="2400" noProof="1"/>
              <a:t>，有</a:t>
            </a:r>
            <a:r>
              <a:rPr lang="en-US" altLang="zh-CN" sz="2400" noProof="1"/>
              <a:t>a= p1a1p2a2…pnan </a:t>
            </a:r>
            <a:r>
              <a:rPr lang="zh-CN" altLang="en-US" sz="2400" noProof="1"/>
              <a:t>，其中</a:t>
            </a:r>
            <a:r>
              <a:rPr lang="en-US" altLang="zh-CN" sz="2400" noProof="1"/>
              <a:t>p1&lt;p2&lt;…&lt;pn</a:t>
            </a:r>
            <a:r>
              <a:rPr lang="zh-CN" altLang="en-US" sz="2400" noProof="1"/>
              <a:t>均为素数，而</a:t>
            </a:r>
            <a:r>
              <a:rPr lang="en-US" altLang="zh-CN" sz="2400" noProof="1"/>
              <a:t>a1,a2…,an</a:t>
            </a:r>
            <a:r>
              <a:rPr lang="zh-CN" altLang="en-US" sz="2400" noProof="1"/>
              <a:t>是正整数。</a:t>
            </a:r>
          </a:p>
          <a:p>
            <a:pPr marL="342900" indent="-342900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1"/>
              <a:t>这个定理也叫做</a:t>
            </a:r>
            <a:r>
              <a:rPr lang="zh-CN" altLang="en-US" sz="2400" b="1" noProof="1"/>
              <a:t>惟一分解定理</a:t>
            </a:r>
            <a:r>
              <a:rPr lang="zh-CN" altLang="en-US" sz="2400" noProof="1"/>
              <a:t>。它是一个定理而不是公理！虽然在大多人看来，它是“显然成立”的，但它的确是需要证明的定理。</a:t>
            </a:r>
          </a:p>
        </p:txBody>
      </p:sp>
    </p:spTree>
    <p:extLst>
      <p:ext uri="{BB962C8B-B14F-4D97-AF65-F5344CB8AC3E}">
        <p14:creationId xmlns:p14="http://schemas.microsoft.com/office/powerpoint/2010/main" val="24847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43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</a:t>
            </a:r>
          </a:p>
        </p:txBody>
      </p:sp>
      <p:sp>
        <p:nvSpPr>
          <p:cNvPr id="52226" name="文本占位符 14338"/>
          <p:cNvSpPr>
            <a:spLocks noGrp="1" noChangeArrowheads="1"/>
          </p:cNvSpPr>
          <p:nvPr>
            <p:ph idx="1"/>
          </p:nvPr>
        </p:nvSpPr>
        <p:spPr>
          <a:xfrm>
            <a:off x="1279244" y="1447800"/>
            <a:ext cx="9980425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/>
              <a:t>方法一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使用惟一分解定理</a:t>
            </a:r>
            <a:r>
              <a:rPr lang="en-US" altLang="zh-CN" sz="2400" dirty="0"/>
              <a:t>, </a:t>
            </a:r>
            <a:r>
              <a:rPr lang="zh-CN" altLang="en-US" sz="2400" dirty="0"/>
              <a:t>先分解素因数</a:t>
            </a:r>
            <a:r>
              <a:rPr lang="en-US" altLang="zh-CN" sz="2400" dirty="0"/>
              <a:t>, </a:t>
            </a:r>
            <a:r>
              <a:rPr lang="zh-CN" altLang="en-US" sz="2400" dirty="0"/>
              <a:t>然后求最大公约数。</a:t>
            </a:r>
          </a:p>
          <a:p>
            <a:pPr>
              <a:lnSpc>
                <a:spcPct val="110000"/>
              </a:lnSpc>
            </a:pPr>
            <a:r>
              <a:rPr lang="zh-CN" altLang="en-US" sz="2600" dirty="0"/>
              <a:t>方法二</a:t>
            </a:r>
            <a:r>
              <a:rPr lang="en-US" altLang="zh-CN" sz="2600" dirty="0"/>
              <a:t>(Euclid</a:t>
            </a:r>
            <a:r>
              <a:rPr lang="zh-CN" altLang="en-US" sz="2600" dirty="0"/>
              <a:t>算法</a:t>
            </a:r>
            <a:r>
              <a:rPr lang="en-US" altLang="zh-CN" sz="2600" dirty="0"/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利用公式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(a, b)=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(b, a mod b), </a:t>
            </a:r>
            <a:r>
              <a:rPr lang="zh-CN" altLang="en-US" sz="2400" dirty="0"/>
              <a:t>时间复杂度为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600" dirty="0"/>
              <a:t>方法三 </a:t>
            </a:r>
            <a:r>
              <a:rPr lang="en-US" altLang="zh-CN" sz="2600" dirty="0"/>
              <a:t>(</a:t>
            </a:r>
            <a:r>
              <a:rPr lang="zh-CN" altLang="en-US" sz="2600" dirty="0"/>
              <a:t>二进制算法</a:t>
            </a:r>
            <a:r>
              <a:rPr lang="en-US" altLang="zh-CN" sz="2600" dirty="0"/>
              <a:t>) 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若</a:t>
            </a:r>
            <a:r>
              <a:rPr lang="en-US" altLang="zh-CN" sz="2400" dirty="0"/>
              <a:t>a=b,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)=a, </a:t>
            </a:r>
            <a:r>
              <a:rPr lang="zh-CN" altLang="en-US" sz="2400" dirty="0"/>
              <a:t>否则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均为偶数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)=2*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(a/2,b/2)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为偶数</a:t>
            </a:r>
            <a:r>
              <a:rPr lang="en-US" altLang="zh-CN" sz="2400" dirty="0"/>
              <a:t>, b</a:t>
            </a:r>
            <a:r>
              <a:rPr lang="zh-CN" altLang="en-US" sz="2400" dirty="0"/>
              <a:t>为奇数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(a/2,b)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均为奇数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(a-</a:t>
            </a:r>
            <a:r>
              <a:rPr lang="en-US" altLang="zh-CN" sz="2400" dirty="0" err="1"/>
              <a:t>b,b</a:t>
            </a:r>
            <a:r>
              <a:rPr lang="en-US" altLang="zh-CN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不需要除法</a:t>
            </a:r>
            <a:r>
              <a:rPr lang="en-US" altLang="zh-CN" sz="2400" dirty="0"/>
              <a:t>, </a:t>
            </a:r>
            <a:r>
              <a:rPr lang="zh-CN" altLang="en-US" sz="2400" dirty="0"/>
              <a:t>适合大整数</a:t>
            </a:r>
          </a:p>
        </p:txBody>
      </p:sp>
    </p:spTree>
    <p:extLst>
      <p:ext uri="{BB962C8B-B14F-4D97-AF65-F5344CB8AC3E}">
        <p14:creationId xmlns:p14="http://schemas.microsoft.com/office/powerpoint/2010/main" val="108057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8906" y="3292475"/>
            <a:ext cx="7772400" cy="1470025"/>
          </a:xfrm>
        </p:spPr>
        <p:txBody>
          <a:bodyPr anchor="ctr"/>
          <a:lstStyle/>
          <a:p>
            <a:r>
              <a:rPr lang="zh-CN" altLang="en-US" sz="4400" b="1" dirty="0"/>
              <a:t>欧几里得算法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8906" y="4979894"/>
            <a:ext cx="6400800" cy="1752600"/>
          </a:xfrm>
        </p:spPr>
        <p:txBody>
          <a:bodyPr/>
          <a:lstStyle/>
          <a:p>
            <a:r>
              <a:rPr lang="zh-CN" altLang="en-US" sz="3200" dirty="0"/>
              <a:t>（辗转相除法）</a:t>
            </a:r>
          </a:p>
        </p:txBody>
      </p:sp>
    </p:spTree>
    <p:extLst>
      <p:ext uri="{BB962C8B-B14F-4D97-AF65-F5344CB8AC3E}">
        <p14:creationId xmlns:p14="http://schemas.microsoft.com/office/powerpoint/2010/main" val="36283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gcd(a,b) </a:t>
            </a:r>
            <a:r>
              <a:rPr lang="zh-CN" altLang="en-US"/>
              <a:t>计算</a:t>
            </a:r>
            <a:r>
              <a:rPr lang="en-US" altLang="zh-CN"/>
              <a:t>a,b</a:t>
            </a:r>
            <a:r>
              <a:rPr lang="zh-CN" altLang="en-US"/>
              <a:t>的最大公约数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gcd</a:t>
            </a:r>
            <a:r>
              <a:rPr lang="zh-CN" altLang="en-US" dirty="0"/>
              <a:t>函数的基本性质：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(-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(|a|,|b|)</a:t>
            </a:r>
          </a:p>
          <a:p>
            <a:r>
              <a:rPr lang="zh-CN" altLang="en-US" dirty="0"/>
              <a:t>本质表达：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 mod b) </a:t>
            </a:r>
          </a:p>
        </p:txBody>
      </p:sp>
    </p:spTree>
    <p:extLst>
      <p:ext uri="{BB962C8B-B14F-4D97-AF65-F5344CB8AC3E}">
        <p14:creationId xmlns:p14="http://schemas.microsoft.com/office/powerpoint/2010/main" val="30992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7564" y="3292475"/>
            <a:ext cx="7772400" cy="1470025"/>
          </a:xfrm>
        </p:spPr>
        <p:txBody>
          <a:bodyPr anchor="ctr"/>
          <a:lstStyle/>
          <a:p>
            <a:r>
              <a:rPr lang="zh-CN" altLang="en-US" sz="4400" b="1" dirty="0"/>
              <a:t>扩展欧几里得算法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endParaRPr lang="zh-CN" altLang="zh-CN" sz="3200"/>
          </a:p>
        </p:txBody>
      </p:sp>
    </p:spTree>
    <p:extLst>
      <p:ext uri="{BB962C8B-B14F-4D97-AF65-F5344CB8AC3E}">
        <p14:creationId xmlns:p14="http://schemas.microsoft.com/office/powerpoint/2010/main" val="611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7681" cy="43513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对于不完全为 </a:t>
            </a:r>
            <a:r>
              <a:rPr lang="en-US" altLang="zh-CN" sz="2800" dirty="0"/>
              <a:t>0 </a:t>
            </a:r>
            <a:r>
              <a:rPr lang="zh-CN" altLang="en-US" sz="2800" dirty="0"/>
              <a:t>的非负整数 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gcd</a:t>
            </a: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）表示 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 </a:t>
            </a:r>
            <a:r>
              <a:rPr lang="zh-CN" altLang="en-US" sz="2800" dirty="0"/>
              <a:t>的最大公约数，必然存在无数组整数对 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 </a:t>
            </a:r>
            <a:r>
              <a:rPr lang="zh-CN" altLang="en-US" sz="2800" dirty="0"/>
              <a:t>，使得 </a:t>
            </a:r>
            <a:r>
              <a:rPr lang="en-US" altLang="zh-CN" sz="2800" dirty="0" err="1"/>
              <a:t>gcd</a:t>
            </a: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）</a:t>
            </a:r>
            <a:r>
              <a:rPr lang="en-US" altLang="zh-CN" sz="2800" dirty="0"/>
              <a:t>=</a:t>
            </a:r>
            <a:r>
              <a:rPr lang="en-US" altLang="zh-CN" sz="2800" dirty="0" err="1"/>
              <a:t>ax+by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870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问题求解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62877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int</a:t>
            </a:r>
            <a:r>
              <a:rPr lang="en-US" altLang="zh-CN" sz="2800"/>
              <a:t> gcd(</a:t>
            </a:r>
            <a:r>
              <a:rPr lang="en-US" altLang="zh-CN" sz="2800" b="1"/>
              <a:t>int</a:t>
            </a:r>
            <a:r>
              <a:rPr lang="en-US" altLang="zh-CN" sz="2800"/>
              <a:t> a,</a:t>
            </a:r>
            <a:r>
              <a:rPr lang="en-US" altLang="zh-CN" sz="2800" b="1"/>
              <a:t>int</a:t>
            </a:r>
            <a:r>
              <a:rPr lang="en-US" altLang="zh-CN" sz="2800"/>
              <a:t> b,</a:t>
            </a:r>
            <a:r>
              <a:rPr lang="en-US" altLang="zh-CN" sz="2800" b="1"/>
              <a:t>int</a:t>
            </a:r>
            <a:r>
              <a:rPr lang="en-US" altLang="zh-CN" sz="2800"/>
              <a:t> &amp;x,</a:t>
            </a:r>
            <a:r>
              <a:rPr lang="en-US" altLang="zh-CN" sz="2800" b="1"/>
              <a:t>int</a:t>
            </a:r>
            <a:r>
              <a:rPr lang="en-US" altLang="zh-CN" sz="2800"/>
              <a:t> &amp;y){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    </a:t>
            </a:r>
            <a:r>
              <a:rPr lang="en-US" altLang="zh-CN" sz="2800" b="1"/>
              <a:t>if</a:t>
            </a:r>
            <a:r>
              <a:rPr lang="en-US" altLang="zh-CN" sz="2800"/>
              <a:t> (b==0){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        x=1,y=0;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        </a:t>
            </a:r>
            <a:r>
              <a:rPr lang="en-US" altLang="zh-CN" sz="2800" b="1"/>
              <a:t>return</a:t>
            </a:r>
            <a:r>
              <a:rPr lang="en-US" altLang="zh-CN" sz="2800"/>
              <a:t> 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    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    </a:t>
            </a:r>
            <a:r>
              <a:rPr lang="en-US" altLang="zh-CN" sz="2800" b="1"/>
              <a:t>int</a:t>
            </a:r>
            <a:r>
              <a:rPr lang="en-US" altLang="zh-CN" sz="2800"/>
              <a:t> q=gcd(b,a%b,y,x);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    y-=a/b*x;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    </a:t>
            </a:r>
            <a:r>
              <a:rPr lang="en-US" altLang="zh-CN" sz="2800" b="1"/>
              <a:t>return</a:t>
            </a:r>
            <a:r>
              <a:rPr lang="en-US" altLang="zh-CN" sz="2800"/>
              <a:t> q;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7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证明 扩展欧几里得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565775" cy="43513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400" dirty="0"/>
              <a:t>设 </a:t>
            </a:r>
            <a:r>
              <a:rPr lang="en-US" altLang="zh-CN" sz="2400" dirty="0"/>
              <a:t>a&gt;b</a:t>
            </a:r>
            <a:r>
              <a:rPr lang="zh-CN" altLang="en-US" sz="2400" dirty="0"/>
              <a:t>。</a:t>
            </a:r>
          </a:p>
          <a:p>
            <a:pPr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、显然当 </a:t>
            </a:r>
            <a:r>
              <a:rPr lang="en-US" altLang="zh-CN" sz="2400" dirty="0"/>
              <a:t>b=0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gcd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）</a:t>
            </a:r>
            <a:r>
              <a:rPr lang="en-US" altLang="zh-CN" sz="2400" dirty="0"/>
              <a:t>=a</a:t>
            </a:r>
            <a:r>
              <a:rPr lang="zh-CN" altLang="en-US" sz="2400" dirty="0"/>
              <a:t>。此时 </a:t>
            </a:r>
            <a:r>
              <a:rPr lang="en-US" altLang="zh-CN" sz="2400" dirty="0"/>
              <a:t>x=1</a:t>
            </a:r>
            <a:r>
              <a:rPr lang="zh-CN" altLang="en-US" sz="2400" dirty="0"/>
              <a:t>，</a:t>
            </a:r>
            <a:r>
              <a:rPr lang="en-US" altLang="zh-CN" sz="2400" dirty="0"/>
              <a:t>y=0</a:t>
            </a:r>
            <a:r>
              <a:rPr lang="zh-CN" altLang="en-US" sz="24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6344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724</Words>
  <Application>Microsoft Office PowerPoint</Application>
  <PresentationFormat>宽屏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最大公约数</vt:lpstr>
      <vt:lpstr>惟一分解定理</vt:lpstr>
      <vt:lpstr>最大公约数</vt:lpstr>
      <vt:lpstr>欧几里得算法</vt:lpstr>
      <vt:lpstr>gcd(a,b) 计算a,b的最大公约数</vt:lpstr>
      <vt:lpstr>扩展欧几里得算法</vt:lpstr>
      <vt:lpstr>问题</vt:lpstr>
      <vt:lpstr>问题求解</vt:lpstr>
      <vt:lpstr>证明 扩展欧几里得</vt:lpstr>
      <vt:lpstr>证明 扩展欧几里得</vt:lpstr>
      <vt:lpstr>扩展欧几里得 更多解</vt:lpstr>
      <vt:lpstr>扩展欧几里得 更一般情况</vt:lpstr>
      <vt:lpstr>应用：求解ax≡b(mod n)</vt:lpstr>
      <vt:lpstr>ax≡b(mod n)特例</vt:lpstr>
      <vt:lpstr>ax≡1 (mod n)特例</vt:lpstr>
      <vt:lpstr>ax≡1 (mod n)运用</vt:lpstr>
      <vt:lpstr>习题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2016-08-26T08:55:46Z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