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354" r:id="rId3"/>
    <p:sldId id="427" r:id="rId4"/>
    <p:sldId id="394" r:id="rId5"/>
    <p:sldId id="430" r:id="rId6"/>
    <p:sldId id="429" r:id="rId7"/>
    <p:sldId id="439" r:id="rId8"/>
    <p:sldId id="440" r:id="rId9"/>
    <p:sldId id="441" r:id="rId10"/>
    <p:sldId id="432" r:id="rId11"/>
    <p:sldId id="433" r:id="rId12"/>
    <p:sldId id="434" r:id="rId13"/>
    <p:sldId id="435" r:id="rId14"/>
    <p:sldId id="437" r:id="rId15"/>
    <p:sldId id="436" r:id="rId16"/>
    <p:sldId id="43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基本计数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组合问题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846559" y="1716307"/>
            <a:ext cx="8498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个不同元素中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并成一组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叫做从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个不同元素中取出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个元素的一个组合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00917" y="2928195"/>
                <a:ext cx="147917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6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zh-CN" altLang="en-US" sz="6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sz="6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17" y="2928195"/>
                <a:ext cx="147917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0258" y="4132729"/>
                <a:ext cx="39444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再看排列问题：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求一个数的排列可看作两个步骤：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、选出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个数；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、将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个数按顺序排起来；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m(m-1)(m-2)……*1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=m!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8" y="4132729"/>
                <a:ext cx="3944471" cy="2031325"/>
              </a:xfrm>
              <a:prstGeom prst="rect">
                <a:avLst/>
              </a:prstGeom>
              <a:blipFill>
                <a:blip r:embed="rId3"/>
                <a:stretch>
                  <a:fillRect l="-1391" t="-1802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18135" y="4266017"/>
                <a:ext cx="233942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200" dirty="0" smtClean="0"/>
                  <a:t>m!=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200" dirty="0" smtClean="0"/>
                  <a:t>=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200" dirty="0" smtClean="0"/>
                  <a:t>/m!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35" y="4266017"/>
                <a:ext cx="2339423" cy="1077218"/>
              </a:xfrm>
              <a:prstGeom prst="rect">
                <a:avLst/>
              </a:prstGeom>
              <a:blipFill>
                <a:blip r:embed="rId4"/>
                <a:stretch>
                  <a:fillRect t="-7345" r="-5990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t="51353" r="64141"/>
          <a:stretch/>
        </p:blipFill>
        <p:spPr>
          <a:xfrm>
            <a:off x="6691931" y="5184249"/>
            <a:ext cx="2227950" cy="825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444094" y="6164054"/>
                <a:ext cx="243414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600" dirty="0" smtClean="0"/>
                  <a:t>=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094" y="6164054"/>
                <a:ext cx="2434142" cy="553998"/>
              </a:xfrm>
              <a:prstGeom prst="rect">
                <a:avLst/>
              </a:prstGeom>
              <a:blipFill>
                <a:blip r:embed="rId6"/>
                <a:stretch>
                  <a:fillRect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462418" y="5579279"/>
            <a:ext cx="176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小性质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3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673352" cy="283602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、有重复元素的全排列：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个元素，其中第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个元素有</a:t>
            </a:r>
            <a:r>
              <a:rPr lang="en-US" altLang="zh-CN" dirty="0" err="1" smtClean="0"/>
              <a:t>ni</a:t>
            </a:r>
            <a:r>
              <a:rPr lang="zh-CN" altLang="en-US" dirty="0" smtClean="0"/>
              <a:t>个，求全排列个数。</a:t>
            </a:r>
            <a:endParaRPr lang="en-US" altLang="zh-CN" dirty="0" smtClean="0"/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、可重复选择的组合：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个不同元素，每个元素可以选多次，一共选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个元素，有多少种方法？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86517" y="4580964"/>
            <a:ext cx="407894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先自己思考</a:t>
            </a:r>
            <a:r>
              <a:rPr lang="en-US" altLang="zh-CN" sz="2000" dirty="0"/>
              <a:t>10</a:t>
            </a:r>
            <a:r>
              <a:rPr lang="zh-CN" altLang="en-US" sz="2000" dirty="0"/>
              <a:t>分钟</a:t>
            </a:r>
            <a:endParaRPr lang="en-US" altLang="zh-CN" sz="2000" dirty="0" smtClean="0"/>
          </a:p>
          <a:p>
            <a:r>
              <a:rPr lang="zh-CN" altLang="en-US" sz="2000" dirty="0" smtClean="0"/>
              <a:t>再看书</a:t>
            </a:r>
            <a:r>
              <a:rPr lang="en-US" altLang="zh-CN" sz="2000" dirty="0" smtClean="0"/>
              <a:t>P319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011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673352" cy="283602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、有重复元素的全排列：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个元素，其中第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个元素有</a:t>
            </a:r>
            <a:r>
              <a:rPr lang="en-US" altLang="zh-CN" dirty="0" err="1" smtClean="0"/>
              <a:t>ni</a:t>
            </a:r>
            <a:r>
              <a:rPr lang="zh-CN" altLang="en-US" dirty="0" smtClean="0"/>
              <a:t>个，求全排列个数。</a:t>
            </a:r>
            <a:endParaRPr lang="en-US" altLang="zh-CN" dirty="0" smtClean="0"/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、可重复选择的组合：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个不同元素，每个元素可以选多次，一共选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个元素，有多少种方法？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22145" y="1934200"/>
                <a:ext cx="3565157" cy="818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！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3!…</m:t>
                          </m:r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45" y="1934200"/>
                <a:ext cx="3565157" cy="818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032375" y="3369386"/>
                <a:ext cx="1479178" cy="766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4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5" y="3369386"/>
                <a:ext cx="1479178" cy="766300"/>
              </a:xfrm>
              <a:prstGeom prst="rect">
                <a:avLst/>
              </a:prstGeom>
              <a:blipFill>
                <a:blip r:embed="rId3"/>
                <a:stretch>
                  <a:fillRect r="-25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032375" y="4376652"/>
                <a:ext cx="1479178" cy="787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4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5" y="4376652"/>
                <a:ext cx="1479178" cy="787139"/>
              </a:xfrm>
              <a:prstGeom prst="rect">
                <a:avLst/>
              </a:prstGeom>
              <a:blipFill>
                <a:blip r:embed="rId4"/>
                <a:stretch>
                  <a:fillRect r="-25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杨辉三角形与二项式定理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535" y="2599765"/>
            <a:ext cx="398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自学</a:t>
            </a:r>
            <a:r>
              <a:rPr lang="en-US" altLang="zh-CN" sz="3600" dirty="0" smtClean="0"/>
              <a:t>P319-P320</a:t>
            </a:r>
          </a:p>
          <a:p>
            <a:pPr algn="ctr"/>
            <a:r>
              <a:rPr lang="en-US" altLang="zh-CN" sz="3600" dirty="0" smtClean="0"/>
              <a:t>10.2.1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151529" y="4247026"/>
            <a:ext cx="23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重要结论</a:t>
            </a:r>
            <a:endParaRPr lang="en-US" altLang="zh-CN" sz="3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1410" y="4197079"/>
                <a:ext cx="4019177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10" y="4197079"/>
                <a:ext cx="4019177" cy="1176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91410" y="5564214"/>
                <a:ext cx="374391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10" y="5564214"/>
                <a:ext cx="3743910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习题：</a:t>
            </a:r>
            <a:r>
              <a:rPr lang="en-US" altLang="zh-CN" dirty="0" smtClean="0"/>
              <a:t>POJ2249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70210" y="2408242"/>
                <a:ext cx="8794378" cy="2069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6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6600">
                              <a:latin typeface="Cambria Math" panose="02040503050406030204" pitchFamily="18" charset="0"/>
                            </a:rPr>
                            <m:t>求</m:t>
                          </m:r>
                          <m:r>
                            <a:rPr lang="en-US" altLang="zh-CN" sz="66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6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66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6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66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600">
                          <a:latin typeface="Cambria Math" panose="02040503050406030204" pitchFamily="18" charset="0"/>
                        </a:rPr>
                        <m:t>&lt;231</m:t>
                      </m:r>
                    </m:oMath>
                  </m:oMathPara>
                </a14:m>
                <a:endParaRPr lang="en-US" altLang="zh-CN" sz="6600" dirty="0"/>
              </a:p>
              <a:p>
                <a:r>
                  <a:rPr lang="zh-CN" altLang="en-US" sz="6600" dirty="0" smtClean="0"/>
                  <a:t>保证结果为整数范围内</a:t>
                </a:r>
                <a:endParaRPr lang="zh-CN" altLang="en-US" sz="6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0" y="2408242"/>
                <a:ext cx="8794378" cy="2069093"/>
              </a:xfrm>
              <a:prstGeom prst="rect">
                <a:avLst/>
              </a:prstGeom>
              <a:blipFill>
                <a:blip r:embed="rId2"/>
                <a:stretch>
                  <a:fillRect l="-5752" r="-1317" b="-2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8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10-6 </a:t>
            </a:r>
            <a:r>
              <a:rPr lang="zh-CN" altLang="en-US" dirty="0" smtClean="0"/>
              <a:t>无关元素 </a:t>
            </a:r>
            <a:r>
              <a:rPr lang="en-US" altLang="zh-CN" dirty="0" smtClean="0"/>
              <a:t>uva1635/POJ2167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2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Box 87"/>
          <p:cNvSpPr txBox="1">
            <a:spLocks noChangeArrowheads="1"/>
          </p:cNvSpPr>
          <p:nvPr/>
        </p:nvSpPr>
        <p:spPr bwMode="auto">
          <a:xfrm>
            <a:off x="1385887" y="1574800"/>
            <a:ext cx="10315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800" dirty="0">
                <a:solidFill>
                  <a:srgbClr val="A50021"/>
                </a:solidFill>
              </a:rPr>
              <a:t>问题  </a:t>
            </a:r>
            <a:r>
              <a:rPr lang="en-US" altLang="zh-CN" sz="2800" dirty="0">
                <a:solidFill>
                  <a:srgbClr val="A50021"/>
                </a:solidFill>
              </a:rPr>
              <a:t>1.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从甲地到乙地，可以乘火车，也可以乘汽车，还可以乘轮船。一天中，火车有</a:t>
            </a:r>
            <a:r>
              <a:rPr lang="en-US" altLang="zh-CN" sz="2800" dirty="0">
                <a:solidFill>
                  <a:schemeClr val="tx2"/>
                </a:solidFill>
              </a:rPr>
              <a:t>4 </a:t>
            </a:r>
            <a:r>
              <a:rPr lang="zh-CN" altLang="en-US" sz="2800" dirty="0">
                <a:solidFill>
                  <a:schemeClr val="tx2"/>
                </a:solidFill>
              </a:rPr>
              <a:t>班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汽车有</a:t>
            </a:r>
            <a:r>
              <a:rPr lang="en-US" altLang="zh-CN" sz="2800" dirty="0">
                <a:solidFill>
                  <a:schemeClr val="tx2"/>
                </a:solidFill>
              </a:rPr>
              <a:t>2</a:t>
            </a:r>
            <a:r>
              <a:rPr lang="zh-CN" altLang="en-US" sz="2800" dirty="0">
                <a:solidFill>
                  <a:schemeClr val="tx2"/>
                </a:solidFill>
              </a:rPr>
              <a:t>班，轮船有</a:t>
            </a:r>
            <a:r>
              <a:rPr lang="en-US" altLang="zh-CN" sz="2800" dirty="0">
                <a:solidFill>
                  <a:schemeClr val="tx2"/>
                </a:solidFill>
              </a:rPr>
              <a:t>3</a:t>
            </a:r>
            <a:r>
              <a:rPr lang="zh-CN" altLang="en-US" sz="2800" dirty="0">
                <a:solidFill>
                  <a:schemeClr val="tx2"/>
                </a:solidFill>
              </a:rPr>
              <a:t>班。那么一天中乘坐这些交通工具从甲地到乙地共有多少种不同的走法</a:t>
            </a:r>
            <a:r>
              <a:rPr lang="en-US" altLang="zh-CN" sz="2800" dirty="0">
                <a:solidFill>
                  <a:schemeClr val="tx2"/>
                </a:solidFill>
              </a:rPr>
              <a:t>?</a:t>
            </a:r>
          </a:p>
          <a:p>
            <a:pPr algn="l" eaLnBrk="1" hangingPunct="1"/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385888" y="3606125"/>
            <a:ext cx="1080611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800" dirty="0">
                <a:solidFill>
                  <a:srgbClr val="6666FF"/>
                </a:solidFill>
              </a:rPr>
              <a:t>分析</a:t>
            </a:r>
            <a:r>
              <a:rPr lang="en-US" altLang="zh-CN" sz="2800" dirty="0">
                <a:solidFill>
                  <a:srgbClr val="6666FF"/>
                </a:solidFill>
              </a:rPr>
              <a:t>: </a:t>
            </a:r>
            <a:r>
              <a:rPr lang="zh-CN" altLang="en-US" sz="2800" dirty="0">
                <a:solidFill>
                  <a:srgbClr val="6666FF"/>
                </a:solidFill>
              </a:rPr>
              <a:t>从甲地到乙地有</a:t>
            </a:r>
            <a:r>
              <a:rPr lang="en-US" altLang="zh-CN" sz="2800" dirty="0">
                <a:solidFill>
                  <a:srgbClr val="6666FF"/>
                </a:solidFill>
              </a:rPr>
              <a:t>3</a:t>
            </a:r>
            <a:r>
              <a:rPr lang="zh-CN" altLang="en-US" sz="2800" dirty="0">
                <a:solidFill>
                  <a:srgbClr val="6666FF"/>
                </a:solidFill>
              </a:rPr>
              <a:t>类方法</a:t>
            </a:r>
            <a:r>
              <a:rPr lang="en-US" altLang="zh-CN" sz="2800" dirty="0">
                <a:solidFill>
                  <a:srgbClr val="6666FF"/>
                </a:solidFill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6666FF"/>
                </a:solidFill>
              </a:rPr>
              <a:t>            </a:t>
            </a:r>
            <a:r>
              <a:rPr lang="zh-CN" altLang="en-US" sz="2800" dirty="0">
                <a:solidFill>
                  <a:srgbClr val="6666FF"/>
                </a:solidFill>
              </a:rPr>
              <a:t>第一类方法</a:t>
            </a:r>
            <a:r>
              <a:rPr lang="en-US" altLang="zh-CN" sz="2800" dirty="0">
                <a:solidFill>
                  <a:srgbClr val="6666FF"/>
                </a:solidFill>
              </a:rPr>
              <a:t>,  </a:t>
            </a:r>
            <a:r>
              <a:rPr lang="zh-CN" altLang="en-US" sz="2800" dirty="0">
                <a:solidFill>
                  <a:srgbClr val="6666FF"/>
                </a:solidFill>
              </a:rPr>
              <a:t>乘火车，有</a:t>
            </a:r>
            <a:r>
              <a:rPr lang="en-US" altLang="zh-CN" sz="2800" dirty="0">
                <a:solidFill>
                  <a:srgbClr val="6666FF"/>
                </a:solidFill>
              </a:rPr>
              <a:t>4</a:t>
            </a:r>
            <a:r>
              <a:rPr lang="zh-CN" altLang="en-US" sz="2800" dirty="0">
                <a:solidFill>
                  <a:srgbClr val="6666FF"/>
                </a:solidFill>
              </a:rPr>
              <a:t>种方法</a:t>
            </a:r>
            <a:r>
              <a:rPr lang="en-US" altLang="zh-CN" sz="2800" dirty="0">
                <a:solidFill>
                  <a:srgbClr val="6666FF"/>
                </a:solidFill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6666FF"/>
                </a:solidFill>
              </a:rPr>
              <a:t>            </a:t>
            </a:r>
            <a:r>
              <a:rPr lang="zh-CN" altLang="en-US" sz="2800" dirty="0">
                <a:solidFill>
                  <a:srgbClr val="6666FF"/>
                </a:solidFill>
              </a:rPr>
              <a:t>第二类方法</a:t>
            </a:r>
            <a:r>
              <a:rPr lang="en-US" altLang="zh-CN" sz="2800" dirty="0">
                <a:solidFill>
                  <a:srgbClr val="6666FF"/>
                </a:solidFill>
              </a:rPr>
              <a:t>,  </a:t>
            </a:r>
            <a:r>
              <a:rPr lang="zh-CN" altLang="en-US" sz="2800" dirty="0">
                <a:solidFill>
                  <a:srgbClr val="6666FF"/>
                </a:solidFill>
              </a:rPr>
              <a:t>乘汽车，有</a:t>
            </a:r>
            <a:r>
              <a:rPr lang="en-US" altLang="zh-CN" sz="2800" dirty="0">
                <a:solidFill>
                  <a:srgbClr val="6666FF"/>
                </a:solidFill>
              </a:rPr>
              <a:t>2</a:t>
            </a:r>
            <a:r>
              <a:rPr lang="zh-CN" altLang="en-US" sz="2800" dirty="0">
                <a:solidFill>
                  <a:srgbClr val="6666FF"/>
                </a:solidFill>
              </a:rPr>
              <a:t>种方法</a:t>
            </a:r>
            <a:r>
              <a:rPr lang="en-US" altLang="zh-CN" sz="2800" dirty="0">
                <a:solidFill>
                  <a:srgbClr val="6666FF"/>
                </a:solidFill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6666FF"/>
                </a:solidFill>
              </a:rPr>
              <a:t>            </a:t>
            </a:r>
            <a:r>
              <a:rPr lang="zh-CN" altLang="en-US" sz="2800" dirty="0">
                <a:solidFill>
                  <a:srgbClr val="6666FF"/>
                </a:solidFill>
              </a:rPr>
              <a:t>第三类方法</a:t>
            </a:r>
            <a:r>
              <a:rPr lang="en-US" altLang="zh-CN" sz="2800" dirty="0">
                <a:solidFill>
                  <a:srgbClr val="6666FF"/>
                </a:solidFill>
              </a:rPr>
              <a:t>,  </a:t>
            </a:r>
            <a:r>
              <a:rPr lang="zh-CN" altLang="en-US" sz="2800" dirty="0">
                <a:solidFill>
                  <a:srgbClr val="6666FF"/>
                </a:solidFill>
              </a:rPr>
              <a:t>乘轮船</a:t>
            </a:r>
            <a:r>
              <a:rPr lang="en-US" altLang="zh-CN" sz="2800" dirty="0">
                <a:solidFill>
                  <a:srgbClr val="6666FF"/>
                </a:solidFill>
              </a:rPr>
              <a:t>,  </a:t>
            </a:r>
            <a:r>
              <a:rPr lang="zh-CN" altLang="en-US" sz="2800" dirty="0">
                <a:solidFill>
                  <a:srgbClr val="6666FF"/>
                </a:solidFill>
              </a:rPr>
              <a:t>有</a:t>
            </a:r>
            <a:r>
              <a:rPr lang="en-US" altLang="zh-CN" sz="2800" dirty="0">
                <a:solidFill>
                  <a:srgbClr val="6666FF"/>
                </a:solidFill>
              </a:rPr>
              <a:t>3</a:t>
            </a:r>
            <a:r>
              <a:rPr lang="zh-CN" altLang="en-US" sz="2800" dirty="0">
                <a:solidFill>
                  <a:srgbClr val="6666FF"/>
                </a:solidFill>
              </a:rPr>
              <a:t>种方法</a:t>
            </a:r>
            <a:r>
              <a:rPr lang="en-US" altLang="zh-CN" sz="2800" dirty="0">
                <a:solidFill>
                  <a:srgbClr val="6666FF"/>
                </a:solidFill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6666FF"/>
                </a:solidFill>
              </a:rPr>
              <a:t>      </a:t>
            </a:r>
            <a:r>
              <a:rPr lang="zh-CN" altLang="en-US" sz="2800" dirty="0">
                <a:solidFill>
                  <a:srgbClr val="6666FF"/>
                </a:solidFill>
              </a:rPr>
              <a:t>所以  从甲地到乙地共有      </a:t>
            </a:r>
            <a:r>
              <a:rPr lang="en-US" altLang="zh-CN" sz="2800" dirty="0">
                <a:solidFill>
                  <a:srgbClr val="6666FF"/>
                </a:solidFill>
              </a:rPr>
              <a:t>4 + 2 + 3 = 9    </a:t>
            </a:r>
            <a:r>
              <a:rPr lang="zh-CN" altLang="en-US" sz="2800" dirty="0">
                <a:solidFill>
                  <a:srgbClr val="6666FF"/>
                </a:solidFill>
              </a:rPr>
              <a:t>种方法。        </a:t>
            </a:r>
          </a:p>
          <a:p>
            <a:pPr algn="l" eaLnBrk="1" hangingPunct="1"/>
            <a:endParaRPr lang="en-US" altLang="zh-CN" sz="28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1951" y="2381749"/>
            <a:ext cx="10893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做一件事情，完成它可以有</a:t>
            </a:r>
            <a:r>
              <a:rPr lang="en-US" altLang="zh-CN" sz="3200" dirty="0"/>
              <a:t>n</a:t>
            </a:r>
            <a:r>
              <a:rPr lang="zh-CN" altLang="en-US" sz="3200" dirty="0"/>
              <a:t>类办法</a:t>
            </a:r>
            <a:r>
              <a:rPr lang="en-US" altLang="zh-CN" sz="3200" dirty="0"/>
              <a:t>,</a:t>
            </a:r>
            <a:r>
              <a:rPr lang="zh-CN" altLang="en-US" sz="3200" dirty="0"/>
              <a:t>在第一类办法中有</a:t>
            </a:r>
            <a:r>
              <a:rPr lang="en-US" altLang="zh-CN" sz="3200" dirty="0"/>
              <a:t>m1</a:t>
            </a:r>
            <a:r>
              <a:rPr lang="zh-CN" altLang="en-US" sz="3200" dirty="0"/>
              <a:t>种不同的方法</a:t>
            </a:r>
            <a:r>
              <a:rPr lang="en-US" altLang="zh-CN" sz="3200" dirty="0"/>
              <a:t>,</a:t>
            </a:r>
            <a:r>
              <a:rPr lang="zh-CN" altLang="en-US" sz="3200" dirty="0"/>
              <a:t>在第二类办法中有</a:t>
            </a:r>
            <a:r>
              <a:rPr lang="en-US" altLang="zh-CN" sz="3200" dirty="0"/>
              <a:t>m2</a:t>
            </a:r>
            <a:r>
              <a:rPr lang="zh-CN" altLang="en-US" sz="3200" dirty="0"/>
              <a:t>种不同的方法，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，在第</a:t>
            </a:r>
            <a:r>
              <a:rPr lang="en-US" altLang="zh-CN" sz="3200" dirty="0"/>
              <a:t>n</a:t>
            </a:r>
            <a:r>
              <a:rPr lang="zh-CN" altLang="en-US" sz="3200" dirty="0"/>
              <a:t>类办法中有</a:t>
            </a:r>
            <a:r>
              <a:rPr lang="en-US" altLang="zh-CN" sz="3200" dirty="0" err="1"/>
              <a:t>mn</a:t>
            </a:r>
            <a:r>
              <a:rPr lang="zh-CN" altLang="en-US" sz="3200" dirty="0"/>
              <a:t>种不同的方法。那么完成这件事共有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N=m1+m2</a:t>
            </a:r>
            <a:r>
              <a:rPr lang="en-US" altLang="zh-CN" sz="3200" dirty="0"/>
              <a:t>+…+</a:t>
            </a:r>
            <a:r>
              <a:rPr lang="en-US" altLang="zh-CN" sz="3200" dirty="0" err="1"/>
              <a:t>mn</a:t>
            </a:r>
            <a:r>
              <a:rPr lang="en-US" altLang="zh-CN" sz="3200" dirty="0"/>
              <a:t>  </a:t>
            </a:r>
            <a:r>
              <a:rPr lang="zh-CN" altLang="en-US" sz="3200" dirty="0"/>
              <a:t>种不同的方法。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加法原理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14" name="Text Box 78"/>
          <p:cNvSpPr txBox="1">
            <a:spLocks noChangeArrowheads="1"/>
          </p:cNvSpPr>
          <p:nvPr/>
        </p:nvSpPr>
        <p:spPr bwMode="auto">
          <a:xfrm>
            <a:off x="781237" y="4500234"/>
            <a:ext cx="104707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r>
              <a:rPr lang="zh-CN" altLang="en-US" sz="2800" dirty="0">
                <a:solidFill>
                  <a:srgbClr val="3333FF"/>
                </a:solidFill>
              </a:rPr>
              <a:t>分析</a:t>
            </a:r>
            <a:r>
              <a:rPr lang="en-US" altLang="zh-CN" sz="2800" dirty="0">
                <a:solidFill>
                  <a:srgbClr val="3333FF"/>
                </a:solidFill>
              </a:rPr>
              <a:t>:  </a:t>
            </a:r>
            <a:r>
              <a:rPr lang="zh-CN" altLang="en-US" sz="2800" dirty="0">
                <a:solidFill>
                  <a:srgbClr val="3333FF"/>
                </a:solidFill>
              </a:rPr>
              <a:t>从</a:t>
            </a:r>
            <a:r>
              <a:rPr lang="en-US" altLang="zh-CN" sz="2800" dirty="0">
                <a:solidFill>
                  <a:srgbClr val="3333FF"/>
                </a:solidFill>
              </a:rPr>
              <a:t>A</a:t>
            </a:r>
            <a:r>
              <a:rPr lang="zh-CN" altLang="en-US" sz="2800" dirty="0">
                <a:solidFill>
                  <a:srgbClr val="3333FF"/>
                </a:solidFill>
              </a:rPr>
              <a:t>村经 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村去</a:t>
            </a:r>
            <a:r>
              <a:rPr lang="en-US" altLang="zh-CN" sz="2800" dirty="0">
                <a:solidFill>
                  <a:srgbClr val="3333FF"/>
                </a:solidFill>
              </a:rPr>
              <a:t>C</a:t>
            </a:r>
            <a:r>
              <a:rPr lang="zh-CN" altLang="en-US" sz="2800" dirty="0">
                <a:solidFill>
                  <a:srgbClr val="3333FF"/>
                </a:solidFill>
              </a:rPr>
              <a:t>村有</a:t>
            </a:r>
            <a:r>
              <a:rPr lang="en-US" altLang="zh-CN" sz="2800" dirty="0">
                <a:solidFill>
                  <a:srgbClr val="3333FF"/>
                </a:solidFill>
              </a:rPr>
              <a:t>2</a:t>
            </a:r>
            <a:r>
              <a:rPr lang="zh-CN" altLang="en-US" sz="2800" dirty="0">
                <a:solidFill>
                  <a:srgbClr val="3333FF"/>
                </a:solidFill>
              </a:rPr>
              <a:t>步</a:t>
            </a:r>
            <a:r>
              <a:rPr lang="en-US" altLang="zh-CN" sz="2800" dirty="0">
                <a:solidFill>
                  <a:srgbClr val="3333FF"/>
                </a:solidFill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           </a:t>
            </a:r>
            <a:r>
              <a:rPr lang="zh-CN" altLang="en-US" sz="2800" dirty="0">
                <a:solidFill>
                  <a:srgbClr val="3333FF"/>
                </a:solidFill>
              </a:rPr>
              <a:t>第一步</a:t>
            </a:r>
            <a:r>
              <a:rPr lang="en-US" altLang="zh-CN" sz="2800" dirty="0">
                <a:solidFill>
                  <a:srgbClr val="3333FF"/>
                </a:solidFill>
              </a:rPr>
              <a:t>,  </a:t>
            </a:r>
            <a:r>
              <a:rPr lang="zh-CN" altLang="en-US" sz="2800" dirty="0">
                <a:solidFill>
                  <a:srgbClr val="3333FF"/>
                </a:solidFill>
              </a:rPr>
              <a:t>由</a:t>
            </a:r>
            <a:r>
              <a:rPr lang="en-US" altLang="zh-CN" sz="2800" dirty="0">
                <a:solidFill>
                  <a:srgbClr val="3333FF"/>
                </a:solidFill>
              </a:rPr>
              <a:t>A</a:t>
            </a:r>
            <a:r>
              <a:rPr lang="zh-CN" altLang="en-US" sz="2800" dirty="0">
                <a:solidFill>
                  <a:srgbClr val="3333FF"/>
                </a:solidFill>
              </a:rPr>
              <a:t>村去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村有</a:t>
            </a:r>
            <a:r>
              <a:rPr lang="en-US" altLang="zh-CN" sz="2800" dirty="0">
                <a:solidFill>
                  <a:srgbClr val="3333FF"/>
                </a:solidFill>
              </a:rPr>
              <a:t>3</a:t>
            </a:r>
            <a:r>
              <a:rPr lang="zh-CN" altLang="en-US" sz="2800" dirty="0">
                <a:solidFill>
                  <a:srgbClr val="3333FF"/>
                </a:solidFill>
              </a:rPr>
              <a:t>种方法</a:t>
            </a:r>
            <a:r>
              <a:rPr lang="en-US" altLang="zh-CN" sz="2800" dirty="0">
                <a:solidFill>
                  <a:srgbClr val="3333FF"/>
                </a:solidFill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           </a:t>
            </a:r>
            <a:r>
              <a:rPr lang="zh-CN" altLang="en-US" sz="2800" dirty="0">
                <a:solidFill>
                  <a:srgbClr val="3333FF"/>
                </a:solidFill>
              </a:rPr>
              <a:t>第二步</a:t>
            </a:r>
            <a:r>
              <a:rPr lang="en-US" altLang="zh-CN" sz="2800" dirty="0">
                <a:solidFill>
                  <a:srgbClr val="3333FF"/>
                </a:solidFill>
              </a:rPr>
              <a:t>,  </a:t>
            </a:r>
            <a:r>
              <a:rPr lang="zh-CN" altLang="en-US" sz="2800" dirty="0">
                <a:solidFill>
                  <a:srgbClr val="3333FF"/>
                </a:solidFill>
              </a:rPr>
              <a:t>由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村去</a:t>
            </a:r>
            <a:r>
              <a:rPr lang="en-US" altLang="zh-CN" sz="2800" dirty="0">
                <a:solidFill>
                  <a:srgbClr val="3333FF"/>
                </a:solidFill>
              </a:rPr>
              <a:t>C</a:t>
            </a:r>
            <a:r>
              <a:rPr lang="zh-CN" altLang="en-US" sz="2800" dirty="0">
                <a:solidFill>
                  <a:srgbClr val="3333FF"/>
                </a:solidFill>
              </a:rPr>
              <a:t>村有</a:t>
            </a:r>
            <a:r>
              <a:rPr lang="en-US" altLang="zh-CN" sz="2800" dirty="0">
                <a:solidFill>
                  <a:srgbClr val="3333FF"/>
                </a:solidFill>
              </a:rPr>
              <a:t>2</a:t>
            </a:r>
            <a:r>
              <a:rPr lang="zh-CN" altLang="en-US" sz="2800" dirty="0">
                <a:solidFill>
                  <a:srgbClr val="3333FF"/>
                </a:solidFill>
              </a:rPr>
              <a:t>种方法</a:t>
            </a:r>
            <a:r>
              <a:rPr lang="en-US" altLang="zh-CN" sz="2800" dirty="0">
                <a:solidFill>
                  <a:srgbClr val="3333FF"/>
                </a:solidFill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           </a:t>
            </a:r>
            <a:r>
              <a:rPr lang="zh-CN" altLang="en-US" sz="2800" dirty="0">
                <a:solidFill>
                  <a:srgbClr val="3333FF"/>
                </a:solidFill>
              </a:rPr>
              <a:t>所以  从</a:t>
            </a:r>
            <a:r>
              <a:rPr lang="en-US" altLang="zh-CN" sz="2800" dirty="0">
                <a:solidFill>
                  <a:srgbClr val="3333FF"/>
                </a:solidFill>
              </a:rPr>
              <a:t>A</a:t>
            </a:r>
            <a:r>
              <a:rPr lang="zh-CN" altLang="en-US" sz="2800" dirty="0">
                <a:solidFill>
                  <a:srgbClr val="3333FF"/>
                </a:solidFill>
              </a:rPr>
              <a:t>村经 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村去</a:t>
            </a:r>
            <a:r>
              <a:rPr lang="en-US" altLang="zh-CN" sz="2800" dirty="0">
                <a:solidFill>
                  <a:srgbClr val="3333FF"/>
                </a:solidFill>
              </a:rPr>
              <a:t>C</a:t>
            </a:r>
            <a:r>
              <a:rPr lang="zh-CN" altLang="en-US" sz="2800" dirty="0">
                <a:solidFill>
                  <a:srgbClr val="3333FF"/>
                </a:solidFill>
              </a:rPr>
              <a:t>村共有    </a:t>
            </a:r>
            <a:r>
              <a:rPr lang="en-US" altLang="zh-CN" sz="2800" dirty="0">
                <a:solidFill>
                  <a:srgbClr val="3333FF"/>
                </a:solidFill>
              </a:rPr>
              <a:t>3 ×2 = 6  </a:t>
            </a:r>
            <a:r>
              <a:rPr lang="zh-CN" altLang="en-US" sz="2800" dirty="0">
                <a:solidFill>
                  <a:srgbClr val="3333FF"/>
                </a:solidFill>
              </a:rPr>
              <a:t>种不同的方法。</a:t>
            </a:r>
          </a:p>
          <a:p>
            <a:pPr algn="l" eaLnBrk="1" hangingPunct="1"/>
            <a:endParaRPr lang="en-US" altLang="zh-CN" sz="2800" dirty="0">
              <a:solidFill>
                <a:srgbClr val="3333FF"/>
              </a:solidFill>
            </a:endParaRPr>
          </a:p>
        </p:txBody>
      </p:sp>
      <p:sp>
        <p:nvSpPr>
          <p:cNvPr id="7175" name="Text Box 58"/>
          <p:cNvSpPr txBox="1">
            <a:spLocks noChangeArrowheads="1"/>
          </p:cNvSpPr>
          <p:nvPr/>
        </p:nvSpPr>
        <p:spPr bwMode="auto">
          <a:xfrm>
            <a:off x="1280085" y="1356822"/>
            <a:ext cx="99584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 dirty="0"/>
              <a:t> </a:t>
            </a:r>
            <a:r>
              <a:rPr lang="zh-CN" altLang="en-US" sz="2800" dirty="0"/>
              <a:t>问题</a:t>
            </a:r>
            <a:r>
              <a:rPr lang="en-US" altLang="zh-CN" sz="2800" dirty="0"/>
              <a:t>2. </a:t>
            </a:r>
            <a:r>
              <a:rPr lang="zh-CN" altLang="en-US" sz="2800" dirty="0"/>
              <a:t>如图</a:t>
            </a:r>
            <a:r>
              <a:rPr lang="en-US" altLang="zh-CN" sz="2800" dirty="0"/>
              <a:t>,</a:t>
            </a:r>
            <a:r>
              <a:rPr lang="zh-CN" altLang="en-US" sz="2800" dirty="0"/>
              <a:t>由</a:t>
            </a:r>
            <a:r>
              <a:rPr lang="en-US" altLang="zh-CN" sz="2800" dirty="0"/>
              <a:t>A</a:t>
            </a:r>
            <a:r>
              <a:rPr lang="zh-CN" altLang="en-US" sz="2800" dirty="0"/>
              <a:t>村去</a:t>
            </a:r>
            <a:r>
              <a:rPr lang="en-US" altLang="zh-CN" sz="2800" dirty="0"/>
              <a:t>B</a:t>
            </a:r>
            <a:r>
              <a:rPr lang="zh-CN" altLang="en-US" sz="2800" dirty="0"/>
              <a:t>村的道路有</a:t>
            </a:r>
            <a:r>
              <a:rPr lang="en-US" altLang="zh-CN" sz="2800" dirty="0"/>
              <a:t>3</a:t>
            </a:r>
            <a:r>
              <a:rPr lang="zh-CN" altLang="en-US" sz="2800" dirty="0"/>
              <a:t>条，由</a:t>
            </a:r>
            <a:r>
              <a:rPr lang="en-US" altLang="zh-CN" sz="2800" dirty="0"/>
              <a:t>B</a:t>
            </a:r>
            <a:r>
              <a:rPr lang="zh-CN" altLang="en-US" sz="2800" dirty="0"/>
              <a:t>村去</a:t>
            </a:r>
            <a:r>
              <a:rPr lang="en-US" altLang="zh-CN" sz="2800" dirty="0"/>
              <a:t>C</a:t>
            </a:r>
            <a:r>
              <a:rPr lang="zh-CN" altLang="en-US" sz="2800" dirty="0"/>
              <a:t>村的道路有</a:t>
            </a:r>
            <a:r>
              <a:rPr lang="en-US" altLang="zh-CN" sz="2800" dirty="0"/>
              <a:t>2</a:t>
            </a:r>
            <a:r>
              <a:rPr lang="zh-CN" altLang="en-US" sz="2800" dirty="0"/>
              <a:t>条。从</a:t>
            </a:r>
            <a:r>
              <a:rPr lang="en-US" altLang="zh-CN" sz="2800" dirty="0"/>
              <a:t>A</a:t>
            </a:r>
            <a:r>
              <a:rPr lang="zh-CN" altLang="en-US" sz="2800" dirty="0"/>
              <a:t>村经</a:t>
            </a:r>
            <a:r>
              <a:rPr lang="en-US" altLang="zh-CN" sz="2800" dirty="0"/>
              <a:t>B</a:t>
            </a:r>
            <a:r>
              <a:rPr lang="zh-CN" altLang="en-US" sz="2800" dirty="0"/>
              <a:t>村去</a:t>
            </a:r>
            <a:r>
              <a:rPr lang="en-US" altLang="zh-CN" sz="2800" dirty="0"/>
              <a:t>C</a:t>
            </a:r>
            <a:r>
              <a:rPr lang="zh-CN" altLang="en-US" sz="2800" dirty="0"/>
              <a:t>村，共有多少种不同的走法</a:t>
            </a:r>
            <a:r>
              <a:rPr lang="en-US" altLang="zh-CN" sz="2800" dirty="0"/>
              <a:t>?</a:t>
            </a:r>
          </a:p>
          <a:p>
            <a:pPr algn="l" eaLnBrk="1" hangingPunct="1"/>
            <a:endParaRPr lang="en-US" altLang="zh-CN" sz="2800" dirty="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124200" y="2362202"/>
            <a:ext cx="5410200" cy="1681163"/>
            <a:chOff x="720" y="1728"/>
            <a:chExt cx="3408" cy="1059"/>
          </a:xfrm>
        </p:grpSpPr>
        <p:sp>
          <p:nvSpPr>
            <p:cNvPr id="7179" name="Freeform 60"/>
            <p:cNvSpPr>
              <a:spLocks/>
            </p:cNvSpPr>
            <p:nvPr/>
          </p:nvSpPr>
          <p:spPr bwMode="auto">
            <a:xfrm>
              <a:off x="1104" y="1968"/>
              <a:ext cx="1312" cy="248"/>
            </a:xfrm>
            <a:custGeom>
              <a:avLst/>
              <a:gdLst>
                <a:gd name="T0" fmla="*/ 0 w 1312"/>
                <a:gd name="T1" fmla="*/ 248 h 248"/>
                <a:gd name="T2" fmla="*/ 576 w 1312"/>
                <a:gd name="T3" fmla="*/ 8 h 248"/>
                <a:gd name="T4" fmla="*/ 1200 w 1312"/>
                <a:gd name="T5" fmla="*/ 200 h 248"/>
                <a:gd name="T6" fmla="*/ 1248 w 1312"/>
                <a:gd name="T7" fmla="*/ 248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248"/>
                <a:gd name="T14" fmla="*/ 1312 w 1312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248">
                  <a:moveTo>
                    <a:pt x="0" y="248"/>
                  </a:moveTo>
                  <a:cubicBezTo>
                    <a:pt x="188" y="132"/>
                    <a:pt x="376" y="16"/>
                    <a:pt x="576" y="8"/>
                  </a:cubicBezTo>
                  <a:cubicBezTo>
                    <a:pt x="776" y="0"/>
                    <a:pt x="1088" y="160"/>
                    <a:pt x="1200" y="200"/>
                  </a:cubicBezTo>
                  <a:cubicBezTo>
                    <a:pt x="1312" y="240"/>
                    <a:pt x="1240" y="240"/>
                    <a:pt x="1248" y="248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61"/>
            <p:cNvSpPr>
              <a:spLocks noChangeShapeType="1"/>
            </p:cNvSpPr>
            <p:nvPr/>
          </p:nvSpPr>
          <p:spPr bwMode="auto">
            <a:xfrm>
              <a:off x="1104" y="220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62"/>
            <p:cNvSpPr>
              <a:spLocks/>
            </p:cNvSpPr>
            <p:nvPr/>
          </p:nvSpPr>
          <p:spPr bwMode="auto">
            <a:xfrm>
              <a:off x="1104" y="2208"/>
              <a:ext cx="1296" cy="288"/>
            </a:xfrm>
            <a:custGeom>
              <a:avLst/>
              <a:gdLst>
                <a:gd name="T0" fmla="*/ 0 w 1296"/>
                <a:gd name="T1" fmla="*/ 0 h 288"/>
                <a:gd name="T2" fmla="*/ 672 w 1296"/>
                <a:gd name="T3" fmla="*/ 288 h 288"/>
                <a:gd name="T4" fmla="*/ 1296 w 1296"/>
                <a:gd name="T5" fmla="*/ 0 h 288"/>
                <a:gd name="T6" fmla="*/ 0 60000 65536"/>
                <a:gd name="T7" fmla="*/ 0 60000 65536"/>
                <a:gd name="T8" fmla="*/ 0 60000 65536"/>
                <a:gd name="T9" fmla="*/ 0 w 1296"/>
                <a:gd name="T10" fmla="*/ 0 h 288"/>
                <a:gd name="T11" fmla="*/ 1296 w 1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88">
                  <a:moveTo>
                    <a:pt x="0" y="0"/>
                  </a:moveTo>
                  <a:cubicBezTo>
                    <a:pt x="228" y="144"/>
                    <a:pt x="456" y="288"/>
                    <a:pt x="672" y="288"/>
                  </a:cubicBezTo>
                  <a:cubicBezTo>
                    <a:pt x="888" y="288"/>
                    <a:pt x="1200" y="48"/>
                    <a:pt x="1296" y="0"/>
                  </a:cubicBezTo>
                </a:path>
              </a:pathLst>
            </a:custGeom>
            <a:noFill/>
            <a:ln w="28575" cmpd="sng">
              <a:solidFill>
                <a:srgbClr val="FD4B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Oval 63"/>
            <p:cNvSpPr>
              <a:spLocks noChangeArrowheads="1"/>
            </p:cNvSpPr>
            <p:nvPr/>
          </p:nvSpPr>
          <p:spPr bwMode="auto">
            <a:xfrm>
              <a:off x="235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83" name="Oval 64"/>
            <p:cNvSpPr>
              <a:spLocks noChangeArrowheads="1"/>
            </p:cNvSpPr>
            <p:nvPr/>
          </p:nvSpPr>
          <p:spPr bwMode="auto">
            <a:xfrm>
              <a:off x="1008" y="2152"/>
              <a:ext cx="96" cy="96"/>
            </a:xfrm>
            <a:prstGeom prst="ellipse">
              <a:avLst/>
            </a:prstGeom>
            <a:solidFill>
              <a:srgbClr val="FD4B2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84" name="Freeform 65"/>
            <p:cNvSpPr>
              <a:spLocks/>
            </p:cNvSpPr>
            <p:nvPr/>
          </p:nvSpPr>
          <p:spPr bwMode="auto">
            <a:xfrm>
              <a:off x="2448" y="2056"/>
              <a:ext cx="1248" cy="200"/>
            </a:xfrm>
            <a:custGeom>
              <a:avLst/>
              <a:gdLst>
                <a:gd name="T0" fmla="*/ 0 w 1248"/>
                <a:gd name="T1" fmla="*/ 152 h 200"/>
                <a:gd name="T2" fmla="*/ 624 w 1248"/>
                <a:gd name="T3" fmla="*/ 8 h 200"/>
                <a:gd name="T4" fmla="*/ 1248 w 1248"/>
                <a:gd name="T5" fmla="*/ 200 h 200"/>
                <a:gd name="T6" fmla="*/ 0 60000 65536"/>
                <a:gd name="T7" fmla="*/ 0 60000 65536"/>
                <a:gd name="T8" fmla="*/ 0 60000 65536"/>
                <a:gd name="T9" fmla="*/ 0 w 1248"/>
                <a:gd name="T10" fmla="*/ 0 h 200"/>
                <a:gd name="T11" fmla="*/ 1248 w 124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00">
                  <a:moveTo>
                    <a:pt x="0" y="152"/>
                  </a:moveTo>
                  <a:cubicBezTo>
                    <a:pt x="208" y="76"/>
                    <a:pt x="416" y="0"/>
                    <a:pt x="624" y="8"/>
                  </a:cubicBezTo>
                  <a:cubicBezTo>
                    <a:pt x="832" y="16"/>
                    <a:pt x="1144" y="168"/>
                    <a:pt x="1248" y="200"/>
                  </a:cubicBezTo>
                </a:path>
              </a:pathLst>
            </a:custGeom>
            <a:noFill/>
            <a:ln w="28575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Freeform 66"/>
            <p:cNvSpPr>
              <a:spLocks/>
            </p:cNvSpPr>
            <p:nvPr/>
          </p:nvSpPr>
          <p:spPr bwMode="auto">
            <a:xfrm>
              <a:off x="2448" y="2248"/>
              <a:ext cx="1248" cy="200"/>
            </a:xfrm>
            <a:custGeom>
              <a:avLst/>
              <a:gdLst>
                <a:gd name="T0" fmla="*/ 0 w 1248"/>
                <a:gd name="T1" fmla="*/ 0 h 200"/>
                <a:gd name="T2" fmla="*/ 720 w 1248"/>
                <a:gd name="T3" fmla="*/ 192 h 200"/>
                <a:gd name="T4" fmla="*/ 1248 w 1248"/>
                <a:gd name="T5" fmla="*/ 48 h 200"/>
                <a:gd name="T6" fmla="*/ 0 60000 65536"/>
                <a:gd name="T7" fmla="*/ 0 60000 65536"/>
                <a:gd name="T8" fmla="*/ 0 60000 65536"/>
                <a:gd name="T9" fmla="*/ 0 w 1248"/>
                <a:gd name="T10" fmla="*/ 0 h 200"/>
                <a:gd name="T11" fmla="*/ 1248 w 124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00">
                  <a:moveTo>
                    <a:pt x="0" y="0"/>
                  </a:moveTo>
                  <a:cubicBezTo>
                    <a:pt x="256" y="92"/>
                    <a:pt x="512" y="184"/>
                    <a:pt x="720" y="192"/>
                  </a:cubicBezTo>
                  <a:cubicBezTo>
                    <a:pt x="928" y="200"/>
                    <a:pt x="1160" y="72"/>
                    <a:pt x="1248" y="4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Oval 67"/>
            <p:cNvSpPr>
              <a:spLocks noChangeArrowheads="1"/>
            </p:cNvSpPr>
            <p:nvPr/>
          </p:nvSpPr>
          <p:spPr bwMode="auto">
            <a:xfrm>
              <a:off x="3696" y="22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87" name="Text Box 68"/>
            <p:cNvSpPr txBox="1">
              <a:spLocks noChangeArrowheads="1"/>
            </p:cNvSpPr>
            <p:nvPr/>
          </p:nvSpPr>
          <p:spPr bwMode="auto">
            <a:xfrm>
              <a:off x="720" y="22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A</a:t>
              </a:r>
              <a:r>
                <a:rPr lang="zh-CN" altLang="en-US" sz="2400"/>
                <a:t>村</a:t>
              </a:r>
            </a:p>
          </p:txBody>
        </p:sp>
        <p:sp>
          <p:nvSpPr>
            <p:cNvPr id="7188" name="Text Box 69"/>
            <p:cNvSpPr txBox="1">
              <a:spLocks noChangeArrowheads="1"/>
            </p:cNvSpPr>
            <p:nvPr/>
          </p:nvSpPr>
          <p:spPr bwMode="auto">
            <a:xfrm>
              <a:off x="2304" y="19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0"/>
                <a:t>B</a:t>
              </a:r>
              <a:r>
                <a:rPr lang="zh-CN" altLang="en-US" sz="2400" b="0"/>
                <a:t>村</a:t>
              </a:r>
            </a:p>
          </p:txBody>
        </p:sp>
        <p:sp>
          <p:nvSpPr>
            <p:cNvPr id="7189" name="Text Box 70"/>
            <p:cNvSpPr txBox="1">
              <a:spLocks noChangeArrowheads="1"/>
            </p:cNvSpPr>
            <p:nvPr/>
          </p:nvSpPr>
          <p:spPr bwMode="auto">
            <a:xfrm>
              <a:off x="3504" y="23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C</a:t>
              </a:r>
              <a:r>
                <a:rPr lang="zh-CN" altLang="zh-CN" sz="2400"/>
                <a:t>村</a:t>
              </a:r>
              <a:endParaRPr lang="zh-CN" altLang="en-US" sz="2400"/>
            </a:p>
          </p:txBody>
        </p:sp>
        <p:sp>
          <p:nvSpPr>
            <p:cNvPr id="7190" name="Text Box 71"/>
            <p:cNvSpPr txBox="1">
              <a:spLocks noChangeArrowheads="1"/>
            </p:cNvSpPr>
            <p:nvPr/>
          </p:nvSpPr>
          <p:spPr bwMode="auto">
            <a:xfrm>
              <a:off x="2928" y="177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/>
                <a:t>北</a:t>
              </a:r>
            </a:p>
          </p:txBody>
        </p:sp>
        <p:sp>
          <p:nvSpPr>
            <p:cNvPr id="7191" name="Rectangle 72"/>
            <p:cNvSpPr>
              <a:spLocks noChangeArrowheads="1"/>
            </p:cNvSpPr>
            <p:nvPr/>
          </p:nvSpPr>
          <p:spPr bwMode="auto">
            <a:xfrm>
              <a:off x="1584" y="2496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sz="2400"/>
                <a:t>南</a:t>
              </a:r>
            </a:p>
          </p:txBody>
        </p:sp>
        <p:sp>
          <p:nvSpPr>
            <p:cNvPr id="7192" name="Text Box 73"/>
            <p:cNvSpPr txBox="1"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/>
                <a:t>中</a:t>
              </a:r>
            </a:p>
          </p:txBody>
        </p:sp>
        <p:sp>
          <p:nvSpPr>
            <p:cNvPr id="7193" name="Text Box 74"/>
            <p:cNvSpPr txBox="1">
              <a:spLocks noChangeArrowheads="1"/>
            </p:cNvSpPr>
            <p:nvPr/>
          </p:nvSpPr>
          <p:spPr bwMode="auto">
            <a:xfrm>
              <a:off x="1680" y="172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/>
                <a:t>北</a:t>
              </a:r>
            </a:p>
          </p:txBody>
        </p:sp>
        <p:sp>
          <p:nvSpPr>
            <p:cNvPr id="7194" name="Rectangle 75"/>
            <p:cNvSpPr>
              <a:spLocks noChangeArrowheads="1"/>
            </p:cNvSpPr>
            <p:nvPr/>
          </p:nvSpPr>
          <p:spPr bwMode="auto">
            <a:xfrm>
              <a:off x="2976" y="2400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sz="2400"/>
                <a:t>南</a:t>
              </a:r>
            </a:p>
          </p:txBody>
        </p:sp>
      </p:grpSp>
      <p:sp>
        <p:nvSpPr>
          <p:cNvPr id="7177" name="Text Box 76"/>
          <p:cNvSpPr txBox="1">
            <a:spLocks noChangeArrowheads="1"/>
          </p:cNvSpPr>
          <p:nvPr/>
        </p:nvSpPr>
        <p:spPr bwMode="auto">
          <a:xfrm>
            <a:off x="4642248" y="4675188"/>
            <a:ext cx="61555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800" b="0">
              <a:solidFill>
                <a:srgbClr val="3333FF"/>
              </a:solidFill>
            </a:endParaRPr>
          </a:p>
        </p:txBody>
      </p:sp>
      <p:sp>
        <p:nvSpPr>
          <p:cNvPr id="7178" name="Text Box 77"/>
          <p:cNvSpPr txBox="1">
            <a:spLocks noChangeArrowheads="1"/>
          </p:cNvSpPr>
          <p:nvPr/>
        </p:nvSpPr>
        <p:spPr bwMode="auto">
          <a:xfrm>
            <a:off x="4642248" y="4675188"/>
            <a:ext cx="61555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800" b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乘法原理</a:t>
            </a:r>
            <a:endParaRPr lang="zh-CN" altLang="en-US" b="1" dirty="0"/>
          </a:p>
        </p:txBody>
      </p:sp>
      <p:sp>
        <p:nvSpPr>
          <p:cNvPr id="4" name="Text Box 115"/>
          <p:cNvSpPr txBox="1">
            <a:spLocks noChangeArrowheads="1"/>
          </p:cNvSpPr>
          <p:nvPr/>
        </p:nvSpPr>
        <p:spPr bwMode="auto">
          <a:xfrm>
            <a:off x="1416422" y="2187388"/>
            <a:ext cx="965498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3200" dirty="0" smtClean="0"/>
              <a:t>      做</a:t>
            </a:r>
            <a:r>
              <a:rPr lang="zh-CN" altLang="en-US" sz="3200" dirty="0"/>
              <a:t>一件事情，完成它需要分成</a:t>
            </a:r>
            <a:r>
              <a:rPr lang="en-US" altLang="zh-CN" sz="3200" dirty="0">
                <a:solidFill>
                  <a:srgbClr val="800000"/>
                </a:solidFill>
              </a:rPr>
              <a:t>n</a:t>
            </a:r>
            <a:r>
              <a:rPr lang="zh-CN" altLang="en-US" sz="3200" dirty="0">
                <a:solidFill>
                  <a:srgbClr val="800000"/>
                </a:solidFill>
              </a:rPr>
              <a:t>个步骤</a:t>
            </a:r>
            <a:r>
              <a:rPr lang="zh-CN" altLang="en-US" sz="3200" dirty="0"/>
              <a:t>，做第一步有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种不同的方法，做第二步有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种不同的方法，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，做第</a:t>
            </a:r>
            <a:r>
              <a:rPr lang="en-US" altLang="zh-CN" sz="3200" dirty="0"/>
              <a:t>n</a:t>
            </a:r>
            <a:r>
              <a:rPr lang="zh-CN" altLang="en-US" sz="3200" dirty="0"/>
              <a:t>步有</a:t>
            </a:r>
            <a:r>
              <a:rPr lang="en-US" altLang="zh-CN" sz="3200" dirty="0" err="1"/>
              <a:t>m</a:t>
            </a:r>
            <a:r>
              <a:rPr lang="en-US" altLang="zh-CN" sz="3200" baseline="-25000" dirty="0" err="1"/>
              <a:t>n</a:t>
            </a:r>
            <a:r>
              <a:rPr lang="zh-CN" altLang="en-US" sz="3200" dirty="0"/>
              <a:t>种不同的方法，那么完成这件事</a:t>
            </a:r>
            <a:r>
              <a:rPr lang="zh-CN" altLang="en-US" sz="3200" dirty="0" smtClean="0"/>
              <a:t>有：</a:t>
            </a:r>
            <a:endParaRPr lang="zh-CN" altLang="en-US" sz="3200" dirty="0"/>
          </a:p>
          <a:p>
            <a:pPr algn="l">
              <a:spcBef>
                <a:spcPct val="0"/>
              </a:spcBef>
            </a:pPr>
            <a:r>
              <a:rPr lang="zh-CN" altLang="en-US" sz="3200" dirty="0"/>
              <a:t>     </a:t>
            </a:r>
            <a:r>
              <a:rPr lang="en-US" altLang="zh-CN" sz="3200" dirty="0"/>
              <a:t>N=m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×m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×…×</a:t>
            </a:r>
            <a:r>
              <a:rPr lang="en-US" altLang="zh-CN" sz="3200" dirty="0" err="1"/>
              <a:t>m</a:t>
            </a:r>
            <a:r>
              <a:rPr lang="en-US" altLang="zh-CN" sz="3200" baseline="-25000" dirty="0" err="1"/>
              <a:t>n</a:t>
            </a:r>
            <a:r>
              <a:rPr lang="en-US" altLang="zh-CN" sz="3200" dirty="0">
                <a:solidFill>
                  <a:srgbClr val="FFFF00"/>
                </a:solidFill>
              </a:rPr>
              <a:t>   </a:t>
            </a:r>
            <a:r>
              <a:rPr lang="zh-CN" altLang="en-US" sz="3200" dirty="0"/>
              <a:t>种不同的方法。</a:t>
            </a:r>
          </a:p>
          <a:p>
            <a:pPr algn="l" eaLnBrk="1" hangingPunct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06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再来看个小学题目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24535" y="1982124"/>
            <a:ext cx="95137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       某</a:t>
            </a:r>
            <a:r>
              <a:rPr lang="zh-CN" altLang="en-US" sz="3600" dirty="0"/>
              <a:t>校六</a:t>
            </a:r>
            <a:r>
              <a:rPr lang="en-US" altLang="zh-CN" sz="3600" dirty="0"/>
              <a:t>(1)</a:t>
            </a:r>
            <a:r>
              <a:rPr lang="zh-CN" altLang="en-US" sz="3600" dirty="0"/>
              <a:t>班假期有</a:t>
            </a:r>
            <a:r>
              <a:rPr lang="en-US" altLang="zh-CN" sz="3600" dirty="0"/>
              <a:t>45</a:t>
            </a:r>
            <a:r>
              <a:rPr lang="zh-CN" altLang="en-US" sz="3600" dirty="0"/>
              <a:t>名同学参加了体育训练队，其中参加足球队的有</a:t>
            </a:r>
            <a:r>
              <a:rPr lang="en-US" altLang="zh-CN" sz="3600" dirty="0"/>
              <a:t>25</a:t>
            </a:r>
            <a:r>
              <a:rPr lang="zh-CN" altLang="en-US" sz="3600" dirty="0"/>
              <a:t>人，参加排球队的有</a:t>
            </a:r>
            <a:r>
              <a:rPr lang="en-US" altLang="zh-CN" sz="3600" dirty="0"/>
              <a:t>22</a:t>
            </a:r>
            <a:r>
              <a:rPr lang="zh-CN" altLang="en-US" sz="3600" dirty="0"/>
              <a:t>人，参加游泳队的有</a:t>
            </a:r>
            <a:r>
              <a:rPr lang="en-US" altLang="zh-CN" sz="3600" dirty="0"/>
              <a:t>24</a:t>
            </a:r>
            <a:r>
              <a:rPr lang="zh-CN" altLang="en-US" sz="3600" dirty="0"/>
              <a:t>人，足球、排球都参加的有</a:t>
            </a:r>
            <a:r>
              <a:rPr lang="en-US" altLang="zh-CN" sz="3600" dirty="0"/>
              <a:t>12</a:t>
            </a:r>
            <a:r>
              <a:rPr lang="zh-CN" altLang="en-US" sz="3600" dirty="0"/>
              <a:t>人，足球、游泳都参加的有</a:t>
            </a:r>
            <a:r>
              <a:rPr lang="en-US" altLang="zh-CN" sz="3600" dirty="0"/>
              <a:t>9</a:t>
            </a:r>
            <a:r>
              <a:rPr lang="zh-CN" altLang="en-US" sz="3600" dirty="0"/>
              <a:t>人，排球、游泳都参加的有</a:t>
            </a:r>
            <a:r>
              <a:rPr lang="en-US" altLang="zh-CN" sz="3600" dirty="0"/>
              <a:t>8</a:t>
            </a:r>
            <a:r>
              <a:rPr lang="zh-CN" altLang="en-US" sz="3600" dirty="0"/>
              <a:t>人，问：三项都参加的有多少人？ </a:t>
            </a:r>
          </a:p>
        </p:txBody>
      </p:sp>
    </p:spTree>
    <p:extLst>
      <p:ext uri="{BB962C8B-B14F-4D97-AF65-F5344CB8AC3E}">
        <p14:creationId xmlns:p14="http://schemas.microsoft.com/office/powerpoint/2010/main" val="10744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199" name="AutoShape 7"/>
          <p:cNvSpPr>
            <a:spLocks noChangeAspect="1" noChangeArrowheads="1"/>
          </p:cNvSpPr>
          <p:nvPr/>
        </p:nvSpPr>
        <p:spPr bwMode="auto">
          <a:xfrm>
            <a:off x="1679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AutoShape 9"/>
          <p:cNvSpPr>
            <a:spLocks noChangeAspect="1" noChangeArrowheads="1"/>
          </p:cNvSpPr>
          <p:nvPr/>
        </p:nvSpPr>
        <p:spPr bwMode="auto">
          <a:xfrm>
            <a:off x="1679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94" y="1762965"/>
            <a:ext cx="4034117" cy="4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这里我们用到了容斥原理</a:t>
            </a:r>
            <a:endParaRPr lang="en-US" altLang="zh-CN"/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954" y="1728605"/>
            <a:ext cx="8332693" cy="233399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容斥原理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描述成文字就是：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个集合的并集的大小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总和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两两之交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三三之交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四四之交</a:t>
            </a:r>
            <a:r>
              <a:rPr lang="en-US" altLang="zh-CN" sz="2000" dirty="0" smtClean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221" name="AutoShape 5"/>
          <p:cNvSpPr>
            <a:spLocks noChangeAspect="1" noChangeArrowheads="1"/>
          </p:cNvSpPr>
          <p:nvPr/>
        </p:nvSpPr>
        <p:spPr bwMode="auto">
          <a:xfrm>
            <a:off x="1679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AutoShape 9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90" y="1728605"/>
            <a:ext cx="3790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65976" y="4191442"/>
            <a:ext cx="736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奇数个集合为正，偶数个为负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13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排列问题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74376" y="1625039"/>
            <a:ext cx="98611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个不同元素中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按照一定的顺序排成一列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叫做从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个不同元素中取出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个元素的一个排列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47129" y="2955089"/>
                <a:ext cx="147917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6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6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zh-CN" altLang="en-US" sz="6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sz="66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29" y="2955089"/>
                <a:ext cx="147917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174376" y="4267200"/>
            <a:ext cx="38727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根据乘法原理：</a:t>
            </a:r>
            <a:endParaRPr lang="en-US" altLang="zh-CN" sz="2400" b="1" dirty="0" smtClean="0"/>
          </a:p>
          <a:p>
            <a:r>
              <a:rPr lang="zh-CN" altLang="en-US" dirty="0" smtClean="0"/>
              <a:t>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种可能；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元素有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种</a:t>
            </a:r>
            <a:r>
              <a:rPr lang="zh-CN" altLang="en-US" dirty="0"/>
              <a:t>可能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元素有</a:t>
            </a:r>
            <a:r>
              <a:rPr lang="en-US" altLang="zh-CN" dirty="0" smtClean="0"/>
              <a:t>n-2</a:t>
            </a:r>
            <a:r>
              <a:rPr lang="zh-CN" altLang="en-US" dirty="0" smtClean="0"/>
              <a:t>种</a:t>
            </a:r>
            <a:r>
              <a:rPr lang="zh-CN" altLang="en-US" dirty="0"/>
              <a:t>可能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/>
              <a:t>选</a:t>
            </a:r>
            <a:r>
              <a:rPr lang="zh-CN" altLang="en-US" dirty="0" smtClean="0"/>
              <a:t>第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zh-CN" altLang="en-US" dirty="0"/>
              <a:t>元素有</a:t>
            </a:r>
            <a:r>
              <a:rPr lang="en-US" altLang="zh-CN" dirty="0" smtClean="0"/>
              <a:t>n-m+1</a:t>
            </a:r>
            <a:r>
              <a:rPr lang="zh-CN" altLang="en-US" dirty="0" smtClean="0"/>
              <a:t>种</a:t>
            </a:r>
            <a:r>
              <a:rPr lang="zh-CN" altLang="en-US" dirty="0"/>
              <a:t>可能；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86" y="4448478"/>
            <a:ext cx="5657777" cy="1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</Words>
  <Application>Microsoft Office PowerPoint</Application>
  <PresentationFormat>宽屏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YaHei UI</vt:lpstr>
      <vt:lpstr>黑体</vt:lpstr>
      <vt:lpstr>宋体</vt:lpstr>
      <vt:lpstr>Arial</vt:lpstr>
      <vt:lpstr>Calibri</vt:lpstr>
      <vt:lpstr>Cambria Math</vt:lpstr>
      <vt:lpstr>Segoe UI</vt:lpstr>
      <vt:lpstr>Segoe UI Light</vt:lpstr>
      <vt:lpstr>Times New Roman</vt:lpstr>
      <vt:lpstr>WelcomeDoc</vt:lpstr>
      <vt:lpstr>基本计数</vt:lpstr>
      <vt:lpstr>PowerPoint 演示文稿</vt:lpstr>
      <vt:lpstr>加法原理</vt:lpstr>
      <vt:lpstr>PowerPoint 演示文稿</vt:lpstr>
      <vt:lpstr>乘法原理</vt:lpstr>
      <vt:lpstr>再来看个小学题目</vt:lpstr>
      <vt:lpstr>PowerPoint 演示文稿</vt:lpstr>
      <vt:lpstr>这里我们用到了容斥原理</vt:lpstr>
      <vt:lpstr>排列问题</vt:lpstr>
      <vt:lpstr>组合问题</vt:lpstr>
      <vt:lpstr>扩展：</vt:lpstr>
      <vt:lpstr>PowerPoint 演示文稿</vt:lpstr>
      <vt:lpstr>杨辉三角形与二项式定理</vt:lpstr>
      <vt:lpstr>习题：POJ2249</vt:lpstr>
      <vt:lpstr>例题10-6 无关元素 uva1635/POJ2167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2016-08-27T09:09:54Z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